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29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908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747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293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10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53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696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772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358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369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450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B057-10A8-4C3C-92D6-4AA50A7BA2A8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7DC0-DC0A-466A-A5D5-25EAFE3490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0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Đặt tính rồi tính:</a:t>
            </a:r>
          </a:p>
          <a:p>
            <a:pPr algn="just"/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60415"/>
              </p:ext>
            </p:extLst>
          </p:nvPr>
        </p:nvGraphicFramePr>
        <p:xfrm>
          <a:off x="585977" y="836712"/>
          <a:ext cx="839062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314"/>
                <a:gridCol w="419531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21 718 x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12 198 x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18 061 x 5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10 670 x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89192"/>
              </p:ext>
            </p:extLst>
          </p:nvPr>
        </p:nvGraphicFramePr>
        <p:xfrm>
          <a:off x="309615" y="1988840"/>
          <a:ext cx="86530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270"/>
                <a:gridCol w="2163270"/>
                <a:gridCol w="2163270"/>
                <a:gridCol w="216327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21 718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   4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12 198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 4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061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670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6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5556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76081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48264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0809" y="335676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48792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4031" y="3357572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64020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9873" y="3371515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90305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4207" y="3371515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1630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8501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8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146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556" y="3372676"/>
            <a:ext cx="3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8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Một kho chứa 63 150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 dầu. Người ta đã lấy ra khỏi kho 3 lần, mỗi lần lấy 10 715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 dầu. Hỏi trong kho còn lại bao nhiêu lít dầu?</a:t>
            </a:r>
            <a:endParaRPr lang="en-US" sz="280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925" y="1529757"/>
            <a:ext cx="8401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3 lần lấy ra số lít dầu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10 715 x 3 = 32 145 (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)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Trong kho còn lại số lít dầu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63 150 – 32 145 = 31 005 (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)</a:t>
            </a:r>
          </a:p>
          <a:p>
            <a:pPr algn="r"/>
            <a:r>
              <a:rPr lang="en-US" sz="2800" smtClean="0">
                <a:solidFill>
                  <a:prstClr val="black"/>
                </a:solidFill>
              </a:rPr>
              <a:t>Đáp số: 31 005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endParaRPr lang="en-US" sz="2800" i="1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T</a:t>
            </a:r>
            <a:r>
              <a:rPr lang="en-US" sz="3200" smtClean="0">
                <a:solidFill>
                  <a:prstClr val="black"/>
                </a:solidFill>
              </a:rPr>
              <a:t>ính </a:t>
            </a:r>
            <a:r>
              <a:rPr lang="en-US" sz="3200">
                <a:solidFill>
                  <a:prstClr val="black"/>
                </a:solidFill>
              </a:rPr>
              <a:t>giá trị của biểu thức: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17569"/>
              </p:ext>
            </p:extLst>
          </p:nvPr>
        </p:nvGraphicFramePr>
        <p:xfrm>
          <a:off x="323528" y="1124744"/>
          <a:ext cx="8568952" cy="28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4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10 303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x 4 + 27 854</a:t>
                      </a: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26 742 + 14 031 x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958"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 21 507 x 3 – 18 799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  81 025 – 12 071 x 6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050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 </a:t>
            </a:r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41 212 + 27 854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=        69 066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7446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= 26 742 + 70 155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 smtClean="0">
                <a:solidFill>
                  <a:srgbClr val="C00000"/>
                </a:solidFill>
              </a:rPr>
              <a:t>=         96 897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90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= 64 521 – 18 799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 smtClean="0">
                <a:solidFill>
                  <a:srgbClr val="C00000"/>
                </a:solidFill>
              </a:rPr>
              <a:t>=         45722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446" y="392887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= 81 025 – 72 426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 smtClean="0">
                <a:solidFill>
                  <a:srgbClr val="C00000"/>
                </a:solidFill>
              </a:rPr>
              <a:t>=          8 599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Tính nhẩm: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556" y="908720"/>
            <a:ext cx="7668852" cy="17633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prstClr val="black"/>
                </a:solidFill>
              </a:rPr>
              <a:t>11 000 x 3 = ?</a:t>
            </a:r>
          </a:p>
          <a:p>
            <a:pPr algn="ctr"/>
            <a:endParaRPr lang="en-US" sz="2800" smtClean="0">
              <a:solidFill>
                <a:prstClr val="black"/>
              </a:solidFill>
            </a:endParaRPr>
          </a:p>
          <a:p>
            <a:r>
              <a:rPr lang="en-US" sz="2800" smtClean="0">
                <a:solidFill>
                  <a:prstClr val="black"/>
                </a:solidFill>
              </a:rPr>
              <a:t> 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32414"/>
              </p:ext>
            </p:extLst>
          </p:nvPr>
        </p:nvGraphicFramePr>
        <p:xfrm>
          <a:off x="174759" y="2996952"/>
          <a:ext cx="88209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281"/>
                <a:gridCol w="4063699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3000 x 2 =</a:t>
                      </a: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2000 x 3 = 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4000 x 2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5000 x 2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11 000 x 2 =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12 000 x 2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13 000 x 3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15 000 x 2 =</a:t>
                      </a: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5736" y="2992259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6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1528557"/>
            <a:ext cx="501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Nhẩm : 11 nghìn x 3 </a:t>
            </a:r>
            <a:r>
              <a:rPr lang="en-US" sz="2800">
                <a:solidFill>
                  <a:prstClr val="black"/>
                </a:solidFill>
              </a:rPr>
              <a:t>= </a:t>
            </a:r>
            <a:r>
              <a:rPr lang="en-US" sz="2800" smtClean="0"/>
              <a:t>33 nghìn</a:t>
            </a:r>
            <a:endParaRPr lang="vi-VN" sz="2800"/>
          </a:p>
        </p:txBody>
      </p:sp>
      <p:sp>
        <p:nvSpPr>
          <p:cNvPr id="11" name="TextBox 10"/>
          <p:cNvSpPr txBox="1"/>
          <p:nvPr/>
        </p:nvSpPr>
        <p:spPr>
          <a:xfrm>
            <a:off x="2298914" y="2015612"/>
            <a:ext cx="5041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Vậy 11 000 x 3 </a:t>
            </a:r>
            <a:r>
              <a:rPr lang="en-US" sz="2800">
                <a:solidFill>
                  <a:prstClr val="black"/>
                </a:solidFill>
              </a:rPr>
              <a:t>= </a:t>
            </a:r>
            <a:r>
              <a:rPr lang="en-US" sz="2800" smtClean="0">
                <a:solidFill>
                  <a:prstClr val="black"/>
                </a:solidFill>
              </a:rPr>
              <a:t> </a:t>
            </a:r>
            <a:r>
              <a:rPr lang="en-US" sz="2800" smtClean="0"/>
              <a:t>33 000</a:t>
            </a:r>
            <a:endParaRPr lang="vi-VN" sz="2800"/>
          </a:p>
        </p:txBody>
      </p:sp>
      <p:sp>
        <p:nvSpPr>
          <p:cNvPr id="12" name="TextBox 11"/>
          <p:cNvSpPr txBox="1"/>
          <p:nvPr/>
        </p:nvSpPr>
        <p:spPr>
          <a:xfrm>
            <a:off x="2214789" y="3851264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6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4405" y="5589240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10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5" y="4725144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3366"/>
                </a:solidFill>
              </a:rPr>
              <a:t>8</a:t>
            </a:r>
            <a:r>
              <a:rPr lang="en-US" sz="2800" smtClean="0">
                <a:solidFill>
                  <a:srgbClr val="003366"/>
                </a:solidFill>
              </a:rPr>
              <a:t>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288" y="3013635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22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4287" y="3851264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24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4689860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39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5589240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30 </a:t>
            </a:r>
            <a:r>
              <a:rPr lang="en-US" sz="2800">
                <a:solidFill>
                  <a:srgbClr val="003366"/>
                </a:solidFill>
              </a:rPr>
              <a:t>000</a:t>
            </a:r>
            <a:endParaRPr lang="vi-VN" sz="28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14&quot;&gt;&lt;/object&gt;&lt;object type=&quot;2&quot; unique_id=&quot;10015&quot;&gt;&lt;object type=&quot;3&quot; unique_id=&quot;10017&quot;&gt;&lt;property id=&quot;20148&quot; value=&quot;5&quot;/&gt;&lt;property id=&quot;20300&quot; value=&quot;Slide 2&quot;/&gt;&lt;property id=&quot;20307&quot; value=&quot;258&quot;/&gt;&lt;/object&gt;&lt;object type=&quot;3&quot; unique_id=&quot;10110&quot;&gt;&lt;property id=&quot;20148&quot; value=&quot;5&quot;/&gt;&lt;property id=&quot;20300&quot; value=&quot;Slide 1&quot;/&gt;&lt;property id=&quot;20307&quot; value=&quot;262&quot;/&gt;&lt;/object&gt;&lt;object type=&quot;3&quot; unique_id=&quot;10111&quot;&gt;&lt;property id=&quot;20148&quot; value=&quot;5&quot;/&gt;&lt;property id=&quot;20300&quot; value=&quot;Slide 3&quot;/&gt;&lt;property id=&quot;20307&quot; value=&quot;263&quot;/&gt;&lt;/object&gt;&lt;object type=&quot;3&quot; unique_id=&quot;10112&quot;&gt;&lt;property id=&quot;20148&quot; value=&quot;5&quot;/&gt;&lt;property id=&quot;20300&quot; value=&quot;Slide 4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304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2017-04-09T10:33:28Z</dcterms:created>
  <dcterms:modified xsi:type="dcterms:W3CDTF">2017-04-09T11:02:35Z</dcterms:modified>
</cp:coreProperties>
</file>