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0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228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46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471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641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958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669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569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23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795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593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911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2F6CB-62FF-47DB-812D-2C9963D6C39E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44EF-DABA-4458-835C-5B6EC586C0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546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Viết tiếp số thích hợp vào dưới mỗi vạch:</a:t>
            </a:r>
            <a:endParaRPr lang="en-US" sz="2800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7534" y="2420888"/>
            <a:ext cx="6696744" cy="0"/>
            <a:chOff x="575556" y="4077072"/>
            <a:chExt cx="6696744" cy="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75556" y="4077072"/>
              <a:ext cx="1116124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91680" y="4077072"/>
              <a:ext cx="1116124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807804" y="4077072"/>
              <a:ext cx="1116124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923928" y="4077072"/>
              <a:ext cx="1116124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040052" y="4077072"/>
              <a:ext cx="1116124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156176" y="4077072"/>
              <a:ext cx="1116124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58314" y="1196752"/>
            <a:ext cx="7797302" cy="31689"/>
            <a:chOff x="575556" y="1969707"/>
            <a:chExt cx="7797302" cy="3168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75556" y="1988840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259632" y="2001396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43708" y="1988840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627784" y="1988840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311860" y="1988840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995936" y="1969707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698014" y="1969707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0242" y="1969707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382090" y="1969707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066166" y="1969707"/>
              <a:ext cx="68407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434318" y="1969707"/>
              <a:ext cx="93854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44535" y="14033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vi-VN"/>
          </a:p>
        </p:txBody>
      </p:sp>
      <p:sp>
        <p:nvSpPr>
          <p:cNvPr id="30" name="TextBox 29"/>
          <p:cNvSpPr txBox="1"/>
          <p:nvPr/>
        </p:nvSpPr>
        <p:spPr>
          <a:xfrm>
            <a:off x="548591" y="1403306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10 000</a:t>
            </a:r>
            <a:endParaRPr lang="vi-VN"/>
          </a:p>
        </p:txBody>
      </p:sp>
      <p:sp>
        <p:nvSpPr>
          <p:cNvPr id="31" name="TextBox 30"/>
          <p:cNvSpPr txBox="1"/>
          <p:nvPr/>
        </p:nvSpPr>
        <p:spPr>
          <a:xfrm>
            <a:off x="4100674" y="1379472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60 000</a:t>
            </a:r>
            <a:endParaRPr lang="vi-VN"/>
          </a:p>
        </p:txBody>
      </p:sp>
      <p:sp>
        <p:nvSpPr>
          <p:cNvPr id="32" name="TextBox 31"/>
          <p:cNvSpPr txBox="1"/>
          <p:nvPr/>
        </p:nvSpPr>
        <p:spPr>
          <a:xfrm>
            <a:off x="1302810" y="1403306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</a:t>
            </a:r>
            <a:r>
              <a:rPr lang="en-US" smtClean="0"/>
              <a:t>0 000</a:t>
            </a:r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2052712" y="1403306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30 000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52580" y="1397052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4</a:t>
            </a:r>
            <a:r>
              <a:rPr lang="en-US" smtClean="0">
                <a:solidFill>
                  <a:srgbClr val="002060"/>
                </a:solidFill>
              </a:rPr>
              <a:t>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36656" y="1379472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50 000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23433" y="1373218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7</a:t>
            </a:r>
            <a:r>
              <a:rPr lang="en-US" smtClean="0">
                <a:solidFill>
                  <a:srgbClr val="002060"/>
                </a:solidFill>
              </a:rPr>
              <a:t>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39295" y="1373218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8</a:t>
            </a:r>
            <a:r>
              <a:rPr lang="en-US" smtClean="0">
                <a:solidFill>
                  <a:srgbClr val="002060"/>
                </a:solidFill>
              </a:rPr>
              <a:t>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61641" y="1383953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9</a:t>
            </a:r>
            <a:r>
              <a:rPr lang="en-US" smtClean="0">
                <a:solidFill>
                  <a:srgbClr val="002060"/>
                </a:solidFill>
              </a:rPr>
              <a:t>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75038" y="1382304"/>
            <a:ext cx="128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100 000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500" y="2564904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75 000</a:t>
            </a:r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1058734" y="2564904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80 000</a:t>
            </a:r>
            <a:endParaRPr lang="vi-VN"/>
          </a:p>
        </p:txBody>
      </p:sp>
      <p:sp>
        <p:nvSpPr>
          <p:cNvPr id="43" name="TextBox 42"/>
          <p:cNvSpPr txBox="1"/>
          <p:nvPr/>
        </p:nvSpPr>
        <p:spPr>
          <a:xfrm>
            <a:off x="2150122" y="2564904"/>
            <a:ext cx="84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85 000</a:t>
            </a:r>
            <a:endParaRPr lang="vi-VN"/>
          </a:p>
        </p:txBody>
      </p:sp>
      <p:sp>
        <p:nvSpPr>
          <p:cNvPr id="44" name="TextBox 43"/>
          <p:cNvSpPr txBox="1"/>
          <p:nvPr/>
        </p:nvSpPr>
        <p:spPr>
          <a:xfrm>
            <a:off x="3167844" y="2581893"/>
            <a:ext cx="128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9</a:t>
            </a:r>
            <a:r>
              <a:rPr lang="en-US" smtClean="0">
                <a:solidFill>
                  <a:srgbClr val="002060"/>
                </a:solidFill>
              </a:rPr>
              <a:t>0 000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83968" y="2564211"/>
            <a:ext cx="128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9</a:t>
            </a:r>
            <a:r>
              <a:rPr lang="en-US">
                <a:solidFill>
                  <a:srgbClr val="002060"/>
                </a:solidFill>
              </a:rPr>
              <a:t>5</a:t>
            </a:r>
            <a:r>
              <a:rPr lang="en-US" smtClean="0">
                <a:solidFill>
                  <a:srgbClr val="002060"/>
                </a:solidFill>
              </a:rPr>
              <a:t> 000</a:t>
            </a:r>
            <a:endParaRPr lang="vi-VN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00092" y="2553944"/>
            <a:ext cx="128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100 000</a:t>
            </a:r>
            <a:endParaRPr lang="vi-VN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Đọc các số: 36 982 ; 54 175 ; 90 631 ; 14 034 ; 8066 ; </a:t>
            </a: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71 459 ; 48 307 ; 2003 ; 10 005 (theo mẫu):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87" y="1172605"/>
            <a:ext cx="1155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Mẫu: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172604"/>
            <a:ext cx="7740352" cy="6002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36 982 đọc là ba mươi sáu nghìn chín trăm tám mươi hai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772815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54 175 đọc là năm mươi tư nghìn một trăm bảy mươi lăm.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234480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90 631 đọc là chín mươi nghìn sáu trăm ba mươi mốt.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2696145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14 034 đọc là mười bốn nghìn không trăm ba mươi tư.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3157810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8006 đọc là tám nghìn không trăm linh sáu.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3615311"/>
            <a:ext cx="77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71 459 đọc là bảy mươi mốt nghìn bốn trăm năm mươi chín.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4081140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48 307 đọc là bốn mươi tám nghìn ba trăm linh bảy.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542805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2003 đọc là hai nghìn không trăm linh ba.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5004470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10 005 đọc là mười nghìn không trăm linh năm.</a:t>
            </a:r>
            <a:endParaRPr lang="en-US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a) Viết các số: 9725 ; 6819 ; 2096 ; 5204 ; 1005 (theo mẫu)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196" y="5805264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Mẫu: 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650561"/>
            <a:ext cx="3672408" cy="5461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9725 = 9000 + 700 + 20 + 5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198495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6819 = 6000 + 800 + 10 + 9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683249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2096 = 2000 + 90 + 6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59822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1005 = 1000 + 5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2136563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5204 = 5000 + 200 + 4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1196" y="3212976"/>
            <a:ext cx="840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prstClr val="black"/>
                </a:solidFill>
              </a:rPr>
              <a:t>b) Viết các tổng (theo mẫu):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06688"/>
              </p:ext>
            </p:extLst>
          </p:nvPr>
        </p:nvGraphicFramePr>
        <p:xfrm>
          <a:off x="1475656" y="3776613"/>
          <a:ext cx="750095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5405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4000 + 600 + 30 + 1</a:t>
                      </a:r>
                    </a:p>
                    <a:p>
                      <a:endParaRPr lang="en-US" sz="24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9000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</a:rPr>
                        <a:t> + 900 + 90 + 9</a:t>
                      </a:r>
                    </a:p>
                    <a:p>
                      <a:endParaRPr lang="en-US" sz="24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0" baseline="0" smtClean="0">
                          <a:solidFill>
                            <a:schemeClr val="tx1"/>
                          </a:solidFill>
                        </a:rPr>
                        <a:t>9000 + 9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7000 + 500 + 90 + 4</a:t>
                      </a:r>
                    </a:p>
                    <a:p>
                      <a:endParaRPr lang="en-US" sz="24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9000 + 90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641296" y="5752367"/>
            <a:ext cx="3672408" cy="5461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4000 + 600 + 30 + 1 = 4631</a:t>
            </a:r>
            <a:endParaRPr lang="vi-VN" sz="240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45091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C00000"/>
                </a:solidFill>
              </a:rPr>
              <a:t>= 9999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529070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C00000"/>
                </a:solidFill>
              </a:rPr>
              <a:t>= 9009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7781" y="37890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C00000"/>
                </a:solidFill>
              </a:rPr>
              <a:t>= 7594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6256" y="451229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smtClean="0">
                <a:solidFill>
                  <a:srgbClr val="C00000"/>
                </a:solidFill>
              </a:rPr>
              <a:t>= 9090</a:t>
            </a:r>
            <a:endParaRPr lang="en-US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Viết số thích hợp vào chỗ chấm: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2005 ; 2010 ; 2015 ; ........... ; .............</a:t>
            </a:r>
          </a:p>
          <a:p>
            <a:pPr algn="just"/>
            <a:endParaRPr lang="en-US" sz="2800">
              <a:solidFill>
                <a:prstClr val="black"/>
              </a:solidFill>
            </a:endParaRP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b) 14 300 ; 14 400 ; 14 500 ; ............ ; .............</a:t>
            </a:r>
          </a:p>
          <a:p>
            <a:pPr algn="just"/>
            <a:endParaRPr lang="en-US" sz="2800">
              <a:solidFill>
                <a:prstClr val="black"/>
              </a:solidFill>
            </a:endParaRP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c) 68 000 ; 68 010 ; 68 020 ; ............ ; ..............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486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2020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5486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2025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1903" y="1430910"/>
            <a:ext cx="1404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14 600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6156" y="143091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14 700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8014" y="2204864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68 030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7272" y="22048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68 040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6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1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358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user</cp:lastModifiedBy>
  <cp:revision>5</cp:revision>
  <dcterms:created xsi:type="dcterms:W3CDTF">2017-04-19T05:46:35Z</dcterms:created>
  <dcterms:modified xsi:type="dcterms:W3CDTF">2017-04-21T00:12:45Z</dcterms:modified>
</cp:coreProperties>
</file>