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sldIdLst>
    <p:sldId id="326" r:id="rId3"/>
    <p:sldId id="284" r:id="rId4"/>
    <p:sldId id="325" r:id="rId5"/>
    <p:sldId id="285" r:id="rId6"/>
    <p:sldId id="321" r:id="rId7"/>
    <p:sldId id="317" r:id="rId8"/>
    <p:sldId id="261" r:id="rId9"/>
    <p:sldId id="312" r:id="rId10"/>
    <p:sldId id="323" r:id="rId11"/>
    <p:sldId id="300" r:id="rId12"/>
    <p:sldId id="264" r:id="rId13"/>
    <p:sldId id="267" r:id="rId14"/>
    <p:sldId id="303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times new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times new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times new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times new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times new roman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Ntimes new roman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Ntimes new roman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Ntimes new roman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Ntimes new roman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0066CC"/>
    <a:srgbClr val="3366CC"/>
    <a:srgbClr val="006600"/>
    <a:srgbClr val="9900CC"/>
    <a:srgbClr val="8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9" autoAdjust="0"/>
    <p:restoredTop sz="94761" autoAdjust="0"/>
  </p:normalViewPr>
  <p:slideViewPr>
    <p:cSldViewPr>
      <p:cViewPr varScale="1">
        <p:scale>
          <a:sx n="66" d="100"/>
          <a:sy n="66" d="100"/>
        </p:scale>
        <p:origin x="-6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167CF-2401-4604-8727-9F70308A6F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17B56-5816-4664-B1CE-857E1297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AE77-DE1B-47E1-A890-607D32E22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4A59-BE93-466A-AA09-62EAD1761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0F29-27DA-4743-A679-ADF61D50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DB7E-3E86-42E3-99D7-E469F5B60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E917-B2BB-4B17-BDD0-CA49D126A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A134-13B6-48B2-AEF3-2651AD632B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6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9A5B-90FC-4CB7-8472-00738F2F59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4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F979-E009-40B1-B705-1B4215B22AD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7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A9C9-FF4E-4579-9D83-19F73C8E976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22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861B3-DD77-44A8-AD13-EC4173FE9F6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13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8529D-9EF2-4F62-ABF1-9FA15569532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1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2673-B5A9-4954-875E-5D44BB013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19D7-85F0-48AE-9471-B09584F122A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06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0735C-9D6A-4ABE-BE60-CC41F8F6295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6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7982-B0A5-4C2F-A32B-DB93F90C770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75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892B-DC29-4C74-A0C6-8ECAE30B120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40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EF74-AFC6-4027-ABB9-AB2C965B9C8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55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Bảng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D5880-90F7-4A30-8D09-10C500F04E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8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AA0C-4880-4E16-9726-95EF8FA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5026-166E-4D21-9352-BD71EC707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5B4F-0922-42D4-B5C5-2848799D4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671D-CB54-4D5B-B83E-CF69D31F0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5617-4A11-4CA7-9613-185F76F49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8A59-F919-4B93-9E4C-15EB9062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C602-356A-41E0-923D-1CB044E8C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73A5D93-0A30-4047-9C7C-75FC8E924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D945523F-680C-48B2-931B-417E8C91DDF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1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8305800" cy="4824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charset="0"/>
              <a:buNone/>
            </a:pPr>
            <a:r>
              <a:rPr lang="en-US" sz="6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MÔN: TIẾNG VIỆT</a:t>
            </a:r>
          </a:p>
          <a:p>
            <a:pPr algn="ctr">
              <a:buFont typeface="Arial" charset="0"/>
              <a:buNone/>
            </a:pPr>
            <a:r>
              <a:rPr lang="en-US" sz="6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PHÂN MÔN: CHÍNH TẢ</a:t>
            </a:r>
          </a:p>
          <a:p>
            <a:pPr algn="ctr">
              <a:buFont typeface="Arial" charset="0"/>
              <a:buNone/>
            </a:pPr>
            <a:r>
              <a:rPr lang="en-US" sz="6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3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68538" y="304800"/>
            <a:ext cx="4057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3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buFont typeface="Arial" charset="0"/>
              <a:buNone/>
            </a:pPr>
            <a:r>
              <a:rPr lang="vi-VN" sz="3600" kern="10" smtClean="0">
                <a:ln w="9525"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TRƯỜNG TIỂU HỌC ÁI MỘ B</a:t>
            </a:r>
            <a:endParaRPr lang="en-US" sz="3600" kern="10" smtClean="0">
              <a:ln w="9525"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604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8429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457200" y="1295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chemeClr val="accent2"/>
                </a:solidFill>
                <a:latin typeface="Arial" charset="0"/>
              </a:rPr>
              <a:t>Chính tả: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2438400" y="1219200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Nhà rông ở Tây Nguyên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371600" y="22098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Arial" charset="0"/>
              </a:rPr>
              <a:t>Bài tập: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295400" y="28956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2. Điền vào chỗ trống </a:t>
            </a:r>
            <a:r>
              <a:rPr lang="vi-VN" sz="2400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i 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hay </a:t>
            </a:r>
            <a:r>
              <a:rPr lang="vi-VN" sz="2400">
                <a:solidFill>
                  <a:schemeClr val="accent2"/>
                </a:solidFill>
                <a:latin typeface="Arial" charset="0"/>
              </a:rPr>
              <a:t>ươ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?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219200" y="41148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- khung c…     c. . .  ngựa     s . . . ấm   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219200" y="49530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- rát r …     g. . . th</a:t>
            </a:r>
            <a:r>
              <a:rPr lang="vi-VN" sz="2400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     t . . .  cây  </a:t>
            </a:r>
          </a:p>
        </p:txBody>
      </p:sp>
      <p:pic>
        <p:nvPicPr>
          <p:cNvPr id="10249" name="Picture 37" descr="feli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905500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572000" y="4953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ới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590800" y="409575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Arial" charset="0"/>
              </a:rPr>
              <a:t>ửi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2057400" y="49672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Arial" charset="0"/>
              </a:rPr>
              <a:t>ửi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414713" y="41148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ỡi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938463" y="49672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Arial" charset="0"/>
              </a:rPr>
              <a:t>ửi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5334000" y="41148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ởi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5375" grpId="0"/>
      <p:bldP spid="15376" grpId="0"/>
      <p:bldP spid="15378" grpId="0"/>
      <p:bldP spid="15381" grpId="0"/>
      <p:bldP spid="15382" grpId="0"/>
      <p:bldP spid="15383" grpId="0"/>
      <p:bldP spid="15384" grpId="0"/>
      <p:bldP spid="153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842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715000"/>
            <a:ext cx="842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5" descr="45485e2dez8wze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114800"/>
            <a:ext cx="1524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chemeClr val="accent2"/>
                </a:solidFill>
                <a:latin typeface="+mj-lt"/>
              </a:rPr>
              <a:t>Chính tả: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2438400" y="1219200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+mj-lt"/>
              </a:rPr>
              <a:t>Nhà rông ở Tây Nguyên</a:t>
            </a: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1371600" y="22098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+mn-lt"/>
              </a:rPr>
              <a:t>Bài tập: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295400" y="28956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+mj-lt"/>
              </a:rPr>
              <a:t>3. Tìm những tiếng có thể ghép với mỗi tiếng sau: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066800" y="419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+mj-lt"/>
              </a:rPr>
              <a:t>- xâu/sâu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590800" y="4114800"/>
            <a:ext cx="510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accent2"/>
                </a:solidFill>
                <a:latin typeface="+mj-lt"/>
              </a:rPr>
              <a:t>Xâu kim, xâu chuỗi, xâu dây,…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accent2"/>
                </a:solidFill>
                <a:latin typeface="+mj-lt"/>
              </a:rPr>
              <a:t>Con sâu, giếng sâu,…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  <p:bldP spid="16400" grpId="0"/>
      <p:bldP spid="164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8429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943600"/>
            <a:ext cx="842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8" descr="feli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905500"/>
            <a:ext cx="3886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18"/>
          <p:cNvSpPr txBox="1">
            <a:spLocks noChangeArrowheads="1"/>
          </p:cNvSpPr>
          <p:nvPr/>
        </p:nvSpPr>
        <p:spPr bwMode="auto">
          <a:xfrm>
            <a:off x="457200" y="1295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chemeClr val="accent2"/>
                </a:solidFill>
                <a:latin typeface="+mj-lt"/>
              </a:rPr>
              <a:t>Chính tả:</a:t>
            </a:r>
          </a:p>
        </p:txBody>
      </p:sp>
      <p:sp>
        <p:nvSpPr>
          <p:cNvPr id="12294" name="Text Box 19"/>
          <p:cNvSpPr txBox="1">
            <a:spLocks noChangeArrowheads="1"/>
          </p:cNvSpPr>
          <p:nvPr/>
        </p:nvSpPr>
        <p:spPr bwMode="auto">
          <a:xfrm>
            <a:off x="2438400" y="1219200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+mj-lt"/>
              </a:rPr>
              <a:t>Nhà rông ở Tây Nguyên</a:t>
            </a:r>
          </a:p>
        </p:txBody>
      </p:sp>
      <p:sp>
        <p:nvSpPr>
          <p:cNvPr id="12295" name="Text Box 20"/>
          <p:cNvSpPr txBox="1">
            <a:spLocks noChangeArrowheads="1"/>
          </p:cNvSpPr>
          <p:nvPr/>
        </p:nvSpPr>
        <p:spPr bwMode="auto">
          <a:xfrm>
            <a:off x="1371600" y="22098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+mn-lt"/>
              </a:rPr>
              <a:t>Bài tập:</a:t>
            </a:r>
          </a:p>
        </p:txBody>
      </p:sp>
      <p:sp>
        <p:nvSpPr>
          <p:cNvPr id="12296" name="Text Box 21"/>
          <p:cNvSpPr txBox="1">
            <a:spLocks noChangeArrowheads="1"/>
          </p:cNvSpPr>
          <p:nvPr/>
        </p:nvSpPr>
        <p:spPr bwMode="auto">
          <a:xfrm>
            <a:off x="1295400" y="28956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3</a:t>
            </a:r>
            <a:r>
              <a:rPr lang="en-US" sz="2400">
                <a:solidFill>
                  <a:srgbClr val="800000"/>
                </a:solidFill>
                <a:latin typeface="+mn-lt"/>
              </a:rPr>
              <a:t>. Tìm những tiếng có thể ghép với mỗi tiếng sau: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066800" y="419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chemeClr val="accent2"/>
                </a:solidFill>
                <a:latin typeface="+mn-lt"/>
              </a:rPr>
              <a:t>- xẻ/sẽ</a:t>
            </a:r>
            <a:endParaRPr lang="en-US" sz="24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2971800" y="4114800"/>
            <a:ext cx="518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accent2"/>
                </a:solidFill>
                <a:latin typeface="+mj-lt"/>
              </a:rPr>
              <a:t>Xẻ cây, xẻ </a:t>
            </a:r>
            <a:r>
              <a:rPr lang="vi-VN" sz="2400">
                <a:solidFill>
                  <a:schemeClr val="accent2"/>
                </a:solidFill>
                <a:latin typeface="+mj-lt"/>
              </a:rPr>
              <a:t>đ</a:t>
            </a:r>
            <a:r>
              <a:rPr lang="en-US" sz="2400">
                <a:solidFill>
                  <a:schemeClr val="accent2"/>
                </a:solidFill>
                <a:latin typeface="+mj-lt"/>
              </a:rPr>
              <a:t>ôi, xẻ gỗ, thợ xẻ,…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accent2"/>
                </a:solidFill>
                <a:latin typeface="+mn-lt"/>
              </a:rPr>
              <a:t>Chim sẻ,chia sẻ, san sẻ,…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174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762000" y="76200"/>
            <a:ext cx="54864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cs typeface="Arial"/>
              </a:rPr>
              <a:t>Củng cố</a:t>
            </a:r>
          </a:p>
        </p:txBody>
      </p:sp>
      <p:pic>
        <p:nvPicPr>
          <p:cNvPr id="13315" name="Picture 5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842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5715000"/>
            <a:ext cx="842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990600" y="1600200"/>
            <a:ext cx="6477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>
                <a:solidFill>
                  <a:srgbClr val="800000"/>
                </a:solidFill>
                <a:latin typeface="+mj-lt"/>
              </a:rPr>
              <a:t>Nhận xét HS viết chính tả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800000"/>
                </a:solidFill>
                <a:latin typeface="+mj-lt"/>
              </a:rPr>
              <a:t> Hệ thống bài học.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28600" y="457200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b="1">
                <a:latin typeface="+mn-lt"/>
              </a:rPr>
              <a:t>    </a:t>
            </a:r>
            <a:r>
              <a:rPr lang="en-US" b="1">
                <a:solidFill>
                  <a:schemeClr val="accent2"/>
                </a:solidFill>
                <a:latin typeface="+mn-lt"/>
              </a:rPr>
              <a:t>Về nhà các em viết</a:t>
            </a:r>
            <a:r>
              <a:rPr lang="en-US" sz="4400" b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>
                <a:solidFill>
                  <a:schemeClr val="accent2"/>
                </a:solidFill>
                <a:latin typeface="+mn-lt"/>
              </a:rPr>
              <a:t>lại bài và chuẩn bị trước cho cô bài:Đôi bạn</a:t>
            </a:r>
          </a:p>
        </p:txBody>
      </p:sp>
      <p:sp>
        <p:nvSpPr>
          <p:cNvPr id="23564" name="WordArt 4"/>
          <p:cNvSpPr>
            <a:spLocks noChangeArrowheads="1" noChangeShapeType="1" noTextEdit="1"/>
          </p:cNvSpPr>
          <p:nvPr/>
        </p:nvSpPr>
        <p:spPr bwMode="auto">
          <a:xfrm>
            <a:off x="1066800" y="3200400"/>
            <a:ext cx="52578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0185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Dặn dò</a:t>
            </a:r>
          </a:p>
        </p:txBody>
      </p:sp>
      <p:pic>
        <p:nvPicPr>
          <p:cNvPr id="13320" name="Picture 11" descr="070417011147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810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95235" grpId="0"/>
      <p:bldP spid="235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705100" y="756940"/>
            <a:ext cx="297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smtClean="0">
                <a:solidFill>
                  <a:schemeClr val="accent2"/>
                </a:solidFill>
                <a:latin typeface="+mn-lt"/>
              </a:rPr>
              <a:t>Ôn </a:t>
            </a:r>
            <a:r>
              <a:rPr lang="en-US" sz="4400" u="sng" smtClean="0">
                <a:solidFill>
                  <a:schemeClr val="accent2"/>
                </a:solidFill>
                <a:latin typeface="+mn-lt"/>
              </a:rPr>
              <a:t>bài </a:t>
            </a:r>
            <a:r>
              <a:rPr lang="en-US" sz="4400" u="sng">
                <a:solidFill>
                  <a:schemeClr val="accent2"/>
                </a:solidFill>
                <a:latin typeface="+mn-lt"/>
              </a:rPr>
              <a:t>cũ: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676400" y="21336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00"/>
                </a:solidFill>
                <a:latin typeface="+mn-lt"/>
              </a:rPr>
              <a:t>Điền vào chỗ trống </a:t>
            </a:r>
            <a:r>
              <a:rPr lang="en-US" sz="2400">
                <a:solidFill>
                  <a:schemeClr val="accent2"/>
                </a:solidFill>
                <a:latin typeface="+mn-lt"/>
              </a:rPr>
              <a:t>ui</a:t>
            </a:r>
            <a:r>
              <a:rPr lang="en-US" sz="2400">
                <a:solidFill>
                  <a:srgbClr val="993300"/>
                </a:solidFill>
                <a:latin typeface="+mn-lt"/>
              </a:rPr>
              <a:t> hay </a:t>
            </a:r>
            <a:r>
              <a:rPr lang="en-US" sz="2400">
                <a:solidFill>
                  <a:schemeClr val="accent2"/>
                </a:solidFill>
                <a:latin typeface="+mn-lt"/>
              </a:rPr>
              <a:t>uôi</a:t>
            </a:r>
            <a:r>
              <a:rPr lang="en-US" sz="2400">
                <a:solidFill>
                  <a:srgbClr val="993300"/>
                </a:solidFill>
                <a:latin typeface="+mn-lt"/>
              </a:rPr>
              <a:t>?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062617" y="2686051"/>
            <a:ext cx="3733800" cy="1768475"/>
            <a:chOff x="768" y="2515"/>
            <a:chExt cx="2352" cy="1114"/>
          </a:xfrm>
        </p:grpSpPr>
        <p:sp>
          <p:nvSpPr>
            <p:cNvPr id="2060" name="Text Box 13"/>
            <p:cNvSpPr txBox="1">
              <a:spLocks noChangeArrowheads="1"/>
            </p:cNvSpPr>
            <p:nvPr/>
          </p:nvSpPr>
          <p:spPr bwMode="auto">
            <a:xfrm>
              <a:off x="768" y="2640"/>
              <a:ext cx="235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sz="2400">
                  <a:solidFill>
                    <a:srgbClr val="993300"/>
                  </a:solidFill>
                  <a:latin typeface="+mn-lt"/>
                </a:rPr>
                <a:t>m . . . dao , con m . . .</a:t>
              </a:r>
            </a:p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993300"/>
                  </a:solidFill>
                  <a:latin typeface="+mn-lt"/>
                </a:rPr>
                <a:t>hạt m . . . , m. . .  b</a:t>
              </a:r>
              <a:r>
                <a:rPr lang="vi-VN" sz="2400">
                  <a:solidFill>
                    <a:srgbClr val="993300"/>
                  </a:solidFill>
                  <a:latin typeface="+mn-lt"/>
                </a:rPr>
                <a:t>ư</a:t>
              </a:r>
              <a:r>
                <a:rPr lang="en-US" sz="2400">
                  <a:solidFill>
                    <a:srgbClr val="993300"/>
                  </a:solidFill>
                  <a:latin typeface="+mn-lt"/>
                </a:rPr>
                <a:t>ởi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sz="2400">
                  <a:solidFill>
                    <a:srgbClr val="993300"/>
                  </a:solidFill>
                  <a:latin typeface="+mn-lt"/>
                </a:rPr>
                <a:t>n . . . lửa, n . . . nấng</a:t>
              </a:r>
            </a:p>
          </p:txBody>
        </p:sp>
        <p:sp>
          <p:nvSpPr>
            <p:cNvPr id="2061" name="Text Box 14"/>
            <p:cNvSpPr txBox="1">
              <a:spLocks noChangeArrowheads="1"/>
            </p:cNvSpPr>
            <p:nvPr/>
          </p:nvSpPr>
          <p:spPr bwMode="auto">
            <a:xfrm>
              <a:off x="1056" y="2515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993300"/>
                  </a:solidFill>
                  <a:latin typeface="Arial" charset="0"/>
                </a:rPr>
                <a:t>~</a:t>
              </a:r>
            </a:p>
          </p:txBody>
        </p:sp>
        <p:sp>
          <p:nvSpPr>
            <p:cNvPr id="2062" name="Text Box 15"/>
            <p:cNvSpPr txBox="1">
              <a:spLocks noChangeArrowheads="1"/>
            </p:cNvSpPr>
            <p:nvPr/>
          </p:nvSpPr>
          <p:spPr bwMode="auto">
            <a:xfrm>
              <a:off x="2640" y="2544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993300"/>
                  </a:solidFill>
                  <a:latin typeface="Arial" charset="0"/>
                </a:rPr>
                <a:t>~</a:t>
              </a:r>
            </a:p>
          </p:txBody>
        </p:sp>
        <p:sp>
          <p:nvSpPr>
            <p:cNvPr id="2063" name="Text Box 16"/>
            <p:cNvSpPr txBox="1">
              <a:spLocks noChangeArrowheads="1"/>
            </p:cNvSpPr>
            <p:nvPr/>
          </p:nvSpPr>
          <p:spPr bwMode="auto">
            <a:xfrm>
              <a:off x="1392" y="292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993300"/>
                  </a:solidFill>
                  <a:latin typeface="Arial" charset="0"/>
                </a:rPr>
                <a:t>/</a:t>
              </a:r>
            </a:p>
          </p:txBody>
        </p:sp>
        <p:sp>
          <p:nvSpPr>
            <p:cNvPr id="2064" name="Text Box 17"/>
            <p:cNvSpPr txBox="1">
              <a:spLocks noChangeArrowheads="1"/>
            </p:cNvSpPr>
            <p:nvPr/>
          </p:nvSpPr>
          <p:spPr bwMode="auto">
            <a:xfrm>
              <a:off x="2016" y="292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993300"/>
                  </a:solidFill>
                  <a:latin typeface="Arial" charset="0"/>
                </a:rPr>
                <a:t>/</a:t>
              </a:r>
            </a:p>
          </p:txBody>
        </p:sp>
        <p:sp>
          <p:nvSpPr>
            <p:cNvPr id="2065" name="Text Box 18"/>
            <p:cNvSpPr txBox="1">
              <a:spLocks noChangeArrowheads="1"/>
            </p:cNvSpPr>
            <p:nvPr/>
          </p:nvSpPr>
          <p:spPr bwMode="auto">
            <a:xfrm>
              <a:off x="1152" y="338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993300"/>
                  </a:solidFill>
                  <a:latin typeface="Arial" charset="0"/>
                </a:rPr>
                <a:t>/</a:t>
              </a:r>
            </a:p>
          </p:txBody>
        </p:sp>
      </p:grp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680405" y="2907168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+mj-lt"/>
              </a:rPr>
              <a:t>uôi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443617" y="2879726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+mj-lt"/>
              </a:rPr>
              <a:t>ui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862717" y="3438527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+mn-lt"/>
              </a:rPr>
              <a:t>uôi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496005" y="3920221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+mj-lt"/>
              </a:rPr>
              <a:t>ui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581400" y="3962400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+mj-lt"/>
              </a:rPr>
              <a:t>uôi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3810000" y="3405644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+mj-lt"/>
              </a:rPr>
              <a:t>ui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/>
      <p:bldP spid="4120" grpId="0"/>
      <p:bldP spid="4121" grpId="0"/>
      <p:bldP spid="4123" grpId="0"/>
      <p:bldP spid="4124" grpId="0"/>
      <p:bldP spid="4125" grpId="0"/>
      <p:bldP spid="4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457200" y="1295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accent2"/>
                </a:solidFill>
                <a:latin typeface="+mj-lt"/>
              </a:rPr>
              <a:t>Chính tả: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438400" y="1219200"/>
            <a:ext cx="601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+mn-lt"/>
              </a:rPr>
              <a:t>Nhà rông ở Tây Nguyên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81000" y="1981200"/>
            <a:ext cx="8077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  <a:latin typeface="Arial" charset="0"/>
              </a:rPr>
              <a:t>	</a:t>
            </a:r>
            <a:r>
              <a:rPr lang="en-US">
                <a:solidFill>
                  <a:srgbClr val="800000"/>
                </a:solidFill>
                <a:latin typeface="+mn-lt"/>
              </a:rPr>
              <a:t>Gian </a:t>
            </a:r>
            <a:r>
              <a:rPr lang="vi-VN">
                <a:solidFill>
                  <a:srgbClr val="800000"/>
                </a:solidFill>
                <a:latin typeface="+mn-lt"/>
              </a:rPr>
              <a:t>đ</a:t>
            </a:r>
            <a:r>
              <a:rPr lang="en-US">
                <a:solidFill>
                  <a:srgbClr val="800000"/>
                </a:solidFill>
                <a:latin typeface="+mn-lt"/>
              </a:rPr>
              <a:t>ầu nhà rông là n</a:t>
            </a:r>
            <a:r>
              <a:rPr lang="vi-VN">
                <a:solidFill>
                  <a:srgbClr val="800000"/>
                </a:solidFill>
                <a:latin typeface="+mn-lt"/>
              </a:rPr>
              <a:t>ơ</a:t>
            </a:r>
            <a:r>
              <a:rPr lang="en-US">
                <a:solidFill>
                  <a:srgbClr val="800000"/>
                </a:solidFill>
                <a:latin typeface="+mn-lt"/>
              </a:rPr>
              <a:t>i thờ thần làng, trên vách treo một giỏ mây </a:t>
            </a:r>
            <a:r>
              <a:rPr lang="vi-VN">
                <a:solidFill>
                  <a:srgbClr val="800000"/>
                </a:solidFill>
                <a:latin typeface="+mn-lt"/>
              </a:rPr>
              <a:t>đ</a:t>
            </a:r>
            <a:r>
              <a:rPr lang="en-US">
                <a:solidFill>
                  <a:srgbClr val="800000"/>
                </a:solidFill>
                <a:latin typeface="+mn-lt"/>
              </a:rPr>
              <a:t>ựng hòn </a:t>
            </a:r>
            <a:r>
              <a:rPr lang="vi-VN">
                <a:solidFill>
                  <a:srgbClr val="800000"/>
                </a:solidFill>
                <a:latin typeface="+mn-lt"/>
              </a:rPr>
              <a:t>đ</a:t>
            </a:r>
            <a:r>
              <a:rPr lang="en-US">
                <a:solidFill>
                  <a:srgbClr val="800000"/>
                </a:solidFill>
                <a:latin typeface="+mn-lt"/>
              </a:rPr>
              <a:t>á thần. Đó là hòn </a:t>
            </a:r>
            <a:r>
              <a:rPr lang="vi-VN">
                <a:solidFill>
                  <a:srgbClr val="800000"/>
                </a:solidFill>
                <a:latin typeface="+mn-lt"/>
              </a:rPr>
              <a:t>đ</a:t>
            </a:r>
            <a:r>
              <a:rPr lang="en-US">
                <a:solidFill>
                  <a:srgbClr val="800000"/>
                </a:solidFill>
                <a:latin typeface="+mn-lt"/>
              </a:rPr>
              <a:t>á mà già làng nhặt lấy khi chọn </a:t>
            </a:r>
            <a:r>
              <a:rPr lang="vi-VN">
                <a:solidFill>
                  <a:srgbClr val="800000"/>
                </a:solidFill>
                <a:latin typeface="+mn-lt"/>
              </a:rPr>
              <a:t>đ</a:t>
            </a:r>
            <a:r>
              <a:rPr lang="en-US">
                <a:solidFill>
                  <a:srgbClr val="800000"/>
                </a:solidFill>
                <a:latin typeface="+mn-lt"/>
              </a:rPr>
              <a:t>ất lập làng. Xung quanh hòn </a:t>
            </a:r>
            <a:r>
              <a:rPr lang="vi-VN">
                <a:solidFill>
                  <a:srgbClr val="800000"/>
                </a:solidFill>
                <a:latin typeface="+mn-lt"/>
              </a:rPr>
              <a:t>đ</a:t>
            </a:r>
            <a:r>
              <a:rPr lang="en-US">
                <a:solidFill>
                  <a:srgbClr val="800000"/>
                </a:solidFill>
                <a:latin typeface="+mn-lt"/>
              </a:rPr>
              <a:t>á thần, ng</a:t>
            </a:r>
            <a:r>
              <a:rPr lang="vi-VN">
                <a:solidFill>
                  <a:srgbClr val="800000"/>
                </a:solidFill>
                <a:latin typeface="+mn-lt"/>
              </a:rPr>
              <a:t>ư</a:t>
            </a:r>
            <a:r>
              <a:rPr lang="en-US">
                <a:solidFill>
                  <a:srgbClr val="800000"/>
                </a:solidFill>
                <a:latin typeface="+mn-lt"/>
              </a:rPr>
              <a:t>ời ta treo những càng hoa </a:t>
            </a:r>
            <a:r>
              <a:rPr lang="vi-VN">
                <a:solidFill>
                  <a:srgbClr val="800000"/>
                </a:solidFill>
                <a:latin typeface="+mn-lt"/>
              </a:rPr>
              <a:t>đ</a:t>
            </a:r>
            <a:r>
              <a:rPr lang="en-US">
                <a:solidFill>
                  <a:srgbClr val="800000"/>
                </a:solidFill>
                <a:latin typeface="+mn-lt"/>
              </a:rPr>
              <a:t>an bằng tre, vũ khí, nông cụ của cha ông truyền lại và chiêng trống dùng khi cúng tế.</a:t>
            </a:r>
          </a:p>
        </p:txBody>
      </p:sp>
      <p:pic>
        <p:nvPicPr>
          <p:cNvPr id="4102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238" y="6324600"/>
            <a:ext cx="8429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  <p:bldP spid="51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4991___news__Nha-rong-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51054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4102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562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8674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0198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248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8006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3886200"/>
            <a:ext cx="137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6482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3"/>
          <p:cNvSpPr>
            <a:spLocks noChangeArrowheads="1"/>
          </p:cNvSpPr>
          <p:nvPr/>
        </p:nvSpPr>
        <p:spPr bwMode="auto">
          <a:xfrm>
            <a:off x="0" y="42672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600">
              <a:latin typeface="Arial" charset="0"/>
            </a:endParaRP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457200" y="1295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accent2"/>
                </a:solidFill>
                <a:latin typeface="+mj-lt"/>
              </a:rPr>
              <a:t>Chính tả:</a:t>
            </a:r>
          </a:p>
        </p:txBody>
      </p:sp>
      <p:sp>
        <p:nvSpPr>
          <p:cNvPr id="6158" name="Text Box 18"/>
          <p:cNvSpPr txBox="1">
            <a:spLocks noChangeArrowheads="1"/>
          </p:cNvSpPr>
          <p:nvPr/>
        </p:nvSpPr>
        <p:spPr bwMode="auto">
          <a:xfrm>
            <a:off x="2438400" y="1219200"/>
            <a:ext cx="601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Nhà rông ở Tây Nguyên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295400" y="2438400"/>
            <a:ext cx="541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+mj-lt"/>
              </a:rPr>
              <a:t>Nội dung </a:t>
            </a:r>
            <a:r>
              <a:rPr lang="vi-VN" sz="2800">
                <a:solidFill>
                  <a:schemeClr val="accent2"/>
                </a:solidFill>
                <a:latin typeface="+mj-lt"/>
              </a:rPr>
              <a:t>đ</a:t>
            </a:r>
            <a:r>
              <a:rPr lang="en-US" sz="2800">
                <a:solidFill>
                  <a:schemeClr val="accent2"/>
                </a:solidFill>
                <a:latin typeface="+mj-lt"/>
              </a:rPr>
              <a:t>oạn viết nói </a:t>
            </a:r>
            <a:r>
              <a:rPr lang="vi-VN" sz="2800">
                <a:solidFill>
                  <a:schemeClr val="accent2"/>
                </a:solidFill>
                <a:latin typeface="+mj-lt"/>
              </a:rPr>
              <a:t>đ</a:t>
            </a:r>
            <a:r>
              <a:rPr lang="en-US" sz="2800">
                <a:solidFill>
                  <a:schemeClr val="accent2"/>
                </a:solidFill>
                <a:latin typeface="+mj-lt"/>
              </a:rPr>
              <a:t>iều gì?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295400" y="3733800"/>
            <a:ext cx="601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  <a:latin typeface="+mn-lt"/>
              </a:rPr>
              <a:t>Tả những vật dụng ở gian giữa của nhà rông Tây Nguyên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  <p:bldP spid="256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842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2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5715000"/>
            <a:ext cx="842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9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867400"/>
            <a:ext cx="842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chemeClr val="accent2"/>
                </a:solidFill>
                <a:latin typeface="Arial" charset="0"/>
              </a:rPr>
              <a:t>Chính tả:</a:t>
            </a: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2438400" y="1219200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Nhà rông ở Tây Nguyên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295400" y="24384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Arial" charset="0"/>
              </a:rPr>
              <a:t>Tìm những chữ viết dễ bị sai?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295400" y="32766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Gian # Giang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810000" y="3290888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vách # quách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172200" y="32766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nhặt # nhặc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295400" y="38862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an # </a:t>
            </a:r>
            <a:r>
              <a:rPr lang="vi-VN" sz="2400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ang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886200" y="39624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truyền # chuyền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79" grpId="0"/>
      <p:bldP spid="11280" grpId="0"/>
      <p:bldP spid="11281" grpId="0"/>
      <p:bldP spid="11282" grpId="0"/>
      <p:bldP spid="112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715000"/>
            <a:ext cx="842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5715000"/>
            <a:ext cx="842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715000"/>
            <a:ext cx="842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715000"/>
            <a:ext cx="842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715000"/>
            <a:ext cx="842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457200" y="1295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accent2"/>
                </a:solidFill>
                <a:latin typeface="Arial" charset="0"/>
              </a:rPr>
              <a:t>Chính tả:</a:t>
            </a:r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2438400" y="1219200"/>
            <a:ext cx="601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Nhà rông ở Tây Nguyên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295400" y="24384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Luyện viết từ khó ở bảng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chemeClr val="accent2"/>
                </a:solidFill>
                <a:latin typeface="Arial" charset="0"/>
              </a:rPr>
              <a:t>Chính tả: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438400" y="1219200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Nhà rông ở Tây Nguyên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077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	Gian </a:t>
            </a:r>
            <a:r>
              <a:rPr lang="vi-VN" b="1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ầu nhà rông là n</a:t>
            </a:r>
            <a:r>
              <a:rPr lang="vi-VN" b="1">
                <a:solidFill>
                  <a:srgbClr val="800000"/>
                </a:solidFill>
                <a:latin typeface="Arial" charset="0"/>
              </a:rPr>
              <a:t>ơ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i thờ thần làng, trên vách treo một giỏ mây </a:t>
            </a:r>
            <a:r>
              <a:rPr lang="vi-VN" b="1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ựng hòn </a:t>
            </a:r>
            <a:r>
              <a:rPr lang="vi-VN" b="1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á thần. Đó là hòn </a:t>
            </a:r>
            <a:r>
              <a:rPr lang="vi-VN" b="1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á mà già làng nhặt lấy khi chọn </a:t>
            </a:r>
            <a:r>
              <a:rPr lang="vi-VN" b="1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ất lập làng. Xung quanh hòn </a:t>
            </a:r>
            <a:r>
              <a:rPr lang="vi-VN" b="1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á thần, ng</a:t>
            </a:r>
            <a:r>
              <a:rPr lang="vi-VN" b="1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ời ta treo những càng hoa </a:t>
            </a:r>
            <a:r>
              <a:rPr lang="vi-VN" b="1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an bằng tre, vũ khí, nông cụ của cha ông truyền lại và chiêng trống dùng khi cúng tế.</a:t>
            </a:r>
          </a:p>
        </p:txBody>
      </p:sp>
      <p:pic>
        <p:nvPicPr>
          <p:cNvPr id="9222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238" y="6324600"/>
            <a:ext cx="8429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" descr="butterflies_flowers_md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324600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49&quot;&gt;&lt;object type=&quot;3&quot; unique_id=&quot;10150&quot;&gt;&lt;property id=&quot;20148&quot; value=&quot;5&quot;/&gt;&lt;property id=&quot;20300&quot; value=&quot;Slide 2&quot;/&gt;&lt;property id=&quot;20307&quot; value=&quot;284&quot;/&gt;&lt;/object&gt;&lt;object type=&quot;3&quot; unique_id=&quot;10151&quot;&gt;&lt;property id=&quot;20148&quot; value=&quot;5&quot;/&gt;&lt;property id=&quot;20300&quot; value=&quot;Slide 3&quot;/&gt;&lt;property id=&quot;20307&quot; value=&quot;325&quot;/&gt;&lt;/object&gt;&lt;object type=&quot;3&quot; unique_id=&quot;10152&quot;&gt;&lt;property id=&quot;20148&quot; value=&quot;5&quot;/&gt;&lt;property id=&quot;20300&quot; value=&quot;Slide 4&quot;/&gt;&lt;property id=&quot;20307&quot; value=&quot;285&quot;/&gt;&lt;/object&gt;&lt;object type=&quot;3&quot; unique_id=&quot;10153&quot;&gt;&lt;property id=&quot;20148&quot; value=&quot;5&quot;/&gt;&lt;property id=&quot;20300&quot; value=&quot;Slide 5&quot;/&gt;&lt;property id=&quot;20307&quot; value=&quot;321&quot;/&gt;&lt;/object&gt;&lt;object type=&quot;3&quot; unique_id=&quot;10154&quot;&gt;&lt;property id=&quot;20148&quot; value=&quot;5&quot;/&gt;&lt;property id=&quot;20300&quot; value=&quot;Slide 6&quot;/&gt;&lt;property id=&quot;20307&quot; value=&quot;317&quot;/&gt;&lt;/object&gt;&lt;object type=&quot;3&quot; unique_id=&quot;10155&quot;&gt;&lt;property id=&quot;20148&quot; value=&quot;5&quot;/&gt;&lt;property id=&quot;20300&quot; value=&quot;Slide 7&quot;/&gt;&lt;property id=&quot;20307&quot; value=&quot;261&quot;/&gt;&lt;/object&gt;&lt;object type=&quot;3&quot; unique_id=&quot;10156&quot;&gt;&lt;property id=&quot;20148&quot; value=&quot;5&quot;/&gt;&lt;property id=&quot;20300&quot; value=&quot;Slide 8&quot;/&gt;&lt;property id=&quot;20307&quot; value=&quot;312&quot;/&gt;&lt;/object&gt;&lt;object type=&quot;3&quot; unique_id=&quot;10157&quot;&gt;&lt;property id=&quot;20148&quot; value=&quot;5&quot;/&gt;&lt;property id=&quot;20300&quot; value=&quot;Slide 9&quot;/&gt;&lt;property id=&quot;20307&quot; value=&quot;323&quot;/&gt;&lt;/object&gt;&lt;object type=&quot;3&quot; unique_id=&quot;10158&quot;&gt;&lt;property id=&quot;20148&quot; value=&quot;5&quot;/&gt;&lt;property id=&quot;20300&quot; value=&quot;Slide 10&quot;/&gt;&lt;property id=&quot;20307&quot; value=&quot;300&quot;/&gt;&lt;/object&gt;&lt;object type=&quot;3&quot; unique_id=&quot;10159&quot;&gt;&lt;property id=&quot;20148&quot; value=&quot;5&quot;/&gt;&lt;property id=&quot;20300&quot; value=&quot;Slide 11&quot;/&gt;&lt;property id=&quot;20307&quot; value=&quot;264&quot;/&gt;&lt;/object&gt;&lt;object type=&quot;3&quot; unique_id=&quot;10160&quot;&gt;&lt;property id=&quot;20148&quot; value=&quot;5&quot;/&gt;&lt;property id=&quot;20300&quot; value=&quot;Slide 12&quot;/&gt;&lt;property id=&quot;20307&quot; value=&quot;267&quot;/&gt;&lt;/object&gt;&lt;object type=&quot;3&quot; unique_id=&quot;10161&quot;&gt;&lt;property id=&quot;20148&quot; value=&quot;5&quot;/&gt;&lt;property id=&quot;20300&quot; value=&quot;Slide 13&quot;/&gt;&lt;property id=&quot;20307&quot; value=&quot;303&quot;/&gt;&lt;/object&gt;&lt;object type=&quot;3&quot; unique_id=&quot;10330&quot;&gt;&lt;property id=&quot;20148&quot; value=&quot;5&quot;/&gt;&lt;property id=&quot;20300&quot; value=&quot;Slide 1&quot;/&gt;&lt;property id=&quot;20307&quot; value=&quot;326&quot;/&gt;&lt;/object&gt;&lt;/object&gt;&lt;object type=&quot;8&quot; unique_id=&quot;101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351</Words>
  <Application>Microsoft Office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TRUONGTIEUHOC R'LOM</dc:title>
  <dc:creator>PHAN THI HONG HOA</dc:creator>
  <cp:lastModifiedBy>MTC</cp:lastModifiedBy>
  <cp:revision>183</cp:revision>
  <dcterms:created xsi:type="dcterms:W3CDTF">2006-03-31T21:55:09Z</dcterms:created>
  <dcterms:modified xsi:type="dcterms:W3CDTF">2020-12-11T02:18:17Z</dcterms:modified>
</cp:coreProperties>
</file>