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99" r:id="rId4"/>
    <p:sldId id="288" r:id="rId5"/>
    <p:sldId id="289" r:id="rId6"/>
    <p:sldId id="290" r:id="rId7"/>
    <p:sldId id="296" r:id="rId8"/>
    <p:sldId id="293" r:id="rId9"/>
    <p:sldId id="29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00"/>
    <a:srgbClr val="FF66FF"/>
    <a:srgbClr val="008080"/>
    <a:srgbClr val="0000FF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74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4720F-0DD2-44E6-83B2-3DF2ED7B7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4B60D-F74D-4835-B7A9-E5FF75E06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2F367-8A0E-498C-B929-83947E2B5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33D59-D26D-4BA4-8924-32076F194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784CC-A658-4371-907D-51C4DBD1F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E9EDB-646A-4357-9BF5-902F26E8D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F68F-4EF7-4492-BC69-EFA45C590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802F0-392E-4C90-A29A-02C547645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05902-BB07-444D-9641-85A5F745E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34606-428E-4722-94F9-40B9BF472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12E23-65B3-4D4E-BB80-69E15B781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6CD6D-BC99-4752-A62A-D7B23F65D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D03CAC9-04CC-4BAE-B4C4-79185EFC1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20813"/>
          </a:xfrm>
        </p:spPr>
        <p:txBody>
          <a:bodyPr/>
          <a:lstStyle/>
          <a:p>
            <a:pPr eaLnBrk="1" hangingPunct="1"/>
            <a:br>
              <a:rPr lang="en-US" sz="4000"/>
            </a:br>
            <a:br>
              <a:rPr lang="en-US" sz="4000"/>
            </a:br>
            <a:r>
              <a:rPr lang="en-US" sz="4000"/>
              <a:t>Tập </a:t>
            </a:r>
            <a:r>
              <a:rPr lang="vi-VN" sz="4000"/>
              <a:t>đ</a:t>
            </a:r>
            <a:r>
              <a:rPr lang="en-US" sz="4000"/>
              <a:t>ọc:</a:t>
            </a:r>
            <a:br>
              <a:rPr lang="en-US" sz="4000"/>
            </a:br>
            <a:endParaRPr lang="en-US" sz="4000"/>
          </a:p>
        </p:txBody>
      </p:sp>
      <p:sp>
        <p:nvSpPr>
          <p:cNvPr id="2051" name="Line 4"/>
          <p:cNvSpPr>
            <a:spLocks noChangeShapeType="1"/>
          </p:cNvSpPr>
          <p:nvPr/>
        </p:nvSpPr>
        <p:spPr bwMode="auto">
          <a:xfrm>
            <a:off x="3581400" y="1371600"/>
            <a:ext cx="198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228600" y="1905000"/>
            <a:ext cx="3657600" cy="762000"/>
          </a:xfrm>
          <a:prstGeom prst="ellipse">
            <a:avLst/>
          </a:prstGeom>
          <a:solidFill>
            <a:srgbClr val="AAF4CD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ÔN BÀI CŨ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572000" y="2590800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  <a:latin typeface="Arial" charset="0"/>
              </a:rPr>
              <a:t>Vẽ quê h</a:t>
            </a:r>
            <a:r>
              <a:rPr lang="vi-VN" sz="4000">
                <a:solidFill>
                  <a:srgbClr val="FF3300"/>
                </a:solidFill>
                <a:latin typeface="Arial" charset="0"/>
              </a:rPr>
              <a:t>ươ</a:t>
            </a:r>
            <a:r>
              <a:rPr lang="en-US" sz="4000">
                <a:solidFill>
                  <a:srgbClr val="FF3300"/>
                </a:solidFill>
                <a:latin typeface="Arial" charset="0"/>
              </a:rPr>
              <a:t>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20813"/>
          </a:xfrm>
        </p:spPr>
        <p:txBody>
          <a:bodyPr/>
          <a:lstStyle/>
          <a:p>
            <a:pPr eaLnBrk="1" hangingPunct="1"/>
            <a:br>
              <a:rPr lang="en-US" sz="4000"/>
            </a:br>
            <a:br>
              <a:rPr lang="en-US" sz="4000"/>
            </a:br>
            <a:r>
              <a:rPr lang="en-US" sz="4000"/>
              <a:t>Tập </a:t>
            </a:r>
            <a:r>
              <a:rPr lang="vi-VN" sz="4000"/>
              <a:t>đ</a:t>
            </a:r>
            <a:r>
              <a:rPr lang="en-US" sz="4000"/>
              <a:t>ọc:</a:t>
            </a:r>
            <a:br>
              <a:rPr lang="en-US" sz="4000"/>
            </a:br>
            <a:endParaRPr lang="en-US" sz="4000"/>
          </a:p>
        </p:txBody>
      </p:sp>
      <p:sp>
        <p:nvSpPr>
          <p:cNvPr id="3075" name="Line 4"/>
          <p:cNvSpPr>
            <a:spLocks noChangeShapeType="1"/>
          </p:cNvSpPr>
          <p:nvPr/>
        </p:nvSpPr>
        <p:spPr bwMode="auto">
          <a:xfrm>
            <a:off x="3581400" y="129540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524000" y="16002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077" name="Rectangle 6" descr="1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5334000"/>
          </a:xfrm>
          <a:blipFill dpi="0" rotWithShape="1">
            <a:blip r:embed="rId2"/>
            <a:srcRect/>
            <a:stretch>
              <a:fillRect/>
            </a:stretch>
          </a:blipFill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eaLnBrk="1" hangingPunct="1">
              <a:buFontTx/>
              <a:buNone/>
            </a:pPr>
            <a:endParaRPr lang="vi-VN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304800" y="1600200"/>
            <a:ext cx="8610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20813"/>
          </a:xfrm>
        </p:spPr>
        <p:txBody>
          <a:bodyPr/>
          <a:lstStyle/>
          <a:p>
            <a:pPr eaLnBrk="1" hangingPunct="1"/>
            <a:br>
              <a:rPr lang="en-US" sz="4000"/>
            </a:br>
            <a:br>
              <a:rPr lang="en-US" sz="4000"/>
            </a:br>
            <a:r>
              <a:rPr lang="en-US" sz="4000"/>
              <a:t>Tập </a:t>
            </a:r>
            <a:r>
              <a:rPr lang="vi-VN" sz="4000"/>
              <a:t>đ</a:t>
            </a:r>
            <a:r>
              <a:rPr lang="en-US" sz="4000"/>
              <a:t>ọc:</a:t>
            </a:r>
            <a:br>
              <a:rPr lang="en-US" sz="4000"/>
            </a:br>
            <a:endParaRPr lang="en-US" sz="4000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3581400" y="129540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4000" y="16002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101" name="Rectangle 5" descr="1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4724400" cy="5257800"/>
          </a:xfrm>
          <a:blipFill dpi="0" rotWithShape="1">
            <a:blip r:embed="rId2" cstate="print"/>
            <a:srcRect/>
            <a:stretch>
              <a:fillRect/>
            </a:stretch>
          </a:blipFill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eaLnBrk="1" hangingPunct="1">
              <a:buFontTx/>
              <a:buNone/>
            </a:pPr>
            <a:endParaRPr lang="vi-VN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04800" y="1600200"/>
            <a:ext cx="426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457200" y="1574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BẮC   -   TRUNG    -   NAM</a:t>
            </a:r>
          </a:p>
        </p:txBody>
      </p:sp>
      <p:sp>
        <p:nvSpPr>
          <p:cNvPr id="70664" name="Rectangle 8" descr="Ban do"/>
          <p:cNvSpPr>
            <a:spLocks noChangeArrowheads="1"/>
          </p:cNvSpPr>
          <p:nvPr/>
        </p:nvSpPr>
        <p:spPr bwMode="auto">
          <a:xfrm>
            <a:off x="4953000" y="1600200"/>
            <a:ext cx="3962400" cy="5257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3200">
              <a:latin typeface="Arial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200">
              <a:latin typeface="Arial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200">
              <a:latin typeface="Arial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200">
              <a:latin typeface="Arial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vi-VN" sz="32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  <p:bldP spid="70663" grpId="1"/>
      <p:bldP spid="706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     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209800" y="99060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tx2"/>
                </a:solidFill>
                <a:latin typeface="Arial" charset="0"/>
              </a:rPr>
              <a:t>Nắng ph</a:t>
            </a:r>
            <a:r>
              <a:rPr lang="vi-VN" sz="3600">
                <a:solidFill>
                  <a:schemeClr val="tx2"/>
                </a:solidFill>
                <a:latin typeface="Arial" charset="0"/>
              </a:rPr>
              <a:t>ươ</a:t>
            </a:r>
            <a:r>
              <a:rPr lang="en-US" sz="3600">
                <a:solidFill>
                  <a:schemeClr val="tx2"/>
                </a:solidFill>
                <a:latin typeface="Arial" charset="0"/>
              </a:rPr>
              <a:t>ng Nam </a:t>
            </a:r>
            <a:r>
              <a:rPr lang="en-US" sz="2000" i="1">
                <a:solidFill>
                  <a:schemeClr val="tx2"/>
                </a:solidFill>
                <a:latin typeface="Arial" charset="0"/>
              </a:rPr>
              <a:t>(tiết 1)</a:t>
            </a:r>
            <a:r>
              <a:rPr lang="en-US" sz="3600">
                <a:solidFill>
                  <a:schemeClr val="tx2"/>
                </a:solidFill>
                <a:latin typeface="Arial" charset="0"/>
              </a:rPr>
              <a:t> </a:t>
            </a:r>
            <a:endParaRPr 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562600" y="1584325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Trần Hoài D</a:t>
            </a:r>
            <a:r>
              <a:rPr lang="vi-VN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ươ</a:t>
            </a:r>
            <a:r>
              <a:rPr lang="en-US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</a:t>
            </a:r>
          </a:p>
        </p:txBody>
      </p:sp>
      <p:pic>
        <p:nvPicPr>
          <p:cNvPr id="59399" name="Picture 7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657600" y="517525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  <a:latin typeface="Arial" charset="0"/>
              </a:rPr>
              <a:t>- kể chuyện:</a:t>
            </a: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762000" y="-92075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br>
              <a:rPr lang="en-US" sz="3600">
                <a:solidFill>
                  <a:schemeClr val="tx2"/>
                </a:solidFill>
                <a:latin typeface="Arial" charset="0"/>
              </a:rPr>
            </a:br>
            <a:r>
              <a:rPr lang="en-US" sz="3600">
                <a:solidFill>
                  <a:schemeClr val="tx2"/>
                </a:solidFill>
                <a:latin typeface="Arial" charset="0"/>
              </a:rPr>
              <a:t>         Tập </a:t>
            </a:r>
            <a:r>
              <a:rPr lang="vi-VN" sz="3600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sz="3600">
                <a:solidFill>
                  <a:schemeClr val="tx2"/>
                </a:solidFill>
                <a:latin typeface="Arial" charset="0"/>
              </a:rPr>
              <a:t>ọc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8" grpId="0"/>
      <p:bldP spid="594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eaLnBrk="1" hangingPunct="1"/>
            <a:br>
              <a:rPr lang="en-US" sz="2800"/>
            </a:br>
            <a:r>
              <a:rPr lang="en-US" sz="2800"/>
              <a:t>Tập </a:t>
            </a:r>
            <a:r>
              <a:rPr lang="vi-VN" sz="2800"/>
              <a:t>đ</a:t>
            </a:r>
            <a:r>
              <a:rPr lang="en-US" sz="2800"/>
              <a:t>ọc-kể chuyện:</a:t>
            </a:r>
            <a:br>
              <a:rPr lang="en-US" sz="2800"/>
            </a:br>
            <a:r>
              <a:rPr lang="en-US" sz="2800"/>
              <a:t>       </a:t>
            </a:r>
            <a:r>
              <a:rPr lang="en-US" sz="3600"/>
              <a:t>Nắng ph</a:t>
            </a:r>
            <a:r>
              <a:rPr lang="vi-VN" sz="3600"/>
              <a:t>ươ</a:t>
            </a:r>
            <a:r>
              <a:rPr lang="en-US" sz="3600"/>
              <a:t>ng Nam </a:t>
            </a:r>
            <a:r>
              <a:rPr lang="en-US" sz="1800" i="1"/>
              <a:t>(tiết 1)</a:t>
            </a:r>
            <a:r>
              <a:rPr lang="en-US" sz="3600"/>
              <a:t> 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   Luyện </a:t>
            </a:r>
            <a:r>
              <a:rPr lang="vi-VN" sz="2800"/>
              <a:t>đ</a:t>
            </a:r>
            <a:r>
              <a:rPr lang="en-US" sz="2800"/>
              <a:t>ọc:                                     Tìm hiểu bài:</a:t>
            </a:r>
          </a:p>
          <a:p>
            <a:pPr eaLnBrk="1" hangingPunct="1">
              <a:buFontTx/>
              <a:buNone/>
            </a:pPr>
            <a:r>
              <a:rPr lang="en-US" sz="2800"/>
              <a:t> </a:t>
            </a:r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4495800" y="2209800"/>
            <a:ext cx="0" cy="4648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2286000" y="2209800"/>
            <a:ext cx="3657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3276600" y="990600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457200" y="22860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000">
                <a:solidFill>
                  <a:schemeClr val="tx2"/>
                </a:solidFill>
                <a:latin typeface="Arial" charset="0"/>
              </a:rPr>
              <a:t>nắng ph</a:t>
            </a:r>
            <a:r>
              <a:rPr lang="vi-VN" sz="2000">
                <a:solidFill>
                  <a:schemeClr val="tx2"/>
                </a:solidFill>
                <a:latin typeface="Arial" charset="0"/>
              </a:rPr>
              <a:t>ươ</a:t>
            </a:r>
            <a:r>
              <a:rPr lang="en-US" sz="2000">
                <a:solidFill>
                  <a:schemeClr val="tx2"/>
                </a:solidFill>
                <a:latin typeface="Arial" charset="0"/>
              </a:rPr>
              <a:t>ng Nam,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4953000" y="4419600"/>
            <a:ext cx="289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5662613" y="1414463"/>
            <a:ext cx="220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Trần Hoài D</a:t>
            </a:r>
            <a:r>
              <a:rPr lang="vi-VN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ươ</a:t>
            </a:r>
            <a:r>
              <a:rPr lang="en-US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3048000" y="23622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ríu rít,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609600" y="27432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sững lại,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1828800" y="27432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xoắn xuýt.</a:t>
            </a:r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652463" y="2771775"/>
            <a:ext cx="228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>
            <a:off x="2333625" y="2752725"/>
            <a:ext cx="228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>
            <a:off x="3121025" y="2728913"/>
            <a:ext cx="15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3505200" y="2728913"/>
            <a:ext cx="15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682625" y="3124200"/>
            <a:ext cx="15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>
            <a:off x="1309688" y="3124200"/>
            <a:ext cx="15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>
            <a:off x="2057400" y="31242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>
            <a:off x="2743200" y="3124200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61913" y="3276600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- Nè, sắp nhỏ kia,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i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âu vậy?</a:t>
            </a:r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0" y="3581400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Arial" charset="0"/>
              </a:rPr>
              <a:t>- </a:t>
            </a:r>
            <a:r>
              <a:rPr lang="en-US" sz="2000">
                <a:latin typeface="Arial" charset="0"/>
              </a:rPr>
              <a:t>Vui nh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ng mà lạnh dễ sợ luôn.</a:t>
            </a:r>
          </a:p>
        </p:txBody>
      </p:sp>
      <p:sp>
        <p:nvSpPr>
          <p:cNvPr id="6167" name="Text Box 24"/>
          <p:cNvSpPr txBox="1">
            <a:spLocks noChangeArrowheads="1"/>
          </p:cNvSpPr>
          <p:nvPr/>
        </p:nvSpPr>
        <p:spPr bwMode="auto">
          <a:xfrm>
            <a:off x="609600" y="5105400"/>
            <a:ext cx="281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76200" y="4114800"/>
            <a:ext cx="4495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Arial" charset="0"/>
              </a:rPr>
              <a:t>- Những dòng suối hoa trôi d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ới bầu trời xám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ục và làn m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a bụi trắng xóa.</a:t>
            </a:r>
          </a:p>
        </p:txBody>
      </p:sp>
      <p:sp>
        <p:nvSpPr>
          <p:cNvPr id="6169" name="Text Box 26"/>
          <p:cNvSpPr txBox="1">
            <a:spLocks noChangeArrowheads="1"/>
          </p:cNvSpPr>
          <p:nvPr/>
        </p:nvSpPr>
        <p:spPr bwMode="auto">
          <a:xfrm>
            <a:off x="5257800" y="236220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* Từ ngữ</a:t>
            </a:r>
          </a:p>
        </p:txBody>
      </p:sp>
      <p:sp>
        <p:nvSpPr>
          <p:cNvPr id="6170" name="Text Box 27"/>
          <p:cNvSpPr txBox="1">
            <a:spLocks noChangeArrowheads="1"/>
          </p:cNvSpPr>
          <p:nvPr/>
        </p:nvSpPr>
        <p:spPr bwMode="auto">
          <a:xfrm>
            <a:off x="4724400" y="50292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60444" name="Line 28"/>
          <p:cNvSpPr>
            <a:spLocks noChangeShapeType="1"/>
          </p:cNvSpPr>
          <p:nvPr/>
        </p:nvSpPr>
        <p:spPr bwMode="auto">
          <a:xfrm flipH="1">
            <a:off x="698500" y="3401667"/>
            <a:ext cx="762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 flipH="1">
            <a:off x="2146300" y="3397250"/>
            <a:ext cx="762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6" name="Line 30"/>
          <p:cNvSpPr>
            <a:spLocks noChangeShapeType="1"/>
          </p:cNvSpPr>
          <p:nvPr/>
        </p:nvSpPr>
        <p:spPr bwMode="auto">
          <a:xfrm flipH="1">
            <a:off x="3594100" y="3375025"/>
            <a:ext cx="762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7" name="Line 31"/>
          <p:cNvSpPr>
            <a:spLocks noChangeShapeType="1"/>
          </p:cNvSpPr>
          <p:nvPr/>
        </p:nvSpPr>
        <p:spPr bwMode="auto">
          <a:xfrm flipH="1">
            <a:off x="3493295" y="3348038"/>
            <a:ext cx="762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8" name="Line 32"/>
          <p:cNvSpPr>
            <a:spLocks noChangeShapeType="1"/>
          </p:cNvSpPr>
          <p:nvPr/>
        </p:nvSpPr>
        <p:spPr bwMode="auto">
          <a:xfrm flipH="1">
            <a:off x="682625" y="3797680"/>
            <a:ext cx="762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9" name="Line 33"/>
          <p:cNvSpPr>
            <a:spLocks noChangeShapeType="1"/>
          </p:cNvSpPr>
          <p:nvPr/>
        </p:nvSpPr>
        <p:spPr bwMode="auto">
          <a:xfrm>
            <a:off x="319088" y="3657600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0" name="Line 34"/>
          <p:cNvSpPr>
            <a:spLocks noChangeShapeType="1"/>
          </p:cNvSpPr>
          <p:nvPr/>
        </p:nvSpPr>
        <p:spPr bwMode="auto">
          <a:xfrm>
            <a:off x="1714500" y="36576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1" name="Line 35"/>
          <p:cNvSpPr>
            <a:spLocks noChangeShapeType="1"/>
          </p:cNvSpPr>
          <p:nvPr/>
        </p:nvSpPr>
        <p:spPr bwMode="auto">
          <a:xfrm>
            <a:off x="2514600" y="36258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2" name="Line 36"/>
          <p:cNvSpPr>
            <a:spLocks noChangeShapeType="1"/>
          </p:cNvSpPr>
          <p:nvPr/>
        </p:nvSpPr>
        <p:spPr bwMode="auto">
          <a:xfrm flipH="1">
            <a:off x="1901825" y="3810000"/>
            <a:ext cx="762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3" name="Line 37"/>
          <p:cNvSpPr>
            <a:spLocks noChangeShapeType="1"/>
          </p:cNvSpPr>
          <p:nvPr/>
        </p:nvSpPr>
        <p:spPr bwMode="auto">
          <a:xfrm flipH="1">
            <a:off x="3874294" y="3744981"/>
            <a:ext cx="762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4" name="Line 38"/>
          <p:cNvSpPr>
            <a:spLocks noChangeShapeType="1"/>
          </p:cNvSpPr>
          <p:nvPr/>
        </p:nvSpPr>
        <p:spPr bwMode="auto">
          <a:xfrm flipH="1">
            <a:off x="3798095" y="3735456"/>
            <a:ext cx="762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6" name="Line 40"/>
          <p:cNvSpPr>
            <a:spLocks noChangeShapeType="1"/>
          </p:cNvSpPr>
          <p:nvPr/>
        </p:nvSpPr>
        <p:spPr bwMode="auto">
          <a:xfrm flipH="1">
            <a:off x="1583083" y="4526755"/>
            <a:ext cx="762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8" name="Line 42"/>
          <p:cNvSpPr>
            <a:spLocks noChangeShapeType="1"/>
          </p:cNvSpPr>
          <p:nvPr/>
        </p:nvSpPr>
        <p:spPr bwMode="auto">
          <a:xfrm>
            <a:off x="2514600" y="4026280"/>
            <a:ext cx="609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0" name="Line 44"/>
          <p:cNvSpPr>
            <a:spLocks noChangeShapeType="1"/>
          </p:cNvSpPr>
          <p:nvPr/>
        </p:nvSpPr>
        <p:spPr bwMode="auto">
          <a:xfrm flipH="1">
            <a:off x="768626" y="4800599"/>
            <a:ext cx="762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1" name="Line 45"/>
          <p:cNvSpPr>
            <a:spLocks noChangeShapeType="1"/>
          </p:cNvSpPr>
          <p:nvPr/>
        </p:nvSpPr>
        <p:spPr bwMode="auto">
          <a:xfrm flipH="1">
            <a:off x="681660" y="4807744"/>
            <a:ext cx="762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2" name="Line 46"/>
          <p:cNvSpPr>
            <a:spLocks noChangeShapeType="1"/>
          </p:cNvSpPr>
          <p:nvPr/>
        </p:nvSpPr>
        <p:spPr bwMode="auto">
          <a:xfrm flipH="1">
            <a:off x="2743200" y="4226720"/>
            <a:ext cx="762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4" name="Line 48"/>
          <p:cNvSpPr>
            <a:spLocks noChangeShapeType="1"/>
          </p:cNvSpPr>
          <p:nvPr/>
        </p:nvSpPr>
        <p:spPr bwMode="auto">
          <a:xfrm>
            <a:off x="622300" y="4738757"/>
            <a:ext cx="914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5" name="Line 49"/>
          <p:cNvSpPr>
            <a:spLocks noChangeShapeType="1"/>
          </p:cNvSpPr>
          <p:nvPr/>
        </p:nvSpPr>
        <p:spPr bwMode="auto">
          <a:xfrm>
            <a:off x="3378994" y="4764709"/>
            <a:ext cx="1143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6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60427" grpId="0"/>
      <p:bldP spid="60428" grpId="0"/>
      <p:bldP spid="60429" grpId="0"/>
      <p:bldP spid="60430" grpId="0" animBg="1"/>
      <p:bldP spid="60431" grpId="0" animBg="1"/>
      <p:bldP spid="60432" grpId="0" animBg="1"/>
      <p:bldP spid="60433" grpId="0" animBg="1"/>
      <p:bldP spid="60434" grpId="0" animBg="1"/>
      <p:bldP spid="60435" grpId="0" animBg="1"/>
      <p:bldP spid="60436" grpId="0" animBg="1"/>
      <p:bldP spid="60437" grpId="0" animBg="1"/>
      <p:bldP spid="60438" grpId="0"/>
      <p:bldP spid="60439" grpId="0"/>
      <p:bldP spid="60441" grpId="0"/>
      <p:bldP spid="60444" grpId="0" animBg="1"/>
      <p:bldP spid="60445" grpId="0" animBg="1"/>
      <p:bldP spid="60446" grpId="0" animBg="1"/>
      <p:bldP spid="60447" grpId="0" animBg="1"/>
      <p:bldP spid="60448" grpId="0" animBg="1"/>
      <p:bldP spid="60449" grpId="0" animBg="1"/>
      <p:bldP spid="60450" grpId="0" animBg="1"/>
      <p:bldP spid="60451" grpId="0" animBg="1"/>
      <p:bldP spid="60452" grpId="0" animBg="1"/>
      <p:bldP spid="60453" grpId="0" animBg="1"/>
      <p:bldP spid="60454" grpId="0" animBg="1"/>
      <p:bldP spid="60456" grpId="0" animBg="1"/>
      <p:bldP spid="60458" grpId="0" animBg="1"/>
      <p:bldP spid="60460" grpId="0" animBg="1"/>
      <p:bldP spid="60461" grpId="0" animBg="1"/>
      <p:bldP spid="60462" grpId="0" animBg="1"/>
      <p:bldP spid="60464" grpId="0" animBg="1"/>
      <p:bldP spid="604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eaLnBrk="1" hangingPunct="1"/>
            <a:br>
              <a:rPr lang="en-US" sz="3600"/>
            </a:br>
            <a:r>
              <a:rPr lang="en-US" sz="3600"/>
              <a:t>Tập </a:t>
            </a:r>
            <a:r>
              <a:rPr lang="vi-VN" sz="3600"/>
              <a:t>đ</a:t>
            </a:r>
            <a:r>
              <a:rPr lang="en-US" sz="3600"/>
              <a:t>ọc-kể chuyện:</a:t>
            </a:r>
            <a:br>
              <a:rPr lang="en-US" sz="3600"/>
            </a:br>
            <a:r>
              <a:rPr lang="en-US" sz="3600"/>
              <a:t>       </a:t>
            </a:r>
            <a:r>
              <a:rPr lang="en-US"/>
              <a:t>Nắng ph</a:t>
            </a:r>
            <a:r>
              <a:rPr lang="vi-VN"/>
              <a:t>ươ</a:t>
            </a:r>
            <a:r>
              <a:rPr lang="en-US"/>
              <a:t>ng Nam </a:t>
            </a:r>
            <a:r>
              <a:rPr lang="en-US" sz="2400" i="1"/>
              <a:t>(tiết 1)</a:t>
            </a:r>
            <a:r>
              <a:rPr lang="en-US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   Luyện </a:t>
            </a:r>
            <a:r>
              <a:rPr lang="vi-VN"/>
              <a:t>đ</a:t>
            </a:r>
            <a:r>
              <a:rPr lang="en-US"/>
              <a:t>ọc:                                   </a:t>
            </a:r>
          </a:p>
          <a:p>
            <a:pPr eaLnBrk="1" hangingPunct="1"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895600" y="990600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876800" y="44196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200">
              <a:latin typeface="Arial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662613" y="1414463"/>
            <a:ext cx="220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Trần Hoài D</a:t>
            </a:r>
            <a:r>
              <a:rPr lang="vi-VN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ươ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09600" y="51054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200">
              <a:latin typeface="Arial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724400" y="5029200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200">
              <a:latin typeface="Arial" charset="0"/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24384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Arial" charset="0"/>
              </a:rPr>
              <a:t>           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T</a:t>
            </a:r>
            <a:r>
              <a:rPr lang="vi-VN" sz="2400" dirty="0">
                <a:solidFill>
                  <a:srgbClr val="006600"/>
                </a:solidFill>
                <a:latin typeface="Arial" charset="0"/>
              </a:rPr>
              <a:t>ư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ởng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ai,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té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ra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là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nhỏ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Ph</a:t>
            </a:r>
            <a:r>
              <a:rPr lang="vi-VN" sz="2400" dirty="0">
                <a:solidFill>
                  <a:srgbClr val="006600"/>
                </a:solidFill>
                <a:latin typeface="Arial" charset="0"/>
              </a:rPr>
              <a:t>ươ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ng. 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Uyên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áp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   -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Tụi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mình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i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lòng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vòng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tìm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chút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gì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ể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kịp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gửi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ra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Hà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Nội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cho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Vân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   -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Có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phải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Vân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hát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dân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ca ở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trại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hè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Nha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Trang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không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   -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Phải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ó.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Mấy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ứa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mới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nhận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006600"/>
                </a:solidFill>
                <a:latin typeface="Arial" charset="0"/>
              </a:rPr>
              <a:t>đư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ợc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th</a:t>
            </a:r>
            <a:r>
              <a:rPr lang="vi-VN" sz="2400" dirty="0">
                <a:solidFill>
                  <a:srgbClr val="006600"/>
                </a:solidFill>
                <a:latin typeface="Arial" charset="0"/>
              </a:rPr>
              <a:t>ư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Vân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sáng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nay.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  -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Tết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ngoài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ó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chắc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là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vui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lắm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  -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Vui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nh</a:t>
            </a:r>
            <a:r>
              <a:rPr lang="vi-VN" sz="2400" dirty="0">
                <a:solidFill>
                  <a:srgbClr val="006600"/>
                </a:solidFill>
                <a:latin typeface="Arial" charset="0"/>
              </a:rPr>
              <a:t>ư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ng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mà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lạnh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dễ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sợ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luôn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Đây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nè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mình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ọc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một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oạn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th</a:t>
            </a:r>
            <a:r>
              <a:rPr lang="vi-VN" sz="2400" dirty="0">
                <a:solidFill>
                  <a:srgbClr val="006600"/>
                </a:solidFill>
                <a:latin typeface="Arial" charset="0"/>
              </a:rPr>
              <a:t>ư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của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Vân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nhé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!-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Vừa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nói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Uyên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vừa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rút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trong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túi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ra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một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tờ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giấy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- “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Hà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Nội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ang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rạo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rực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trong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những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ngày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giáp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Tết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Trời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cuối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ông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lạnh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buốt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Những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dòng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suối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hoa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trôi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d</a:t>
            </a:r>
            <a:r>
              <a:rPr lang="vi-VN" sz="2400" dirty="0">
                <a:solidFill>
                  <a:srgbClr val="006600"/>
                </a:solidFill>
                <a:latin typeface="Arial" charset="0"/>
              </a:rPr>
              <a:t>ư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ới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bầu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trời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xám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ục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và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làn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m</a:t>
            </a:r>
            <a:r>
              <a:rPr lang="vi-VN" sz="2400" dirty="0">
                <a:solidFill>
                  <a:srgbClr val="006600"/>
                </a:solidFill>
                <a:latin typeface="Arial" charset="0"/>
              </a:rPr>
              <a:t>ư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a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bụi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trắng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xoá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.”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Viết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hay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quá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phải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không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  - </a:t>
            </a:r>
            <a:r>
              <a:rPr lang="vi-VN" sz="2400" dirty="0">
                <a:solidFill>
                  <a:srgbClr val="006600"/>
                </a:solidFill>
                <a:latin typeface="Arial" charset="0"/>
              </a:rPr>
              <a:t>Ư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ớc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gì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chúng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mình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gửi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cho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Vân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006600"/>
                </a:solidFill>
                <a:latin typeface="Arial" charset="0"/>
              </a:rPr>
              <a:t>đư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ợc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ít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nắng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ph</a:t>
            </a:r>
            <a:r>
              <a:rPr lang="vi-VN" sz="2400" dirty="0">
                <a:solidFill>
                  <a:srgbClr val="006600"/>
                </a:solidFill>
                <a:latin typeface="Arial" charset="0"/>
              </a:rPr>
              <a:t>ươ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ng Nam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nhỉ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!-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Huê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</a:rPr>
              <a:t>nói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Arial" charset="0"/>
              </a:rPr>
              <a:t>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H="1">
            <a:off x="1119016" y="5262632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>
            <a:off x="5218216" y="5835408"/>
            <a:ext cx="55976" cy="17938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 flipH="1">
            <a:off x="8926996" y="5778500"/>
            <a:ext cx="762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H="1">
            <a:off x="1160462" y="3228975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 flipH="1">
            <a:off x="2213493" y="4295983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 flipH="1">
            <a:off x="7872413" y="5243513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 flipH="1">
            <a:off x="3146839" y="5562600"/>
            <a:ext cx="20224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 flipH="1">
            <a:off x="4707404" y="4649270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 flipH="1">
            <a:off x="5814184" y="4672013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 flipH="1">
            <a:off x="4564511" y="4306128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 flipH="1">
            <a:off x="4067175" y="4017963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2" name="Line 22"/>
          <p:cNvSpPr>
            <a:spLocks noChangeShapeType="1"/>
          </p:cNvSpPr>
          <p:nvPr/>
        </p:nvSpPr>
        <p:spPr bwMode="auto">
          <a:xfrm flipH="1">
            <a:off x="5067024" y="2514600"/>
            <a:ext cx="88900" cy="2730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H="1">
            <a:off x="3565525" y="2844800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4" name="Line 24"/>
          <p:cNvSpPr>
            <a:spLocks noChangeShapeType="1"/>
          </p:cNvSpPr>
          <p:nvPr/>
        </p:nvSpPr>
        <p:spPr bwMode="auto">
          <a:xfrm flipH="1">
            <a:off x="7734300" y="3581400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5" name="Line 25"/>
          <p:cNvSpPr>
            <a:spLocks noChangeShapeType="1"/>
          </p:cNvSpPr>
          <p:nvPr/>
        </p:nvSpPr>
        <p:spPr bwMode="auto">
          <a:xfrm flipH="1">
            <a:off x="6247779" y="5579028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6" name="Line 26"/>
          <p:cNvSpPr>
            <a:spLocks noChangeShapeType="1"/>
          </p:cNvSpPr>
          <p:nvPr/>
        </p:nvSpPr>
        <p:spPr bwMode="auto">
          <a:xfrm flipH="1">
            <a:off x="1002196" y="6508816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7" name="Line 27"/>
          <p:cNvSpPr>
            <a:spLocks noChangeShapeType="1"/>
          </p:cNvSpPr>
          <p:nvPr/>
        </p:nvSpPr>
        <p:spPr bwMode="auto">
          <a:xfrm flipH="1">
            <a:off x="3203955" y="5549899"/>
            <a:ext cx="55976" cy="2015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8" name="Line 28"/>
          <p:cNvSpPr>
            <a:spLocks noChangeShapeType="1"/>
          </p:cNvSpPr>
          <p:nvPr/>
        </p:nvSpPr>
        <p:spPr bwMode="auto">
          <a:xfrm flipH="1">
            <a:off x="955606" y="4663661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9" name="Line 29"/>
          <p:cNvSpPr>
            <a:spLocks noChangeShapeType="1"/>
          </p:cNvSpPr>
          <p:nvPr/>
        </p:nvSpPr>
        <p:spPr bwMode="auto">
          <a:xfrm flipH="1">
            <a:off x="2790825" y="4676775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0" name="Line 30"/>
          <p:cNvSpPr>
            <a:spLocks noChangeShapeType="1"/>
          </p:cNvSpPr>
          <p:nvPr/>
        </p:nvSpPr>
        <p:spPr bwMode="auto">
          <a:xfrm flipH="1">
            <a:off x="2832876" y="4938714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1" name="Line 31"/>
          <p:cNvSpPr>
            <a:spLocks noChangeShapeType="1"/>
          </p:cNvSpPr>
          <p:nvPr/>
        </p:nvSpPr>
        <p:spPr bwMode="auto">
          <a:xfrm flipH="1">
            <a:off x="7391400" y="4633913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2" name="Line 32"/>
          <p:cNvSpPr>
            <a:spLocks noChangeShapeType="1"/>
          </p:cNvSpPr>
          <p:nvPr/>
        </p:nvSpPr>
        <p:spPr bwMode="auto">
          <a:xfrm flipH="1">
            <a:off x="1738313" y="3911601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3" name="Line 33"/>
          <p:cNvSpPr>
            <a:spLocks noChangeShapeType="1"/>
          </p:cNvSpPr>
          <p:nvPr/>
        </p:nvSpPr>
        <p:spPr bwMode="auto">
          <a:xfrm flipH="1">
            <a:off x="7879039" y="3941763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4" name="Line 34"/>
          <p:cNvSpPr>
            <a:spLocks noChangeShapeType="1"/>
          </p:cNvSpPr>
          <p:nvPr/>
        </p:nvSpPr>
        <p:spPr bwMode="auto">
          <a:xfrm>
            <a:off x="2879725" y="4557713"/>
            <a:ext cx="685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5" name="Line 35"/>
          <p:cNvSpPr>
            <a:spLocks noChangeShapeType="1"/>
          </p:cNvSpPr>
          <p:nvPr/>
        </p:nvSpPr>
        <p:spPr bwMode="auto">
          <a:xfrm>
            <a:off x="1128713" y="5148263"/>
            <a:ext cx="762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6" name="Line 36"/>
          <p:cNvSpPr>
            <a:spLocks noChangeShapeType="1"/>
          </p:cNvSpPr>
          <p:nvPr/>
        </p:nvSpPr>
        <p:spPr bwMode="auto">
          <a:xfrm>
            <a:off x="7272338" y="5133975"/>
            <a:ext cx="114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7" name="Line 37"/>
          <p:cNvSpPr>
            <a:spLocks noChangeShapeType="1"/>
          </p:cNvSpPr>
          <p:nvPr/>
        </p:nvSpPr>
        <p:spPr bwMode="auto">
          <a:xfrm>
            <a:off x="5334000" y="5438775"/>
            <a:ext cx="990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8" name="Line 38"/>
          <p:cNvSpPr>
            <a:spLocks noChangeShapeType="1"/>
          </p:cNvSpPr>
          <p:nvPr/>
        </p:nvSpPr>
        <p:spPr bwMode="auto">
          <a:xfrm>
            <a:off x="8367713" y="5467350"/>
            <a:ext cx="685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9" name="Line 39"/>
          <p:cNvSpPr>
            <a:spLocks noChangeShapeType="1"/>
          </p:cNvSpPr>
          <p:nvPr/>
        </p:nvSpPr>
        <p:spPr bwMode="auto">
          <a:xfrm>
            <a:off x="395288" y="5743575"/>
            <a:ext cx="533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0" name="Line 40"/>
          <p:cNvSpPr>
            <a:spLocks noChangeShapeType="1"/>
          </p:cNvSpPr>
          <p:nvPr/>
        </p:nvSpPr>
        <p:spPr bwMode="auto">
          <a:xfrm flipH="1">
            <a:off x="2102748" y="2493616"/>
            <a:ext cx="76200" cy="22418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1" name="Line 41"/>
          <p:cNvSpPr>
            <a:spLocks noChangeShapeType="1"/>
          </p:cNvSpPr>
          <p:nvPr/>
        </p:nvSpPr>
        <p:spPr bwMode="auto">
          <a:xfrm flipH="1">
            <a:off x="5029200" y="2514600"/>
            <a:ext cx="63500" cy="22418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3" name="Line 43"/>
          <p:cNvSpPr>
            <a:spLocks noChangeShapeType="1"/>
          </p:cNvSpPr>
          <p:nvPr/>
        </p:nvSpPr>
        <p:spPr bwMode="auto">
          <a:xfrm flipH="1">
            <a:off x="7624762" y="3568700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4" name="Line 44"/>
          <p:cNvSpPr>
            <a:spLocks noChangeShapeType="1"/>
          </p:cNvSpPr>
          <p:nvPr/>
        </p:nvSpPr>
        <p:spPr bwMode="auto">
          <a:xfrm flipH="1">
            <a:off x="7767258" y="3911601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5" name="Line 45"/>
          <p:cNvSpPr>
            <a:spLocks noChangeShapeType="1"/>
          </p:cNvSpPr>
          <p:nvPr/>
        </p:nvSpPr>
        <p:spPr bwMode="auto">
          <a:xfrm flipH="1">
            <a:off x="1663700" y="3902422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6" name="Line 46"/>
          <p:cNvSpPr>
            <a:spLocks noChangeShapeType="1"/>
          </p:cNvSpPr>
          <p:nvPr/>
        </p:nvSpPr>
        <p:spPr bwMode="auto">
          <a:xfrm flipH="1">
            <a:off x="4140200" y="4038600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7" name="Line 47"/>
          <p:cNvSpPr>
            <a:spLocks noChangeShapeType="1"/>
          </p:cNvSpPr>
          <p:nvPr/>
        </p:nvSpPr>
        <p:spPr bwMode="auto">
          <a:xfrm flipH="1">
            <a:off x="1066800" y="3228975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8" name="Line 48"/>
          <p:cNvSpPr>
            <a:spLocks noChangeShapeType="1"/>
          </p:cNvSpPr>
          <p:nvPr/>
        </p:nvSpPr>
        <p:spPr bwMode="auto">
          <a:xfrm flipH="1">
            <a:off x="4483100" y="4289357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9" name="Line 49"/>
          <p:cNvSpPr>
            <a:spLocks noChangeShapeType="1"/>
          </p:cNvSpPr>
          <p:nvPr/>
        </p:nvSpPr>
        <p:spPr bwMode="auto">
          <a:xfrm flipH="1">
            <a:off x="4651202" y="4633913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0" name="Line 50"/>
          <p:cNvSpPr>
            <a:spLocks noChangeShapeType="1"/>
          </p:cNvSpPr>
          <p:nvPr/>
        </p:nvSpPr>
        <p:spPr bwMode="auto">
          <a:xfrm flipH="1">
            <a:off x="2747963" y="4933674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2" name="Line 52"/>
          <p:cNvSpPr>
            <a:spLocks noChangeShapeType="1"/>
          </p:cNvSpPr>
          <p:nvPr/>
        </p:nvSpPr>
        <p:spPr bwMode="auto">
          <a:xfrm flipH="1">
            <a:off x="7805910" y="5212523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3" name="Line 53"/>
          <p:cNvSpPr>
            <a:spLocks noChangeShapeType="1"/>
          </p:cNvSpPr>
          <p:nvPr/>
        </p:nvSpPr>
        <p:spPr bwMode="auto">
          <a:xfrm flipH="1">
            <a:off x="1052513" y="5260768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4" name="Line 54"/>
          <p:cNvSpPr>
            <a:spLocks noChangeShapeType="1"/>
          </p:cNvSpPr>
          <p:nvPr/>
        </p:nvSpPr>
        <p:spPr bwMode="auto">
          <a:xfrm flipH="1">
            <a:off x="5144604" y="5816600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6" name="Line 56"/>
          <p:cNvSpPr>
            <a:spLocks noChangeShapeType="1"/>
          </p:cNvSpPr>
          <p:nvPr/>
        </p:nvSpPr>
        <p:spPr bwMode="auto">
          <a:xfrm flipH="1">
            <a:off x="890588" y="6454775"/>
            <a:ext cx="76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9" name="Line 59"/>
          <p:cNvSpPr>
            <a:spLocks noChangeShapeType="1"/>
          </p:cNvSpPr>
          <p:nvPr/>
        </p:nvSpPr>
        <p:spPr bwMode="auto">
          <a:xfrm flipH="1">
            <a:off x="8839200" y="5761865"/>
            <a:ext cx="76200" cy="1952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6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6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6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6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6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6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6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/>
      <p:bldP spid="61451" grpId="0" animBg="1"/>
      <p:bldP spid="61452" grpId="0" animBg="1"/>
      <p:bldP spid="61453" grpId="0" animBg="1"/>
      <p:bldP spid="61454" grpId="0" animBg="1"/>
      <p:bldP spid="61455" grpId="0" animBg="1"/>
      <p:bldP spid="61456" grpId="0" animBg="1"/>
      <p:bldP spid="61457" grpId="0" animBg="1"/>
      <p:bldP spid="61458" grpId="0" animBg="1"/>
      <p:bldP spid="61459" grpId="0" animBg="1"/>
      <p:bldP spid="61460" grpId="0" animBg="1"/>
      <p:bldP spid="61461" grpId="0" animBg="1"/>
      <p:bldP spid="61462" grpId="0" animBg="1"/>
      <p:bldP spid="61463" grpId="0" animBg="1"/>
      <p:bldP spid="61464" grpId="0" animBg="1"/>
      <p:bldP spid="61465" grpId="0" animBg="1"/>
      <p:bldP spid="61466" grpId="0" animBg="1"/>
      <p:bldP spid="61467" grpId="0" animBg="1"/>
      <p:bldP spid="61468" grpId="0" animBg="1"/>
      <p:bldP spid="61469" grpId="0" animBg="1"/>
      <p:bldP spid="61470" grpId="0" animBg="1"/>
      <p:bldP spid="61471" grpId="0" animBg="1"/>
      <p:bldP spid="61472" grpId="0" animBg="1"/>
      <p:bldP spid="61473" grpId="0" animBg="1"/>
      <p:bldP spid="61474" grpId="0" animBg="1"/>
      <p:bldP spid="61475" grpId="0" animBg="1"/>
      <p:bldP spid="61476" grpId="0" animBg="1"/>
      <p:bldP spid="61477" grpId="0" animBg="1"/>
      <p:bldP spid="61478" grpId="0" animBg="1"/>
      <p:bldP spid="61479" grpId="0" animBg="1"/>
      <p:bldP spid="61480" grpId="0" animBg="1"/>
      <p:bldP spid="61481" grpId="0" animBg="1"/>
      <p:bldP spid="61483" grpId="0" animBg="1"/>
      <p:bldP spid="61484" grpId="0" animBg="1"/>
      <p:bldP spid="61485" grpId="0" animBg="1"/>
      <p:bldP spid="61486" grpId="0" animBg="1"/>
      <p:bldP spid="61487" grpId="0" animBg="1"/>
      <p:bldP spid="61488" grpId="0" animBg="1"/>
      <p:bldP spid="61489" grpId="0" animBg="1"/>
      <p:bldP spid="61490" grpId="0" animBg="1"/>
      <p:bldP spid="61492" grpId="0" animBg="1"/>
      <p:bldP spid="61493" grpId="0" animBg="1"/>
      <p:bldP spid="61494" grpId="0" animBg="1"/>
      <p:bldP spid="61496" grpId="0" animBg="1"/>
      <p:bldP spid="614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eaLnBrk="1" hangingPunct="1"/>
            <a:br>
              <a:rPr lang="en-US" sz="3200"/>
            </a:br>
            <a:r>
              <a:rPr lang="en-US" sz="3200"/>
              <a:t>Tập </a:t>
            </a:r>
            <a:r>
              <a:rPr lang="vi-VN" sz="3200"/>
              <a:t>đ</a:t>
            </a:r>
            <a:r>
              <a:rPr lang="en-US" sz="3200"/>
              <a:t>ọc-kể chuyện:</a:t>
            </a:r>
            <a:br>
              <a:rPr lang="en-US" sz="3200"/>
            </a:br>
            <a:r>
              <a:rPr lang="en-US" sz="3200"/>
              <a:t>       </a:t>
            </a:r>
            <a:r>
              <a:rPr lang="en-US" sz="4000"/>
              <a:t>Nắng ph</a:t>
            </a:r>
            <a:r>
              <a:rPr lang="vi-VN" sz="4000"/>
              <a:t>ươ</a:t>
            </a:r>
            <a:r>
              <a:rPr lang="en-US" sz="4000"/>
              <a:t>ng Nam </a:t>
            </a:r>
            <a:r>
              <a:rPr lang="en-US" sz="2000" i="1"/>
              <a:t>(tiết 1)</a:t>
            </a:r>
            <a:r>
              <a:rPr lang="en-US" sz="400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   Luyện </a:t>
            </a:r>
            <a:r>
              <a:rPr lang="vi-VN"/>
              <a:t>đ</a:t>
            </a:r>
            <a:r>
              <a:rPr lang="en-US"/>
              <a:t>ọc:                                     Tìm hiểu bài:</a:t>
            </a:r>
          </a:p>
          <a:p>
            <a:pPr eaLnBrk="1" hangingPunct="1"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495800" y="2209800"/>
            <a:ext cx="0" cy="4648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286000" y="2209800"/>
            <a:ext cx="3657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2895600" y="990600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57200" y="22860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nắng ph</a:t>
            </a:r>
            <a:r>
              <a:rPr lang="vi-VN" sz="2400">
                <a:solidFill>
                  <a:schemeClr val="tx2"/>
                </a:solidFill>
                <a:latin typeface="Arial" charset="0"/>
              </a:rPr>
              <a:t>ươ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ng Nam,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876800" y="44196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200">
              <a:latin typeface="Arial" charset="0"/>
            </a:endParaRP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5662613" y="1414463"/>
            <a:ext cx="220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Trần Hoài D</a:t>
            </a:r>
            <a:r>
              <a:rPr lang="vi-VN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ươ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048000" y="23622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</a:rPr>
              <a:t>ríu rít,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09600" y="2743200"/>
            <a:ext cx="1219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</a:rPr>
              <a:t>sững lại,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828800" y="2743200"/>
            <a:ext cx="152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</a:rPr>
              <a:t>xoắn xuýt.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652463" y="2771775"/>
            <a:ext cx="228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2333625" y="2752725"/>
            <a:ext cx="228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3121025" y="2728913"/>
            <a:ext cx="15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3505200" y="2728913"/>
            <a:ext cx="15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682625" y="3124200"/>
            <a:ext cx="15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1309688" y="3124200"/>
            <a:ext cx="15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2057400" y="31242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2743200" y="3124200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61913" y="3276600"/>
            <a:ext cx="396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</a:rPr>
              <a:t>- Nè, sắp nhỏ kia,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i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âu vậy?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0" y="3581400"/>
            <a:ext cx="4343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Arial" charset="0"/>
              </a:rPr>
              <a:t>- </a:t>
            </a:r>
            <a:r>
              <a:rPr lang="en-US" sz="2400">
                <a:latin typeface="Arial" charset="0"/>
              </a:rPr>
              <a:t>Vui nh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ng mà lạnh dễ sợ luôn.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609600" y="51054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200">
              <a:latin typeface="Arial" charset="0"/>
            </a:endParaRP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6200" y="4114800"/>
            <a:ext cx="449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Arial" charset="0"/>
              </a:rPr>
              <a:t>- Những dòng suối hoa trôi d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ới bầu trời xám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ục và làn m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a bụi trắng xóa.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5257800" y="2362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* Từ ngữ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4724400" y="5029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200">
              <a:latin typeface="Arial" charset="0"/>
            </a:endParaRPr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H="1">
            <a:off x="762000" y="3414713"/>
            <a:ext cx="762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 flipH="1">
            <a:off x="2300288" y="3409950"/>
            <a:ext cx="762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H="1">
            <a:off x="3767138" y="3429000"/>
            <a:ext cx="762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 flipH="1">
            <a:off x="3822700" y="3429000"/>
            <a:ext cx="762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 flipH="1">
            <a:off x="762000" y="3810000"/>
            <a:ext cx="762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319088" y="3657600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1843088" y="36576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2386013" y="365760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 flipH="1">
            <a:off x="2057400" y="3810000"/>
            <a:ext cx="762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 flipH="1">
            <a:off x="4071938" y="3824288"/>
            <a:ext cx="762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 flipH="1">
            <a:off x="4127500" y="3843338"/>
            <a:ext cx="762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 flipH="1">
            <a:off x="2209800" y="4622800"/>
            <a:ext cx="762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>
            <a:off x="2743200" y="4038600"/>
            <a:ext cx="609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 flipH="1">
            <a:off x="1390650" y="4967288"/>
            <a:ext cx="762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3" name="Line 41"/>
          <p:cNvSpPr>
            <a:spLocks noChangeShapeType="1"/>
          </p:cNvSpPr>
          <p:nvPr/>
        </p:nvSpPr>
        <p:spPr bwMode="auto">
          <a:xfrm flipH="1">
            <a:off x="1447800" y="4979988"/>
            <a:ext cx="762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 flipH="1">
            <a:off x="2946400" y="4267200"/>
            <a:ext cx="762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>
            <a:off x="1231900" y="4838700"/>
            <a:ext cx="914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>
            <a:off x="165100" y="5194300"/>
            <a:ext cx="1143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29" name="Text Box 45"/>
          <p:cNvSpPr txBox="1">
            <a:spLocks noChangeArrowheads="1"/>
          </p:cNvSpPr>
          <p:nvPr/>
        </p:nvSpPr>
        <p:spPr bwMode="auto">
          <a:xfrm>
            <a:off x="4800600" y="2743200"/>
            <a:ext cx="266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</a:rPr>
              <a:t>Đ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ờng Nguyễn Huệ</a:t>
            </a:r>
          </a:p>
        </p:txBody>
      </p:sp>
      <p:sp>
        <p:nvSpPr>
          <p:cNvPr id="67631" name="Text Box 47"/>
          <p:cNvSpPr txBox="1">
            <a:spLocks noChangeArrowheads="1"/>
          </p:cNvSpPr>
          <p:nvPr/>
        </p:nvSpPr>
        <p:spPr bwMode="auto">
          <a:xfrm>
            <a:off x="4795838" y="3095625"/>
            <a:ext cx="1219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</a:rPr>
              <a:t>sắp nhỏ</a:t>
            </a:r>
          </a:p>
        </p:txBody>
      </p:sp>
      <p:sp>
        <p:nvSpPr>
          <p:cNvPr id="67632" name="Text Box 48"/>
          <p:cNvSpPr txBox="1">
            <a:spLocks noChangeArrowheads="1"/>
          </p:cNvSpPr>
          <p:nvPr/>
        </p:nvSpPr>
        <p:spPr bwMode="auto">
          <a:xfrm>
            <a:off x="4786313" y="34290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</a:rPr>
              <a:t>lòng vòng</a:t>
            </a:r>
          </a:p>
        </p:txBody>
      </p:sp>
      <p:sp>
        <p:nvSpPr>
          <p:cNvPr id="67633" name="Text Box 49"/>
          <p:cNvSpPr txBox="1">
            <a:spLocks noChangeArrowheads="1"/>
          </p:cNvSpPr>
          <p:nvPr/>
        </p:nvSpPr>
        <p:spPr bwMode="auto">
          <a:xfrm>
            <a:off x="4800600" y="3748088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</a:rPr>
              <a:t>dân ca</a:t>
            </a:r>
          </a:p>
        </p:txBody>
      </p:sp>
      <p:sp>
        <p:nvSpPr>
          <p:cNvPr id="67634" name="Text Box 50"/>
          <p:cNvSpPr txBox="1">
            <a:spLocks noChangeArrowheads="1"/>
          </p:cNvSpPr>
          <p:nvPr/>
        </p:nvSpPr>
        <p:spPr bwMode="auto">
          <a:xfrm>
            <a:off x="4800600" y="4419600"/>
            <a:ext cx="129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</a:rPr>
              <a:t>sửng sốt</a:t>
            </a:r>
          </a:p>
        </p:txBody>
      </p:sp>
      <p:sp>
        <p:nvSpPr>
          <p:cNvPr id="67635" name="Text Box 51"/>
          <p:cNvSpPr txBox="1">
            <a:spLocks noChangeArrowheads="1"/>
          </p:cNvSpPr>
          <p:nvPr/>
        </p:nvSpPr>
        <p:spPr bwMode="auto">
          <a:xfrm>
            <a:off x="4800600" y="4038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</a:rPr>
              <a:t>xoắn xuýt</a:t>
            </a:r>
          </a:p>
        </p:txBody>
      </p:sp>
      <p:sp>
        <p:nvSpPr>
          <p:cNvPr id="67630" name="Rectangle 46" descr="gt05"/>
          <p:cNvSpPr>
            <a:spLocks noChangeArrowheads="1"/>
          </p:cNvSpPr>
          <p:nvPr/>
        </p:nvSpPr>
        <p:spPr bwMode="auto">
          <a:xfrm>
            <a:off x="0" y="1828800"/>
            <a:ext cx="9144000" cy="5029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latin typeface="Arial" charset="0"/>
              </a:rPr>
              <a:t> </a:t>
            </a:r>
          </a:p>
        </p:txBody>
      </p:sp>
      <p:pic>
        <p:nvPicPr>
          <p:cNvPr id="67636" name="Picture 52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37" name="Rectangle 53" descr="peach_blossom"/>
          <p:cNvSpPr>
            <a:spLocks noChangeArrowheads="1"/>
          </p:cNvSpPr>
          <p:nvPr/>
        </p:nvSpPr>
        <p:spPr bwMode="auto">
          <a:xfrm>
            <a:off x="0" y="1752600"/>
            <a:ext cx="9144000" cy="4953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vi-VN" sz="3200">
              <a:latin typeface="Arial" charset="0"/>
            </a:endParaRPr>
          </a:p>
        </p:txBody>
      </p:sp>
      <p:sp>
        <p:nvSpPr>
          <p:cNvPr id="67638" name="Rectangle 54" descr="HoaMaiVang2"/>
          <p:cNvSpPr>
            <a:spLocks noChangeArrowheads="1"/>
          </p:cNvSpPr>
          <p:nvPr/>
        </p:nvSpPr>
        <p:spPr bwMode="auto">
          <a:xfrm>
            <a:off x="76200" y="1752600"/>
            <a:ext cx="9067800" cy="5029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vi-VN" sz="3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7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67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29" grpId="0"/>
      <p:bldP spid="67631" grpId="0"/>
      <p:bldP spid="67632" grpId="0"/>
      <p:bldP spid="67633" grpId="0"/>
      <p:bldP spid="67634" grpId="0"/>
      <p:bldP spid="67635" grpId="0"/>
      <p:bldP spid="67630" grpId="0" animBg="1"/>
      <p:bldP spid="67630" grpId="1" animBg="1"/>
      <p:bldP spid="67637" grpId="0" animBg="1"/>
      <p:bldP spid="67637" grpId="1" animBg="1"/>
      <p:bldP spid="67638" grpId="0" animBg="1"/>
      <p:bldP spid="6763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 descr="Ban do"/>
          <p:cNvSpPr>
            <a:spLocks noGrp="1" noChangeArrowheads="1"/>
          </p:cNvSpPr>
          <p:nvPr>
            <p:ph type="body" idx="1"/>
          </p:nvPr>
        </p:nvSpPr>
        <p:spPr>
          <a:xfrm>
            <a:off x="4572000" y="1600200"/>
            <a:ext cx="4495800" cy="5257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buFontTx/>
              <a:buNone/>
            </a:pPr>
            <a:endParaRPr lang="en-US"/>
          </a:p>
          <a:p>
            <a:pPr algn="ctr" eaLnBrk="1" hangingPunct="1">
              <a:buFontTx/>
              <a:buNone/>
            </a:pPr>
            <a:endParaRPr lang="en-US"/>
          </a:p>
          <a:p>
            <a:pPr algn="ctr" eaLnBrk="1" hangingPunct="1">
              <a:buFontTx/>
              <a:buNone/>
            </a:pPr>
            <a:endParaRPr lang="en-US"/>
          </a:p>
          <a:p>
            <a:pPr algn="ctr" eaLnBrk="1" hangingPunct="1">
              <a:buFontTx/>
              <a:buNone/>
            </a:pPr>
            <a:endParaRPr lang="en-US"/>
          </a:p>
          <a:p>
            <a:pPr algn="ctr" eaLnBrk="1" hangingPunct="1">
              <a:buFontTx/>
              <a:buNone/>
            </a:pPr>
            <a:endParaRPr lang="vi-VN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3048000" y="914400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6" name="Oval 4" descr="peach_blossom"/>
          <p:cNvSpPr>
            <a:spLocks noChangeArrowheads="1"/>
          </p:cNvSpPr>
          <p:nvPr/>
        </p:nvSpPr>
        <p:spPr bwMode="auto">
          <a:xfrm>
            <a:off x="5791200" y="1981200"/>
            <a:ext cx="838200" cy="762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vi-VN" sz="3200">
              <a:latin typeface="Arial" charset="0"/>
            </a:endParaRPr>
          </a:p>
        </p:txBody>
      </p:sp>
      <p:sp>
        <p:nvSpPr>
          <p:cNvPr id="64517" name="AutoShape 5" descr="Mai vang"/>
          <p:cNvSpPr>
            <a:spLocks noChangeArrowheads="1"/>
          </p:cNvSpPr>
          <p:nvPr/>
        </p:nvSpPr>
        <p:spPr bwMode="auto">
          <a:xfrm>
            <a:off x="6629400" y="5334000"/>
            <a:ext cx="838200" cy="762000"/>
          </a:xfrm>
          <a:prstGeom prst="cloudCallout">
            <a:avLst>
              <a:gd name="adj1" fmla="val -42616"/>
              <a:gd name="adj2" fmla="val 123958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vi-VN" sz="3200">
              <a:latin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077200" cy="1524000"/>
          </a:xfrm>
          <a:noFill/>
        </p:spPr>
        <p:txBody>
          <a:bodyPr/>
          <a:lstStyle/>
          <a:p>
            <a:pPr eaLnBrk="1" hangingPunct="1"/>
            <a:br>
              <a:rPr lang="en-US" sz="2800"/>
            </a:br>
            <a:r>
              <a:rPr lang="en-US" sz="2800"/>
              <a:t>Tập </a:t>
            </a:r>
            <a:r>
              <a:rPr lang="vi-VN" sz="2800"/>
              <a:t>đ</a:t>
            </a:r>
            <a:r>
              <a:rPr lang="en-US" sz="2800"/>
              <a:t>ọc-kể chuyện:</a:t>
            </a:r>
            <a:br>
              <a:rPr lang="en-US" sz="2800"/>
            </a:br>
            <a:r>
              <a:rPr lang="en-US" sz="2800"/>
              <a:t>       </a:t>
            </a:r>
            <a:r>
              <a:rPr lang="en-US" sz="3200"/>
              <a:t>Nắng ph</a:t>
            </a:r>
            <a:r>
              <a:rPr lang="vi-VN" sz="3200"/>
              <a:t>ươ</a:t>
            </a:r>
            <a:r>
              <a:rPr lang="en-US" sz="3200"/>
              <a:t>ng Nam</a:t>
            </a:r>
            <a:r>
              <a:rPr lang="en-US" sz="2800"/>
              <a:t> </a:t>
            </a:r>
            <a:r>
              <a:rPr lang="en-US" sz="2000" i="1"/>
              <a:t>(tiết 1)</a:t>
            </a:r>
            <a:r>
              <a:rPr lang="en-US" sz="2800"/>
              <a:t> 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681663" y="1193800"/>
            <a:ext cx="213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Trần Hoài D</a:t>
            </a:r>
            <a:r>
              <a:rPr lang="vi-VN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ươ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</a:t>
            </a:r>
          </a:p>
        </p:txBody>
      </p:sp>
      <p:sp>
        <p:nvSpPr>
          <p:cNvPr id="64520" name="Rectangle 8" descr="HoaMaiVang2"/>
          <p:cNvSpPr>
            <a:spLocks noChangeArrowheads="1"/>
          </p:cNvSpPr>
          <p:nvPr/>
        </p:nvSpPr>
        <p:spPr bwMode="auto">
          <a:xfrm>
            <a:off x="228600" y="1600200"/>
            <a:ext cx="4267200" cy="5257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vi-VN" sz="3200">
              <a:latin typeface="Arial" charset="0"/>
            </a:endParaRPr>
          </a:p>
        </p:txBody>
      </p:sp>
      <p:pic>
        <p:nvPicPr>
          <p:cNvPr id="64522" name="Picture 10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676400"/>
            <a:ext cx="426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45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4 -0.08277 C -0.04202 -0.09665 -0.04219 -0.11006 -0.04098 -0.12347 C -0.03872 -0.14936 -0.02917 -0.18243 -0.0474 -0.20277 C -0.05295 -0.21942 -0.04514 -0.19815 -0.05243 -0.21202 C -0.05348 -0.21364 -0.05348 -0.21572 -0.05417 -0.21757 C -0.05782 -0.22613 -0.05625 -0.22058 -0.06077 -0.22659 C -0.06771 -0.2363 -0.0757 -0.24809 -0.08525 -0.25434 C -0.09289 -0.25919 -0.10261 -0.26104 -0.10834 -0.26913 C -0.11302 -0.27561 -0.11424 -0.28347 -0.1165 -0.29133 C -0.11702 -0.29295 -0.11893 -0.29341 -0.11979 -0.29503 C -0.12101 -0.29688 -0.12188 -0.29896 -0.12309 -0.30058 C -0.12552 -0.30382 -0.12865 -0.30659 -0.13125 -0.3096 C -0.1342 -0.31283 -0.13785 -0.32092 -0.13785 -0.32069 C -0.13941 -0.32647 -0.14184 -0.33225 -0.14445 -0.33734 C -0.14653 -0.34104 -0.15087 -0.34844 -0.15087 -0.34821 C -0.15139 -0.35422 -0.15278 -0.35954 -0.15278 -0.36509 C -0.15278 -0.36717 -0.14948 -0.36971 -0.15087 -0.3704 C -0.15486 -0.37295 -0.15973 -0.37179 -0.16407 -0.37225 C -0.16927 -0.3896 -0.17084 -0.39399 -0.16407 -0.4222 C -0.1632 -0.42613 -0.15417 -0.4259 -0.15417 -0.42566 C -0.14896 -0.43191 -0.13108 -0.44069 -0.12969 -0.44994 C -0.129 -0.45526 -0.12969 -0.46081 -0.12969 -0.46613 " pathEditMode="relative" rAng="0" ptsTypes="fffffffffffffffffffffA">
                                      <p:cBhvr>
                                        <p:cTn id="23" dur="5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-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 animBg="1"/>
      <p:bldP spid="64516" grpId="0" animBg="1"/>
      <p:bldP spid="64517" grpId="0" animBg="1"/>
      <p:bldP spid="64517" grpId="1" animBg="1"/>
      <p:bldP spid="645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eaLnBrk="1" hangingPunct="1"/>
            <a:br>
              <a:rPr lang="en-US" sz="2800"/>
            </a:br>
            <a:r>
              <a:rPr lang="en-US" sz="2800"/>
              <a:t>Tập </a:t>
            </a:r>
            <a:r>
              <a:rPr lang="vi-VN" sz="2800"/>
              <a:t>đ</a:t>
            </a:r>
            <a:r>
              <a:rPr lang="en-US" sz="2800"/>
              <a:t>ọc-kể chuyện:</a:t>
            </a:r>
            <a:br>
              <a:rPr lang="en-US" sz="2800"/>
            </a:br>
            <a:r>
              <a:rPr lang="en-US" sz="2800"/>
              <a:t>       </a:t>
            </a:r>
            <a:r>
              <a:rPr lang="en-US" sz="3600"/>
              <a:t>Nắng ph</a:t>
            </a:r>
            <a:r>
              <a:rPr lang="vi-VN" sz="3600"/>
              <a:t>ươ</a:t>
            </a:r>
            <a:r>
              <a:rPr lang="en-US" sz="3600"/>
              <a:t>ng Nam </a:t>
            </a:r>
            <a:r>
              <a:rPr lang="en-US" sz="1800" i="1"/>
              <a:t>(tiết 1)</a:t>
            </a:r>
            <a:r>
              <a:rPr lang="en-US" sz="360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   Luyện </a:t>
            </a:r>
            <a:r>
              <a:rPr lang="vi-VN" sz="2800"/>
              <a:t>đ</a:t>
            </a:r>
            <a:r>
              <a:rPr lang="en-US" sz="2800"/>
              <a:t>ọc:                                     Tìm hiểu bài:</a:t>
            </a:r>
          </a:p>
          <a:p>
            <a:pPr eaLnBrk="1" hangingPunct="1">
              <a:buFontTx/>
              <a:buNone/>
            </a:pPr>
            <a:r>
              <a:rPr lang="en-US" sz="2800"/>
              <a:t> 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4495800" y="2209800"/>
            <a:ext cx="0" cy="4648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286000" y="2209800"/>
            <a:ext cx="3657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895600" y="990600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57200" y="22860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000">
                <a:solidFill>
                  <a:schemeClr val="tx2"/>
                </a:solidFill>
                <a:latin typeface="Arial" charset="0"/>
              </a:rPr>
              <a:t>nắng ph</a:t>
            </a:r>
            <a:r>
              <a:rPr lang="vi-VN" sz="2000">
                <a:solidFill>
                  <a:schemeClr val="tx2"/>
                </a:solidFill>
                <a:latin typeface="Arial" charset="0"/>
              </a:rPr>
              <a:t>ươ</a:t>
            </a:r>
            <a:r>
              <a:rPr lang="en-US" sz="2000">
                <a:solidFill>
                  <a:schemeClr val="tx2"/>
                </a:solidFill>
                <a:latin typeface="Arial" charset="0"/>
              </a:rPr>
              <a:t>ng Nam,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876800" y="4419600"/>
            <a:ext cx="289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5662613" y="1414463"/>
            <a:ext cx="220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Trần Hoài D</a:t>
            </a:r>
            <a:r>
              <a:rPr lang="vi-VN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ươ</a:t>
            </a:r>
            <a:r>
              <a:rPr lang="en-US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048000" y="23622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ríu rít,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09600" y="27432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sững lại,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828800" y="27432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xoắn xuýt.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652463" y="2771775"/>
            <a:ext cx="228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2333625" y="2752725"/>
            <a:ext cx="228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3121025" y="2728913"/>
            <a:ext cx="15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3505200" y="2728913"/>
            <a:ext cx="15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682625" y="3124200"/>
            <a:ext cx="15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1309688" y="3124200"/>
            <a:ext cx="15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2057400" y="31242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2743200" y="3124200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1913" y="3276600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- Nè, sắp nhỏ kia,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i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âu vậy?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0" y="3581400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Arial" charset="0"/>
              </a:rPr>
              <a:t>- </a:t>
            </a:r>
            <a:r>
              <a:rPr lang="en-US" sz="2000">
                <a:latin typeface="Arial" charset="0"/>
              </a:rPr>
              <a:t>Vui nh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ng mà lạnh dễ sợ luôn.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609600" y="5105400"/>
            <a:ext cx="281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6200" y="4114800"/>
            <a:ext cx="4495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Arial" charset="0"/>
              </a:rPr>
              <a:t>- Những dòng suối hoa trôi d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ới bầu trời xám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ục và làn m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a bụi trắng xóa.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648200" y="220980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* Từ ngữ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4724400" y="50292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H="1">
            <a:off x="762000" y="3414713"/>
            <a:ext cx="762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H="1">
            <a:off x="2128733" y="3384517"/>
            <a:ext cx="762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H="1">
            <a:off x="3767138" y="3429000"/>
            <a:ext cx="762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H="1">
            <a:off x="3822700" y="3429000"/>
            <a:ext cx="762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H="1">
            <a:off x="698500" y="3782461"/>
            <a:ext cx="762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319088" y="3657600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1698971" y="3644348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2386013" y="365760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 flipH="1">
            <a:off x="2443163" y="3783013"/>
            <a:ext cx="762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 flipH="1">
            <a:off x="4071938" y="3824288"/>
            <a:ext cx="762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 flipH="1">
            <a:off x="4127500" y="3843338"/>
            <a:ext cx="762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 flipH="1">
            <a:off x="1601339" y="4507050"/>
            <a:ext cx="762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2743200" y="4038600"/>
            <a:ext cx="609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 flipH="1">
            <a:off x="796924" y="4791075"/>
            <a:ext cx="762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 flipH="1">
            <a:off x="720725" y="4807744"/>
            <a:ext cx="762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H="1">
            <a:off x="2946400" y="4267200"/>
            <a:ext cx="762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>
            <a:off x="623888" y="4752009"/>
            <a:ext cx="914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>
            <a:off x="3327400" y="4752009"/>
            <a:ext cx="1143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4800600" y="25146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Đ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ờng Nguyễn Huệ</a:t>
            </a:r>
          </a:p>
        </p:txBody>
      </p:sp>
      <p:sp>
        <p:nvSpPr>
          <p:cNvPr id="10286" name="Text Box 47"/>
          <p:cNvSpPr txBox="1">
            <a:spLocks noChangeArrowheads="1"/>
          </p:cNvSpPr>
          <p:nvPr/>
        </p:nvSpPr>
        <p:spPr bwMode="auto">
          <a:xfrm>
            <a:off x="4795838" y="28194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sắp nhỏ</a:t>
            </a:r>
          </a:p>
        </p:txBody>
      </p:sp>
      <p:sp>
        <p:nvSpPr>
          <p:cNvPr id="10287" name="Text Box 48"/>
          <p:cNvSpPr txBox="1">
            <a:spLocks noChangeArrowheads="1"/>
          </p:cNvSpPr>
          <p:nvPr/>
        </p:nvSpPr>
        <p:spPr bwMode="auto">
          <a:xfrm>
            <a:off x="4786313" y="31242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lòng vòng</a:t>
            </a:r>
          </a:p>
        </p:txBody>
      </p:sp>
      <p:sp>
        <p:nvSpPr>
          <p:cNvPr id="10288" name="Text Box 49"/>
          <p:cNvSpPr txBox="1">
            <a:spLocks noChangeArrowheads="1"/>
          </p:cNvSpPr>
          <p:nvPr/>
        </p:nvSpPr>
        <p:spPr bwMode="auto">
          <a:xfrm>
            <a:off x="4800600" y="34290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dân ca</a:t>
            </a:r>
          </a:p>
        </p:txBody>
      </p:sp>
      <p:sp>
        <p:nvSpPr>
          <p:cNvPr id="10289" name="Text Box 50"/>
          <p:cNvSpPr txBox="1">
            <a:spLocks noChangeArrowheads="1"/>
          </p:cNvSpPr>
          <p:nvPr/>
        </p:nvSpPr>
        <p:spPr bwMode="auto">
          <a:xfrm>
            <a:off x="4800600" y="40386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sửng sốt</a:t>
            </a:r>
          </a:p>
        </p:txBody>
      </p:sp>
      <p:sp>
        <p:nvSpPr>
          <p:cNvPr id="10290" name="Text Box 51"/>
          <p:cNvSpPr txBox="1">
            <a:spLocks noChangeArrowheads="1"/>
          </p:cNvSpPr>
          <p:nvPr/>
        </p:nvSpPr>
        <p:spPr bwMode="auto">
          <a:xfrm>
            <a:off x="4800600" y="37338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xoắn xuýt</a:t>
            </a:r>
          </a:p>
        </p:txBody>
      </p:sp>
      <p:sp>
        <p:nvSpPr>
          <p:cNvPr id="68660" name="Text Box 52"/>
          <p:cNvSpPr txBox="1">
            <a:spLocks noChangeArrowheads="1"/>
          </p:cNvSpPr>
          <p:nvPr/>
        </p:nvSpPr>
        <p:spPr bwMode="auto">
          <a:xfrm>
            <a:off x="4572000" y="4419600"/>
            <a:ext cx="4495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*Nội dung</a:t>
            </a:r>
            <a:r>
              <a:rPr lang="en-US" sz="2000">
                <a:latin typeface="Arial" charset="0"/>
              </a:rPr>
              <a:t>: Cảm nhận </a:t>
            </a:r>
            <a:r>
              <a:rPr lang="vi-VN" sz="2000">
                <a:latin typeface="Arial" charset="0"/>
              </a:rPr>
              <a:t>đư</a:t>
            </a:r>
            <a:r>
              <a:rPr lang="en-US" sz="2000">
                <a:latin typeface="Arial" charset="0"/>
              </a:rPr>
              <a:t>ợc tình bạn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ẹp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ẽ, thân thiết, gắn bó giữa thiếu nhi hai miền Nam- Bắc qua sáng kiến của các bạn nhỏ miền Nam : gửi tặng cành mai vàng cho bạn nhỏ ở miền bắc.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6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1421</TotalTime>
  <Words>678</Words>
  <Application>Microsoft Office PowerPoint</Application>
  <PresentationFormat>On-screen Show (4:3)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.VnTime</vt:lpstr>
      <vt:lpstr>Arial</vt:lpstr>
      <vt:lpstr>Default Design</vt:lpstr>
      <vt:lpstr>  Tập đọc: </vt:lpstr>
      <vt:lpstr>  Tập đọc: </vt:lpstr>
      <vt:lpstr>  Tập đọc: </vt:lpstr>
      <vt:lpstr>PowerPoint Presentation</vt:lpstr>
      <vt:lpstr> Tập đọc-kể chuyện:        Nắng phương Nam (tiết 1) </vt:lpstr>
      <vt:lpstr> Tập đọc-kể chuyện:        Nắng phương Nam (tiết 1) </vt:lpstr>
      <vt:lpstr> Tập đọc-kể chuyện:        Nắng phương Nam (tiết 1) </vt:lpstr>
      <vt:lpstr> Tập đọc-kể chuyện:        Nắng phương Nam (tiết 1) </vt:lpstr>
      <vt:lpstr> Tập đọc-kể chuyện:        Nắng phương Nam (tiết 1) </vt:lpstr>
    </vt:vector>
  </TitlesOfParts>
  <Company>2/13 le ngoc han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toan</dc:creator>
  <cp:lastModifiedBy>Admin</cp:lastModifiedBy>
  <cp:revision>194</cp:revision>
  <dcterms:created xsi:type="dcterms:W3CDTF">2007-11-29T07:23:11Z</dcterms:created>
  <dcterms:modified xsi:type="dcterms:W3CDTF">2020-11-21T05:55:10Z</dcterms:modified>
</cp:coreProperties>
</file>