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71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BDE2-0AE8-48C5-89B1-E6BD5BCBFB93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DF02-8BA1-4057-AB76-294917F2B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270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BDE2-0AE8-48C5-89B1-E6BD5BCBFB93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DF02-8BA1-4057-AB76-294917F2B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116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BDE2-0AE8-48C5-89B1-E6BD5BCBFB93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DF02-8BA1-4057-AB76-294917F2B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571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BDE2-0AE8-48C5-89B1-E6BD5BCBFB93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DF02-8BA1-4057-AB76-294917F2B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397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BDE2-0AE8-48C5-89B1-E6BD5BCBFB93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DF02-8BA1-4057-AB76-294917F2B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428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BDE2-0AE8-48C5-89B1-E6BD5BCBFB93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DF02-8BA1-4057-AB76-294917F2B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012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BDE2-0AE8-48C5-89B1-E6BD5BCBFB93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DF02-8BA1-4057-AB76-294917F2B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61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BDE2-0AE8-48C5-89B1-E6BD5BCBFB93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DF02-8BA1-4057-AB76-294917F2B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485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BDE2-0AE8-48C5-89B1-E6BD5BCBFB93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DF02-8BA1-4057-AB76-294917F2B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332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BDE2-0AE8-48C5-89B1-E6BD5BCBFB93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DF02-8BA1-4057-AB76-294917F2B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894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8BDE2-0AE8-48C5-89B1-E6BD5BCBFB93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5DF02-8BA1-4057-AB76-294917F2B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981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8BDE2-0AE8-48C5-89B1-E6BD5BCBFB93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5DF02-8BA1-4057-AB76-294917F2B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132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10" Type="http://schemas.openxmlformats.org/officeDocument/2006/relationships/image" Target="../media/image9.gif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866063" y="5584825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4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0480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5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9812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6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1430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7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6764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8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6764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9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1816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10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1816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1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315200" y="4648200"/>
            <a:ext cx="14192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12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696200" y="54102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Picture 13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0292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5" name="Picture 14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572000"/>
            <a:ext cx="14192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6" name="Picture 15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96000" y="4724400"/>
            <a:ext cx="14192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7" name="Picture 16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4325" y="6172200"/>
            <a:ext cx="6858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8" name="Picture 17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125" y="5761038"/>
            <a:ext cx="10668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9" name="Picture 18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125" y="6173788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0" name="Picture 19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6096000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1" name="Picture 20" descr="j0318055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46735">
            <a:off x="3810000" y="4724400"/>
            <a:ext cx="679450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2" name="Picture 21" descr="j0318055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02527">
            <a:off x="4443413" y="4800600"/>
            <a:ext cx="890587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3" name="Picture 22" descr="17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352724">
            <a:off x="6096000" y="388620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4" name="Picture 23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4495800"/>
            <a:ext cx="6667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5" name="Picture 24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4958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6" name="Picture 25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4958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7" name="Picture 26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5486400"/>
            <a:ext cx="15240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8" name="Picture 27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0292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9" name="Picture 28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50292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0" name="Picture 29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1" name="Picture 30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0292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2" name="Picture 31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8006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3" name="Picture 32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292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4" name="Picture 33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096000"/>
            <a:ext cx="152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5" name="Picture 34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6" name="Picture 35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7" name="Picture 36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181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8" name="Picture 37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3340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9" name="Picture 38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0" name="Picture 39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2578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1" name="Picture 40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3340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2" name="Picture 41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038600"/>
            <a:ext cx="6667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3" name="Picture 42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05517">
            <a:off x="7391400" y="43434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4" name="Picture 43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470357">
            <a:off x="762001" y="44196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5" name="Picture 44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7244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6" name="Picture 45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22935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7" name="Picture 46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5029200"/>
            <a:ext cx="6667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8" name="Picture 47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682075">
            <a:off x="4724400" y="49530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9" name="Picture 48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796223">
            <a:off x="1947863" y="4605337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0" name="Picture 49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682075">
            <a:off x="6629400" y="34290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1" name="Picture 50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3340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2" name="Picture 51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553200" y="54864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3" name="Picture 52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56769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4" name="Picture 53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72200" y="4953000"/>
            <a:ext cx="14192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5" name="Picture 54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5626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6" name="Picture 56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0292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7" name="Picture 57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00400" y="54864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8" name="Picture 58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048000" y="49530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9" name="Picture 59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96000" y="54864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30" name="Picture 60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131" name="Group 61"/>
          <p:cNvGrpSpPr>
            <a:grpSpLocks/>
          </p:cNvGrpSpPr>
          <p:nvPr/>
        </p:nvGrpSpPr>
        <p:grpSpPr bwMode="auto">
          <a:xfrm>
            <a:off x="4800600" y="4648200"/>
            <a:ext cx="1905000" cy="2209800"/>
            <a:chOff x="-216" y="3820"/>
            <a:chExt cx="648" cy="281"/>
          </a:xfrm>
        </p:grpSpPr>
        <p:pic>
          <p:nvPicPr>
            <p:cNvPr id="3169" name="Picture 62" descr="97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8" y="3895"/>
              <a:ext cx="43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70" name="Picture 63" descr="97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16" y="3820"/>
              <a:ext cx="43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71" name="Picture 64" descr="97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834"/>
              <a:ext cx="43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132" name="Picture 65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5791200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33" name="Picture 66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34" name="Picture 67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35" name="Picture 68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2766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36" name="Picture 69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137" name="Group 70"/>
          <p:cNvGrpSpPr>
            <a:grpSpLocks/>
          </p:cNvGrpSpPr>
          <p:nvPr/>
        </p:nvGrpSpPr>
        <p:grpSpPr bwMode="auto">
          <a:xfrm>
            <a:off x="3505200" y="4648200"/>
            <a:ext cx="1905000" cy="2209800"/>
            <a:chOff x="-216" y="3820"/>
            <a:chExt cx="648" cy="281"/>
          </a:xfrm>
        </p:grpSpPr>
        <p:pic>
          <p:nvPicPr>
            <p:cNvPr id="3166" name="Picture 71" descr="97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8" y="3895"/>
              <a:ext cx="43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67" name="Picture 72" descr="97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16" y="3820"/>
              <a:ext cx="43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68" name="Picture 73" descr="97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834"/>
              <a:ext cx="43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138" name="Picture 74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791200"/>
            <a:ext cx="152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39" name="Picture 75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695130">
            <a:off x="4038600" y="41148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0" name="Picture 76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819223">
            <a:off x="1" y="50292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1" name="Picture 77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682075">
            <a:off x="5257800" y="44958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2" name="Picture 78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3434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3" name="Picture 79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2672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4" name="Picture 80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8768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5" name="Picture 81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52578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6" name="Picture 82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410200"/>
            <a:ext cx="3048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7" name="Picture 83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4102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8" name="Picture 84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4958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9" name="Picture 85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51054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50" name="Picture 86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50292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51" name="Picture 87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3340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52" name="Picture 88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4800600"/>
            <a:ext cx="3048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53" name="Picture 89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0292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54" name="Picture 90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64820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55" name="Picture 91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1148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56" name="Picture 92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80060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57" name="Picture 93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5720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58" name="Picture 94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87680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59" name="Picture 95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6482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60" name="Picture 96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48640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61" name="Picture 97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1430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62" name="Picture 98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8288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63" name="Picture 99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286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64" name="WordArt 101"/>
          <p:cNvSpPr>
            <a:spLocks noChangeArrowheads="1" noChangeShapeType="1" noTextEdit="1"/>
          </p:cNvSpPr>
          <p:nvPr/>
        </p:nvSpPr>
        <p:spPr bwMode="auto">
          <a:xfrm>
            <a:off x="381000" y="2362200"/>
            <a:ext cx="8362950" cy="12954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vi-VN" sz="4000" kern="10">
                <a:ln w="9525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Chào mừng quý thầy cô </a:t>
            </a:r>
          </a:p>
          <a:p>
            <a:pPr algn="ctr"/>
            <a:r>
              <a:rPr lang="vi-VN" sz="4000" kern="10">
                <a:ln w="9525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về thăm lớp</a:t>
            </a:r>
            <a:endParaRPr lang="en-US" sz="4000" kern="10">
              <a:ln w="9525">
                <a:solidFill>
                  <a:srgbClr val="6600CC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165" name="Text Box 102"/>
          <p:cNvSpPr txBox="1">
            <a:spLocks noChangeArrowheads="1"/>
          </p:cNvSpPr>
          <p:nvPr/>
        </p:nvSpPr>
        <p:spPr bwMode="auto">
          <a:xfrm>
            <a:off x="1981200" y="3048000"/>
            <a:ext cx="4854575" cy="584775"/>
          </a:xfrm>
          <a:prstGeom prst="rect">
            <a:avLst/>
          </a:prstGeom>
          <a:solidFill>
            <a:srgbClr val="FFFF66"/>
          </a:solidFill>
          <a:ln w="9525">
            <a:solidFill>
              <a:srgbClr val="66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dirty="0" smtClean="0">
                <a:solidFill>
                  <a:srgbClr val="800000"/>
                </a:solidFill>
                <a:latin typeface="Times New Roman" pitchFamily="18" charset="0"/>
              </a:rPr>
              <a:t>PHÂN MÔN</a:t>
            </a:r>
            <a:r>
              <a:rPr lang="en-US" sz="3200" b="1" dirty="0">
                <a:solidFill>
                  <a:srgbClr val="800000"/>
                </a:solidFill>
                <a:latin typeface="Times New Roman" pitchFamily="18" charset="0"/>
              </a:rPr>
              <a:t>:</a:t>
            </a:r>
            <a:r>
              <a:rPr lang="en-US" b="1" dirty="0">
                <a:solidFill>
                  <a:srgbClr val="800000"/>
                </a:solidFill>
                <a:latin typeface="Arial" charset="0"/>
              </a:rPr>
              <a:t> </a:t>
            </a:r>
            <a:r>
              <a:rPr lang="en-US" sz="3200" b="1" dirty="0" smtClean="0">
                <a:solidFill>
                  <a:srgbClr val="800000"/>
                </a:solidFill>
                <a:latin typeface="Times New Roman" pitchFamily="18" charset="0"/>
              </a:rPr>
              <a:t>CHÍNH TẢ</a:t>
            </a:r>
            <a:endParaRPr lang="en-US" sz="3200" b="1" dirty="0">
              <a:solidFill>
                <a:srgbClr val="8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07918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28600"/>
            <a:ext cx="6400800" cy="2544763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altLang="en-US" sz="3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cột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dọc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                                               </a:t>
            </a:r>
            <a:endParaRPr lang="en-US" altLang="en-US" sz="3600" dirty="0" smtClean="0">
              <a:solidFill>
                <a:schemeClr val="bg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984165"/>
              </p:ext>
            </p:extLst>
          </p:nvPr>
        </p:nvGraphicFramePr>
        <p:xfrm>
          <a:off x="1752600" y="3200400"/>
          <a:ext cx="6096000" cy="1281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640556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sổ</a:t>
                      </a:r>
                      <a:endParaRPr lang="en-US" sz="3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54" marB="457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sơ</a:t>
                      </a:r>
                      <a:endParaRPr lang="en-US" sz="3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54" marB="457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</a:t>
                      </a:r>
                      <a:endParaRPr lang="en-US" sz="3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54" marB="457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sứ</a:t>
                      </a:r>
                      <a:endParaRPr lang="en-US" sz="3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54" marB="45754"/>
                </a:tc>
              </a:tr>
              <a:tr h="640556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xổ</a:t>
                      </a:r>
                      <a:endParaRPr lang="en-US" sz="3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54" marB="457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xơ</a:t>
                      </a:r>
                      <a:endParaRPr lang="en-US" sz="3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54" marB="457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xu</a:t>
                      </a:r>
                      <a:endParaRPr lang="en-US" sz="3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54" marB="4575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xứ</a:t>
                      </a:r>
                      <a:endParaRPr lang="en-US" sz="3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54" marB="45754"/>
                </a:tc>
              </a:tr>
            </a:tbl>
          </a:graphicData>
        </a:graphic>
      </p:graphicFrame>
      <p:pic>
        <p:nvPicPr>
          <p:cNvPr id="4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466" y="231775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7466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5603143"/>
              </p:ext>
            </p:extLst>
          </p:nvPr>
        </p:nvGraphicFramePr>
        <p:xfrm>
          <a:off x="609600" y="2770783"/>
          <a:ext cx="8229599" cy="31728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599"/>
                <a:gridCol w="1981200"/>
                <a:gridCol w="2057400"/>
                <a:gridCol w="2057400"/>
              </a:tblGrid>
              <a:tr h="25618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sổ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en-US" sz="24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xổ</a:t>
                      </a:r>
                      <a:endParaRPr lang="en-US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sơ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xơ</a:t>
                      </a:r>
                      <a:endParaRPr lang="en-US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en-US" sz="24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xu</a:t>
                      </a:r>
                      <a:endParaRPr lang="en-US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sứ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xứ</a:t>
                      </a:r>
                      <a:endParaRPr lang="en-US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/>
                </a:tc>
              </a:tr>
              <a:tr h="2715611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Sổ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sách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xổ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endParaRPr lang="en-US" sz="240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vắt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sổ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xổ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lồng</a:t>
                      </a:r>
                      <a:endParaRPr lang="en-US" sz="240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sổ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mũi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xổ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chăn</a:t>
                      </a:r>
                      <a:endParaRPr lang="en-US" sz="240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cửa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sổ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chạy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xổ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sổ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sách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xổ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tóc</a:t>
                      </a:r>
                      <a:endParaRPr lang="en-US" sz="240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sổ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tay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xổ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khăn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Sơ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sài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xơ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múi</a:t>
                      </a:r>
                      <a:endParaRPr lang="en-US" sz="240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sơ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lược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xơ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mít</a:t>
                      </a:r>
                      <a:endParaRPr lang="en-US" sz="240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sơ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qua/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xơ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xác</a:t>
                      </a:r>
                      <a:endParaRPr lang="en-US" sz="240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sơ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sơ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xơ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gan</a:t>
                      </a:r>
                      <a:endParaRPr lang="en-US" sz="240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sơ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sơ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cua</a:t>
                      </a:r>
                      <a:endParaRPr lang="en-US" sz="240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sơ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suất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xơ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đồng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xu</a:t>
                      </a:r>
                      <a:endParaRPr lang="en-US" sz="240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hào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xu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nịnh</a:t>
                      </a:r>
                      <a:endParaRPr lang="en-US" sz="240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cao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xu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endParaRPr lang="en-US" sz="240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sê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xu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thời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bát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sứ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xứ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xở</a:t>
                      </a:r>
                      <a:endParaRPr lang="en-US" sz="240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đồ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sứ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tứ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xứ</a:t>
                      </a:r>
                      <a:endParaRPr lang="en-US" sz="240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sứ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biệt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xứ</a:t>
                      </a:r>
                      <a:endParaRPr lang="en-US" sz="2400" baseline="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cây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sứ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xứ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đạo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3" marB="45723"/>
                </a:tc>
              </a:tr>
            </a:tbl>
          </a:graphicData>
        </a:graphic>
      </p:graphicFrame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1069974" y="224570"/>
            <a:ext cx="7921625" cy="2548793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altLang="en-US" sz="2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en-US" alt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cột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dọc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alt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</a:t>
            </a:r>
            <a:endParaRPr lang="en-US" altLang="en-US" sz="2800" dirty="0" smtClean="0">
              <a:solidFill>
                <a:schemeClr val="bg1"/>
              </a:solidFill>
            </a:endParaRPr>
          </a:p>
        </p:txBody>
      </p:sp>
      <p:pic>
        <p:nvPicPr>
          <p:cNvPr id="5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4570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5308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387841" y="255732"/>
            <a:ext cx="838200" cy="14478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endParaRPr lang="en-US" altLang="en-US" sz="4000" dirty="0" smtClean="0">
              <a:solidFill>
                <a:schemeClr val="bg1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7696200" cy="4038600"/>
          </a:xfrm>
        </p:spPr>
        <p:txBody>
          <a:bodyPr/>
          <a:lstStyle/>
          <a:p>
            <a:pPr marL="742950" indent="-742950" algn="just" eaLnBrk="1" hangingPunct="1">
              <a:lnSpc>
                <a:spcPct val="80000"/>
              </a:lnSpc>
              <a:buFont typeface="Wingdings 3" pitchFamily="18" charset="2"/>
              <a:buAutoNum type="alphaLcParenR"/>
            </a:pPr>
            <a:r>
              <a:rPr lang="en-US" altLang="en-US" sz="3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altLang="en-US" sz="3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altLang="en-US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 algn="just" eaLnBrk="1" hangingPunct="1">
              <a:lnSpc>
                <a:spcPct val="80000"/>
              </a:lnSpc>
              <a:buNone/>
            </a:pPr>
            <a:endParaRPr lang="en-US" altLang="en-US" sz="36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sóc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sói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sẻ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sáo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sít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sên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sam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sò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,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sứa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sán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………</a:t>
            </a:r>
          </a:p>
          <a:p>
            <a:pPr marL="0" indent="0" algn="just" eaLnBrk="1" hangingPunct="1">
              <a:lnSpc>
                <a:spcPct val="80000"/>
              </a:lnSpc>
              <a:buFont typeface="Wingdings 3" pitchFamily="18" charset="2"/>
              <a:buNone/>
            </a:pP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sả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sung,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sen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sim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sâm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sắn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sấu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sậy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sồi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…….</a:t>
            </a:r>
          </a:p>
        </p:txBody>
      </p:sp>
      <p:pic>
        <p:nvPicPr>
          <p:cNvPr id="4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466" y="231775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174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6200"/>
            <a:ext cx="7239000" cy="2182813"/>
          </a:xfrm>
        </p:spPr>
        <p:txBody>
          <a:bodyPr/>
          <a:lstStyle/>
          <a:p>
            <a:pPr algn="just" eaLnBrk="1" hangingPunct="1"/>
            <a:r>
              <a:rPr lang="en-US" altLang="en-US" dirty="0" smtClean="0"/>
              <a:t>   </a:t>
            </a:r>
            <a:r>
              <a:rPr lang="en-US" alt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alt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alt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alt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alt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alt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alt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alt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alt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alt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alt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alt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alt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alt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alt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alt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loài</a:t>
            </a:r>
            <a:r>
              <a:rPr lang="en-US" alt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alt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7793" y="2438400"/>
            <a:ext cx="6348413" cy="3881437"/>
          </a:xfrm>
        </p:spPr>
        <p:txBody>
          <a:bodyPr>
            <a:normAutofit fontScale="92500" lnSpcReduction="20000"/>
          </a:bodyPr>
          <a:lstStyle/>
          <a:p>
            <a:pPr marL="0" indent="0" eaLnBrk="1" hangingPunct="1">
              <a:buFont typeface="Wingdings 3" pitchFamily="18" charset="2"/>
              <a:buNone/>
            </a:pPr>
            <a:r>
              <a:rPr lang="en-US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en-US" sz="32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altLang="en-US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altLang="en-US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eaLnBrk="1" hangingPunct="1">
              <a:buFont typeface="Wingdings 3" pitchFamily="18" charset="2"/>
              <a:buNone/>
            </a:pPr>
            <a:r>
              <a:rPr lang="en-US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xả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xả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…)</a:t>
            </a:r>
          </a:p>
          <a:p>
            <a:pPr marL="0" indent="0" eaLnBrk="1" hangingPunct="1">
              <a:buFont typeface="Wingdings 3" pitchFamily="18" charset="2"/>
              <a:buNone/>
            </a:pPr>
            <a:r>
              <a:rPr lang="en-US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 xi (xi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giày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…)</a:t>
            </a:r>
          </a:p>
          <a:p>
            <a:pPr marL="0" indent="0" eaLnBrk="1" hangingPunct="1">
              <a:buFont typeface="Wingdings 3" pitchFamily="18" charset="2"/>
              <a:buNone/>
            </a:pPr>
            <a:r>
              <a:rPr lang="en-US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xung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xung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trận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xung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kích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,…)</a:t>
            </a:r>
          </a:p>
          <a:p>
            <a:pPr marL="0" indent="0" eaLnBrk="1" hangingPunct="1">
              <a:buFont typeface="Wingdings 3" pitchFamily="18" charset="2"/>
              <a:buNone/>
            </a:pPr>
            <a:r>
              <a:rPr lang="en-US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xen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xen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kẽ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…)</a:t>
            </a:r>
          </a:p>
          <a:p>
            <a:pPr marL="0" indent="0" eaLnBrk="1" hangingPunct="1">
              <a:buFont typeface="Wingdings 3" pitchFamily="18" charset="2"/>
              <a:buNone/>
            </a:pPr>
            <a:r>
              <a:rPr lang="en-US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xâm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xâm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hại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xâm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,…)</a:t>
            </a:r>
          </a:p>
          <a:p>
            <a:pPr marL="0" indent="0" eaLnBrk="1" hangingPunct="1">
              <a:buFont typeface="Wingdings 3" pitchFamily="18" charset="2"/>
              <a:buNone/>
            </a:pPr>
            <a:r>
              <a:rPr lang="en-US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xắn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xắn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…)</a:t>
            </a:r>
          </a:p>
          <a:p>
            <a:pPr marL="0" indent="0" eaLnBrk="1" hangingPunct="1">
              <a:buFont typeface="Wingdings 3" pitchFamily="18" charset="2"/>
              <a:buNone/>
            </a:pPr>
            <a:r>
              <a:rPr lang="en-US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xấu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xấu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xí,xau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xấu,xấu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alt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,..)</a:t>
            </a:r>
          </a:p>
        </p:txBody>
      </p:sp>
      <p:pic>
        <p:nvPicPr>
          <p:cNvPr id="4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31775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2055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838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6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Dặn</a:t>
            </a:r>
            <a:r>
              <a:rPr lang="en-US" altLang="en-US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6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dò</a:t>
            </a:r>
            <a:endParaRPr lang="en-US" altLang="en-US" sz="6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 3" pitchFamily="18" charset="2"/>
              <a:buNone/>
            </a:pPr>
            <a:r>
              <a:rPr lang="en-US" alt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alt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alt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lvl="1" indent="0" eaLnBrk="1" hangingPunct="1">
              <a:buFont typeface="Wingdings 3" pitchFamily="18" charset="2"/>
              <a:buNone/>
            </a:pPr>
            <a:r>
              <a:rPr lang="en-US" alt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s/x,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t/c</a:t>
            </a:r>
          </a:p>
          <a:p>
            <a:pPr marL="0" indent="0" eaLnBrk="1" hangingPunct="1">
              <a:buFont typeface="Wingdings 3" pitchFamily="18" charset="2"/>
              <a:buNone/>
            </a:pPr>
            <a:r>
              <a:rPr lang="en-US" alt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alt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altLang="en-US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lvl="1" indent="0" eaLnBrk="1" hangingPunct="1">
              <a:buFont typeface="Wingdings 3" pitchFamily="18" charset="2"/>
              <a:buNone/>
            </a:pPr>
            <a:r>
              <a:rPr lang="en-US" alt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bầy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ong</a:t>
            </a:r>
            <a:endParaRPr lang="en-US" altLang="en-US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1" indent="0" eaLnBrk="1" hangingPunct="1">
              <a:buFont typeface="Wingdings 3" pitchFamily="18" charset="2"/>
              <a:buNone/>
            </a:pPr>
            <a:r>
              <a:rPr lang="en-US" alt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s/x,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alt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t/c</a:t>
            </a:r>
          </a:p>
        </p:txBody>
      </p:sp>
      <p:pic>
        <p:nvPicPr>
          <p:cNvPr id="4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466" y="231775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3070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FLOWERS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1450" y="4800600"/>
            <a:ext cx="1104900" cy="157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WordArt 7"/>
          <p:cNvSpPr>
            <a:spLocks noChangeArrowheads="1" noChangeShapeType="1" noTextEdit="1"/>
          </p:cNvSpPr>
          <p:nvPr/>
        </p:nvSpPr>
        <p:spPr bwMode="auto">
          <a:xfrm>
            <a:off x="1752600" y="1219200"/>
            <a:ext cx="5867400" cy="1447800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r>
              <a:rPr lang="vi-VN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Chân thành cảm ơn</a:t>
            </a:r>
            <a:endParaRPr lang="en-US" sz="36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6148" name="WordArt 8"/>
          <p:cNvSpPr>
            <a:spLocks noChangeArrowheads="1" noChangeShapeType="1" noTextEdit="1"/>
          </p:cNvSpPr>
          <p:nvPr/>
        </p:nvSpPr>
        <p:spPr bwMode="auto">
          <a:xfrm>
            <a:off x="914400" y="3048000"/>
            <a:ext cx="7315200" cy="1595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Các thày cô giáo và các em học sinh</a:t>
            </a:r>
          </a:p>
        </p:txBody>
      </p:sp>
      <p:pic>
        <p:nvPicPr>
          <p:cNvPr id="6149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352800" y="39624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324600" y="6096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90600" y="7620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066800" y="51054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172200" y="22098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21336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5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781800" y="35814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6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38100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7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581400" y="6096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8" name="Picture 6" descr="SPARKLES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810000" y="5181600"/>
            <a:ext cx="2362200" cy="142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999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6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altLang="en-US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6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6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cũ</a:t>
            </a:r>
            <a:endParaRPr lang="en-US" altLang="en-US" sz="6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466" y="231775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5842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531601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altLang="en-US" sz="6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alt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pic>
        <p:nvPicPr>
          <p:cNvPr id="4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231775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600200" y="1645293"/>
            <a:ext cx="634180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sz="8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8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quả</a:t>
            </a:r>
            <a:endParaRPr lang="en-US" sz="8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339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914400"/>
            <a:ext cx="8229600" cy="1295400"/>
          </a:xfrm>
        </p:spPr>
        <p:txBody>
          <a:bodyPr/>
          <a:lstStyle/>
          <a:p>
            <a:pPr algn="ctr" eaLnBrk="1" hangingPunct="1"/>
            <a:r>
              <a:rPr lang="en-US" alt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alt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alt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alt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alt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alt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endParaRPr lang="en-US" altLang="en-US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231775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7610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1"/>
          <p:cNvSpPr>
            <a:spLocks noGrp="1"/>
          </p:cNvSpPr>
          <p:nvPr>
            <p:ph idx="1"/>
          </p:nvPr>
        </p:nvSpPr>
        <p:spPr>
          <a:xfrm>
            <a:off x="914400" y="1219200"/>
            <a:ext cx="7315199" cy="3881437"/>
          </a:xfrm>
        </p:spPr>
        <p:txBody>
          <a:bodyPr>
            <a:noAutofit/>
          </a:bodyPr>
          <a:lstStyle/>
          <a:p>
            <a:pPr marL="0" indent="0" algn="just" eaLnBrk="1" hangingPunct="1">
              <a:lnSpc>
                <a:spcPct val="110000"/>
              </a:lnSpc>
              <a:buFont typeface="Wingdings 3" pitchFamily="18" charset="2"/>
              <a:buNone/>
            </a:pP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cứ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thầm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nảy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gốc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kín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đáo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lặng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lẽ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qua,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sương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ẩm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ướt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mưa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rây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bụi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chùm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khép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miệng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chín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dần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đáy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rừng,tựa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đột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ngột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bỗng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rực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chùm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chon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chót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lửa,chứa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nắng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Rừng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ngập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thơm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Rừng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lửa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hắt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đáy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rừng</a:t>
            </a:r>
            <a:r>
              <a:rPr lang="en-US" alt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3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71743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8116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371600"/>
            <a:ext cx="8229600" cy="1143000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n-US" alt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67000"/>
            <a:ext cx="7391400" cy="4525963"/>
          </a:xfrm>
        </p:spPr>
        <p:txBody>
          <a:bodyPr/>
          <a:lstStyle/>
          <a:p>
            <a:pPr marL="0" indent="0" algn="just" eaLnBrk="1" hangingPunct="1">
              <a:buFont typeface="Wingdings 3" pitchFamily="18" charset="2"/>
              <a:buNone/>
            </a:pPr>
            <a:r>
              <a:rPr lang="en-US" altLang="en-US" dirty="0" smtClean="0">
                <a:solidFill>
                  <a:srgbClr val="002060"/>
                </a:solidFill>
              </a:rPr>
              <a:t>    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nảy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chín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rừng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ngập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thơm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vẻ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4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292" y="762000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8125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altLang="en-US" sz="36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dễ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lẫn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alt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endParaRPr lang="en-US" altLang="en-US" sz="3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371600"/>
            <a:ext cx="6577013" cy="4594225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buFont typeface="Wingdings 3" pitchFamily="18" charset="2"/>
              <a:buNone/>
            </a:pPr>
            <a:r>
              <a:rPr lang="en-US" altLang="en-US" dirty="0" smtClean="0">
                <a:solidFill>
                  <a:srgbClr val="002060"/>
                </a:solidFill>
              </a:rPr>
              <a:t>   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endParaRPr lang="en-US" altLang="en-US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Wingdings 3" pitchFamily="18" charset="2"/>
              <a:buNone/>
            </a:pP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nảy</a:t>
            </a:r>
            <a:endParaRPr lang="en-US" altLang="en-US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Wingdings 3" pitchFamily="18" charset="2"/>
              <a:buNone/>
            </a:pP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lặng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lẽ</a:t>
            </a:r>
            <a:endParaRPr lang="en-US" altLang="en-US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Wingdings 3" pitchFamily="18" charset="2"/>
              <a:buNone/>
            </a:pP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mưa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rây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bụi</a:t>
            </a:r>
            <a:endParaRPr lang="en-US" altLang="en-US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Wingdings 3" pitchFamily="18" charset="2"/>
              <a:buNone/>
            </a:pP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rực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endParaRPr lang="en-US" altLang="en-US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Wingdings 3" pitchFamily="18" charset="2"/>
              <a:buNone/>
            </a:pP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lửa</a:t>
            </a:r>
            <a:endParaRPr lang="en-US" altLang="en-US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Wingdings 3" pitchFamily="18" charset="2"/>
              <a:buNone/>
            </a:pP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nắng</a:t>
            </a:r>
            <a:endParaRPr lang="en-US" altLang="en-US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Wingdings 3" pitchFamily="18" charset="2"/>
              <a:buNone/>
            </a:pP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US" altLang="en-US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chon </a:t>
            </a:r>
            <a:r>
              <a:rPr lang="en-US" altLang="en-US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chót</a:t>
            </a:r>
            <a:endParaRPr lang="en-US" altLang="en-US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466" y="231775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566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1946196"/>
            <a:ext cx="6400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Nghe – viết</a:t>
            </a:r>
            <a:endParaRPr lang="vi-VN" sz="66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37179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43498"/>
            <a:ext cx="8229600" cy="20574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alt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alt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alt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alt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altLang="en-US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466" y="914400"/>
            <a:ext cx="8413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7935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7&quot;/&gt;&lt;/object&gt;&lt;object type=&quot;3&quot; unique_id=&quot;10004&quot;&gt;&lt;property id=&quot;20148&quot; value=&quot;5&quot;/&gt;&lt;property id=&quot;20300&quot; value=&quot;Slide 2 - &amp;quot;Ôn bài cũ&amp;quot;&quot;/&gt;&lt;property id=&quot;20307&quot; value=&quot;258&quot;/&gt;&lt;/object&gt;&lt;object type=&quot;3&quot; unique_id=&quot;10005&quot;&gt;&lt;property id=&quot;20148&quot; value=&quot;5&quot;/&gt;&lt;property id=&quot;20300&quot; value=&quot;Slide 3 - &amp;quot;    Chính tả (Nghe - viết)&amp;quot;&quot;/&gt;&lt;property id=&quot;20307&quot; value=&quot;259&quot;/&gt;&lt;/object&gt;&lt;object type=&quot;3&quot; unique_id=&quot;10006&quot;&gt;&lt;property id=&quot;20148&quot; value=&quot;5&quot;/&gt;&lt;property id=&quot;20300&quot; value=&quot;Slide 4 - &amp;quot;Hướng dẫn học sinh nghe – viết&amp;quot;&quot;/&gt;&lt;property id=&quot;20307&quot; value=&quot;260&quot;/&gt;&lt;/object&gt;&lt;object type=&quot;3&quot; unique_id=&quot;10007&quot;&gt;&lt;property id=&quot;20148&quot; value=&quot;5&quot;/&gt;&lt;property id=&quot;20300&quot; value=&quot;Slide 5&quot;/&gt;&lt;property id=&quot;20307&quot; value=&quot;261&quot;/&gt;&lt;/object&gt;&lt;object type=&quot;3&quot; unique_id=&quot;10008&quot;&gt;&lt;property id=&quot;20148&quot; value=&quot;5&quot;/&gt;&lt;property id=&quot;20300&quot; value=&quot;Slide 6 - &amp;quot;   Em hãy nêu nội dung của đoạn văn?&amp;quot;&quot;/&gt;&lt;property id=&quot;20307&quot; value=&quot;262&quot;/&gt;&lt;/object&gt;&lt;object type=&quot;3&quot; unique_id=&quot;10009&quot;&gt;&lt;property id=&quot;20148&quot; value=&quot;5&quot;/&gt;&lt;property id=&quot;20300&quot; value=&quot;Slide 7 - &amp;quot;Tìm các từ khó,dễ lẫn khi viết&amp;quot;&quot;/&gt;&lt;property id=&quot;20307&quot; value=&quot;263&quot;/&gt;&lt;/object&gt;&lt;object type=&quot;3&quot; unique_id=&quot;10010&quot;&gt;&lt;property id=&quot;20148&quot; value=&quot;5&quot;/&gt;&lt;property id=&quot;20300&quot; value=&quot;Slide 8 - &amp;quot;Hướng dẫn học sinh làm bài tập&amp;quot;&quot;/&gt;&lt;property id=&quot;20307&quot; value=&quot;264&quot;/&gt;&lt;/object&gt;&lt;object type=&quot;3&quot; unique_id=&quot;10011&quot;&gt;&lt;property id=&quot;20148&quot; value=&quot;5&quot;/&gt;&lt;property id=&quot;20300&quot; value=&quot;Slide 9 - &amp;quot;     Bài tập 2 a) Tìm các từ ngữ chứa tiếng ghi ở mỗi cột dọc trong các bảng sau:                                  &quot;/&gt;&lt;property id=&quot;20307&quot; value=&quot;265&quot;/&gt;&lt;/object&gt;&lt;object type=&quot;3&quot; unique_id=&quot;10012&quot;&gt;&lt;property id=&quot;20148&quot; value=&quot;5&quot;/&gt;&lt;property id=&quot;20300&quot; value=&quot;Slide 10 - &amp;quot;     Bài tập 2 a) Tìm các từ ngữ chứa tiếng ghi ở mỗi cột dọc trong các bảng sau:                                 &quot;/&gt;&lt;property id=&quot;20307&quot; value=&quot;266&quot;/&gt;&lt;/object&gt;&lt;object type=&quot;3&quot; unique_id=&quot;10013&quot;&gt;&lt;property id=&quot;20148&quot; value=&quot;5&quot;/&gt;&lt;property id=&quot;20300&quot; value=&quot;Slide 11 - &amp;quot;Bài tập 3:&amp;quot;&quot;/&gt;&lt;property id=&quot;20307&quot; value=&quot;267&quot;/&gt;&lt;/object&gt;&lt;object type=&quot;3&quot; unique_id=&quot;10014&quot;&gt;&lt;property id=&quot;20148&quot; value=&quot;5&quot;/&gt;&lt;property id=&quot;20300&quot; value=&quot;Slide 12 - &amp;quot;   Dòng thứ nhất là các tiếng đều chỉ tên con vật, dòng thứ hai các tiếng đều chỉ tên loài cây.&amp;quot;&quot;/&gt;&lt;property id=&quot;20307&quot; value=&quot;268&quot;/&gt;&lt;/object&gt;&lt;object type=&quot;3&quot; unique_id=&quot;10015&quot;&gt;&lt;property id=&quot;20148&quot; value=&quot;5&quot;/&gt;&lt;property id=&quot;20300&quot; value=&quot;Slide 13 - &amp;quot;Dặn dò&amp;quot;&quot;/&gt;&lt;property id=&quot;20307&quot; value=&quot;269&quot;/&gt;&lt;/object&gt;&lt;object type=&quot;3&quot; unique_id=&quot;10016&quot;&gt;&lt;property id=&quot;20148&quot; value=&quot;5&quot;/&gt;&lt;property id=&quot;20300&quot; value=&quot;Slide 14&quot;/&gt;&lt;property id=&quot;20307&quot; value=&quot;270&quot;/&gt;&lt;/object&gt;&lt;/object&gt;&lt;object type=&quot;8&quot; unique_id=&quot;10032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481</Words>
  <Application>Microsoft Office PowerPoint</Application>
  <PresentationFormat>On-screen Show (4:3)</PresentationFormat>
  <Paragraphs>77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Ôn bài cũ</vt:lpstr>
      <vt:lpstr>    Chính tả (Nghe - viết)</vt:lpstr>
      <vt:lpstr>Hướng dẫn học sinh nghe – viết</vt:lpstr>
      <vt:lpstr>PowerPoint Presentation</vt:lpstr>
      <vt:lpstr>   Em hãy nêu nội dung của đoạn văn?</vt:lpstr>
      <vt:lpstr>Tìm các từ khó, dễ lẫn khi viết</vt:lpstr>
      <vt:lpstr>PowerPoint Presentation</vt:lpstr>
      <vt:lpstr>Hướng dẫn học sinh làm bài tập</vt:lpstr>
      <vt:lpstr>2. a) Tìm các từ ngữ chứa tiếng ghi ở mỗi cột dọc trong các bảng sau:                                                </vt:lpstr>
      <vt:lpstr>2. a) Tìm các từ ngữ chứa tiếng ghi ở mỗi cột dọc trong các bảng sau:                                                </vt:lpstr>
      <vt:lpstr>3. </vt:lpstr>
      <vt:lpstr>   Dòng thứ nhất là các tiếng đều chỉ tên con vật, dòng thứ hai các tiếng đều chỉ tên loài cây.</vt:lpstr>
      <vt:lpstr>Dặn dò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THAMB</dc:creator>
  <cp:lastModifiedBy>A</cp:lastModifiedBy>
  <cp:revision>8</cp:revision>
  <dcterms:created xsi:type="dcterms:W3CDTF">2016-11-16T09:05:23Z</dcterms:created>
  <dcterms:modified xsi:type="dcterms:W3CDTF">2019-11-18T05:19:58Z</dcterms:modified>
</cp:coreProperties>
</file>