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34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379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32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304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37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52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26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713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89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04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25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AB42-368A-4662-B887-EDB060D683F6}" type="datetimeFigureOut">
              <a:rPr lang="vi-VN" smtClean="0"/>
              <a:pPr/>
              <a:t>30/11/2020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3BDA-DAC8-4D47-BA00-D1841DE816E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7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5851" y="1905506"/>
            <a:ext cx="75665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CHIA SỐ CÓ HAI CHỮ SỐ</a:t>
            </a:r>
          </a:p>
          <a:p>
            <a:pPr algn="ctr"/>
            <a:r>
              <a:rPr lang="en-US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 SỐ CÓ MỘT CHỮ SỐ</a:t>
            </a:r>
          </a:p>
          <a:p>
            <a:pPr algn="ctr"/>
            <a:r>
              <a:rPr lang="en-US" sz="4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(TIẾP THEO</a:t>
            </a:r>
            <a:r>
              <a:rPr lang="en-US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en-US" sz="4400" b="1" cap="all" spc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9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052736"/>
            <a:ext cx="6012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8chia</a:t>
            </a:r>
            <a:r>
              <a:rPr lang="en-US" sz="2800" dirty="0" smtClean="0"/>
              <a:t> </a:t>
            </a:r>
            <a:r>
              <a:rPr lang="en-US" sz="2800" dirty="0" smtClean="0"/>
              <a:t>4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1,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1.</a:t>
            </a:r>
          </a:p>
          <a:p>
            <a:pPr algn="just"/>
            <a:r>
              <a:rPr lang="en-US" sz="2800" dirty="0" smtClean="0"/>
              <a:t>     1 </a:t>
            </a:r>
            <a:r>
              <a:rPr lang="en-US" sz="2800" dirty="0" err="1" smtClean="0"/>
              <a:t>nhân</a:t>
            </a:r>
            <a:r>
              <a:rPr lang="en-US" sz="2800" dirty="0" smtClean="0"/>
              <a:t> 4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4; 7 </a:t>
            </a:r>
            <a:r>
              <a:rPr lang="en-US" sz="2800" dirty="0" err="1" smtClean="0"/>
              <a:t>trừ</a:t>
            </a:r>
            <a:r>
              <a:rPr lang="en-US" sz="2800" dirty="0" smtClean="0"/>
              <a:t> 4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3.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/>
              <a:t>Hạ</a:t>
            </a:r>
            <a:r>
              <a:rPr lang="en-US" sz="2800" dirty="0" smtClean="0"/>
              <a:t> 8,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38; 38 chia 4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9,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9.</a:t>
            </a:r>
          </a:p>
          <a:p>
            <a:pPr algn="just"/>
            <a:r>
              <a:rPr lang="en-US" sz="2800" dirty="0" smtClean="0"/>
              <a:t>     9 </a:t>
            </a:r>
            <a:r>
              <a:rPr lang="en-US" sz="2800" dirty="0" err="1" smtClean="0"/>
              <a:t>nhân</a:t>
            </a:r>
            <a:r>
              <a:rPr lang="en-US" sz="2800" dirty="0" smtClean="0"/>
              <a:t> 4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36; 38 </a:t>
            </a:r>
            <a:r>
              <a:rPr lang="en-US" sz="2800" dirty="0" err="1" smtClean="0"/>
              <a:t>trừ</a:t>
            </a:r>
            <a:r>
              <a:rPr lang="en-US" sz="2800" dirty="0" smtClean="0"/>
              <a:t> 36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2.</a:t>
            </a:r>
            <a:endParaRPr lang="vi-VN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05273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78 : 4 =?</a:t>
            </a:r>
            <a:endParaRPr lang="vi-VN" sz="2800"/>
          </a:p>
        </p:txBody>
      </p:sp>
      <p:grpSp>
        <p:nvGrpSpPr>
          <p:cNvPr id="14" name="Group 13"/>
          <p:cNvGrpSpPr/>
          <p:nvPr/>
        </p:nvGrpSpPr>
        <p:grpSpPr>
          <a:xfrm>
            <a:off x="827584" y="1652900"/>
            <a:ext cx="2160240" cy="2246769"/>
            <a:chOff x="827584" y="1652900"/>
            <a:chExt cx="2160240" cy="2246769"/>
          </a:xfrm>
        </p:grpSpPr>
        <p:sp>
          <p:nvSpPr>
            <p:cNvPr id="4" name="TextBox 3"/>
            <p:cNvSpPr txBox="1"/>
            <p:nvPr/>
          </p:nvSpPr>
          <p:spPr>
            <a:xfrm>
              <a:off x="827584" y="1652900"/>
              <a:ext cx="216024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just">
                <a:buAutoNum type="arabicPlain" startAt="78"/>
              </a:pPr>
              <a:r>
                <a:rPr lang="en-US" sz="2800" smtClean="0"/>
                <a:t>4</a:t>
              </a:r>
            </a:p>
            <a:p>
              <a:pPr marL="514350" indent="-514350" algn="just">
                <a:buAutoNum type="arabicPlain" startAt="4"/>
              </a:pPr>
              <a:r>
                <a:rPr lang="en-US" sz="2800" smtClean="0"/>
                <a:t>19</a:t>
              </a:r>
            </a:p>
            <a:p>
              <a:pPr algn="just"/>
              <a:r>
                <a:rPr lang="en-US" sz="2800" smtClean="0"/>
                <a:t>38</a:t>
              </a:r>
            </a:p>
            <a:p>
              <a:pPr algn="just"/>
              <a:r>
                <a:rPr lang="en-US" sz="2800" smtClean="0"/>
                <a:t>36</a:t>
              </a:r>
            </a:p>
            <a:p>
              <a:pPr algn="just"/>
              <a:r>
                <a:rPr lang="en-US" sz="2800"/>
                <a:t> </a:t>
              </a:r>
              <a:r>
                <a:rPr lang="en-US" sz="2800" smtClean="0"/>
                <a:t> 2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329746" y="1720118"/>
              <a:ext cx="0" cy="7727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29746" y="2106507"/>
              <a:ext cx="57795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27584" y="3429000"/>
              <a:ext cx="57795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27584" y="2529767"/>
              <a:ext cx="50216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41446" y="3899669"/>
            <a:ext cx="3022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 78 : 4 = 19 (dư 2)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41426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1560" y="548680"/>
            <a:ext cx="57606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4889" y="61197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32775"/>
              </p:ext>
            </p:extLst>
          </p:nvPr>
        </p:nvGraphicFramePr>
        <p:xfrm>
          <a:off x="395536" y="1397000"/>
          <a:ext cx="8424936" cy="390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19521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 77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87  3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86  6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99  4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52104">
                <a:tc>
                  <a:txBody>
                    <a:bodyPr/>
                    <a:lstStyle/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69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85  4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97  7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78  6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30105" y="1539851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9832" y="1539851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48064" y="1533274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42414" y="1556792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0105" y="4281835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24237" y="4281835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50695" y="4281835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42414" y="4305313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0104" y="1910713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9832" y="1965322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48064" y="1946189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15109" y="1954958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43897" y="4713883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87824" y="4713883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48063" y="4709120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10405" y="4709120"/>
            <a:ext cx="5648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14889" y="1971899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38</a:t>
            </a:r>
            <a:endParaRPr lang="vi-VN" sz="2800">
              <a:solidFill>
                <a:srgbClr val="C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58227" y="1928471"/>
            <a:ext cx="868081" cy="1815882"/>
            <a:chOff x="758227" y="1928471"/>
            <a:chExt cx="868081" cy="1815882"/>
          </a:xfrm>
        </p:grpSpPr>
        <p:sp>
          <p:nvSpPr>
            <p:cNvPr id="25" name="TextBox 24"/>
            <p:cNvSpPr txBox="1"/>
            <p:nvPr/>
          </p:nvSpPr>
          <p:spPr>
            <a:xfrm>
              <a:off x="758227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17</a:t>
              </a:r>
            </a:p>
            <a:p>
              <a:r>
                <a:rPr lang="en-US" sz="2800" smtClean="0">
                  <a:solidFill>
                    <a:srgbClr val="C00000"/>
                  </a:solidFill>
                </a:rPr>
                <a:t>16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1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58227" y="2397370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98787" y="1971899"/>
            <a:ext cx="868081" cy="1815882"/>
            <a:chOff x="749050" y="1928471"/>
            <a:chExt cx="868081" cy="1815882"/>
          </a:xfrm>
        </p:grpSpPr>
        <p:sp>
          <p:nvSpPr>
            <p:cNvPr id="32" name="TextBox 31"/>
            <p:cNvSpPr txBox="1"/>
            <p:nvPr/>
          </p:nvSpPr>
          <p:spPr>
            <a:xfrm>
              <a:off x="749050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>
                  <a:solidFill>
                    <a:srgbClr val="C00000"/>
                  </a:solidFill>
                </a:rPr>
                <a:t>2</a:t>
              </a:r>
              <a:r>
                <a:rPr lang="en-US" sz="2800" smtClean="0">
                  <a:solidFill>
                    <a:srgbClr val="C00000"/>
                  </a:solidFill>
                </a:rPr>
                <a:t>7</a:t>
              </a:r>
            </a:p>
            <a:p>
              <a:r>
                <a:rPr lang="en-US" sz="2800" smtClean="0">
                  <a:solidFill>
                    <a:srgbClr val="C00000"/>
                  </a:solidFill>
                </a:rPr>
                <a:t>27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0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758227" y="2397370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077728" y="1971899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29</a:t>
            </a:r>
            <a:endParaRPr lang="vi-VN" sz="2800" dirty="0">
              <a:solidFill>
                <a:srgbClr val="C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62393" y="1946189"/>
            <a:ext cx="868081" cy="1815882"/>
            <a:chOff x="749050" y="1928471"/>
            <a:chExt cx="868081" cy="1815882"/>
          </a:xfrm>
        </p:grpSpPr>
        <p:sp>
          <p:nvSpPr>
            <p:cNvPr id="37" name="TextBox 36"/>
            <p:cNvSpPr txBox="1"/>
            <p:nvPr/>
          </p:nvSpPr>
          <p:spPr>
            <a:xfrm>
              <a:off x="749050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2</a:t>
              </a:r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24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2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58227" y="2397370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150695" y="1988840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14</a:t>
            </a:r>
            <a:endParaRPr lang="vi-VN" sz="2800" dirty="0">
              <a:solidFill>
                <a:srgbClr val="C0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638616" y="1903239"/>
            <a:ext cx="931108" cy="1815882"/>
            <a:chOff x="758227" y="1889427"/>
            <a:chExt cx="931108" cy="1815882"/>
          </a:xfrm>
        </p:grpSpPr>
        <p:sp>
          <p:nvSpPr>
            <p:cNvPr id="42" name="TextBox 41"/>
            <p:cNvSpPr txBox="1"/>
            <p:nvPr/>
          </p:nvSpPr>
          <p:spPr>
            <a:xfrm>
              <a:off x="821254" y="1889427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srgbClr val="C00000"/>
                  </a:solidFill>
                </a:rPr>
                <a:t>8</a:t>
              </a:r>
            </a:p>
            <a:p>
              <a:r>
                <a:rPr lang="en-US" sz="2800" smtClean="0">
                  <a:solidFill>
                    <a:srgbClr val="C00000"/>
                  </a:solidFill>
                </a:rPr>
                <a:t>1</a:t>
              </a:r>
              <a:r>
                <a:rPr lang="en-US" sz="2800">
                  <a:solidFill>
                    <a:srgbClr val="C00000"/>
                  </a:solidFill>
                </a:rPr>
                <a:t>9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16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3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758227" y="2397370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242414" y="1991482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2</a:t>
            </a:r>
            <a:r>
              <a:rPr lang="en-US" sz="2800" smtClean="0">
                <a:solidFill>
                  <a:srgbClr val="C00000"/>
                </a:solidFill>
              </a:rPr>
              <a:t>4</a:t>
            </a:r>
            <a:endParaRPr lang="vi-VN" sz="2800">
              <a:solidFill>
                <a:srgbClr val="C0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44434" y="4647572"/>
            <a:ext cx="868081" cy="1815882"/>
            <a:chOff x="758227" y="1928471"/>
            <a:chExt cx="868081" cy="1815882"/>
          </a:xfrm>
        </p:grpSpPr>
        <p:sp>
          <p:nvSpPr>
            <p:cNvPr id="47" name="TextBox 46"/>
            <p:cNvSpPr txBox="1"/>
            <p:nvPr/>
          </p:nvSpPr>
          <p:spPr>
            <a:xfrm>
              <a:off x="758227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0</a:t>
              </a:r>
              <a:r>
                <a:rPr lang="en-US" sz="2800">
                  <a:solidFill>
                    <a:srgbClr val="C00000"/>
                  </a:solidFill>
                </a:rPr>
                <a:t>9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9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0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758227" y="2397370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507964" y="4622898"/>
            <a:ext cx="868081" cy="1815882"/>
            <a:chOff x="758227" y="1928471"/>
            <a:chExt cx="868081" cy="1815882"/>
          </a:xfrm>
        </p:grpSpPr>
        <p:sp>
          <p:nvSpPr>
            <p:cNvPr id="51" name="TextBox 50"/>
            <p:cNvSpPr txBox="1"/>
            <p:nvPr/>
          </p:nvSpPr>
          <p:spPr>
            <a:xfrm>
              <a:off x="758227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8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05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4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</a:t>
              </a:r>
              <a:r>
                <a:rPr lang="en-US" sz="2800">
                  <a:solidFill>
                    <a:srgbClr val="C00000"/>
                  </a:solidFill>
                </a:rPr>
                <a:t>1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58227" y="2397370"/>
              <a:ext cx="42486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571570" y="4622898"/>
            <a:ext cx="868081" cy="1815882"/>
            <a:chOff x="758227" y="1928471"/>
            <a:chExt cx="868081" cy="1815882"/>
          </a:xfrm>
        </p:grpSpPr>
        <p:sp>
          <p:nvSpPr>
            <p:cNvPr id="55" name="TextBox 54"/>
            <p:cNvSpPr txBox="1"/>
            <p:nvPr/>
          </p:nvSpPr>
          <p:spPr>
            <a:xfrm>
              <a:off x="758227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7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27</a:t>
              </a:r>
            </a:p>
            <a:p>
              <a:r>
                <a:rPr lang="en-US" sz="2800" smtClean="0">
                  <a:solidFill>
                    <a:srgbClr val="C00000"/>
                  </a:solidFill>
                </a:rPr>
                <a:t>21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6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58227" y="2397370"/>
              <a:ext cx="42486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701642" y="4709120"/>
            <a:ext cx="868081" cy="1815882"/>
            <a:chOff x="758227" y="1928471"/>
            <a:chExt cx="868081" cy="1815882"/>
          </a:xfrm>
        </p:grpSpPr>
        <p:sp>
          <p:nvSpPr>
            <p:cNvPr id="59" name="TextBox 58"/>
            <p:cNvSpPr txBox="1"/>
            <p:nvPr/>
          </p:nvSpPr>
          <p:spPr>
            <a:xfrm>
              <a:off x="758227" y="1928471"/>
              <a:ext cx="8680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C00000"/>
                  </a:solidFill>
                </a:rPr>
                <a:t>6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1</a:t>
              </a:r>
              <a:r>
                <a:rPr lang="en-US" sz="2800">
                  <a:solidFill>
                    <a:srgbClr val="C00000"/>
                  </a:solidFill>
                </a:rPr>
                <a:t>8</a:t>
              </a:r>
              <a:endParaRPr lang="en-US" sz="2800" smtClean="0">
                <a:solidFill>
                  <a:srgbClr val="C00000"/>
                </a:solidFill>
              </a:endParaRPr>
            </a:p>
            <a:p>
              <a:r>
                <a:rPr lang="en-US" sz="2800" smtClean="0">
                  <a:solidFill>
                    <a:srgbClr val="C00000"/>
                  </a:solidFill>
                </a:rPr>
                <a:t>18</a:t>
              </a:r>
            </a:p>
            <a:p>
              <a:r>
                <a:rPr lang="en-US" sz="2800">
                  <a:solidFill>
                    <a:srgbClr val="C00000"/>
                  </a:solidFill>
                </a:rPr>
                <a:t> </a:t>
              </a:r>
              <a:r>
                <a:rPr lang="en-US" sz="2800" smtClean="0">
                  <a:solidFill>
                    <a:srgbClr val="C00000"/>
                  </a:solidFill>
                </a:rPr>
                <a:t> </a:t>
              </a:r>
              <a:r>
                <a:rPr lang="en-US" sz="2800">
                  <a:solidFill>
                    <a:srgbClr val="C00000"/>
                  </a:solidFill>
                </a:rPr>
                <a:t>0</a:t>
              </a:r>
              <a:endParaRPr lang="vi-VN" sz="2800">
                <a:solidFill>
                  <a:srgbClr val="C00000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8227" y="2397370"/>
              <a:ext cx="42486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8227" y="3284984"/>
              <a:ext cx="564823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342739" y="4737361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24237" y="4737361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76731" y="4704527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42413" y="4713883"/>
            <a:ext cx="78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13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5" grpId="0"/>
      <p:bldP spid="40" grpId="0"/>
      <p:bldP spid="45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9512" y="287941"/>
            <a:ext cx="57606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112" y="287941"/>
            <a:ext cx="8173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Một lớp học có 33 học sinh, phòng học của lớp đó chỉ có loại bàn 2 chỗ ngồi. Hỏi cần có ít nhất bao nhiêu bàn học như thế?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791112" y="1988840"/>
            <a:ext cx="8173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Ta có: 33 : 2 = 16 (dư 1)</a:t>
            </a:r>
          </a:p>
          <a:p>
            <a:pPr algn="ctr"/>
            <a:r>
              <a:rPr lang="en-US" sz="3200" smtClean="0"/>
              <a:t>Vậy cần có ít nhất 17 bàn học như thế.</a:t>
            </a:r>
          </a:p>
          <a:p>
            <a:pPr algn="ctr"/>
            <a:r>
              <a:rPr lang="en-US" sz="3200" smtClean="0"/>
              <a:t>Đáp số: 17 bàn. 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402644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87941"/>
            <a:ext cx="57606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0624" y="287940"/>
            <a:ext cx="8173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Vẽ một hình tứ giác có 2 góc vuông.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4142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87941"/>
            <a:ext cx="57606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0624" y="287940"/>
            <a:ext cx="4086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Cho 8 hình tam giác,</a:t>
            </a:r>
          </a:p>
          <a:p>
            <a:pPr algn="just"/>
            <a:r>
              <a:rPr lang="en-US" sz="2800"/>
              <a:t>m</a:t>
            </a:r>
            <a:r>
              <a:rPr lang="en-US" sz="2800" smtClean="0"/>
              <a:t>ỗi hình như hình bên: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3145" y="2492896"/>
            <a:ext cx="408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Hãy xếp thành hình vuông: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5405782" y="476672"/>
            <a:ext cx="1224136" cy="1291209"/>
          </a:xfrm>
          <a:prstGeom prst="rt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5405782" y="2754506"/>
            <a:ext cx="2766618" cy="24746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5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2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63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/object&gt;&lt;/object&gt;&lt;/database&gt;"/>
  <p:tag name="ISPRING_RESOURCE_PATHS_HASH_2" val="177e75a831ea60c7a8771c94afbf8b63191a23df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253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9</cp:revision>
  <dcterms:created xsi:type="dcterms:W3CDTF">2016-12-03T15:22:39Z</dcterms:created>
  <dcterms:modified xsi:type="dcterms:W3CDTF">2020-11-30T02:50:34Z</dcterms:modified>
</cp:coreProperties>
</file>