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57" r:id="rId4"/>
    <p:sldId id="258" r:id="rId5"/>
    <p:sldId id="259" r:id="rId6"/>
    <p:sldId id="260" r:id="rId7"/>
    <p:sldId id="275" r:id="rId8"/>
    <p:sldId id="261" r:id="rId9"/>
    <p:sldId id="276" r:id="rId10"/>
    <p:sldId id="262" r:id="rId11"/>
    <p:sldId id="264" r:id="rId12"/>
    <p:sldId id="265" r:id="rId13"/>
    <p:sldId id="263" r:id="rId14"/>
    <p:sldId id="277" r:id="rId15"/>
    <p:sldId id="266" r:id="rId16"/>
    <p:sldId id="267" r:id="rId17"/>
    <p:sldId id="272" r:id="rId18"/>
    <p:sldId id="273" r:id="rId19"/>
    <p:sldId id="269" r:id="rId20"/>
    <p:sldId id="270" r:id="rId21"/>
    <p:sldId id="27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6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63D2C-65B7-42C6-A659-23EC0831D04A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F3ACC-1E19-4C42-BD8F-ED4BFA3B3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54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63D2C-65B7-42C6-A659-23EC0831D04A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F3ACC-1E19-4C42-BD8F-ED4BFA3B3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77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63D2C-65B7-42C6-A659-23EC0831D04A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F3ACC-1E19-4C42-BD8F-ED4BFA3B3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910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63D2C-65B7-42C6-A659-23EC0831D04A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F3ACC-1E19-4C42-BD8F-ED4BFA3B3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082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63D2C-65B7-42C6-A659-23EC0831D04A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F3ACC-1E19-4C42-BD8F-ED4BFA3B3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607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63D2C-65B7-42C6-A659-23EC0831D04A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F3ACC-1E19-4C42-BD8F-ED4BFA3B3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054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63D2C-65B7-42C6-A659-23EC0831D04A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F3ACC-1E19-4C42-BD8F-ED4BFA3B3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78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63D2C-65B7-42C6-A659-23EC0831D04A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F3ACC-1E19-4C42-BD8F-ED4BFA3B3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80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63D2C-65B7-42C6-A659-23EC0831D04A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F3ACC-1E19-4C42-BD8F-ED4BFA3B3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527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63D2C-65B7-42C6-A659-23EC0831D04A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F3ACC-1E19-4C42-BD8F-ED4BFA3B3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860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63D2C-65B7-42C6-A659-23EC0831D04A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F3ACC-1E19-4C42-BD8F-ED4BFA3B3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82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63D2C-65B7-42C6-A659-23EC0831D04A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F3ACC-1E19-4C42-BD8F-ED4BFA3B3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00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microsoft.com/office/2007/relationships/hdphoto" Target="../media/hdphoto5.wdp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g"/><Relationship Id="rId4" Type="http://schemas.openxmlformats.org/officeDocument/2006/relationships/image" Target="../media/image23.jpg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01600" y="1295400"/>
            <a:ext cx="914400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 :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TIỀN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 NAM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19"/>
          <p:cNvSpPr>
            <a:spLocks noChangeArrowheads="1"/>
          </p:cNvSpPr>
          <p:nvPr/>
        </p:nvSpPr>
        <p:spPr bwMode="auto">
          <a:xfrm>
            <a:off x="430213" y="598488"/>
            <a:ext cx="1439862" cy="1439862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7585075" y="304800"/>
            <a:ext cx="1439863" cy="143986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 rot="16200000">
            <a:off x="533400" y="5089525"/>
            <a:ext cx="895350" cy="895350"/>
          </a:xfrm>
          <a:prstGeom prst="irregularSeal1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18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465" y="24456"/>
            <a:ext cx="91106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LUYỆN TẬP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3337" y="562373"/>
            <a:ext cx="91106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US" sz="2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Bài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1 (SGK </a:t>
            </a:r>
            <a:r>
              <a:rPr lang="en-US" sz="2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trang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130)</a:t>
            </a:r>
          </a:p>
          <a:p>
            <a:pPr algn="just" eaLnBrk="1" hangingPunct="1"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	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mỗi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chú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lợn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bao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nhiêu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tiền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57199" y="1652511"/>
            <a:ext cx="8318531" cy="5074821"/>
            <a:chOff x="457199" y="1652511"/>
            <a:chExt cx="8318531" cy="507482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7836" y="4132080"/>
              <a:ext cx="3733800" cy="2595252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199" y="1720070"/>
              <a:ext cx="3324083" cy="2235713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799" y="1652511"/>
              <a:ext cx="3136931" cy="2370832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457199" y="1752244"/>
              <a:ext cx="54660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a)</a:t>
              </a:r>
              <a:endPara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38799" y="1864956"/>
              <a:ext cx="54660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b)</a:t>
              </a:r>
              <a:endPara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77836" y="4267200"/>
              <a:ext cx="54660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c)</a:t>
              </a:r>
              <a:endPara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980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3337" y="5791200"/>
            <a:ext cx="91106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chú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lợn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trên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…………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67400" y="5729644"/>
            <a:ext cx="259079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6200 </a:t>
            </a:r>
            <a:r>
              <a:rPr lang="en-US" sz="36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đồng</a:t>
            </a:r>
            <a:endParaRPr lang="en-US" sz="36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8600" y="304800"/>
            <a:ext cx="8686800" cy="5257800"/>
            <a:chOff x="228600" y="304800"/>
            <a:chExt cx="8686800" cy="52578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304800"/>
              <a:ext cx="8686800" cy="52578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1031512" y="838200"/>
              <a:ext cx="87348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a)</a:t>
              </a:r>
              <a:endPara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695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465" y="152400"/>
            <a:ext cx="911066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LUYỆN TẬP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3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(SGK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trang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131)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en-US" sz="28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6251" y="5431095"/>
            <a:ext cx="8153400" cy="95410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>
            <a:spAutoFit/>
          </a:bodyPr>
          <a:lstStyle/>
          <a:p>
            <a:pPr marL="457200" indent="-457200" algn="just">
              <a:buAutoNum type="alphaLcParenR"/>
              <a:defRPr/>
            </a:pP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đồ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đồ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giá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ít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nhất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Đồ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giá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nhiều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nhất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6251" y="5177550"/>
            <a:ext cx="8153400" cy="138499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b)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Mua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bóng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bay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bút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chì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thì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hết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bao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1" y="5221305"/>
            <a:ext cx="8153400" cy="138499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c)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Giá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lọ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hoa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nhiều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hơn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giá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cái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lược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là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bao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5444" y="4962106"/>
            <a:ext cx="8534401" cy="181588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>
            <a:spAutoFit/>
          </a:bodyPr>
          <a:lstStyle/>
          <a:p>
            <a:pPr marL="914400" lvl="1" indent="-457200">
              <a:buAutoNum type="alphaLcParenR"/>
              <a:defRPr/>
            </a:pP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đồ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đồ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giá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ít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nhất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là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…………………………………..  </a:t>
            </a:r>
          </a:p>
          <a:p>
            <a:pPr>
              <a:defRPr/>
            </a:pP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Đồ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giá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nhiều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nhất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là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………………</a:t>
            </a:r>
          </a:p>
          <a:p>
            <a:pPr>
              <a:defRPr/>
            </a:pP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90551" y="815887"/>
            <a:ext cx="7848600" cy="3983182"/>
            <a:chOff x="609601" y="1083667"/>
            <a:chExt cx="7848600" cy="398318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1" y="1083667"/>
              <a:ext cx="7848600" cy="3983182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1208196" y="3542849"/>
              <a:ext cx="1687404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LỌ HOA 8700 </a:t>
              </a:r>
              <a:r>
                <a:rPr lang="en-US" sz="2000" b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đồng</a:t>
              </a:r>
              <a:endPara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230961" y="4217403"/>
              <a:ext cx="1722039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TRUYỆN          5800 </a:t>
              </a:r>
              <a:r>
                <a:rPr lang="en-US" sz="2000" b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đồng</a:t>
              </a:r>
              <a:endPara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 rot="790521">
              <a:off x="3126961" y="1921456"/>
              <a:ext cx="1644806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LƯỢC     4000 </a:t>
              </a:r>
              <a:r>
                <a:rPr lang="en-US" sz="2000" b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đồng</a:t>
              </a:r>
              <a:endPara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rot="173972">
              <a:off x="4598561" y="2721315"/>
              <a:ext cx="1623278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BÚT CHÌ</a:t>
              </a:r>
              <a:r>
                <a:rPr lang="en-US" sz="20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    1500 </a:t>
              </a:r>
              <a:r>
                <a:rPr lang="en-US" sz="2000" b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đồng</a:t>
              </a:r>
              <a:endPara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181555" y="3980345"/>
              <a:ext cx="1857545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BÓNG BAY          1000 </a:t>
              </a:r>
              <a:r>
                <a:rPr lang="en-US" sz="2000" b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đồng</a:t>
              </a:r>
              <a:endPara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629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9" grpId="0" animBg="1"/>
      <p:bldP spid="1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3337" y="10602"/>
            <a:ext cx="91106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US" sz="28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LUYỆN TẬP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 (SGK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132)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24740" y="533822"/>
            <a:ext cx="809451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Phải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tờ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giấy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bạc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ở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bên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phải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43791" y="1676400"/>
            <a:ext cx="8094518" cy="4782030"/>
            <a:chOff x="543791" y="1676400"/>
            <a:chExt cx="8094518" cy="478203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791" y="1676400"/>
              <a:ext cx="8094518" cy="478203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590550" y="1703010"/>
              <a:ext cx="540978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a)</a:t>
              </a:r>
              <a:endPara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6123" y="3200400"/>
              <a:ext cx="540978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b)</a:t>
              </a:r>
              <a:endPara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20967" y="5005060"/>
              <a:ext cx="540978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</a:t>
              </a:r>
              <a:r>
                <a:rPr lang="en-US" sz="28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)</a:t>
              </a:r>
              <a:endPara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661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38200"/>
            <a:ext cx="86868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71500" y="4953000"/>
            <a:ext cx="8001000" cy="65883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Nhứng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tờ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giấy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bạc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phải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là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6082" y="5943600"/>
            <a:ext cx="809451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2000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đồng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1000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đồng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500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đồng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100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đồng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5592" y="152400"/>
            <a:ext cx="82120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a)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68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465" y="31806"/>
            <a:ext cx="91106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LUYỆN TẬP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 (SGK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trang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133)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75361" y="5105400"/>
            <a:ext cx="8458200" cy="138499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a) Mai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3000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đồng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Mai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vừa</a:t>
            </a:r>
            <a:r>
              <a:rPr lang="en-US" sz="28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đủ</a:t>
            </a:r>
            <a:r>
              <a:rPr lang="en-US" sz="28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mua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đồ</a:t>
            </a:r>
            <a:r>
              <a:rPr lang="en-US" sz="28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04801" y="685801"/>
            <a:ext cx="8458200" cy="4114799"/>
            <a:chOff x="304801" y="685801"/>
            <a:chExt cx="8458200" cy="42672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1" y="685801"/>
              <a:ext cx="8458200" cy="42672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1185007" y="1444333"/>
              <a:ext cx="17526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4000 </a:t>
              </a:r>
              <a:r>
                <a:rPr lang="en-US" sz="2000" b="1" dirty="0" err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đồng</a:t>
              </a:r>
              <a:endPara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47164" y="1647855"/>
              <a:ext cx="17526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20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000 </a:t>
              </a:r>
              <a:r>
                <a:rPr lang="en-US" sz="2000" b="1" dirty="0" err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đồng</a:t>
              </a:r>
              <a:endPara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76500" y="3124200"/>
              <a:ext cx="17526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5000 </a:t>
              </a:r>
              <a:r>
                <a:rPr lang="en-US" sz="2000" b="1" dirty="0" err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đồng</a:t>
              </a:r>
              <a:endPara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20097495">
              <a:off x="459507" y="3733800"/>
              <a:ext cx="17526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6</a:t>
              </a:r>
              <a:r>
                <a:rPr lang="en-US" sz="20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000 </a:t>
              </a:r>
              <a:r>
                <a:rPr lang="en-US" sz="2000" b="1" dirty="0" err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đồng</a:t>
              </a:r>
              <a:endPara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15000" y="4285969"/>
              <a:ext cx="17526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3000 </a:t>
              </a:r>
              <a:r>
                <a:rPr lang="en-US" sz="2000" b="1" dirty="0" err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đồng</a:t>
              </a:r>
              <a:endPara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16481" y="5105400"/>
            <a:ext cx="8517080" cy="138499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b) Nam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7000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đồng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Nam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vừa</a:t>
            </a:r>
            <a:r>
              <a:rPr lang="en-US" sz="28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đủ</a:t>
            </a:r>
            <a:r>
              <a:rPr lang="en-US" sz="28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mua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đồ</a:t>
            </a:r>
            <a:r>
              <a:rPr lang="en-US" sz="28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56311" y="4951511"/>
            <a:ext cx="8593281" cy="181588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endParaRPr lang="en-US" sz="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742950" indent="-742950" algn="ctr">
              <a:buAutoNum type="alphaLcParenR"/>
              <a:defRPr/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Mai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có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vừa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đủ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tiền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để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mua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:</a:t>
            </a:r>
          </a:p>
          <a:p>
            <a:pPr marL="742950" indent="-742950" algn="ctr">
              <a:buAutoNum type="alphaLcParenR"/>
              <a:defRPr/>
            </a:pP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742950" indent="-742950" algn="ctr">
              <a:buAutoNum type="alphaLcParenR"/>
              <a:defRPr/>
            </a:pPr>
            <a:endParaRPr lang="en-US" sz="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742950" indent="-742950" algn="ctr">
              <a:buAutoNum type="alphaLcParenR"/>
              <a:defRPr/>
            </a:pPr>
            <a:endParaRPr lang="en-US" sz="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742950" indent="-742950" algn="ctr">
              <a:buAutoNum type="alphaLcParenR"/>
              <a:defRPr/>
            </a:pPr>
            <a:endParaRPr lang="en-US" sz="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742950" indent="-742950" algn="ctr">
              <a:buAutoNum type="alphaLcParenR"/>
              <a:defRPr/>
            </a:pPr>
            <a:endParaRPr lang="en-US" sz="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99507" y="5788580"/>
            <a:ext cx="31502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một</a:t>
            </a:r>
            <a:r>
              <a:rPr lang="en-US" sz="40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i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cái</a:t>
            </a:r>
            <a:r>
              <a:rPr lang="en-US" sz="40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i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kéo</a:t>
            </a:r>
            <a:r>
              <a:rPr lang="en-US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3399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152400"/>
            <a:ext cx="91106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LUYỆN TẬP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 (SGK </a:t>
            </a:r>
            <a:r>
              <a:rPr 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trang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133)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6341" y="1066800"/>
            <a:ext cx="8077200" cy="459491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150000"/>
              </a:lnSpc>
              <a:defRPr/>
            </a:pP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Mẹ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mua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một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hộp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sữa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hết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6700 </a:t>
            </a:r>
            <a:r>
              <a:rPr lang="en-US" sz="4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đồng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và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một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gói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kẹo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hết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2300 </a:t>
            </a:r>
            <a:r>
              <a:rPr lang="en-US" sz="4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đồng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Mẹ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đưa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cô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bán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hàng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10000 </a:t>
            </a:r>
            <a:r>
              <a:rPr lang="en-US" sz="4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đồng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Hỏi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cô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bán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hàng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phải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trả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lại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mẹ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bao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nhiêu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tiền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06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152400"/>
            <a:ext cx="91106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US" sz="28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LUYỆN TẬP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 (SGK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158)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" y="720857"/>
            <a:ext cx="861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ví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đựng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bao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28600" y="1371601"/>
            <a:ext cx="8610600" cy="5257800"/>
            <a:chOff x="228600" y="1371601"/>
            <a:chExt cx="8610600" cy="52578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1371601"/>
              <a:ext cx="8610600" cy="5257800"/>
            </a:xfrm>
            <a:prstGeom prst="rect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263236" y="1416847"/>
              <a:ext cx="49876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a)</a:t>
              </a:r>
              <a:endPara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91000" y="1371601"/>
              <a:ext cx="49876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b</a:t>
              </a:r>
              <a:r>
                <a:rPr lang="en-US" sz="20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)</a:t>
              </a:r>
              <a:endPara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63236" y="3117273"/>
              <a:ext cx="49876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c)</a:t>
              </a:r>
              <a:endPara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09800" y="4800600"/>
              <a:ext cx="49876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e)</a:t>
              </a:r>
              <a:endPara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84518" y="2938836"/>
              <a:ext cx="49876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d)</a:t>
              </a:r>
              <a:endPara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434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57200" y="838200"/>
            <a:ext cx="8229600" cy="3648075"/>
            <a:chOff x="457200" y="838200"/>
            <a:chExt cx="8229600" cy="36480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838200"/>
              <a:ext cx="8229600" cy="3648075"/>
            </a:xfrm>
            <a:prstGeom prst="rect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533400" y="890880"/>
              <a:ext cx="87348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a)</a:t>
              </a:r>
              <a:endPara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67344" y="1877805"/>
              <a:ext cx="2431473" cy="76944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28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10 000 </a:t>
              </a:r>
              <a:r>
                <a:rPr lang="en-US" sz="2800" b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đồng</a:t>
              </a:r>
              <a:endPara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US" sz="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952999" y="1867142"/>
              <a:ext cx="2431473" cy="76944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28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20 000 </a:t>
              </a:r>
              <a:r>
                <a:rPr lang="en-US" sz="2800" b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đồng</a:t>
              </a:r>
              <a:endPara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US" sz="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56263" y="2842237"/>
              <a:ext cx="2511137" cy="76944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28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20 000 </a:t>
              </a:r>
              <a:r>
                <a:rPr lang="en-US" sz="2800" b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đồng</a:t>
              </a:r>
              <a:endPara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US" sz="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0" y="506593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a)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đựng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ví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là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  …… 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73434" y="5089596"/>
            <a:ext cx="2784765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50 000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đồng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50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152400"/>
            <a:ext cx="91106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US" sz="28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LUYỆN TẬP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 (SGK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158)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20196" y="838200"/>
            <a:ext cx="8077200" cy="5078313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150000"/>
              </a:lnSpc>
              <a:defRPr/>
            </a:pP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Mẹ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mua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cho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Lan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một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chiếc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cặp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sách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giá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15000 </a:t>
            </a:r>
            <a:r>
              <a:rPr lang="en-US" sz="36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đồng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và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một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bộ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quần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áo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mùa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hè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giá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25000 </a:t>
            </a:r>
            <a:r>
              <a:rPr lang="en-US" sz="36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đồng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Mẹ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đưa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cô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bán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hàng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50000 </a:t>
            </a:r>
            <a:r>
              <a:rPr lang="en-US" sz="3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đồng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Hỏi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cô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bán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hàng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phải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trả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lại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mẹ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bao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nhiêu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tiền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25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465" y="6927"/>
            <a:ext cx="91106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</a:p>
        </p:txBody>
      </p:sp>
      <p:sp>
        <p:nvSpPr>
          <p:cNvPr id="6" name="Rectangle 5"/>
          <p:cNvSpPr/>
          <p:nvPr/>
        </p:nvSpPr>
        <p:spPr>
          <a:xfrm>
            <a:off x="1752599" y="530147"/>
            <a:ext cx="5562601" cy="6071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>
                <a:gd name="adj" fmla="val 10397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TIỀN VIỆT NAM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8600" y="1295400"/>
            <a:ext cx="8610600" cy="46166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206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en-US" sz="28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MỤC TIÊU</a:t>
            </a:r>
          </a:p>
          <a:p>
            <a:pPr>
              <a:lnSpc>
                <a:spcPct val="150000"/>
              </a:lnSpc>
            </a:pP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Nhận biết được tiền Việt Nam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mệnh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giá</a:t>
            </a:r>
            <a:r>
              <a:rPr lang="vi-V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r>
              <a:rPr lang="vi-V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000 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đồng, 5000 đồng, 10 000 </a:t>
            </a:r>
            <a:r>
              <a:rPr lang="vi-V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đồng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2</a:t>
            </a:r>
            <a:r>
              <a:rPr lang="vi-V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 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000 </a:t>
            </a:r>
            <a:r>
              <a:rPr lang="vi-V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đồng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vi-V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r>
              <a:rPr lang="vi-V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 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000 </a:t>
            </a:r>
            <a:r>
              <a:rPr lang="vi-V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đồng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vi-V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1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</a:t>
            </a:r>
            <a:r>
              <a:rPr lang="vi-V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 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000 </a:t>
            </a:r>
            <a:r>
              <a:rPr lang="vi-V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đồng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vi-V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</a:t>
            </a:r>
            <a:r>
              <a:rPr lang="vi-V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 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000 </a:t>
            </a:r>
            <a:r>
              <a:rPr lang="vi-V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đồng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50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0 000 đồng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vi-V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Bước đầu biết chuyển đổi tiền.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Biết cộng, trừ trên các số với đơn vị là đồng</a:t>
            </a:r>
            <a:r>
              <a:rPr lang="vi-V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10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152400"/>
            <a:ext cx="91106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LUYỆN TẬP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 (SGK </a:t>
            </a:r>
            <a:r>
              <a:rPr 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trang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158)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35527" y="990600"/>
            <a:ext cx="8610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cuốn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vở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giá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1200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đồng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thích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ô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trống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bảng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879487"/>
              </p:ext>
            </p:extLst>
          </p:nvPr>
        </p:nvGraphicFramePr>
        <p:xfrm>
          <a:off x="228600" y="2209800"/>
          <a:ext cx="8686800" cy="2362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8717"/>
                <a:gridCol w="1706071"/>
                <a:gridCol w="1783619"/>
                <a:gridCol w="1706071"/>
                <a:gridCol w="1552322"/>
              </a:tblGrid>
              <a:tr h="9227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Số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cuốn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vở</a:t>
                      </a:r>
                      <a:endParaRPr lang="en-US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cuốn</a:t>
                      </a:r>
                      <a:endParaRPr lang="en-US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cuốn</a:t>
                      </a:r>
                      <a:endParaRPr lang="en-US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cuốn</a:t>
                      </a:r>
                      <a:endParaRPr lang="en-US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cuốn</a:t>
                      </a:r>
                      <a:endParaRPr lang="en-US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439466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400" b="1" dirty="0" err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Thành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tiền</a:t>
                      </a:r>
                      <a:endParaRPr lang="en-US" sz="2400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1200 </a:t>
                      </a:r>
                      <a:r>
                        <a:rPr lang="en-US" sz="2400" b="1" dirty="0" err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đồng</a:t>
                      </a:r>
                      <a:endParaRPr lang="en-US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en-US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en-US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en-US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0" y="5029200"/>
            <a:ext cx="9110663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1200 x 2 = ………..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đồng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9050" y="5029199"/>
            <a:ext cx="9110663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1200 x 3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 ………..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đồng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9051" y="5029200"/>
            <a:ext cx="9110663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1200 x 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 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 ………..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đồng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25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05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90599" y="2286000"/>
            <a:ext cx="7239001" cy="28194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CÔ CHÚC CÁC CON</a:t>
            </a:r>
          </a:p>
          <a:p>
            <a:pPr algn="ctr"/>
            <a:r>
              <a:rPr lang="en-US" sz="5400" b="1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HỌC TỐT</a:t>
            </a:r>
            <a:r>
              <a:rPr lang="en-US" sz="54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!</a:t>
            </a:r>
            <a:endParaRPr lang="en-US" sz="5400" b="1" dirty="0">
              <a:ln w="18000">
                <a:solidFill>
                  <a:srgbClr val="0070C0"/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22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465" y="6927"/>
            <a:ext cx="91106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</a:p>
        </p:txBody>
      </p:sp>
      <p:sp>
        <p:nvSpPr>
          <p:cNvPr id="5" name="Rectangle 4"/>
          <p:cNvSpPr/>
          <p:nvPr/>
        </p:nvSpPr>
        <p:spPr>
          <a:xfrm>
            <a:off x="1752599" y="530147"/>
            <a:ext cx="5562601" cy="6071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>
                <a:gd name="adj" fmla="val 10397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TIỀN VIỆT NAM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693458"/>
              </p:ext>
            </p:extLst>
          </p:nvPr>
        </p:nvGraphicFramePr>
        <p:xfrm>
          <a:off x="457200" y="1397000"/>
          <a:ext cx="822960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3352800"/>
                <a:gridCol w="3276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MỆNH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GIÁ</a:t>
                      </a:r>
                      <a:endParaRPr lang="en-US" sz="20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MẶT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TRƯỚC</a:t>
                      </a:r>
                      <a:endParaRPr lang="en-US" sz="24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MẶT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SAU</a:t>
                      </a:r>
                      <a:endParaRPr lang="en-US" sz="24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1000đ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Một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nghìn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đồng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2400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2400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2000đ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Hai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nghìn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đồng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2000" b="1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2400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2400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5000đ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Năm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nghìn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đồng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2000" b="1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2400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2400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582" y="5028876"/>
            <a:ext cx="2955531" cy="13974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5028876"/>
            <a:ext cx="3048000" cy="14027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505200"/>
            <a:ext cx="3048000" cy="13648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582" y="3487084"/>
            <a:ext cx="2955531" cy="14010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582" y="1902292"/>
            <a:ext cx="2955531" cy="14698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902292"/>
            <a:ext cx="3048000" cy="146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09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465" y="6927"/>
            <a:ext cx="91106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</a:p>
        </p:txBody>
      </p:sp>
      <p:sp>
        <p:nvSpPr>
          <p:cNvPr id="5" name="Rectangle 4"/>
          <p:cNvSpPr/>
          <p:nvPr/>
        </p:nvSpPr>
        <p:spPr>
          <a:xfrm>
            <a:off x="1752599" y="530147"/>
            <a:ext cx="5562601" cy="6071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>
                <a:gd name="adj" fmla="val 10397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TIỀN VIỆT NAM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537178"/>
              </p:ext>
            </p:extLst>
          </p:nvPr>
        </p:nvGraphicFramePr>
        <p:xfrm>
          <a:off x="457200" y="1397000"/>
          <a:ext cx="822960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3276600"/>
                <a:gridCol w="3124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MỆNH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GIÁ</a:t>
                      </a:r>
                      <a:endParaRPr lang="en-US" sz="20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MẶT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TRƯỚC</a:t>
                      </a:r>
                      <a:endParaRPr lang="en-US" sz="24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MẶT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SAU</a:t>
                      </a:r>
                      <a:endParaRPr lang="en-US" sz="24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10.000đ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Mười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nghìn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đồng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2000" b="1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2400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2400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20.000đ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Hai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mươi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nghìn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đồng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2000" b="1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2400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2400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50.000đ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Năm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mươi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nghìn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đồng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2000" b="1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2400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2400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470956"/>
            <a:ext cx="3048000" cy="14581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441506"/>
            <a:ext cx="3012857" cy="14875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936720"/>
            <a:ext cx="2971800" cy="13244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905000"/>
            <a:ext cx="3048000" cy="13878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029200"/>
            <a:ext cx="3048000" cy="141569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687" y="5029201"/>
            <a:ext cx="2969992" cy="141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64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465" y="6927"/>
            <a:ext cx="91106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</a:p>
        </p:txBody>
      </p:sp>
      <p:sp>
        <p:nvSpPr>
          <p:cNvPr id="5" name="Rectangle 4"/>
          <p:cNvSpPr/>
          <p:nvPr/>
        </p:nvSpPr>
        <p:spPr>
          <a:xfrm>
            <a:off x="1752599" y="530147"/>
            <a:ext cx="5562601" cy="6071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>
                <a:gd name="adj" fmla="val 10397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TIỀN VIỆT NAM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90950"/>
              </p:ext>
            </p:extLst>
          </p:nvPr>
        </p:nvGraphicFramePr>
        <p:xfrm>
          <a:off x="457200" y="1397000"/>
          <a:ext cx="822960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32766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MỆNH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GIÁ</a:t>
                      </a:r>
                      <a:endParaRPr lang="en-US" sz="20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MẶT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TRƯỚC</a:t>
                      </a:r>
                      <a:endParaRPr lang="en-US" sz="24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MẶT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SAU</a:t>
                      </a:r>
                      <a:endParaRPr lang="en-US" sz="24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100.000đ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Một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trăm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nghìn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đồng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2000" b="1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2400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2400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200.000đ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Hai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trăm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nghìn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đồng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2000" b="1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2400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2400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500.000đ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Năm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trăm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nghìn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đồng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2000" b="1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2400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2400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925" y="5063836"/>
            <a:ext cx="3114675" cy="14001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5029200"/>
            <a:ext cx="2895600" cy="1371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1" y="3505200"/>
            <a:ext cx="2895599" cy="13953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924" y="1983878"/>
            <a:ext cx="3114676" cy="13470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983878"/>
            <a:ext cx="2895600" cy="134709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924" y="3490248"/>
            <a:ext cx="3114675" cy="141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87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0" y="83127"/>
            <a:ext cx="91106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NHẬN XÉT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57200" y="431584"/>
            <a:ext cx="8305800" cy="6114631"/>
            <a:chOff x="457200" y="789174"/>
            <a:chExt cx="8305800" cy="6114631"/>
          </a:xfrm>
        </p:grpSpPr>
        <p:sp>
          <p:nvSpPr>
            <p:cNvPr id="2" name="Rectangle 1"/>
            <p:cNvSpPr/>
            <p:nvPr/>
          </p:nvSpPr>
          <p:spPr>
            <a:xfrm>
              <a:off x="457200" y="789174"/>
              <a:ext cx="285206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b="1" u="sng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GIỐNG NHAU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457200" y="1394605"/>
              <a:ext cx="8305800" cy="55092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u="sng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Mặt</a:t>
              </a:r>
              <a:r>
                <a:rPr lang="en-US" sz="3200" b="1" u="sng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u="sng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trước</a:t>
              </a:r>
              <a:r>
                <a:rPr lang="en-US" sz="3200" b="1" u="sng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200" b="1" u="sng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tờ</a:t>
              </a:r>
              <a:r>
                <a:rPr lang="en-US" sz="3200" b="1" u="sng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giấy</a:t>
              </a:r>
              <a:r>
                <a:rPr lang="en-US" sz="3200" b="1" u="sng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bạc</a:t>
              </a:r>
              <a:r>
                <a:rPr lang="en-US" sz="3200" b="1" u="sng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đều</a:t>
              </a:r>
              <a:r>
                <a:rPr lang="en-US" sz="3200" b="1" u="sng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pPr marL="457200" indent="-457200" algn="just">
                <a:buFont typeface="Wingdings" pitchFamily="2" charset="2"/>
                <a:buChar char="§"/>
                <a:defRPr/>
              </a:pP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Ảnh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Bác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Hồ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marL="457200" indent="-457200" algn="just">
                <a:buFont typeface="Wingdings" pitchFamily="2" charset="2"/>
                <a:buChar char="§"/>
                <a:defRPr/>
              </a:pPr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òng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CỘNG HÒA XÃ HỘI CHỦ NGHĨA VIỆT 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NAM </a:t>
              </a:r>
            </a:p>
            <a:p>
              <a:pPr marL="457200" indent="-457200" algn="just">
                <a:buFont typeface="Wingdings" pitchFamily="2" charset="2"/>
                <a:buChar char="§"/>
                <a:defRPr/>
              </a:pPr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ình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Quốc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Huy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Việt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Nam </a:t>
              </a:r>
            </a:p>
            <a:p>
              <a:pPr marL="457200" indent="-457200" algn="just">
                <a:buFont typeface="Wingdings" pitchFamily="2" charset="2"/>
                <a:buChar char="§"/>
                <a:defRPr/>
              </a:pPr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ệnh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tờ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giấy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bạc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marL="457200" indent="-457200" algn="just">
                <a:buFont typeface="Wingdings" pitchFamily="2" charset="2"/>
                <a:buChar char="§"/>
                <a:defRPr/>
              </a:pPr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ố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sê</a:t>
              </a:r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ri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(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tự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tờ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tiền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đợt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phát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just">
                <a:defRPr/>
              </a:pPr>
              <a:r>
                <a:rPr lang="en-US" sz="3200" b="1" u="sng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Mặt</a:t>
              </a:r>
              <a:r>
                <a:rPr lang="en-US" sz="3200" b="1" u="sng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u="sng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200" b="1" u="sng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đều</a:t>
              </a:r>
              <a:r>
                <a:rPr lang="en-US" sz="3200" b="1" u="sng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pPr marL="457200" indent="-457200" algn="just">
                <a:buFont typeface="Arial" pitchFamily="34" charset="0"/>
                <a:buChar char="•"/>
                <a:defRPr/>
              </a:pP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Dòng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NGÂN HÀNG NHÀ NƯỚC VIỆT NAM 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353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465" y="6927"/>
            <a:ext cx="91106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NHẬN XÉT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228182"/>
              </p:ext>
            </p:extLst>
          </p:nvPr>
        </p:nvGraphicFramePr>
        <p:xfrm>
          <a:off x="304800" y="762000"/>
          <a:ext cx="8458200" cy="579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58200"/>
              </a:tblGrid>
              <a:tr h="5334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KHÁC NHAU</a:t>
                      </a:r>
                      <a:endParaRPr lang="en-US" sz="32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-1000đ:</a:t>
                      </a:r>
                      <a:r>
                        <a:rPr lang="en-US" sz="2000" b="1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i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Hình</a:t>
                      </a:r>
                      <a:r>
                        <a:rPr lang="en-US" sz="2000" b="1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i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voi</a:t>
                      </a:r>
                      <a:r>
                        <a:rPr lang="en-US" sz="20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i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kéo</a:t>
                      </a:r>
                      <a:r>
                        <a:rPr lang="en-US" sz="2000" b="1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i="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gỗ</a:t>
                      </a:r>
                      <a:r>
                        <a:rPr lang="en-US" sz="20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000" b="1" i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giấy</a:t>
                      </a:r>
                      <a:r>
                        <a:rPr lang="en-US" sz="2000" b="1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i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màu</a:t>
                      </a:r>
                      <a:r>
                        <a:rPr lang="en-US" sz="20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i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xám</a:t>
                      </a:r>
                      <a:r>
                        <a:rPr lang="en-US" sz="20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i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xanh</a:t>
                      </a:r>
                      <a:endParaRPr lang="en-US" sz="2000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-2000đ:</a:t>
                      </a:r>
                      <a:r>
                        <a:rPr lang="en-US" sz="2000" b="1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i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Hình</a:t>
                      </a:r>
                      <a:r>
                        <a:rPr lang="en-US" sz="2000" b="1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i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nhà</a:t>
                      </a:r>
                      <a:r>
                        <a:rPr lang="en-US" sz="20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i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máy</a:t>
                      </a:r>
                      <a:r>
                        <a:rPr lang="en-US" sz="20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i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dệt</a:t>
                      </a:r>
                      <a:r>
                        <a:rPr lang="en-US" sz="20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i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sợi</a:t>
                      </a:r>
                      <a:r>
                        <a:rPr lang="en-US" sz="20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000" b="1" i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giấy</a:t>
                      </a:r>
                      <a:r>
                        <a:rPr lang="en-US" sz="2000" b="1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i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màu</a:t>
                      </a:r>
                      <a:r>
                        <a:rPr lang="en-US" sz="20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i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xám</a:t>
                      </a:r>
                      <a:r>
                        <a:rPr lang="en-US" sz="20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i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tr</a:t>
                      </a:r>
                      <a:r>
                        <a:rPr lang="vi-VN" sz="20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ắng</a:t>
                      </a:r>
                      <a:r>
                        <a:rPr lang="en-US" sz="20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2000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-5000đ:</a:t>
                      </a:r>
                      <a:r>
                        <a:rPr lang="en-US" sz="2000" b="1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i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Hình</a:t>
                      </a:r>
                      <a:r>
                        <a:rPr lang="en-US" sz="2000" b="1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i="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ảnh</a:t>
                      </a:r>
                      <a:r>
                        <a:rPr lang="en-US" sz="2000" b="1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i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nhà</a:t>
                      </a:r>
                      <a:r>
                        <a:rPr lang="en-US" sz="2000" b="1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i="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máy</a:t>
                      </a:r>
                      <a:r>
                        <a:rPr lang="en-US" sz="2000" b="1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i="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thủy</a:t>
                      </a:r>
                      <a:r>
                        <a:rPr lang="en-US" sz="2000" b="1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i="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điện</a:t>
                      </a:r>
                      <a:r>
                        <a:rPr lang="en-US" sz="2000" b="1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i="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Trị</a:t>
                      </a:r>
                      <a:r>
                        <a:rPr lang="en-US" sz="2000" b="1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An, </a:t>
                      </a:r>
                      <a:r>
                        <a:rPr lang="en-US" sz="2000" b="1" i="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giấy</a:t>
                      </a:r>
                      <a:r>
                        <a:rPr lang="en-US" sz="2000" b="1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i="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màu</a:t>
                      </a:r>
                      <a:r>
                        <a:rPr lang="en-US" sz="2000" b="1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i="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xanh</a:t>
                      </a:r>
                      <a:r>
                        <a:rPr lang="en-US" sz="2000" b="1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i="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xám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-10.000đ:</a:t>
                      </a:r>
                      <a:r>
                        <a:rPr lang="en-US" sz="2000" b="1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i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Hình</a:t>
                      </a:r>
                      <a:r>
                        <a:rPr lang="en-US" sz="2000" b="1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i="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ảnh</a:t>
                      </a:r>
                      <a:r>
                        <a:rPr lang="en-US" sz="2000" b="1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i="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giàn</a:t>
                      </a:r>
                      <a:r>
                        <a:rPr lang="en-US" sz="2000" b="1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i="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khoan</a:t>
                      </a:r>
                      <a:r>
                        <a:rPr lang="en-US" sz="2000" b="1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i="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r>
                        <a:rPr lang="en-US" sz="2000" b="1" i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ỏ</a:t>
                      </a:r>
                      <a:r>
                        <a:rPr lang="en-US" sz="2000" b="1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i="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dầu</a:t>
                      </a:r>
                      <a:r>
                        <a:rPr lang="en-US" sz="2000" b="1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i="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khí</a:t>
                      </a:r>
                      <a:r>
                        <a:rPr lang="en-US" sz="2000" b="1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i="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Bạch</a:t>
                      </a:r>
                      <a:r>
                        <a:rPr lang="en-US" sz="2000" b="1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i="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Hổ</a:t>
                      </a:r>
                      <a:r>
                        <a:rPr lang="en-US" sz="2000" b="1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,  </a:t>
                      </a:r>
                      <a:r>
                        <a:rPr lang="en-US" sz="2000" b="1" i="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giấy</a:t>
                      </a:r>
                      <a:r>
                        <a:rPr lang="en-US" sz="2000" b="1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i="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màu</a:t>
                      </a:r>
                      <a:r>
                        <a:rPr lang="en-US" sz="2000" b="1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i="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nâu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-20.000đ:</a:t>
                      </a:r>
                      <a:r>
                        <a:rPr lang="en-US" sz="2000" b="1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i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Hình</a:t>
                      </a:r>
                      <a:r>
                        <a:rPr lang="en-US" sz="2000" b="1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i="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ảnh</a:t>
                      </a:r>
                      <a:r>
                        <a:rPr lang="en-US" sz="2000" b="1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i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chùa</a:t>
                      </a:r>
                      <a:r>
                        <a:rPr lang="en-US" sz="2000" b="1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i="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Cầu</a:t>
                      </a:r>
                      <a:r>
                        <a:rPr lang="en-US" sz="2000" b="1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i="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Hội</a:t>
                      </a:r>
                      <a:r>
                        <a:rPr lang="en-US" sz="2000" b="1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An, </a:t>
                      </a:r>
                      <a:r>
                        <a:rPr lang="en-US" sz="2000" b="1" i="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giấy</a:t>
                      </a:r>
                      <a:r>
                        <a:rPr lang="en-US" sz="2000" b="1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i="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màu</a:t>
                      </a:r>
                      <a:r>
                        <a:rPr lang="en-US" sz="2000" b="1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i="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xanh</a:t>
                      </a:r>
                      <a:r>
                        <a:rPr lang="en-US" sz="2000" b="1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i="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biển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-50.000đ:</a:t>
                      </a:r>
                      <a:r>
                        <a:rPr lang="en-US" sz="2000" b="1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i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Hình</a:t>
                      </a:r>
                      <a:r>
                        <a:rPr lang="en-US" sz="2000" b="1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i="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ảnh</a:t>
                      </a:r>
                      <a:r>
                        <a:rPr lang="en-US" sz="2000" b="1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i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Phú</a:t>
                      </a:r>
                      <a:r>
                        <a:rPr lang="en-US" sz="2000" b="1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i="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Vân</a:t>
                      </a:r>
                      <a:r>
                        <a:rPr lang="en-US" sz="2000" b="1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i="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Lâu</a:t>
                      </a:r>
                      <a:r>
                        <a:rPr lang="en-US" sz="2000" b="1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000" b="1" i="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giấy</a:t>
                      </a:r>
                      <a:r>
                        <a:rPr lang="en-US" sz="2000" b="1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i="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màu</a:t>
                      </a:r>
                      <a:r>
                        <a:rPr lang="en-US" sz="2000" b="1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i="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hồng</a:t>
                      </a:r>
                      <a:r>
                        <a:rPr lang="en-US" sz="2000" b="1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-100.000đ:</a:t>
                      </a:r>
                      <a:r>
                        <a:rPr lang="en-US" sz="2000" b="1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i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Hình</a:t>
                      </a:r>
                      <a:r>
                        <a:rPr lang="en-US" sz="2000" b="1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i="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ảnh</a:t>
                      </a:r>
                      <a:r>
                        <a:rPr lang="en-US" sz="2000" b="1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i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Văn</a:t>
                      </a:r>
                      <a:r>
                        <a:rPr lang="en-US" sz="2000" b="1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i="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Miếu</a:t>
                      </a:r>
                      <a:r>
                        <a:rPr lang="en-US" sz="2000" b="1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i="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Quốc</a:t>
                      </a:r>
                      <a:r>
                        <a:rPr lang="en-US" sz="2000" b="1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i="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Tử</a:t>
                      </a:r>
                      <a:r>
                        <a:rPr lang="en-US" sz="2000" b="1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i="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Giám</a:t>
                      </a:r>
                      <a:r>
                        <a:rPr lang="en-US" sz="2000" b="1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000" b="1" i="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giấy</a:t>
                      </a:r>
                      <a:r>
                        <a:rPr lang="en-US" sz="2000" b="1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i="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màu</a:t>
                      </a:r>
                      <a:r>
                        <a:rPr lang="en-US" sz="2000" b="1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i="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xanh</a:t>
                      </a:r>
                      <a:r>
                        <a:rPr lang="en-US" sz="2000" b="1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i="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lá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-200.000đ:</a:t>
                      </a:r>
                      <a:r>
                        <a:rPr lang="en-US" sz="2000" b="1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i="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Hình</a:t>
                      </a:r>
                      <a:r>
                        <a:rPr lang="en-US" sz="2000" b="1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i="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ảnh</a:t>
                      </a:r>
                      <a:r>
                        <a:rPr lang="en-US" sz="20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i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Vịnh</a:t>
                      </a:r>
                      <a:r>
                        <a:rPr lang="en-US" sz="2000" b="1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i="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Hạ</a:t>
                      </a:r>
                      <a:r>
                        <a:rPr lang="en-US" sz="2000" b="1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Long, </a:t>
                      </a:r>
                      <a:r>
                        <a:rPr lang="en-US" sz="2000" b="1" i="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giấy</a:t>
                      </a:r>
                      <a:r>
                        <a:rPr lang="en-US" sz="2000" b="1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i="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màu</a:t>
                      </a:r>
                      <a:r>
                        <a:rPr lang="en-US" sz="2000" b="1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i="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đỏ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-500.000đ:</a:t>
                      </a:r>
                      <a:r>
                        <a:rPr lang="en-US" sz="2000" b="1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i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Hình</a:t>
                      </a:r>
                      <a:r>
                        <a:rPr lang="en-US" sz="2000" b="1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i="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ảnh</a:t>
                      </a:r>
                      <a:r>
                        <a:rPr lang="en-US" sz="2000" b="1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i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nhà</a:t>
                      </a:r>
                      <a:r>
                        <a:rPr lang="en-US" sz="2000" b="1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i="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Bác</a:t>
                      </a:r>
                      <a:r>
                        <a:rPr lang="en-US" sz="2000" b="1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i="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Hồ</a:t>
                      </a:r>
                      <a:r>
                        <a:rPr lang="en-US" sz="2000" b="1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ở </a:t>
                      </a:r>
                      <a:r>
                        <a:rPr lang="en-US" sz="2000" b="1" i="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Làng</a:t>
                      </a:r>
                      <a:r>
                        <a:rPr lang="en-US" sz="2000" b="1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i="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Sen</a:t>
                      </a:r>
                      <a:r>
                        <a:rPr lang="en-US" sz="2000" b="1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000" b="1" i="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giấy</a:t>
                      </a:r>
                      <a:r>
                        <a:rPr lang="en-US" sz="2000" b="1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i="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màu</a:t>
                      </a:r>
                      <a:r>
                        <a:rPr lang="en-US" sz="2000" b="1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i="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xanh</a:t>
                      </a:r>
                      <a:r>
                        <a:rPr lang="en-US" sz="2000" b="1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i="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lơ</a:t>
                      </a:r>
                      <a:r>
                        <a:rPr lang="en-US" sz="2000" b="1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i="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tím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274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5972" y="1283238"/>
            <a:ext cx="4960131" cy="5379791"/>
            <a:chOff x="85972" y="651361"/>
            <a:chExt cx="4960131" cy="5379791"/>
          </a:xfrm>
        </p:grpSpPr>
        <p:sp>
          <p:nvSpPr>
            <p:cNvPr id="4" name="TextBox 4"/>
            <p:cNvSpPr txBox="1">
              <a:spLocks noChangeArrowheads="1"/>
            </p:cNvSpPr>
            <p:nvPr/>
          </p:nvSpPr>
          <p:spPr bwMode="auto">
            <a:xfrm>
              <a:off x="261681" y="651361"/>
              <a:ext cx="4572000" cy="95410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8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TIỀN GIẤY MỆNH GIÁ NHỎ 100 đ, 200 đ, 500 đ</a:t>
              </a:r>
            </a:p>
          </p:txBody>
        </p:sp>
        <p:pic>
          <p:nvPicPr>
            <p:cNvPr id="5" name="Picture 6" descr="Mệnh giá tiền từng gợi nhớ về... tuổi thơ dữ dội!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12" y="1801924"/>
              <a:ext cx="2418919" cy="1322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0532" y="1788656"/>
              <a:ext cx="2435571" cy="133554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72" y="3124200"/>
              <a:ext cx="2424983" cy="141702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0532" y="3199772"/>
              <a:ext cx="2412147" cy="136690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73" y="4566676"/>
              <a:ext cx="2389330" cy="146447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0532" y="4680060"/>
              <a:ext cx="2391770" cy="1351091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5116961" y="1760291"/>
            <a:ext cx="3878749" cy="4576896"/>
            <a:chOff x="5097911" y="1349322"/>
            <a:chExt cx="3878749" cy="457689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5378" y="1349322"/>
              <a:ext cx="3603819" cy="2986379"/>
            </a:xfrm>
            <a:prstGeom prst="rect">
              <a:avLst/>
            </a:prstGeom>
            <a:ln w="28575">
              <a:solidFill>
                <a:srgbClr val="002060"/>
              </a:solidFill>
            </a:ln>
          </p:spPr>
        </p:pic>
        <p:sp>
          <p:nvSpPr>
            <p:cNvPr id="12" name="TextBox 4"/>
            <p:cNvSpPr txBox="1">
              <a:spLocks noChangeArrowheads="1"/>
            </p:cNvSpPr>
            <p:nvPr/>
          </p:nvSpPr>
          <p:spPr bwMode="auto">
            <a:xfrm>
              <a:off x="5097911" y="4541223"/>
              <a:ext cx="3878749" cy="138499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8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TIỀN  ĐỒNG, TIỀN XU KHÔNG CÒN LƯU HÀNH</a:t>
              </a:r>
            </a:p>
          </p:txBody>
        </p:sp>
      </p:grp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3465" y="6927"/>
            <a:ext cx="91106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52599" y="530147"/>
            <a:ext cx="5562601" cy="6071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>
                <a:gd name="adj" fmla="val 10397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TIỀN VIỆT NAM</a:t>
            </a:r>
          </a:p>
        </p:txBody>
      </p:sp>
    </p:spTree>
    <p:extLst>
      <p:ext uri="{BB962C8B-B14F-4D97-AF65-F5344CB8AC3E}">
        <p14:creationId xmlns:p14="http://schemas.microsoft.com/office/powerpoint/2010/main" val="23069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465" y="6927"/>
            <a:ext cx="91106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</a:p>
        </p:txBody>
      </p:sp>
      <p:sp>
        <p:nvSpPr>
          <p:cNvPr id="5" name="Rectangle 4"/>
          <p:cNvSpPr/>
          <p:nvPr/>
        </p:nvSpPr>
        <p:spPr>
          <a:xfrm>
            <a:off x="1752599" y="530147"/>
            <a:ext cx="5562601" cy="6071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>
                <a:gd name="adj" fmla="val 10397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TIỀN VIỆT 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NAM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86626" y="1431134"/>
            <a:ext cx="8452574" cy="4533334"/>
            <a:chOff x="386626" y="1431134"/>
            <a:chExt cx="8452574" cy="4533334"/>
          </a:xfrm>
        </p:grpSpPr>
        <p:sp>
          <p:nvSpPr>
            <p:cNvPr id="6" name="TextBox 4"/>
            <p:cNvSpPr txBox="1">
              <a:spLocks noChangeArrowheads="1"/>
            </p:cNvSpPr>
            <p:nvPr/>
          </p:nvSpPr>
          <p:spPr bwMode="auto">
            <a:xfrm>
              <a:off x="4137313" y="1431134"/>
              <a:ext cx="317788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3600" b="1" u="sng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LUYỆN TẬP</a:t>
              </a:r>
            </a:p>
          </p:txBody>
        </p:sp>
        <p:sp>
          <p:nvSpPr>
            <p:cNvPr id="7" name="TextBox 4"/>
            <p:cNvSpPr txBox="1">
              <a:spLocks noChangeArrowheads="1"/>
            </p:cNvSpPr>
            <p:nvPr/>
          </p:nvSpPr>
          <p:spPr bwMode="auto">
            <a:xfrm>
              <a:off x="990600" y="2086483"/>
              <a:ext cx="7848600" cy="3877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 eaLnBrk="1" hangingPunct="1">
                <a:lnSpc>
                  <a:spcPct val="150000"/>
                </a:lnSpc>
                <a:defRPr/>
              </a:pP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	</a:t>
              </a:r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	    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Bài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1 (SGK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trang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130)</a:t>
              </a:r>
            </a:p>
            <a:p>
              <a:pPr algn="just">
                <a:lnSpc>
                  <a:spcPct val="150000"/>
                </a:lnSpc>
                <a:defRPr/>
              </a:pP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		     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Bài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3(SGK </a:t>
              </a:r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trang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131)</a:t>
              </a:r>
            </a:p>
            <a:p>
              <a:pPr algn="just">
                <a:lnSpc>
                  <a:spcPct val="150000"/>
                </a:lnSpc>
                <a:defRPr/>
              </a:pPr>
              <a:r>
                <a:rPr lang="en-US" sz="3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		      </a:t>
              </a:r>
              <a:r>
                <a:rPr lang="en-US" sz="3200" b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Bài</a:t>
              </a:r>
              <a:r>
                <a:rPr lang="en-US" sz="3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2 </a:t>
              </a:r>
              <a:r>
                <a:rPr lang="en-US" sz="3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(SGK </a:t>
              </a:r>
              <a:r>
                <a:rPr lang="en-US" sz="32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trang</a:t>
              </a:r>
              <a:r>
                <a:rPr lang="en-US" sz="3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132)</a:t>
              </a:r>
            </a:p>
            <a:p>
              <a:pPr algn="just">
                <a:lnSpc>
                  <a:spcPct val="150000"/>
                </a:lnSpc>
                <a:defRPr/>
              </a:pPr>
              <a:r>
                <a:rPr lang="en-US" sz="3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		      </a:t>
              </a:r>
              <a:r>
                <a:rPr lang="en-US" sz="3200" b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Bài</a:t>
              </a:r>
              <a:r>
                <a:rPr lang="en-US" sz="3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3; 4 </a:t>
              </a:r>
              <a:r>
                <a:rPr lang="en-US" sz="3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(SGK </a:t>
              </a:r>
              <a:r>
                <a:rPr lang="en-US" sz="32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trang</a:t>
              </a:r>
              <a:r>
                <a:rPr lang="en-US" sz="3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133)</a:t>
              </a:r>
            </a:p>
            <a:p>
              <a:pPr algn="just">
                <a:lnSpc>
                  <a:spcPct val="150000"/>
                </a:lnSpc>
                <a:defRPr/>
              </a:pPr>
              <a:r>
                <a:rPr lang="en-US" sz="3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	</a:t>
              </a:r>
              <a:r>
                <a:rPr lang="en-US" sz="3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	      </a:t>
              </a:r>
              <a:r>
                <a:rPr lang="en-US" sz="3200" b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Bài</a:t>
              </a:r>
              <a:r>
                <a:rPr lang="en-US" sz="3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1; 2; 3 </a:t>
              </a:r>
              <a:r>
                <a:rPr lang="en-US" sz="3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(SGK </a:t>
              </a:r>
              <a:r>
                <a:rPr lang="en-US" sz="32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trang</a:t>
              </a:r>
              <a:r>
                <a:rPr lang="en-US" sz="3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158)</a:t>
              </a:r>
              <a:endPara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626" y="1773348"/>
              <a:ext cx="2889974" cy="4017851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5989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688</Words>
  <Application>Microsoft Office PowerPoint</Application>
  <PresentationFormat>On-screen Show (4:3)</PresentationFormat>
  <Paragraphs>176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HONG THUY</dc:creator>
  <cp:lastModifiedBy>M0</cp:lastModifiedBy>
  <cp:revision>61</cp:revision>
  <dcterms:created xsi:type="dcterms:W3CDTF">2020-04-11T07:40:29Z</dcterms:created>
  <dcterms:modified xsi:type="dcterms:W3CDTF">2021-03-05T10:35:21Z</dcterms:modified>
</cp:coreProperties>
</file>