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86" r:id="rId2"/>
    <p:sldId id="264" r:id="rId3"/>
    <p:sldId id="256" r:id="rId4"/>
    <p:sldId id="263" r:id="rId5"/>
    <p:sldId id="262" r:id="rId6"/>
    <p:sldId id="259" r:id="rId7"/>
    <p:sldId id="280" r:id="rId8"/>
    <p:sldId id="279" r:id="rId9"/>
    <p:sldId id="278" r:id="rId10"/>
    <p:sldId id="269" r:id="rId11"/>
    <p:sldId id="283" r:id="rId12"/>
    <p:sldId id="284" r:id="rId13"/>
    <p:sldId id="271" r:id="rId14"/>
    <p:sldId id="268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4660"/>
  </p:normalViewPr>
  <p:slideViewPr>
    <p:cSldViewPr>
      <p:cViewPr varScale="1">
        <p:scale>
          <a:sx n="74" d="100"/>
          <a:sy n="74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C9FAF-3F7A-469C-8E6E-006F446FB011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CE56E-133F-483A-9EEC-B62081A97E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6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38EC83-0605-4503-8134-BE13FFF67222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3106C923-ADEE-461E-8BEE-13156E6620D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74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6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9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5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4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BE1B1-1365-4756-854E-7C3120A9D674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0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1524000" y="0"/>
            <a:ext cx="11317288" cy="6858000"/>
          </a:xfrm>
          <a:prstGeom prst="rect">
            <a:avLst/>
          </a:prstGeom>
          <a:solidFill>
            <a:srgbClr val="FFFF9B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cs typeface="Times New Roman" pitchFamily="18" charset="0"/>
            </a:endParaRPr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5334000" y="1219200"/>
            <a:ext cx="35052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MATH 5</a:t>
            </a:r>
          </a:p>
        </p:txBody>
      </p:sp>
      <p:grpSp>
        <p:nvGrpSpPr>
          <p:cNvPr id="2052" name="Group 15"/>
          <p:cNvGrpSpPr>
            <a:grpSpLocks/>
          </p:cNvGrpSpPr>
          <p:nvPr/>
        </p:nvGrpSpPr>
        <p:grpSpPr bwMode="auto">
          <a:xfrm>
            <a:off x="-1524000" y="0"/>
            <a:ext cx="11430000" cy="6934200"/>
            <a:chOff x="-1008" y="0"/>
            <a:chExt cx="7200" cy="4368"/>
          </a:xfrm>
        </p:grpSpPr>
        <p:grpSp>
          <p:nvGrpSpPr>
            <p:cNvPr id="2055" name="Group 11"/>
            <p:cNvGrpSpPr>
              <a:grpSpLocks/>
            </p:cNvGrpSpPr>
            <p:nvPr/>
          </p:nvGrpSpPr>
          <p:grpSpPr bwMode="auto">
            <a:xfrm>
              <a:off x="-1008" y="0"/>
              <a:ext cx="7152" cy="480"/>
              <a:chOff x="-1008" y="528"/>
              <a:chExt cx="7152" cy="480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-1008" y="528"/>
                <a:ext cx="7152" cy="480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cs typeface="Times New Roman" pitchFamily="18" charset="0"/>
                </a:endParaRPr>
              </a:p>
            </p:txBody>
          </p:sp>
          <p:sp>
            <p:nvSpPr>
              <p:cNvPr id="20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00" y="624"/>
                <a:ext cx="3492" cy="27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BÀI GIẢNG TOÁN 5 - </a:t>
                </a:r>
                <a:r>
                  <a:rPr lang="vi-VN" sz="3600" kern="1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TIẾT </a:t>
                </a:r>
                <a:r>
                  <a:rPr lang="vi-VN" sz="3600" kern="10" smtClean="0">
                    <a:ln w="12700">
                      <a:solidFill>
                        <a:srgbClr val="8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0047"/>
                        </a:gs>
                        <a:gs pos="100000">
                          <a:srgbClr val="000099"/>
                        </a:gs>
                      </a:gsLst>
                      <a:lin ang="5400000" scaled="1"/>
                    </a:gradFill>
                    <a:latin typeface="Times New Roman"/>
                    <a:cs typeface="Times New Roman"/>
                  </a:rPr>
                  <a:t>54</a:t>
                </a:r>
                <a:endParaRPr lang="vi-VN" sz="3600" kern="1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0047"/>
                      </a:gs>
                      <a:gs pos="100000">
                        <a:srgbClr val="000099"/>
                      </a:gs>
                    </a:gsLst>
                    <a:lin ang="5400000" scaled="1"/>
                  </a:gra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2056" name="Rectangle 13"/>
            <p:cNvSpPr>
              <a:spLocks noChangeArrowheads="1"/>
            </p:cNvSpPr>
            <p:nvPr/>
          </p:nvSpPr>
          <p:spPr bwMode="auto">
            <a:xfrm>
              <a:off x="-960" y="3888"/>
              <a:ext cx="7152" cy="480"/>
            </a:xfrm>
            <a:prstGeom prst="rect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cs typeface="Times New Roman" pitchFamily="18" charset="0"/>
              </a:endParaRPr>
            </a:p>
          </p:txBody>
        </p:sp>
      </p:grp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>
            <a:off x="762000" y="4419600"/>
            <a:ext cx="7772400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</a:t>
            </a:r>
            <a:endParaRPr lang="vi-VN" sz="36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4" name="Picture 25" descr="2015-09-16-1442428980-1737339-AreYouSmarterInMathThanaCommonCore5thGr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5029200" cy="335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583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42174" y="2341806"/>
            <a:ext cx="4199557" cy="612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lphaLcParenR"/>
            </a:pP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12,45 + 6,98 + 7,55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49631" y="4456889"/>
            <a:ext cx="4307125" cy="496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42,37 – 28, 73 – 11,27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323788" y="4895002"/>
            <a:ext cx="943589" cy="6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40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65112" y="4953000"/>
            <a:ext cx="2133600" cy="5232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42,37 –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41731" y="4378543"/>
            <a:ext cx="4572000" cy="6267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42,37 – (28, 73 + 11,27)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665112" y="5554304"/>
            <a:ext cx="1667032" cy="6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2,37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774597" y="2815106"/>
            <a:ext cx="136304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20 +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019801" y="2815106"/>
            <a:ext cx="1247576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6,98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4797135" y="2358980"/>
            <a:ext cx="41743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12,45 + 7,55 + 6,98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808104" y="3424707"/>
            <a:ext cx="182157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26,98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838200" y="692696"/>
            <a:ext cx="7577193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0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4. Giải toán</a:t>
            </a:r>
            <a:endParaRPr lang="vi-VN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40" y="141277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 thứ hai người đó đi được quãng đường là:</a:t>
            </a:r>
          </a:p>
          <a:p>
            <a:r>
              <a:rPr lang="en-US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13,25 – 1,5 = 11,75 (km)</a:t>
            </a: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 hai giờ đầu người đó </a:t>
            </a:r>
            <a:r>
              <a:rPr lang="en-US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 được quãng đường </a:t>
            </a:r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13,25 + 11,75 = 25 (km)</a:t>
            </a: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 thứ ba người </a:t>
            </a:r>
            <a:r>
              <a:rPr lang="en-US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đó đi được quãng đường là</a:t>
            </a:r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36 – 25 = 11 (km)</a:t>
            </a:r>
            <a:endParaRPr lang="en-US" sz="28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ĐS: 11 km</a:t>
            </a:r>
            <a:endParaRPr lang="en-US" sz="28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5. Giải toán</a:t>
            </a:r>
            <a:endParaRPr lang="vi-VN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036564"/>
            <a:ext cx="734481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Số thứ ba là:</a:t>
            </a:r>
          </a:p>
          <a:p>
            <a:pPr algn="ctr"/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8 – 4,7 = 3,3</a:t>
            </a:r>
          </a:p>
          <a:p>
            <a:pPr algn="ctr"/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 thứ </a:t>
            </a:r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 </a:t>
            </a:r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pPr algn="ctr"/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8 – 5,5 = 2,5</a:t>
            </a:r>
          </a:p>
          <a:p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Số </a:t>
            </a:r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 </a:t>
            </a:r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40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pPr algn="ctr"/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4,7 – 2,5 = 2,2</a:t>
            </a:r>
          </a:p>
          <a:p>
            <a:pPr algn="ctr"/>
            <a:r>
              <a:rPr lang="en-US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ĐS: 2,5; 2,2; 3,3</a:t>
            </a:r>
          </a:p>
          <a:p>
            <a:pPr algn="ctr"/>
            <a:endParaRPr lang="en-US" sz="400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40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6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5258653"/>
            <a:ext cx="4419600" cy="1173163"/>
          </a:xfrm>
        </p:spPr>
        <p:txBody>
          <a:bodyPr/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</a:rPr>
              <a:t>Củng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</a:rPr>
              <a:t>cố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12" descr="j00903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77" y="1524000"/>
            <a:ext cx="6582796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0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idx="1"/>
          </p:nvPr>
        </p:nvSpPr>
        <p:spPr>
          <a:xfrm>
            <a:off x="688044" y="908720"/>
            <a:ext cx="7895858" cy="635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55576" y="1544038"/>
            <a:ext cx="7992888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9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WordArt 2"/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543800" cy="1371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vi-VN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Chúc các em vui vẻ!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6200" y="101600"/>
            <a:ext cx="9039225" cy="6734175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pic>
        <p:nvPicPr>
          <p:cNvPr id="171012" name="Picture 5" descr="COMMLINE"/>
          <p:cNvPicPr>
            <a:picLocks noChangeAspect="1" noChangeArrowheads="1"/>
          </p:cNvPicPr>
          <p:nvPr/>
        </p:nvPicPr>
        <p:blipFill>
          <a:blip r:embed="rId3">
            <a:lum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324600"/>
            <a:ext cx="57150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879196"/>
              </p:ext>
            </p:extLst>
          </p:nvPr>
        </p:nvGraphicFramePr>
        <p:xfrm>
          <a:off x="6629400" y="5026025"/>
          <a:ext cx="2514600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026025"/>
                        <a:ext cx="2514600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8" name="Picture 7" descr="CRNRC09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0"/>
            <a:ext cx="1512888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5638800" y="3810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7620000" y="609600"/>
            <a:ext cx="457200" cy="4572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auto">
          <a:xfrm>
            <a:off x="6553200" y="76200"/>
            <a:ext cx="685800" cy="6858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4953000" y="609600"/>
            <a:ext cx="381000" cy="3810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191000" y="609600"/>
            <a:ext cx="228600" cy="2286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429000" y="381000"/>
            <a:ext cx="152400" cy="152400"/>
          </a:xfrm>
          <a:prstGeom prst="star32">
            <a:avLst>
              <a:gd name="adj" fmla="val 15056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GB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40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nimBg="1"/>
      <p:bldP spid="24589" grpId="0" animBg="1"/>
      <p:bldP spid="24589" grpId="1" animBg="1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idx="1"/>
          </p:nvPr>
        </p:nvSpPr>
        <p:spPr>
          <a:xfrm>
            <a:off x="0" y="2248590"/>
            <a:ext cx="9144000" cy="30923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- Cộng 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782" y="1378497"/>
            <a:ext cx="9123218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9436" y="495300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9191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53686" y="2632796"/>
            <a:ext cx="9161319" cy="28194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-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87036" y="1371600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1003" y="2057101"/>
            <a:ext cx="9036630" cy="11098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305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87036" y="1371600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8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828800"/>
            <a:ext cx="5029200" cy="1020762"/>
          </a:xfrm>
        </p:spPr>
        <p:txBody>
          <a:bodyPr/>
          <a:lstStyle/>
          <a:p>
            <a:pPr algn="l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172200" cy="2590800"/>
          </a:xfrm>
        </p:spPr>
        <p:txBody>
          <a:bodyPr>
            <a:noAutofit/>
          </a:bodyPr>
          <a:lstStyle/>
          <a:p>
            <a:pPr marL="514350" indent="-514350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605,26 + 217,3 =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800,56 – 384,48 =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16,39 + 5,25 – 10,3 =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3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687729"/>
            <a:ext cx="2133600" cy="2133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605,26</a:t>
            </a:r>
            <a:b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217,3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00200" y="1828800"/>
            <a:ext cx="50292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601" y="4231588"/>
            <a:ext cx="91439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823501" y="5185893"/>
            <a:ext cx="1706048" cy="786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822,56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5109593"/>
            <a:ext cx="1543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567966" y="3662362"/>
            <a:ext cx="2133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800,56</a:t>
            </a:r>
            <a:b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384,48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5867400" y="5109593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5834130" y="5109593"/>
            <a:ext cx="1671570" cy="8581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416,08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4919731" y="4144929"/>
            <a:ext cx="91439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-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06458" y="2874247"/>
            <a:ext cx="4213273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a) 605,26 + 217,3 = </a:t>
            </a:r>
            <a:r>
              <a:rPr lang="en-US" sz="5800" b="1" dirty="0" smtClean="0">
                <a:solidFill>
                  <a:srgbClr val="FF0000"/>
                </a:solidFill>
                <a:latin typeface="Times New Roman" pitchFamily="18" charset="0"/>
              </a:rPr>
              <a:t>?       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; 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5029200" y="2819400"/>
            <a:ext cx="3733800" cy="637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800,56 - 384,48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516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8" grpId="0"/>
      <p:bldP spid="9" grpId="0"/>
      <p:bldP spid="13" grpId="0"/>
      <p:bldP spid="21" grpId="0"/>
      <p:bldP spid="2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65914" y="2554026"/>
            <a:ext cx="4611711" cy="555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c) 16,39 + 5,25 – 10,3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943600" y="2468190"/>
            <a:ext cx="1600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21,64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127124" y="3103572"/>
            <a:ext cx="1492876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11,34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594261" y="3065472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593724" y="2495022"/>
            <a:ext cx="533400" cy="608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162800" y="2404355"/>
            <a:ext cx="1524000" cy="608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– 10,3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00200" y="980728"/>
            <a:ext cx="50292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6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4780" y="3915764"/>
            <a:ext cx="3555423" cy="529576"/>
          </a:xfrm>
        </p:spPr>
        <p:txBody>
          <a:bodyPr>
            <a:noAutofit/>
          </a:bodyPr>
          <a:lstStyle/>
          <a:p>
            <a:pPr algn="l"/>
            <a:r>
              <a:rPr lang="en-US" sz="32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=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10,9</a:t>
            </a:r>
            <a:endParaRPr lang="en-US" sz="32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96232" y="908720"/>
            <a:ext cx="4317422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2. Tìm </a:t>
            </a:r>
            <a:r>
              <a:rPr lang="en-US" sz="3200" b="1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endParaRPr lang="en-US" sz="3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800599" y="2460769"/>
            <a:ext cx="4008550" cy="443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 </a:t>
            </a:r>
            <a:r>
              <a:rPr lang="en-US" sz="32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+ 2,7 = 8,7 + 4,9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04800" y="2480746"/>
            <a:ext cx="391764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</a:t>
            </a:r>
            <a:r>
              <a:rPr lang="en-US" sz="43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 </a:t>
            </a:r>
            <a:r>
              <a:rPr lang="en-US" sz="4300" i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43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– 5,2 = 1,9 + 3,8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/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endParaRPr lang="en-US" sz="32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4780" y="3026460"/>
            <a:ext cx="3457661" cy="854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– 5,2 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5,7</a:t>
            </a:r>
            <a:b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endParaRPr lang="en-US" sz="32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80439" y="3453802"/>
            <a:ext cx="3782850" cy="461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=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5,7 + 5,2</a:t>
            </a:r>
            <a:endParaRPr lang="en-US" sz="32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278421" y="3881145"/>
            <a:ext cx="3530728" cy="440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10,9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260799" y="2979236"/>
            <a:ext cx="3569815" cy="446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+ 2,7 = 13,6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5283337" y="3425482"/>
            <a:ext cx="3744532" cy="439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13,6 – 2,7</a:t>
            </a:r>
          </a:p>
        </p:txBody>
      </p:sp>
    </p:spTree>
    <p:extLst>
      <p:ext uri="{BB962C8B-B14F-4D97-AF65-F5344CB8AC3E}">
        <p14:creationId xmlns:p14="http://schemas.microsoft.com/office/powerpoint/2010/main" val="105439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911896"/>
            <a:ext cx="457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a)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12,45 + 6,98 + 7,55 =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692696"/>
            <a:ext cx="7577193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143000" y="2955621"/>
            <a:ext cx="5257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42,37 – 28, 73 – 11,27 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240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727</TotalTime>
  <Words>593</Words>
  <Application>Microsoft Office PowerPoint</Application>
  <PresentationFormat>On-screen Show (4:3)</PresentationFormat>
  <Paragraphs>94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1. Tính</vt:lpstr>
      <vt:lpstr>  605,26 217,3   </vt:lpstr>
      <vt:lpstr>PowerPoint Presentation</vt:lpstr>
      <vt:lpstr>x           = 10,9</vt:lpstr>
      <vt:lpstr>a) 12,45 + 6,98 + 7,55 = ?</vt:lpstr>
      <vt:lpstr>PowerPoint Presentation</vt:lpstr>
      <vt:lpstr>PowerPoint Presentation</vt:lpstr>
      <vt:lpstr>PowerPoint Presentation</vt:lpstr>
      <vt:lpstr>Củng cố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Thi</dc:creator>
  <cp:lastModifiedBy>A</cp:lastModifiedBy>
  <cp:revision>83</cp:revision>
  <dcterms:created xsi:type="dcterms:W3CDTF">2013-10-27T21:45:18Z</dcterms:created>
  <dcterms:modified xsi:type="dcterms:W3CDTF">2019-11-11T05:13:44Z</dcterms:modified>
</cp:coreProperties>
</file>