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4" r:id="rId3"/>
    <p:sldId id="281" r:id="rId4"/>
    <p:sldId id="270" r:id="rId5"/>
    <p:sldId id="262" r:id="rId6"/>
    <p:sldId id="259" r:id="rId7"/>
    <p:sldId id="261" r:id="rId8"/>
    <p:sldId id="273" r:id="rId9"/>
    <p:sldId id="263" r:id="rId10"/>
    <p:sldId id="275" r:id="rId11"/>
    <p:sldId id="276" r:id="rId12"/>
    <p:sldId id="277" r:id="rId13"/>
    <p:sldId id="266" r:id="rId14"/>
    <p:sldId id="278" r:id="rId15"/>
    <p:sldId id="279" r:id="rId16"/>
    <p:sldId id="267" r:id="rId17"/>
    <p:sldId id="268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33CC"/>
    <a:srgbClr val="FF00FF"/>
    <a:srgbClr val="CC0000"/>
    <a:srgbClr val="FFCCFF"/>
    <a:srgbClr val="FFFFCC"/>
    <a:srgbClr val="41719C"/>
    <a:srgbClr val="CC00CC"/>
    <a:srgbClr val="FF99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26/09/2022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0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26/09/2022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5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26/09/2022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26/09/2022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6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26/09/2022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5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26/09/2022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7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26/09/2022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4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26/09/2022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6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26/09/2022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4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26/09/2022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5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26/09/2022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6116D-D749-4333-8A20-75867DF24F75}" type="datetimeFigureOut">
              <a:rPr lang="en-US" smtClean="0"/>
              <a:t>26/09/2022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4345"/>
          <a:stretch/>
        </p:blipFill>
        <p:spPr>
          <a:xfrm>
            <a:off x="2480279" y="-282386"/>
            <a:ext cx="6771297" cy="5782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635" y="5196761"/>
            <a:ext cx="8162364" cy="1701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9376" y="457200"/>
            <a:ext cx="5768789" cy="394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9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11590" y="1132363"/>
            <a:ext cx="11228294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11" name="Rounded Rectangle 1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044048" y="1391381"/>
            <a:ext cx="3904210" cy="584775"/>
            <a:chOff x="712076" y="1405392"/>
            <a:chExt cx="3904210" cy="584775"/>
          </a:xfrm>
        </p:grpSpPr>
        <p:grpSp>
          <p:nvGrpSpPr>
            <p:cNvPr id="17" name="Group 16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219202" y="1459948"/>
              <a:ext cx="33970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Thao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tác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53271" y="2298636"/>
            <a:ext cx="4974549" cy="3944203"/>
            <a:chOff x="3261815" y="2224585"/>
            <a:chExt cx="5358531" cy="3944203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440" y="2475521"/>
              <a:ext cx="1519279" cy="1397302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3261816" y="4232396"/>
              <a:ext cx="5358530" cy="145886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indent="46355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q"/>
              </a:pP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dẫn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a, b, c, d, e, g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sách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giáo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khoa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17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3261815" y="2224585"/>
              <a:ext cx="5358531" cy="3944203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Cloud Callout 1">
            <a:extLst>
              <a:ext uri="{FF2B5EF4-FFF2-40B4-BE49-F238E27FC236}">
                <a16:creationId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6314420" y="2991499"/>
            <a:ext cx="4904040" cy="2347477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01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70647" y="1132363"/>
            <a:ext cx="11228294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11" name="Rounded Rectangle 1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044048" y="1391381"/>
            <a:ext cx="3904210" cy="584775"/>
            <a:chOff x="712076" y="1405392"/>
            <a:chExt cx="3904210" cy="584775"/>
          </a:xfrm>
        </p:grpSpPr>
        <p:grpSp>
          <p:nvGrpSpPr>
            <p:cNvPr id="17" name="Group 16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219202" y="1459948"/>
              <a:ext cx="33970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Thao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tác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490004" y="2276118"/>
            <a:ext cx="4233531" cy="352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AutoNum type="alphaLcPeriod"/>
            </a:pP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endParaRPr lang="en-US" sz="24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AutoNum type="alphaLcPeriod"/>
            </a:pP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endParaRPr lang="en-US" sz="24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AutoNum type="alphaLcPeriod"/>
            </a:pP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đúp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endParaRPr lang="en-US" sz="24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AutoNum type="alphaLcPeriod"/>
            </a:pP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endParaRPr lang="en-US" sz="24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AutoNum type="alphaLcPeriod"/>
            </a:pP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endParaRPr lang="en-US" sz="24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AutoNum type="alphaLcPeriod"/>
            </a:pP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Xoay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Cloud Callout 1">
            <a:extLst>
              <a:ext uri="{FF2B5EF4-FFF2-40B4-BE49-F238E27FC236}">
                <a16:creationId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5472752" y="2767325"/>
            <a:ext cx="5786651" cy="2664482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Theo các em thao tác nháy chuột và nháy đúp chuột giống và khác nhau ở điểm nào?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24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70647" y="1132363"/>
            <a:ext cx="11228294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11" name="Rounded Rectangle 1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044048" y="1391381"/>
            <a:ext cx="3904210" cy="584775"/>
            <a:chOff x="712076" y="1405392"/>
            <a:chExt cx="3904210" cy="584775"/>
          </a:xfrm>
        </p:grpSpPr>
        <p:grpSp>
          <p:nvGrpSpPr>
            <p:cNvPr id="17" name="Group 16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219202" y="1459948"/>
              <a:ext cx="33970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Thao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tác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Horizontal Scroll 13"/>
          <p:cNvSpPr/>
          <p:nvPr/>
        </p:nvSpPr>
        <p:spPr>
          <a:xfrm>
            <a:off x="1988400" y="2521478"/>
            <a:ext cx="8106768" cy="2647725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vi-VN" sz="2600" b="1" dirty="0"/>
              <a:t>Mỗi khi thao tác với chuột thì thông tin điều khiển sẽ được chuyển cho máy tính thực hiện.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81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660106" y="1637731"/>
            <a:ext cx="5008729" cy="45520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3930438" y="211767"/>
            <a:ext cx="4353220" cy="645358"/>
            <a:chOff x="3930438" y="818781"/>
            <a:chExt cx="4353220" cy="645358"/>
          </a:xfrm>
        </p:grpSpPr>
        <p:sp>
          <p:nvSpPr>
            <p:cNvPr id="24" name="Rounded Rectangle 23"/>
            <p:cNvSpPr/>
            <p:nvPr/>
          </p:nvSpPr>
          <p:spPr>
            <a:xfrm>
              <a:off x="3930438" y="818781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2495" y="845675"/>
              <a:ext cx="576956" cy="614616"/>
            </a:xfrm>
            <a:prstGeom prst="rect">
              <a:avLst/>
            </a:prstGeom>
          </p:spPr>
        </p:pic>
      </p:grpSp>
      <p:sp>
        <p:nvSpPr>
          <p:cNvPr id="15" name="Rounded Rectangle 14"/>
          <p:cNvSpPr/>
          <p:nvPr/>
        </p:nvSpPr>
        <p:spPr>
          <a:xfrm>
            <a:off x="480261" y="1637731"/>
            <a:ext cx="5727816" cy="4588834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63550" algn="just">
              <a:lnSpc>
                <a:spcPct val="120000"/>
              </a:lnSpc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q"/>
            </a:pPr>
            <a:endParaRPr lang="en-US" sz="2800" b="1" dirty="0" smtClean="0"/>
          </a:p>
          <a:p>
            <a:pPr indent="463550" algn="just">
              <a:lnSpc>
                <a:spcPct val="120000"/>
              </a:lnSpc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q"/>
            </a:pPr>
            <a:endParaRPr lang="en-US" sz="2800" b="1" dirty="0"/>
          </a:p>
          <a:p>
            <a:pPr indent="573088" algn="just">
              <a:lnSpc>
                <a:spcPct val="120000"/>
              </a:lnSpc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vi-VN" sz="2800" b="1" dirty="0" smtClean="0"/>
              <a:t>Em </a:t>
            </a:r>
            <a:r>
              <a:rPr lang="vi-VN" sz="2800" b="1" dirty="0"/>
              <a:t>hãy cùng bạn quan sát hình 6.3 và cho biết tên từng bộ phận được đánh số 1, 2, 3.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9215" y="2346914"/>
            <a:ext cx="3412343" cy="31304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730" y="1992576"/>
            <a:ext cx="1443004" cy="12925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245891" y="3334333"/>
            <a:ext cx="1332416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41854" y="2606310"/>
            <a:ext cx="148057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cuộn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70517" y="2638843"/>
            <a:ext cx="1176925" cy="461665"/>
          </a:xfrm>
          <a:prstGeom prst="rect">
            <a:avLst/>
          </a:prstGeom>
          <a:solidFill>
            <a:srgbClr val="FF00FF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3930438" y="211767"/>
            <a:ext cx="4353220" cy="645358"/>
            <a:chOff x="3930438" y="818781"/>
            <a:chExt cx="4353220" cy="645358"/>
          </a:xfrm>
        </p:grpSpPr>
        <p:sp>
          <p:nvSpPr>
            <p:cNvPr id="24" name="Rounded Rectangle 23"/>
            <p:cNvSpPr/>
            <p:nvPr/>
          </p:nvSpPr>
          <p:spPr>
            <a:xfrm>
              <a:off x="3930438" y="818781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2495" y="845675"/>
              <a:ext cx="576956" cy="61461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392680" y="1707776"/>
            <a:ext cx="5228190" cy="4598895"/>
            <a:chOff x="190975" y="1337478"/>
            <a:chExt cx="5336368" cy="4951512"/>
          </a:xfrm>
        </p:grpSpPr>
        <p:sp>
          <p:nvSpPr>
            <p:cNvPr id="15" name="Rounded Rectangle 14"/>
            <p:cNvSpPr/>
            <p:nvPr/>
          </p:nvSpPr>
          <p:spPr>
            <a:xfrm>
              <a:off x="190975" y="1337478"/>
              <a:ext cx="5336368" cy="4951512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63550"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  <a:buFont typeface="Wingdings" panose="05000000000000000000" pitchFamily="2" charset="2"/>
                <a:buChar char="q"/>
              </a:pPr>
              <a:endParaRPr lang="en-US" sz="2800" b="1" dirty="0" smtClean="0"/>
            </a:p>
            <a:p>
              <a:pPr indent="463550"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  <a:buFont typeface="Wingdings" panose="05000000000000000000" pitchFamily="2" charset="2"/>
                <a:buChar char="q"/>
              </a:pPr>
              <a:endParaRPr lang="en-US" sz="2800" b="1" dirty="0"/>
            </a:p>
            <a:p>
              <a:pPr indent="573088"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  <a:buFont typeface="Wingdings" panose="05000000000000000000" pitchFamily="2" charset="2"/>
                <a:buChar char="v"/>
              </a:pPr>
              <a:r>
                <a:rPr lang="vi-VN" sz="2500" b="1" dirty="0"/>
                <a:t>Em hãy trao đổi với bạn và chỉ ra các cặp tương ứng giữa các mục ở cột trái với các mục ở cột phải trong bảng bên. </a:t>
              </a:r>
              <a:endParaRPr lang="en-US" sz="2500" b="1" dirty="0" smtClean="0"/>
            </a:p>
            <a:p>
              <a:pPr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</a:pPr>
              <a:r>
                <a:rPr lang="vi-VN" sz="2500" b="1" dirty="0" smtClean="0">
                  <a:solidFill>
                    <a:srgbClr val="FFFF00"/>
                  </a:solidFill>
                </a:rPr>
                <a:t>Ví </a:t>
              </a:r>
              <a:r>
                <a:rPr lang="vi-VN" sz="2500" b="1" dirty="0">
                  <a:solidFill>
                    <a:srgbClr val="FFFF00"/>
                  </a:solidFill>
                </a:rPr>
                <a:t>dụ</a:t>
              </a:r>
              <a:r>
                <a:rPr lang="vi-VN" sz="2500" b="1" dirty="0"/>
                <a:t>: </a:t>
              </a:r>
              <a:r>
                <a:rPr lang="vi-VN" sz="2300" b="1" dirty="0"/>
                <a:t>1 – a là sai; </a:t>
              </a:r>
              <a:r>
                <a:rPr lang="vi-VN" sz="2300" b="1" dirty="0" smtClean="0"/>
                <a:t>1 – b là đúng.</a:t>
              </a:r>
              <a:endPara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6198" y="1495441"/>
              <a:ext cx="1224757" cy="1292533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3187" y="2191678"/>
            <a:ext cx="5761966" cy="36310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74507" y="239486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92437" y="305825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83473" y="377542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83473" y="450060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156873" y="521777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80944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3930438" y="211767"/>
            <a:ext cx="4353220" cy="645358"/>
            <a:chOff x="3930438" y="818781"/>
            <a:chExt cx="4353220" cy="645358"/>
          </a:xfrm>
        </p:grpSpPr>
        <p:sp>
          <p:nvSpPr>
            <p:cNvPr id="24" name="Rounded Rectangle 23"/>
            <p:cNvSpPr/>
            <p:nvPr/>
          </p:nvSpPr>
          <p:spPr>
            <a:xfrm>
              <a:off x="3930438" y="818781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2495" y="845675"/>
              <a:ext cx="576956" cy="61461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392680" y="1707776"/>
            <a:ext cx="4520514" cy="4598895"/>
            <a:chOff x="190975" y="1337478"/>
            <a:chExt cx="5336368" cy="4951512"/>
          </a:xfrm>
        </p:grpSpPr>
        <p:sp>
          <p:nvSpPr>
            <p:cNvPr id="15" name="Rounded Rectangle 14"/>
            <p:cNvSpPr/>
            <p:nvPr/>
          </p:nvSpPr>
          <p:spPr>
            <a:xfrm>
              <a:off x="190975" y="1337478"/>
              <a:ext cx="5336368" cy="4951512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63550"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  <a:buFont typeface="Wingdings" panose="05000000000000000000" pitchFamily="2" charset="2"/>
                <a:buChar char="q"/>
              </a:pPr>
              <a:endParaRPr lang="en-US" sz="2800" b="1" dirty="0" smtClean="0"/>
            </a:p>
            <a:p>
              <a:pPr indent="463550"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  <a:buFont typeface="Wingdings" panose="05000000000000000000" pitchFamily="2" charset="2"/>
                <a:buChar char="q"/>
              </a:pPr>
              <a:endParaRPr lang="en-US" sz="2800" b="1" dirty="0"/>
            </a:p>
            <a:p>
              <a:pPr indent="573088"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  <a:buFont typeface="Wingdings" panose="05000000000000000000" pitchFamily="2" charset="2"/>
                <a:buChar char="v"/>
              </a:pPr>
              <a:r>
                <a:rPr lang="en-US" sz="2800" b="1" dirty="0" err="1"/>
                <a:t>Em</a:t>
              </a:r>
              <a:r>
                <a:rPr lang="en-US" sz="2800" b="1" dirty="0"/>
                <a:t> </a:t>
              </a:r>
              <a:r>
                <a:rPr lang="en-US" sz="2800" b="1" dirty="0" err="1"/>
                <a:t>hãy</a:t>
              </a:r>
              <a:r>
                <a:rPr lang="en-US" sz="2800" b="1" dirty="0"/>
                <a:t> </a:t>
              </a:r>
              <a:r>
                <a:rPr lang="en-US" sz="2800" b="1" dirty="0" err="1"/>
                <a:t>trao</a:t>
              </a:r>
              <a:r>
                <a:rPr lang="en-US" sz="2800" b="1" dirty="0"/>
                <a:t> </a:t>
              </a:r>
              <a:r>
                <a:rPr lang="en-US" sz="2800" b="1" dirty="0" err="1"/>
                <a:t>đổi</a:t>
              </a:r>
              <a:r>
                <a:rPr lang="en-US" sz="2800" b="1" dirty="0"/>
                <a:t> </a:t>
              </a:r>
              <a:r>
                <a:rPr lang="en-US" sz="2800" b="1" dirty="0" err="1"/>
                <a:t>với</a:t>
              </a:r>
              <a:r>
                <a:rPr lang="en-US" sz="2800" b="1" dirty="0"/>
                <a:t> </a:t>
              </a:r>
              <a:r>
                <a:rPr lang="en-US" sz="2800" b="1" dirty="0" err="1"/>
                <a:t>bạn</a:t>
              </a:r>
              <a:r>
                <a:rPr lang="en-US" sz="2800" b="1" dirty="0"/>
                <a:t> </a:t>
              </a:r>
              <a:r>
                <a:rPr lang="en-US" sz="2800" b="1" dirty="0" err="1"/>
                <a:t>và</a:t>
              </a:r>
              <a:r>
                <a:rPr lang="en-US" sz="2800" b="1" dirty="0"/>
                <a:t> </a:t>
              </a:r>
              <a:r>
                <a:rPr lang="en-US" sz="2800" b="1" dirty="0" err="1"/>
                <a:t>cho</a:t>
              </a:r>
              <a:r>
                <a:rPr lang="en-US" sz="2800" b="1" dirty="0"/>
                <a:t> </a:t>
              </a:r>
              <a:r>
                <a:rPr lang="en-US" sz="2800" b="1" dirty="0" err="1"/>
                <a:t>biết</a:t>
              </a:r>
              <a:r>
                <a:rPr lang="en-US" sz="2800" b="1" dirty="0"/>
                <a:t> </a:t>
              </a:r>
              <a:r>
                <a:rPr lang="en-US" sz="2800" b="1" dirty="0" err="1"/>
                <a:t>lỗi</a:t>
              </a:r>
              <a:r>
                <a:rPr lang="en-US" sz="2800" b="1" dirty="0"/>
                <a:t> </a:t>
              </a:r>
              <a:r>
                <a:rPr lang="en-US" sz="2800" b="1" dirty="0" err="1"/>
                <a:t>sai</a:t>
              </a:r>
              <a:r>
                <a:rPr lang="en-US" sz="2800" b="1" dirty="0"/>
                <a:t> </a:t>
              </a:r>
              <a:r>
                <a:rPr lang="en-US" sz="2800" b="1" dirty="0" err="1"/>
                <a:t>khi</a:t>
              </a:r>
              <a:r>
                <a:rPr lang="en-US" sz="2800" b="1" dirty="0"/>
                <a:t> </a:t>
              </a:r>
              <a:r>
                <a:rPr lang="en-US" sz="2800" b="1" dirty="0" err="1"/>
                <a:t>cầm</a:t>
              </a:r>
              <a:r>
                <a:rPr lang="en-US" sz="2800" b="1" dirty="0"/>
                <a:t> </a:t>
              </a:r>
              <a:r>
                <a:rPr lang="en-US" sz="2800" b="1" dirty="0" err="1"/>
                <a:t>chuột</a:t>
              </a:r>
              <a:r>
                <a:rPr lang="en-US" sz="2800" b="1" dirty="0"/>
                <a:t> </a:t>
              </a:r>
              <a:r>
                <a:rPr lang="en-US" sz="2800" b="1" dirty="0" err="1"/>
                <a:t>trong</a:t>
              </a:r>
              <a:r>
                <a:rPr lang="en-US" sz="2800" b="1" dirty="0"/>
                <a:t> </a:t>
              </a:r>
              <a:r>
                <a:rPr lang="en-US" sz="2800" b="1" dirty="0" err="1"/>
                <a:t>các</a:t>
              </a:r>
              <a:r>
                <a:rPr lang="en-US" sz="2800" b="1" dirty="0"/>
                <a:t> </a:t>
              </a:r>
              <a:r>
                <a:rPr lang="en-US" sz="2800" b="1" dirty="0" err="1"/>
                <a:t>hình</a:t>
              </a:r>
              <a:r>
                <a:rPr lang="en-US" sz="2800" b="1" dirty="0"/>
                <a:t> 6.4a, 6.4b, 6.4c </a:t>
              </a:r>
              <a:r>
                <a:rPr lang="en-US" sz="2800" b="1" dirty="0" err="1"/>
                <a:t>và</a:t>
              </a:r>
              <a:r>
                <a:rPr lang="en-US" sz="2800" b="1" dirty="0"/>
                <a:t> 6.4d. </a:t>
              </a:r>
              <a:endPara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518" y="1756233"/>
              <a:ext cx="1547281" cy="1202640"/>
            </a:xfrm>
            <a:prstGeom prst="rect">
              <a:avLst/>
            </a:prstGeom>
          </p:spPr>
        </p:pic>
      </p:grpSp>
      <p:sp>
        <p:nvSpPr>
          <p:cNvPr id="18" name="Rounded Rectangle 17"/>
          <p:cNvSpPr/>
          <p:nvPr/>
        </p:nvSpPr>
        <p:spPr>
          <a:xfrm>
            <a:off x="5145476" y="1748117"/>
            <a:ext cx="6687403" cy="45520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2395"/>
          <a:stretch/>
        </p:blipFill>
        <p:spPr>
          <a:xfrm>
            <a:off x="5145206" y="3254188"/>
            <a:ext cx="6687403" cy="145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6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62073" y="1089212"/>
            <a:ext cx="11390656" cy="5580529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5992" y="1250577"/>
            <a:ext cx="10851076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1175" indent="-511175"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1175" indent="-228600" algn="just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vi-VN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 mỗi khi thực hiện thao tác với chuột thì thông tin điều khiển sẽ được chuyển đến đâu</a:t>
            </a:r>
            <a:r>
              <a:rPr lang="vi-VN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1175" indent="-228600" algn="just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 tên thao tác với cách thực hiện tương ứng trong bảng dưới đây.</a:t>
            </a:r>
            <a:endParaRPr lang="en-US" sz="2400" spc="-15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33487" y="155474"/>
            <a:ext cx="4353220" cy="645358"/>
            <a:chOff x="4041063" y="747142"/>
            <a:chExt cx="4353220" cy="645358"/>
          </a:xfrm>
        </p:grpSpPr>
        <p:sp>
          <p:nvSpPr>
            <p:cNvPr id="16" name="Rounded Rectangle 15"/>
            <p:cNvSpPr/>
            <p:nvPr/>
          </p:nvSpPr>
          <p:spPr>
            <a:xfrm>
              <a:off x="4041063" y="747142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2348" y="773790"/>
              <a:ext cx="589389" cy="565168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949" y="3074923"/>
            <a:ext cx="7569645" cy="343429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697941" y="3913094"/>
            <a:ext cx="968188" cy="23666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50024" y="4167937"/>
            <a:ext cx="1116105" cy="1597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4804" y="4766480"/>
            <a:ext cx="10199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774804" y="4310733"/>
            <a:ext cx="1039242" cy="9982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697941" y="5245627"/>
            <a:ext cx="1116105" cy="5190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697941" y="3892918"/>
            <a:ext cx="968188" cy="23868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02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33487" y="155474"/>
            <a:ext cx="4353220" cy="64535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3959" y="954741"/>
            <a:ext cx="11282289" cy="5526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Callout 1">
            <a:extLst>
              <a:ext uri="{FF2B5EF4-FFF2-40B4-BE49-F238E27FC236}">
                <a16:creationId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2306392" y="2202549"/>
            <a:ext cx="8316783" cy="2664482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Qua bài học ngày hôm nay, các em biết được có mấy thao tác sử dụng chuột? Đó là những thao tác nào?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47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33487" y="155474"/>
            <a:ext cx="4353220" cy="64535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4438"/>
            <a:ext cx="1974195" cy="2926417"/>
          </a:xfrm>
          <a:prstGeom prst="rect">
            <a:avLst/>
          </a:prstGeom>
        </p:spPr>
      </p:pic>
      <p:sp>
        <p:nvSpPr>
          <p:cNvPr id="9" name="Cloud Callout 1">
            <a:extLst>
              <a:ext uri="{FF2B5EF4-FFF2-40B4-BE49-F238E27FC236}">
                <a16:creationId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2293494" y="1543987"/>
            <a:ext cx="9898505" cy="3287321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</a:pP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éo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đúp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Xoay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cuộn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khiển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dàng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24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9012" y="1286963"/>
            <a:ext cx="10937631" cy="49874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65174" y="334359"/>
            <a:ext cx="4353220" cy="595086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 </a:t>
            </a:r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</a:t>
            </a:r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</a:t>
            </a:r>
            <a:endParaRPr lang="en-US" sz="3200" b="1" dirty="0">
              <a:solidFill>
                <a:srgbClr val="4171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347" y="3112473"/>
            <a:ext cx="3523884" cy="13867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827" y="2916149"/>
            <a:ext cx="1971675" cy="1666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2933" y="2763221"/>
            <a:ext cx="2880647" cy="24599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8231" y="3167430"/>
            <a:ext cx="1792446" cy="12768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99191" y="2035411"/>
            <a:ext cx="94772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ea typeface="MS Mincho" panose="02020609040205080304" pitchFamily="49" charset="-128"/>
              </a:rPr>
              <a:t>Nêu chức năng của bàn phím, chuột, màn hình và loa</a:t>
            </a:r>
            <a:r>
              <a:rPr lang="en-US" sz="2800" b="1" dirty="0">
                <a:solidFill>
                  <a:srgbClr val="FF0000"/>
                </a:solidFill>
                <a:ea typeface="MS Mincho" panose="02020609040205080304" pitchFamily="49" charset="-128"/>
              </a:rPr>
              <a:t>?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4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7"/>
            </p:par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886" y="1364670"/>
            <a:ext cx="1734671" cy="461665"/>
          </a:xfrm>
          <a:prstGeom prst="rect">
            <a:avLst/>
          </a:prstGeom>
          <a:ln w="28575">
            <a:solidFill>
              <a:srgbClr val="33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phím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993" y="3339142"/>
            <a:ext cx="1761564" cy="461665"/>
          </a:xfrm>
          <a:prstGeom prst="rect">
            <a:avLst/>
          </a:prstGeom>
          <a:ln w="28575">
            <a:solidFill>
              <a:srgbClr val="3333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993" y="2171592"/>
            <a:ext cx="1761564" cy="461665"/>
          </a:xfrm>
          <a:prstGeom prst="rect">
            <a:avLst/>
          </a:prstGeom>
          <a:ln w="28575">
            <a:solidFill>
              <a:srgbClr val="33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Chuột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993" y="4320200"/>
            <a:ext cx="1761564" cy="461665"/>
          </a:xfrm>
          <a:prstGeom prst="rect">
            <a:avLst/>
          </a:prstGeom>
          <a:ln w="28575">
            <a:solidFill>
              <a:srgbClr val="3333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Loa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39593" y="1342259"/>
            <a:ext cx="5871887" cy="461665"/>
          </a:xfrm>
          <a:prstGeom prst="rect">
            <a:avLst/>
          </a:prstGeom>
          <a:ln w="28575">
            <a:solidFill>
              <a:srgbClr val="33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khiển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…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39593" y="3335957"/>
            <a:ext cx="5893527" cy="461665"/>
          </a:xfrm>
          <a:prstGeom prst="rect">
            <a:avLst/>
          </a:prstGeom>
          <a:ln w="28575">
            <a:solidFill>
              <a:srgbClr val="3333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Gửi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28772" y="2233125"/>
            <a:ext cx="5893527" cy="461665"/>
          </a:xfrm>
          <a:prstGeom prst="rect">
            <a:avLst/>
          </a:prstGeom>
          <a:ln w="28575">
            <a:solidFill>
              <a:srgbClr val="33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thanh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39593" y="4320200"/>
            <a:ext cx="5893527" cy="461665"/>
          </a:xfrm>
          <a:prstGeom prst="rect">
            <a:avLst/>
          </a:prstGeom>
          <a:ln w="28575">
            <a:solidFill>
              <a:srgbClr val="3333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Nơi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hiển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916764" y="1595503"/>
            <a:ext cx="2123818" cy="192516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916763" y="1573091"/>
            <a:ext cx="2209794" cy="81885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919762" y="3580992"/>
            <a:ext cx="2120820" cy="8756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861449" y="2366264"/>
            <a:ext cx="2179133" cy="209033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82" y="1170610"/>
            <a:ext cx="1825546" cy="7183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735" y="1919711"/>
            <a:ext cx="1528080" cy="10884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1682" y="4089581"/>
            <a:ext cx="1002017" cy="84711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1682" y="3001086"/>
            <a:ext cx="1332340" cy="113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2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4345"/>
          <a:stretch/>
        </p:blipFill>
        <p:spPr>
          <a:xfrm>
            <a:off x="2356143" y="-7466"/>
            <a:ext cx="7003010" cy="5247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635" y="5196761"/>
            <a:ext cx="8162364" cy="1701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44906" y="661180"/>
            <a:ext cx="5983941" cy="3573195"/>
          </a:xfrm>
          <a:prstGeom prst="rect">
            <a:avLst/>
          </a:prstGeom>
          <a:solidFill>
            <a:srgbClr val="FF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spc="-70" dirty="0" err="1" smtClean="0">
                <a:ln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600" b="1" spc="-70" dirty="0" smtClean="0">
                <a:ln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– SỬ DỤNG CHUỘT MÁY TÍNH</a:t>
            </a:r>
            <a:endParaRPr lang="en-US" sz="3600" b="1" spc="-70" dirty="0">
              <a:ln>
                <a:solidFill>
                  <a:schemeClr val="bg1"/>
                </a:solidFill>
              </a:ln>
              <a:solidFill>
                <a:srgbClr val="33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53884" y="1103438"/>
            <a:ext cx="4842992" cy="8156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700" b="1" cap="none" spc="-30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 TÍNH VÀ EM</a:t>
            </a:r>
            <a:endParaRPr lang="en-US" sz="4700" b="1" cap="none" spc="-300" dirty="0">
              <a:ln w="2857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039036" y="900952"/>
            <a:ext cx="1096582" cy="112763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18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19314" y="1204686"/>
            <a:ext cx="11582400" cy="53267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865174" y="334359"/>
            <a:ext cx="4353220" cy="595086"/>
            <a:chOff x="3865174" y="226783"/>
            <a:chExt cx="4353220" cy="595086"/>
          </a:xfrm>
          <a:solidFill>
            <a:srgbClr val="FFFF00"/>
          </a:solidFill>
        </p:grpSpPr>
        <p:sp>
          <p:nvSpPr>
            <p:cNvPr id="18" name="Rounded Rectangle 17"/>
            <p:cNvSpPr/>
            <p:nvPr/>
          </p:nvSpPr>
          <p:spPr>
            <a:xfrm>
              <a:off x="3865174" y="226783"/>
              <a:ext cx="4353220" cy="59508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MỞ ĐẦU</a:t>
              </a:r>
              <a:endPara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3883" y="247862"/>
              <a:ext cx="561975" cy="561975"/>
            </a:xfrm>
            <a:prstGeom prst="rect">
              <a:avLst/>
            </a:prstGeom>
            <a:grpFill/>
          </p:spPr>
        </p:pic>
      </p:grpSp>
      <p:sp>
        <p:nvSpPr>
          <p:cNvPr id="12" name="Cloud Callout 1">
            <a:extLst>
              <a:ext uri="{FF2B5EF4-FFF2-40B4-BE49-F238E27FC236}">
                <a16:creationId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766478" y="2623616"/>
            <a:ext cx="5795687" cy="2347477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dàng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3834" y="2435802"/>
            <a:ext cx="4585447" cy="2714422"/>
          </a:xfrm>
          <a:prstGeom prst="rect">
            <a:avLst/>
          </a:prstGeom>
        </p:spPr>
      </p:pic>
      <p:sp>
        <p:nvSpPr>
          <p:cNvPr id="14" name="Horizontal Scroll 13"/>
          <p:cNvSpPr/>
          <p:nvPr/>
        </p:nvSpPr>
        <p:spPr>
          <a:xfrm>
            <a:off x="683438" y="2819979"/>
            <a:ext cx="6387356" cy="2151114"/>
          </a:xfrm>
          <a:prstGeom prst="horizontalScroll">
            <a:avLst/>
          </a:prstGeom>
          <a:solidFill>
            <a:srgbClr val="3333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khiển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dàng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70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65760" y="1241945"/>
            <a:ext cx="11465169" cy="524074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003" y="2577669"/>
            <a:ext cx="1519279" cy="147637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71848" y="4332538"/>
            <a:ext cx="5260140" cy="153272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indent="46355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phỏng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7" name="Rounded Rectangle 26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1084389" y="1431047"/>
            <a:ext cx="3307893" cy="584775"/>
            <a:chOff x="712076" y="1405392"/>
            <a:chExt cx="3307893" cy="584775"/>
          </a:xfrm>
        </p:grpSpPr>
        <p:grpSp>
          <p:nvGrpSpPr>
            <p:cNvPr id="14" name="Group 13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219202" y="1459948"/>
              <a:ext cx="28007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máy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971848" y="2259480"/>
            <a:ext cx="5260140" cy="403213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436021" y="2127788"/>
            <a:ext cx="3190875" cy="3250287"/>
            <a:chOff x="7436020" y="2121562"/>
            <a:chExt cx="3190875" cy="3250287"/>
          </a:xfrm>
        </p:grpSpPr>
        <p:sp>
          <p:nvSpPr>
            <p:cNvPr id="8" name="TextBox 7"/>
            <p:cNvSpPr txBox="1"/>
            <p:nvPr/>
          </p:nvSpPr>
          <p:spPr>
            <a:xfrm>
              <a:off x="8347834" y="4940962"/>
              <a:ext cx="210025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36020" y="2121562"/>
              <a:ext cx="3190875" cy="2819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195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440742" y="1186551"/>
            <a:ext cx="11309979" cy="5337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084389" y="1431047"/>
            <a:ext cx="3307893" cy="577776"/>
            <a:chOff x="712076" y="1405392"/>
            <a:chExt cx="3307893" cy="577776"/>
          </a:xfrm>
        </p:grpSpPr>
        <p:grpSp>
          <p:nvGrpSpPr>
            <p:cNvPr id="11" name="Group 10"/>
            <p:cNvGrpSpPr/>
            <p:nvPr/>
          </p:nvGrpSpPr>
          <p:grpSpPr>
            <a:xfrm>
              <a:off x="712076" y="1405392"/>
              <a:ext cx="445956" cy="553998"/>
              <a:chOff x="1104838" y="1405332"/>
              <a:chExt cx="44595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104838" y="1405332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219202" y="1459948"/>
              <a:ext cx="28007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máy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621" y="2742633"/>
            <a:ext cx="3190875" cy="2819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29720" y="2054488"/>
            <a:ext cx="1524776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6041785" y="2689950"/>
            <a:ext cx="983505" cy="788864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854496" y="4121975"/>
            <a:ext cx="168528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cuộn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6196085" y="3808665"/>
            <a:ext cx="1528548" cy="517675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927331" y="3743007"/>
            <a:ext cx="1343638" cy="523220"/>
          </a:xfrm>
          <a:prstGeom prst="rect">
            <a:avLst/>
          </a:prstGeom>
          <a:solidFill>
            <a:srgbClr val="FF00FF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4392282" y="3808666"/>
            <a:ext cx="1408017" cy="214110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17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6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16056" y="1354814"/>
            <a:ext cx="11255188" cy="50596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6" name="Rounded Rectangle 5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814" y="2528480"/>
            <a:ext cx="3261472" cy="3222251"/>
          </a:xfrm>
          <a:prstGeom prst="rect">
            <a:avLst/>
          </a:prstGeom>
        </p:spPr>
      </p:pic>
      <p:sp>
        <p:nvSpPr>
          <p:cNvPr id="12" name="Cloud Callout 1">
            <a:extLst>
              <a:ext uri="{FF2B5EF4-FFF2-40B4-BE49-F238E27FC236}">
                <a16:creationId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4949371" y="2637748"/>
            <a:ext cx="5795687" cy="2347477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4406745" y="2156287"/>
            <a:ext cx="6688882" cy="3594444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US" sz="2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63550" algn="just">
              <a:lnSpc>
                <a:spcPct val="1200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trỏ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44048" y="1570485"/>
            <a:ext cx="3469797" cy="584775"/>
            <a:chOff x="712076" y="1405392"/>
            <a:chExt cx="3469797" cy="584775"/>
          </a:xfrm>
        </p:grpSpPr>
        <p:grpSp>
          <p:nvGrpSpPr>
            <p:cNvPr id="15" name="Group 14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219202" y="1459948"/>
              <a:ext cx="29626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Cách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cầm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97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70647" y="1132363"/>
            <a:ext cx="11228294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11" name="Rounded Rectangle 1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044048" y="1391381"/>
            <a:ext cx="3904210" cy="584775"/>
            <a:chOff x="712076" y="1405392"/>
            <a:chExt cx="3904210" cy="584775"/>
          </a:xfrm>
        </p:grpSpPr>
        <p:grpSp>
          <p:nvGrpSpPr>
            <p:cNvPr id="17" name="Group 16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219202" y="1459948"/>
              <a:ext cx="33970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Thao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tác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405528" y="2291637"/>
            <a:ext cx="5358531" cy="3944203"/>
            <a:chOff x="3261815" y="2224585"/>
            <a:chExt cx="5358531" cy="3944203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440" y="2396452"/>
              <a:ext cx="1519279" cy="1476371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3261816" y="4232396"/>
              <a:ext cx="5358530" cy="153272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indent="46355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q"/>
              </a:pP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dẫn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a, b, c, d, e, g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sách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giáo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khoa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17.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3261815" y="2224585"/>
              <a:ext cx="5358531" cy="3944203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781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</TotalTime>
  <Words>596</Words>
  <Application>Microsoft Office PowerPoint</Application>
  <PresentationFormat>Widescreen</PresentationFormat>
  <Paragraphs>86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MS Mincho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TOPICA</cp:lastModifiedBy>
  <cp:revision>175</cp:revision>
  <dcterms:created xsi:type="dcterms:W3CDTF">2022-01-16T07:26:14Z</dcterms:created>
  <dcterms:modified xsi:type="dcterms:W3CDTF">2022-09-26T01:45:23Z</dcterms:modified>
</cp:coreProperties>
</file>