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Override3.xml" ContentType="application/vnd.openxmlformats-officedocument.themeOverr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30" r:id="rId4"/>
    <p:sldId id="321" r:id="rId5"/>
    <p:sldId id="323" r:id="rId6"/>
    <p:sldId id="329" r:id="rId7"/>
    <p:sldId id="310" r:id="rId8"/>
    <p:sldId id="326" r:id="rId9"/>
    <p:sldId id="307" r:id="rId10"/>
    <p:sldId id="318" r:id="rId11"/>
    <p:sldId id="328" r:id="rId12"/>
    <p:sldId id="317" r:id="rId13"/>
    <p:sldId id="306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8AC7A"/>
    <a:srgbClr val="529084"/>
    <a:srgbClr val="43756C"/>
    <a:srgbClr val="E3943C"/>
    <a:srgbClr val="6A4B2E"/>
    <a:srgbClr val="F3D35A"/>
    <a:srgbClr val="D1F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9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9B5F-BF25-4B3D-AAD2-271E16EACD1C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D9430-8BE5-4EE2-8DE9-20E42445A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03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532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75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21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2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13733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A9A3B-9B72-4B76-8DAD-98CADB53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CF679B-06E6-4E96-B27A-DA15142AC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8921B5-7502-4707-B168-49AEE5C5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FE8B8-676B-4453-856A-5D08C753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08F932-90C2-4732-B78D-404A266D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29752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0FB77E-EE39-4E71-8799-4AD931B1C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622311-9F67-4A9C-A2D4-C14EB2E9A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95ED25-6D5A-4E3C-9C8C-CF7DC6EA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3ECD97-5078-44C5-AA4A-4E420EE8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69FB9-8443-42FC-BCFB-A5BF74BA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8590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13487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55329-945E-4BC0-A4F0-A290683E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1B8756-850F-410A-BC20-6BCC6E9EB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A68C51-68B3-44F0-9D3F-59DA982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B5B8A9-EE5D-42DF-BC8B-93034E0D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76395B-4A8A-4287-B5BE-38249FA5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28471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D38156-860F-4CD7-B6FF-32903628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9BF8EC-C9AA-4195-94C2-BA20D3B58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56C189-A9BF-4684-B424-D7D741676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13D11E-07E9-4930-A926-8BBFE6BB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31BB36-C9FF-4F3E-B95A-7CD38C01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182A5F-0835-41FA-AFB3-F45408F0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4624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4A696-8921-4C56-BDE7-546F348E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328E5C-CDBC-4CF7-9D73-59F184505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8E705F-332B-497C-BC73-1019D3509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3087FC8-9858-450F-A885-630AD9B02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E1CD0-0E28-443C-8C94-535F20F51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2882EFE-3CE0-4AC6-AA71-157DDAF0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04B3FE-04DC-4013-9D4C-9F7F3605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5688C6D-0C61-48B5-8CB6-8B8FBD64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88602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CE14A-385B-46E2-AF79-8878FF98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D2110A8-3ABC-4DFF-B402-14D14904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292C7A-4423-4513-80A7-670B1806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C4765D-17A4-42E9-84D8-4FADD738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01325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2B7137-4F5D-467A-A74A-E4838A3C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9A0EF5-BEA8-4932-9CE5-390B4F22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9A3F9E-2F77-43AD-9A80-FC09E14D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0403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6089AC-F800-4F89-A8FD-5BDCFB24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9F7EE5-510F-4CA5-B798-769A4B4A3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7D1304-5B76-4D16-BAB4-90330D306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278514-B8C7-430C-BA67-9FCF7CF7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FF16F9-FF5F-4B1B-BBCE-96D422F2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1479C1-1B37-4F9B-9C0B-1F5BF42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51703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224F56-CBFC-4B75-8167-63856BFC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228F2C-854F-4743-B8E5-58E893F3D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042F3D-2109-4F55-A484-062C7E2B5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76B166-4DC0-4667-AE9F-9ED56DD4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C4265C-80CF-4EF6-ADB8-941341F3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AB5CBA-CD9F-4C1F-836F-141D4E15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243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FEB8EC-B106-45BF-BB1E-DED43FF8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A6ADEA-BF04-4256-84DF-0FC20034A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CAF5ED-950C-4E15-9B10-217DA502C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78C1-D2CC-4652-BE4C-6B55623E5868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A20B8F-0887-47FA-91AF-E620A295D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2BB721-8B16-4DF1-80E6-D9C348064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2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9.xml"/><Relationship Id="rId1" Type="http://schemas.openxmlformats.org/officeDocument/2006/relationships/themeOverride" Target="../theme/themeOverr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.xml"/><Relationship Id="rId10" Type="http://schemas.openxmlformats.org/officeDocument/2006/relationships/image" Target="../media/image30.png"/><Relationship Id="rId4" Type="http://schemas.openxmlformats.org/officeDocument/2006/relationships/tags" Target="../tags/tag31.xm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35.xml"/><Relationship Id="rId7" Type="http://schemas.openxmlformats.org/officeDocument/2006/relationships/image" Target="../media/image1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37.xml"/><Relationship Id="rId1" Type="http://schemas.openxmlformats.org/officeDocument/2006/relationships/themeOverride" Target="../theme/themeOverride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4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14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10" Type="http://schemas.openxmlformats.org/officeDocument/2006/relationships/image" Target="../media/image14.png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7.xml"/><Relationship Id="rId7" Type="http://schemas.openxmlformats.org/officeDocument/2006/relationships/image" Target="../media/image27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3986726" y="321829"/>
            <a:ext cx="5122310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400" b="1" smtClean="0">
                <a:solidFill>
                  <a:srgbClr val="E3943C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TIN HỌC LỚP 5</a:t>
            </a:r>
            <a:endParaRPr lang="zh-CN" altLang="en-US" sz="4400" b="1" dirty="0">
              <a:solidFill>
                <a:srgbClr val="E3943C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1994688" y="2160556"/>
            <a:ext cx="8396935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4400" b="1" i="1" dirty="0" err="1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Bài</a:t>
            </a:r>
            <a:r>
              <a:rPr lang="en-US" altLang="zh-CN" sz="4400" b="1" i="1" dirty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</a:t>
            </a:r>
            <a:r>
              <a:rPr lang="en-US" altLang="zh-CN" sz="4400" b="1" i="1" dirty="0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1: </a:t>
            </a:r>
            <a:r>
              <a:rPr lang="en-US" altLang="zh-CN" sz="4400" b="1" i="1" dirty="0" err="1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Những</a:t>
            </a:r>
            <a:r>
              <a:rPr lang="en-US" altLang="zh-CN" sz="4400" b="1" i="1" dirty="0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</a:t>
            </a:r>
            <a:r>
              <a:rPr lang="en-US" altLang="zh-CN" sz="4400" b="1" i="1" dirty="0" err="1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gì</a:t>
            </a:r>
            <a:r>
              <a:rPr lang="en-US" altLang="zh-CN" sz="4400" b="1" i="1" dirty="0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</a:t>
            </a:r>
            <a:r>
              <a:rPr lang="en-US" altLang="zh-CN" sz="4400" b="1" i="1" dirty="0" err="1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em</a:t>
            </a:r>
            <a:r>
              <a:rPr lang="en-US" altLang="zh-CN" sz="4400" b="1" i="1" dirty="0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</a:t>
            </a:r>
            <a:r>
              <a:rPr lang="en-US" altLang="zh-CN" sz="4400" b="1" i="1" dirty="0" err="1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đã</a:t>
            </a:r>
            <a:r>
              <a:rPr lang="en-US" altLang="zh-CN" sz="4400" b="1" i="1" dirty="0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</a:t>
            </a:r>
            <a:r>
              <a:rPr lang="en-US" altLang="zh-CN" sz="4400" b="1" i="1" dirty="0" err="1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biết</a:t>
            </a:r>
            <a:r>
              <a:rPr lang="en-US" altLang="zh-CN" sz="4400" b="1" i="1" dirty="0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(</a:t>
            </a:r>
            <a:r>
              <a:rPr lang="en-US" altLang="zh-CN" sz="4400" b="1" i="1" dirty="0" err="1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Tiết</a:t>
            </a:r>
            <a:r>
              <a:rPr lang="en-US" altLang="zh-CN" sz="4400" b="1" i="1" dirty="0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3+4)</a:t>
            </a:r>
            <a:endParaRPr lang="zh-CN" altLang="en-US" sz="4400" b="1" i="1" dirty="0">
              <a:solidFill>
                <a:srgbClr val="C00000"/>
              </a:solidFill>
              <a:ea typeface="+mj-ea"/>
            </a:endParaRP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565" y="2985355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3327" y="1759755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30495" y="2876499"/>
            <a:ext cx="1353429" cy="4267570"/>
          </a:xfrm>
          <a:prstGeom prst="rect">
            <a:avLst/>
          </a:prstGeom>
        </p:spPr>
      </p:pic>
      <p:sp>
        <p:nvSpPr>
          <p:cNvPr id="29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2793172" y="1243532"/>
            <a:ext cx="7612965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400" b="1" smtClean="0">
                <a:solidFill>
                  <a:srgbClr val="C00000"/>
                </a:solidFill>
                <a:ea typeface="微软雅黑" panose="020B0503020204020204" pitchFamily="34" charset="-122"/>
              </a:rPr>
              <a:t>CHỦ ĐỀ 4 – THẾ GIỚI LOGO</a:t>
            </a:r>
            <a:endParaRPr lang="zh-CN" altLang="en-US" sz="44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7008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21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826189" y="182816"/>
            <a:ext cx="10756211" cy="12618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B1 – SGK 86: </a:t>
            </a:r>
            <a:r>
              <a:rPr lang="en-US" altLang="zh-CN" sz="2800">
                <a:latin typeface="Arial" pitchFamily="34" charset="0"/>
                <a:cs typeface="Arial" pitchFamily="34" charset="0"/>
              </a:rPr>
              <a:t>Theo em Rùa sẽ vẽ được hình gì khi thực  hiện các lệnh sau:</a:t>
            </a: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610776"/>
              </p:ext>
            </p:extLst>
          </p:nvPr>
        </p:nvGraphicFramePr>
        <p:xfrm>
          <a:off x="1096289" y="1177114"/>
          <a:ext cx="9381888" cy="520917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478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CÂU</a:t>
                      </a:r>
                      <a:r>
                        <a:rPr lang="en-US" sz="2800" baseline="0" smtClean="0"/>
                        <a:t> LỆNH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KẾT</a:t>
                      </a:r>
                      <a:r>
                        <a:rPr lang="en-US" sz="2800" baseline="0" smtClean="0"/>
                        <a:t> QUẢ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endParaRPr lang="en-US" sz="2800" smtClean="0"/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endParaRPr lang="en-US" sz="2800" smtClean="0"/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2800" smtClean="0"/>
                        <a:t>REPEAT 24 [FD 50 RT 15]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5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/>
                        <a:t>b. REPEAT 20 [FD 50 RT 360/120]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17" y="1800281"/>
            <a:ext cx="2053997" cy="199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18" y="4194628"/>
            <a:ext cx="2082334" cy="20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359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21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826189" y="182816"/>
            <a:ext cx="1075621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B1 – SGK 86:</a:t>
            </a:r>
            <a:endParaRPr lang="en-US" altLang="zh-CN" sz="2800"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600448"/>
              </p:ext>
            </p:extLst>
          </p:nvPr>
        </p:nvGraphicFramePr>
        <p:xfrm>
          <a:off x="1067260" y="891320"/>
          <a:ext cx="9615254" cy="523674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478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CÂU</a:t>
                      </a:r>
                      <a:r>
                        <a:rPr lang="en-US" sz="2800" baseline="0" smtClean="0"/>
                        <a:t> LỆNH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KẾT</a:t>
                      </a:r>
                      <a:r>
                        <a:rPr lang="en-US" sz="2800" baseline="0" smtClean="0"/>
                        <a:t> QUẢ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2612"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</a:pPr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c. REPEAT 8 [FD 40 RT 45]</a:t>
                      </a: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5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d. REPEAT 5 [FD 100 RT 144]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03" y="1545771"/>
            <a:ext cx="2307998" cy="19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04" y="3799571"/>
            <a:ext cx="2307998" cy="224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694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749083" y="2210904"/>
            <a:ext cx="10499942" cy="26776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24 [FD 50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30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RT 15]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20 [FD 50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30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RT 360/120]</a:t>
            </a:r>
          </a:p>
          <a:p>
            <a:pPr marL="514350" indent="-514350" algn="just">
              <a:lnSpc>
                <a:spcPct val="150000"/>
              </a:lnSpc>
              <a:buAutoNum type="alphaLcPeriod" startAt="3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8 [FD 40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60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RT 45]</a:t>
            </a:r>
          </a:p>
          <a:p>
            <a:pPr marL="514350" indent="-514350" algn="just">
              <a:lnSpc>
                <a:spcPct val="150000"/>
              </a:lnSpc>
              <a:buAutoNum type="alphaLcPeriod" startAt="3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5 [FD 100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60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RT 144]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826189" y="690811"/>
            <a:ext cx="10756211" cy="12618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B2 – SGK 86: </a:t>
            </a:r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Thêm lệnh WAIT vào vị trí phù hợp trong các câu lệnh trên để quan sát được chuyển động của Rùa</a:t>
            </a: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7023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38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88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37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87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PA_直接连接符 90">
            <a:extLst>
              <a:ext uri="{FF2B5EF4-FFF2-40B4-BE49-F238E27FC236}">
                <a16:creationId xmlns:a16="http://schemas.microsoft.com/office/drawing/2014/main" id="{E563B54A-76D5-44AF-9130-44AD47B8A17A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915886" y="3475775"/>
            <a:ext cx="8291297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2565344" y="1062343"/>
            <a:ext cx="4965396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000" b="1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TIN HỌC LỚP 5</a:t>
            </a:r>
            <a:endParaRPr lang="zh-CN" altLang="en-US" sz="4000" b="1" dirty="0">
              <a:solidFill>
                <a:srgbClr val="FF0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2166657" y="1975895"/>
            <a:ext cx="785868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Cảm</a:t>
            </a:r>
            <a:r>
              <a:rPr lang="en-US" altLang="zh-CN" sz="3200" b="1" dirty="0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ơn</a:t>
            </a:r>
            <a:r>
              <a:rPr lang="en-US" altLang="zh-CN" sz="3200" b="1" dirty="0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altLang="zh-CN" sz="3200" b="1" dirty="0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altLang="zh-CN" sz="3200" b="1" dirty="0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lang="en-US" altLang="zh-CN" sz="3200" b="1" dirty="0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altLang="zh-CN" sz="3200" b="1" dirty="0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dõi</a:t>
            </a:r>
            <a:r>
              <a:rPr lang="en-US" altLang="zh-CN" sz="3200" b="1" dirty="0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giảng</a:t>
            </a:r>
            <a:r>
              <a:rPr lang="en-US" altLang="zh-CN" sz="3200" b="1" dirty="0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zh-CN" sz="3200" b="1" dirty="0" err="1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Hẹn</a:t>
            </a:r>
            <a:r>
              <a:rPr lang="en-US" altLang="zh-CN" sz="3200" b="1" dirty="0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gặp</a:t>
            </a:r>
            <a:r>
              <a:rPr lang="en-US" altLang="zh-CN" sz="3200" b="1" dirty="0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lại</a:t>
            </a:r>
            <a:r>
              <a:rPr lang="en-US" altLang="zh-CN" sz="3200" b="1" dirty="0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altLang="zh-CN" sz="3200" b="1" dirty="0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altLang="zh-CN" sz="3200" b="1" dirty="0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vào</a:t>
            </a:r>
            <a:r>
              <a:rPr lang="en-US" altLang="zh-CN" sz="3200" b="1" dirty="0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buổi</a:t>
            </a:r>
            <a:r>
              <a:rPr lang="en-US" altLang="zh-CN" sz="3200" b="1" dirty="0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sau</a:t>
            </a:r>
            <a:r>
              <a:rPr lang="en-US" altLang="zh-CN" sz="3200" b="1" dirty="0" smtClean="0">
                <a:solidFill>
                  <a:srgbClr val="43756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  <a:endParaRPr lang="zh-CN" altLang="en-US" sz="3200" b="1" dirty="0">
              <a:solidFill>
                <a:srgbClr val="43756C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6D32158-C7C2-4E0A-8EDF-11CDD418B888}"/>
              </a:ext>
            </a:extLst>
          </p:cNvPr>
          <p:cNvCxnSpPr>
            <a:cxnSpLocks/>
          </p:cNvCxnSpPr>
          <p:nvPr/>
        </p:nvCxnSpPr>
        <p:spPr>
          <a:xfrm>
            <a:off x="6693295" y="1537366"/>
            <a:ext cx="3513888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A27EDA4-0A1C-468E-8AEB-524A92C0D499}"/>
              </a:ext>
            </a:extLst>
          </p:cNvPr>
          <p:cNvCxnSpPr>
            <a:cxnSpLocks/>
          </p:cNvCxnSpPr>
          <p:nvPr/>
        </p:nvCxnSpPr>
        <p:spPr>
          <a:xfrm>
            <a:off x="10208873" y="1537366"/>
            <a:ext cx="0" cy="1926532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12D7811-1528-45BA-A67F-5B553EDABA5C}"/>
              </a:ext>
            </a:extLst>
          </p:cNvPr>
          <p:cNvCxnSpPr>
            <a:cxnSpLocks/>
          </p:cNvCxnSpPr>
          <p:nvPr/>
        </p:nvCxnSpPr>
        <p:spPr>
          <a:xfrm>
            <a:off x="1915886" y="1689603"/>
            <a:ext cx="0" cy="1774295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图片 71">
            <a:extLst>
              <a:ext uri="{FF2B5EF4-FFF2-40B4-BE49-F238E27FC236}">
                <a16:creationId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565" y="2985355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0907" y="614336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30495" y="2876499"/>
            <a:ext cx="135342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9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728577" y="1892830"/>
            <a:ext cx="2495374" cy="3360373"/>
          </a:xfrm>
          <a:prstGeom prst="rect">
            <a:avLst/>
          </a:prstGeom>
          <a:solidFill>
            <a:srgbClr val="43756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4" rIns="121810" bIns="60904"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275767" y="376624"/>
            <a:ext cx="4116461" cy="800106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Mục tiêu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2857" y="1623608"/>
            <a:ext cx="5492457" cy="1230993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algn="just"/>
            <a:r>
              <a:rPr lang="en-US" altLang="zh-CN" sz="3600" b="1" smtClean="0">
                <a:solidFill>
                  <a:srgbClr val="E3943C"/>
                </a:solidFill>
                <a:ea typeface="+mj-ea"/>
              </a:rPr>
              <a:t>1. Rèn kỹ năng sử dụng các câu lệnh và câu lệnh lặp;</a:t>
            </a:r>
            <a:endParaRPr lang="zh-CN" altLang="en-US" sz="3600" b="1" dirty="0">
              <a:solidFill>
                <a:srgbClr val="E3943C"/>
              </a:solidFill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D5D20E-C695-4AE4-BC98-D1D438678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945" y="1227331"/>
            <a:ext cx="1292464" cy="40785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931476-814C-48D0-BAE1-6D1F994790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89" r="34015"/>
          <a:stretch/>
        </p:blipFill>
        <p:spPr>
          <a:xfrm>
            <a:off x="895867" y="2642683"/>
            <a:ext cx="949865" cy="27045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03635B-9FB1-4062-A779-42DC686FBD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290" y="3830592"/>
            <a:ext cx="1213209" cy="14692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B516B9-1202-41C3-9F44-B704DA7E9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3135" y="4216829"/>
            <a:ext cx="573074" cy="10120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410D8D4-DEC0-44F1-B477-D07B1D957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5239" y="3550464"/>
            <a:ext cx="2085013" cy="21398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A30F666A-2E74-44FC-ABBC-F48D5871F2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89" r="34015"/>
          <a:stretch/>
        </p:blipFill>
        <p:spPr>
          <a:xfrm flipH="1">
            <a:off x="4100136" y="2620212"/>
            <a:ext cx="949865" cy="2704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8283E1B-8855-4D4A-BFB1-08F4BCC575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73" b="98864" l="0" r="99634">
                        <a14:foregroundMark x1="29670" y1="7576" x2="99634" y2="7576"/>
                        <a14:foregroundMark x1="39194" y1="2273" x2="61538" y2="2273"/>
                        <a14:foregroundMark x1="9158" y1="31439" x2="366" y2="66288"/>
                        <a14:foregroundMark x1="40659" y1="90909" x2="44689" y2="95076"/>
                        <a14:backgroundMark x1="58974" y1="98106" x2="58974" y2="98106"/>
                        <a14:backgroundMark x1="77656" y1="99621" x2="77656" y2="99621"/>
                        <a14:backgroundMark x1="79121" y1="96970" x2="79121" y2="96970"/>
                        <a14:backgroundMark x1="78755" y1="96970" x2="74359" y2="98864"/>
                        <a14:backgroundMark x1="80952" y1="97727" x2="71795" y2="99621"/>
                        <a14:backgroundMark x1="52015" y1="77652" x2="52015" y2="77652"/>
                        <a14:backgroundMark x1="55678" y1="90152" x2="55678" y2="90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4897148" y="1738922"/>
            <a:ext cx="910724" cy="103877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EAABC09F-AF77-467F-A546-D3DF3460B5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73" b="98864" l="0" r="99634">
                        <a14:foregroundMark x1="29670" y1="7576" x2="99634" y2="7576"/>
                        <a14:foregroundMark x1="39194" y1="2273" x2="61538" y2="2273"/>
                        <a14:foregroundMark x1="9158" y1="31439" x2="366" y2="66288"/>
                        <a14:foregroundMark x1="40659" y1="90909" x2="44689" y2="95076"/>
                        <a14:backgroundMark x1="58974" y1="98106" x2="58974" y2="98106"/>
                        <a14:backgroundMark x1="77656" y1="99621" x2="77656" y2="99621"/>
                        <a14:backgroundMark x1="79121" y1="96970" x2="79121" y2="96970"/>
                        <a14:backgroundMark x1="78755" y1="96970" x2="74359" y2="98864"/>
                        <a14:backgroundMark x1="80952" y1="97727" x2="71795" y2="99621"/>
                        <a14:backgroundMark x1="52015" y1="77652" x2="52015" y2="77652"/>
                        <a14:backgroundMark x1="55678" y1="90152" x2="55678" y2="90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4897148" y="3114687"/>
            <a:ext cx="916558" cy="857814"/>
          </a:xfrm>
          <a:prstGeom prst="rect">
            <a:avLst/>
          </a:prstGeom>
        </p:spPr>
      </p:pic>
      <p:sp>
        <p:nvSpPr>
          <p:cNvPr id="61" name="TextBox 18">
            <a:extLst>
              <a:ext uri="{FF2B5EF4-FFF2-40B4-BE49-F238E27FC236}">
                <a16:creationId xmlns:a16="http://schemas.microsoft.com/office/drawing/2014/main" id="{94A0AE0B-6661-44DB-915F-4D8FB097B08F}"/>
              </a:ext>
            </a:extLst>
          </p:cNvPr>
          <p:cNvSpPr txBox="1"/>
          <p:nvPr/>
        </p:nvSpPr>
        <p:spPr>
          <a:xfrm>
            <a:off x="6031886" y="3114687"/>
            <a:ext cx="5576598" cy="2892987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algn="just"/>
            <a:r>
              <a:rPr lang="en-US" altLang="zh-CN" sz="3600" b="1" smtClean="0">
                <a:solidFill>
                  <a:srgbClr val="E3943C"/>
                </a:solidFill>
                <a:ea typeface="+mj-ea"/>
              </a:rPr>
              <a:t>2. Luyện tập sử dụng câu lệnh lặp điều khiển Rùa vẽ được các hình tam giác, hình vuông, đa giác năm cạnh, đa giác sáu cạnh.</a:t>
            </a:r>
            <a:endParaRPr lang="zh-CN" altLang="en-US" sz="3600" b="1" dirty="0">
              <a:solidFill>
                <a:srgbClr val="E3943C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96646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ÔN TẬP KIẾN THỨC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10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768132" y="501552"/>
            <a:ext cx="10499942" cy="438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490237"/>
              </p:ext>
            </p:extLst>
          </p:nvPr>
        </p:nvGraphicFramePr>
        <p:xfrm>
          <a:off x="895899" y="729646"/>
          <a:ext cx="10411041" cy="561702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7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432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TT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LỆNH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HÀNH</a:t>
                      </a:r>
                      <a:r>
                        <a:rPr lang="en-US" sz="2800" baseline="0" smtClean="0"/>
                        <a:t> ĐỘNG CỦA RÙA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85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18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3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  <a:stCxn id="17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1033341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15664" y="1346200"/>
            <a:ext cx="174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m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09312" y="196850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BK m 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3826" y="249172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RT k 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23826" y="307078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LT k 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23826" y="3597892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23826" y="4154594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PD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09312" y="4708254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CS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07498" y="5263948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CLEAN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6656" y="5804908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HOME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90990" y="137160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Tiến về phía trước m bước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90990" y="196850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Lùi về phía sau m bước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92804" y="249172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Quay phải k độ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05504" y="301494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Quay trái k độ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80104" y="3597892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Nhấc bút, rùa không vẽ nữa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80104" y="4154594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Hạ bút, rùa tiếp tục vẽ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94618" y="4705898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Xóa màn hình, rùa về vị trí xuất phát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94618" y="5258688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Xóa màn hình, rùa đứng im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80104" y="5805658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Rùa về vị trí xuất phát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84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729" y="4799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CẤU TRÚC </a:t>
            </a:r>
            <a:r>
              <a:rPr lang="en-US" sz="4000" b="1" smtClean="0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CÂU LỆNH </a:t>
            </a:r>
            <a:r>
              <a:rPr lang="en-US" sz="4000" b="1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LẶP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4693" y="2242410"/>
            <a:ext cx="10033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Repeat  n [&lt;Các câu lệnh lặp lại&gt;]</a:t>
            </a:r>
            <a:endParaRPr lang="en-US" sz="4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1450" y="3785057"/>
            <a:ext cx="11308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u="sng" smtClean="0">
                <a:latin typeface="Times New Roman" pitchFamily="18" charset="0"/>
                <a:cs typeface="Times New Roman" pitchFamily="18" charset="0"/>
              </a:rPr>
              <a:t>Ý nghĩa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Rùa sẽ lặp lại n lần các lệnh đặt trong cặp dấu […]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  <a:stCxn id="6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210911" y="153684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92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4693" y="2111784"/>
            <a:ext cx="10033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Wait n</a:t>
            </a:r>
            <a:endParaRPr lang="en-US" sz="5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1450" y="3303366"/>
            <a:ext cx="113084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- 1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60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  <a:stCxn id="6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210911" y="153684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CẤU TRÚC CÂU </a:t>
            </a:r>
            <a:r>
              <a:rPr lang="en-US" b="1" smtClean="0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LỆNH CHỜ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46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768132" y="479961"/>
            <a:ext cx="10756211" cy="16927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3 – SGK 86: </a:t>
            </a:r>
            <a:r>
              <a:rPr lang="en-US" altLang="zh-CN" sz="2800">
                <a:latin typeface="Arial" pitchFamily="34" charset="0"/>
                <a:cs typeface="Arial" pitchFamily="34" charset="0"/>
              </a:rPr>
              <a:t>Vẽ đường đi của Rùa vào hình dưới theo các lệnh sau. Biết rằng mỗi ô vuông trong hình có cạnh là 10 bước. Kiểm tra lại kết quả trên máy tính.</a:t>
            </a: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690803" y="2310919"/>
            <a:ext cx="6275831" cy="31085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4 [FD 20 RT 90 WAIT 10]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LT 90 PU FD 10 RT 90 PD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4 [FD 40 LT 90 WAIT 10]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66634" y="1819994"/>
            <a:ext cx="4646715" cy="4399270"/>
            <a:chOff x="7045230" y="2806361"/>
            <a:chExt cx="3290716" cy="2981325"/>
          </a:xfrm>
        </p:grpSpPr>
        <p:grpSp>
          <p:nvGrpSpPr>
            <p:cNvPr id="4" name="Group 3"/>
            <p:cNvGrpSpPr/>
            <p:nvPr/>
          </p:nvGrpSpPr>
          <p:grpSpPr>
            <a:xfrm>
              <a:off x="7045230" y="2806361"/>
              <a:ext cx="3290716" cy="2981325"/>
              <a:chOff x="4644407" y="2816907"/>
              <a:chExt cx="3290716" cy="298132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3323" y="2816907"/>
                <a:ext cx="2971800" cy="2981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Left Brace 1"/>
              <p:cNvSpPr/>
              <p:nvPr/>
            </p:nvSpPr>
            <p:spPr>
              <a:xfrm>
                <a:off x="4908551" y="2912157"/>
                <a:ext cx="71836" cy="237443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644407" y="2912157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/>
                  <a:t>10</a:t>
                </a:r>
                <a:endParaRPr lang="en-US" sz="1200"/>
              </a:p>
            </p:txBody>
          </p:sp>
        </p:grpSp>
        <p:sp>
          <p:nvSpPr>
            <p:cNvPr id="5" name="Isosceles Triangle 4"/>
            <p:cNvSpPr/>
            <p:nvPr/>
          </p:nvSpPr>
          <p:spPr>
            <a:xfrm>
              <a:off x="8999551" y="4600575"/>
              <a:ext cx="247650" cy="27622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5465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768132" y="479961"/>
            <a:ext cx="1075621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4 – SGK 86: </a:t>
            </a:r>
            <a:r>
              <a:rPr lang="en-US" altLang="zh-CN" sz="2800" smtClean="0">
                <a:latin typeface="Arial" pitchFamily="34" charset="0"/>
                <a:cs typeface="Arial" pitchFamily="34" charset="0"/>
              </a:rPr>
              <a:t>Viết các lệnh để Rùa vẽ được hình dưới đây.</a:t>
            </a:r>
            <a:endParaRPr lang="en-US" altLang="zh-CN" sz="2800"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690803" y="2058644"/>
            <a:ext cx="6275831" cy="31085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REPEAT 4 [FD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RT 90 WAIT 10]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LT 180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REPEAT 4 [FD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LT 90 WAIT 10]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55" y="2058644"/>
            <a:ext cx="2917474" cy="285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030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:a16="http://schemas.microsoft.com/office/drawing/2014/main" id="{88CAC055-4035-4CA8-935F-26F30E620AD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725122" y="-317738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4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:a16="http://schemas.microsoft.com/office/drawing/2014/main" id="{8144AE70-0079-4E63-9335-70C1E086506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50138" y="1501577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3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0337" y="1660176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8800" b="1" smtClean="0">
                <a:solidFill>
                  <a:schemeClr val="bg1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D.</a:t>
            </a:r>
            <a:endParaRPr lang="zh-CN" altLang="en-US" sz="8800" b="1" dirty="0">
              <a:solidFill>
                <a:schemeClr val="bg1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6453" y="1897409"/>
            <a:ext cx="6591300" cy="1077163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E3943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ĐỘNG ỨNG DỤNG, </a:t>
            </a:r>
          </a:p>
          <a:p>
            <a:pPr algn="ctr"/>
            <a:r>
              <a:rPr lang="en-US" altLang="zh-CN" sz="3200" b="1" dirty="0" smtClean="0">
                <a:solidFill>
                  <a:srgbClr val="E3943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MỞ RỘNG</a:t>
            </a:r>
            <a:endParaRPr lang="zh-CN" altLang="en-US" sz="3200" b="1" dirty="0">
              <a:solidFill>
                <a:srgbClr val="E3943C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61552" y="2756831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1453" y="654530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49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唯美清新教师公开课PPT课件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11&quot;&gt;&lt;property id=&quot;20148&quot; value=&quot;5&quot;/&gt;&lt;property id=&quot;20300&quot; value=&quot;Slide 10&quot;/&gt;&lt;property id=&quot;20307&quot; value=&quot;313&quot;/&gt;&lt;/object&gt;&lt;object type=&quot;3&quot; unique_id=&quot;10013&quot;&gt;&lt;property id=&quot;20148&quot; value=&quot;5&quot;/&gt;&lt;property id=&quot;20300&quot; value=&quot;Slide 12&quot;/&gt;&lt;property id=&quot;20307&quot; value=&quot;310&quot;/&gt;&lt;/object&gt;&lt;object type=&quot;3&quot; unique_id=&quot;10015&quot;&gt;&lt;property id=&quot;20148&quot; value=&quot;5&quot;/&gt;&lt;property id=&quot;20300&quot; value=&quot;Slide 14&quot;/&gt;&lt;property id=&quot;20307&quot; value=&quot;307&quot;/&gt;&lt;/object&gt;&lt;object type=&quot;3&quot; unique_id=&quot;10016&quot;&gt;&lt;property id=&quot;20148&quot; value=&quot;5&quot;/&gt;&lt;property id=&quot;20300&quot; value=&quot;Slide 15&quot;/&gt;&lt;property id=&quot;20307&quot; value=&quot;318&quot;/&gt;&lt;/object&gt;&lt;object type=&quot;3&quot; unique_id=&quot;10018&quot;&gt;&lt;property id=&quot;20148&quot; value=&quot;5&quot;/&gt;&lt;property id=&quot;20300&quot; value=&quot;Slide 17&quot;/&gt;&lt;property id=&quot;20307&quot; value=&quot;317&quot;/&gt;&lt;/object&gt;&lt;object type=&quot;3&quot; unique_id=&quot;10019&quot;&gt;&lt;property id=&quot;20148&quot; value=&quot;5&quot;/&gt;&lt;property id=&quot;20300&quot; value=&quot;Slide 18&quot;/&gt;&lt;property id=&quot;20307&quot; value=&quot;306&quot;/&gt;&lt;/object&gt;&lt;object type=&quot;3&quot; unique_id=&quot;10200&quot;&gt;&lt;property id=&quot;20148&quot; value=&quot;5&quot;/&gt;&lt;property id=&quot;20300&quot; value=&quot;Slide 4&quot;/&gt;&lt;property id=&quot;20307&quot; value=&quot;319&quot;/&gt;&lt;/object&gt;&lt;object type=&quot;3&quot; unique_id=&quot;10201&quot;&gt;&lt;property id=&quot;20148&quot; value=&quot;5&quot;/&gt;&lt;property id=&quot;20300&quot; value=&quot;Slide 6&quot;/&gt;&lt;property id=&quot;20307&quot; value=&quot;320&quot;/&gt;&lt;/object&gt;&lt;object type=&quot;3&quot; unique_id=&quot;10202&quot;&gt;&lt;property id=&quot;20148&quot; value=&quot;5&quot;/&gt;&lt;property id=&quot;20300&quot; value=&quot;Slide 5&quot;/&gt;&lt;property id=&quot;20307&quot; value=&quot;321&quot;/&gt;&lt;/object&gt;&lt;object type=&quot;3&quot; unique_id=&quot;10329&quot;&gt;&lt;property id=&quot;20148&quot; value=&quot;5&quot;/&gt;&lt;property id=&quot;20300&quot; value=&quot;Slide 7&quot;/&gt;&lt;property id=&quot;20307&quot; value=&quot;322&quot;/&gt;&lt;/object&gt;&lt;object type=&quot;3&quot; unique_id=&quot;10528&quot;&gt;&lt;property id=&quot;20148&quot; value=&quot;5&quot;/&gt;&lt;property id=&quot;20300&quot; value=&quot;Slide 8 - &amp;quot;CẤU TRÚC CÂU LỆNH LẶP&amp;quot;&quot;/&gt;&lt;property id=&quot;20307&quot; value=&quot;323&quot;/&gt;&lt;/object&gt;&lt;object type=&quot;3&quot; unique_id=&quot;10651&quot;&gt;&lt;property id=&quot;20148&quot; value=&quot;5&quot;/&gt;&lt;property id=&quot;20300&quot; value=&quot;Slide 11&quot;/&gt;&lt;property id=&quot;20307&quot; value=&quot;325&quot;/&gt;&lt;/object&gt;&lt;object type=&quot;3&quot; unique_id=&quot;10833&quot;&gt;&lt;property id=&quot;20148&quot; value=&quot;5&quot;/&gt;&lt;property id=&quot;20300&quot; value=&quot;Slide 13&quot;/&gt;&lt;property id=&quot;20307&quot; value=&quot;326&quot;/&gt;&lt;/object&gt;&lt;object type=&quot;3&quot; unique_id=&quot;10834&quot;&gt;&lt;property id=&quot;20148&quot; value=&quot;5&quot;/&gt;&lt;property id=&quot;20300&quot; value=&quot;Slide 16&quot;/&gt;&lt;property id=&quot;20307&quot; value=&quot;328&quot;/&gt;&lt;/object&gt;&lt;object type=&quot;3&quot; unique_id=&quot;10911&quot;&gt;&lt;property id=&quot;20148&quot; value=&quot;5&quot;/&gt;&lt;property id=&quot;20300&quot; value=&quot;Slide 9 - &amp;quot;CẤU TRÚC CÂU LỆNH CHỜ&amp;quot;&quot;/&gt;&lt;property id=&quot;20307&quot; value=&quot;32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24704"/>
      </a:accent1>
      <a:accent2>
        <a:srgbClr val="ADA221"/>
      </a:accent2>
      <a:accent3>
        <a:srgbClr val="BABA60"/>
      </a:accent3>
      <a:accent4>
        <a:srgbClr val="68AC7A"/>
      </a:accent4>
      <a:accent5>
        <a:srgbClr val="BBB5A6"/>
      </a:accent5>
      <a:accent6>
        <a:srgbClr val="8E846C"/>
      </a:accent6>
      <a:hlink>
        <a:srgbClr val="C24704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Widescreen</PresentationFormat>
  <Paragraphs>113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Arial</vt:lpstr>
      <vt:lpstr>Calibri</vt:lpstr>
      <vt:lpstr>等线</vt:lpstr>
      <vt:lpstr>Tahoma</vt:lpstr>
      <vt:lpstr>Times New Roman</vt:lpstr>
      <vt:lpstr>UTM Edwardian</vt:lpstr>
      <vt:lpstr>方正隶书简体</vt:lpstr>
      <vt:lpstr>Office 主题​​</vt:lpstr>
      <vt:lpstr>PowerPoint Presentation</vt:lpstr>
      <vt:lpstr>PowerPoint Presentation</vt:lpstr>
      <vt:lpstr>ÔN TẬP KIẾN THỨC</vt:lpstr>
      <vt:lpstr>PowerPoint Presentation</vt:lpstr>
      <vt:lpstr>CẤU TRÚC CÂU LỆNH LẶP</vt:lpstr>
      <vt:lpstr>CẤU TRÚC CÂU LỆNH CHỜ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2022-02-04T09:44:58Z</dcterms:created>
  <dcterms:modified xsi:type="dcterms:W3CDTF">2022-02-07T03:35:17Z</dcterms:modified>
</cp:coreProperties>
</file>