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16"/>
  </p:notesMasterIdLst>
  <p:sldIdLst>
    <p:sldId id="294" r:id="rId2"/>
    <p:sldId id="259" r:id="rId3"/>
    <p:sldId id="302" r:id="rId4"/>
    <p:sldId id="323" r:id="rId5"/>
    <p:sldId id="280" r:id="rId6"/>
    <p:sldId id="324" r:id="rId7"/>
    <p:sldId id="333" r:id="rId8"/>
    <p:sldId id="325" r:id="rId9"/>
    <p:sldId id="326" r:id="rId10"/>
    <p:sldId id="339" r:id="rId11"/>
    <p:sldId id="327" r:id="rId12"/>
    <p:sldId id="338" r:id="rId13"/>
    <p:sldId id="340" r:id="rId14"/>
    <p:sldId id="341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3B1"/>
    <a:srgbClr val="009242"/>
    <a:srgbClr val="66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18" autoAdjust="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6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60FA1-BB64-490D-BA17-247F80FBF9A5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0508B-14E8-4F62-BFAF-5E00FF50F1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43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5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34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7B59-2C64-4269-9F75-6DFC87983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93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90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7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80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5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9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9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76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5" r:id="rId7"/>
    <p:sldLayoutId id="2147484651" r:id="rId8"/>
    <p:sldLayoutId id="2147484652" r:id="rId9"/>
    <p:sldLayoutId id="2147484653" r:id="rId10"/>
    <p:sldLayoutId id="2147484654" r:id="rId11"/>
    <p:sldLayoutId id="21474846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../LOGO/Microsoft%20Windows%20Logo.l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inhtron.mp4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icrosoft%20Windows%20Logo.lnk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"/>
            <a:ext cx="9143999" cy="5143500"/>
          </a:xfrm>
          <a:prstGeom prst="rect">
            <a:avLst/>
          </a:prstGeom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569914" y="1657350"/>
            <a:ext cx="8116887" cy="7859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7767" tIns="53883" rIns="107767" bIns="538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242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</a:rPr>
              <a:t>TIN HỌC LỚP 5 </a:t>
            </a:r>
            <a:endParaRPr lang="en-US" sz="4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242"/>
              </a:solidFill>
              <a:effectLst>
                <a:reflection blurRad="6350" stA="50000" endA="300" endPos="50000" dist="29997" dir="5400000" sy="-100000" algn="bl" rotWithShape="0"/>
              </a:effectLst>
              <a:latin typeface="Times New Roman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41" y="4733389"/>
            <a:ext cx="310673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0"/>
          <p:cNvSpPr txBox="1">
            <a:spLocks/>
          </p:cNvSpPr>
          <p:nvPr/>
        </p:nvSpPr>
        <p:spPr>
          <a:xfrm>
            <a:off x="990600" y="481089"/>
            <a:ext cx="7315200" cy="7029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1" rIns="68580" bIns="3429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84">
            <a:extLst>
              <a:ext uri="{FF2B5EF4-FFF2-40B4-BE49-F238E27FC236}">
                <a16:creationId xmlns:a16="http://schemas.microsoft.com/office/drawing/2014/main" id="{663E0D01-C845-4985-9740-E6BE6731696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909852" y="3149270"/>
            <a:ext cx="1290551" cy="1251280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960" kern="0">
              <a:solidFill>
                <a:sysClr val="window" lastClr="FFFFFF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18" name="任意多边形 19">
            <a:extLst>
              <a:ext uri="{FF2B5EF4-FFF2-40B4-BE49-F238E27FC236}">
                <a16:creationId xmlns:a16="http://schemas.microsoft.com/office/drawing/2014/main" id="{8E2CFBE6-CC5A-4B4C-A9D6-090B8A56153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26998" y="2243451"/>
            <a:ext cx="4799995" cy="1159115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Editor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任意多边形 20">
            <a:extLst>
              <a:ext uri="{FF2B5EF4-FFF2-40B4-BE49-F238E27FC236}">
                <a16:creationId xmlns:a16="http://schemas.microsoft.com/office/drawing/2014/main" id="{E8A8AA62-686A-4D47-8A8E-A7E8B186557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13046" y="3215566"/>
            <a:ext cx="5516468" cy="1099269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150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Bước 3: Nháy vào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và chọn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Save and Exit</a:t>
            </a:r>
            <a:endParaRPr lang="zh-CN" altLang="en-US" i="1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0" name="任意多边形 17">
            <a:extLst>
              <a:ext uri="{FF2B5EF4-FFF2-40B4-BE49-F238E27FC236}">
                <a16:creationId xmlns:a16="http://schemas.microsoft.com/office/drawing/2014/main" id="{EDCC0711-9E4C-470E-9EC5-F12A0A85742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909850" y="1216221"/>
            <a:ext cx="5619664" cy="1220667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edit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“&lt;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Tenthutuc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>
              <a:lnSpc>
                <a:spcPct val="120000"/>
              </a:lnSpc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altLang="zh-CN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1" name="椭圆 39">
            <a:extLst>
              <a:ext uri="{FF2B5EF4-FFF2-40B4-BE49-F238E27FC236}">
                <a16:creationId xmlns:a16="http://schemas.microsoft.com/office/drawing/2014/main" id="{63E42CB0-83E8-4E76-91AE-1D64472687F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61448" y="1311507"/>
            <a:ext cx="1117148" cy="1011064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1</a:t>
            </a:r>
          </a:p>
        </p:txBody>
      </p:sp>
      <p:sp>
        <p:nvSpPr>
          <p:cNvPr id="22" name="椭圆 78">
            <a:extLst>
              <a:ext uri="{FF2B5EF4-FFF2-40B4-BE49-F238E27FC236}">
                <a16:creationId xmlns:a16="http://schemas.microsoft.com/office/drawing/2014/main" id="{9549D5D7-D5C4-4C8C-B669-6923493D164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026999" y="2370930"/>
            <a:ext cx="971567" cy="904157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2</a:t>
            </a:r>
          </a:p>
        </p:txBody>
      </p:sp>
      <p:sp>
        <p:nvSpPr>
          <p:cNvPr id="23" name="椭圆 86">
            <a:extLst>
              <a:ext uri="{FF2B5EF4-FFF2-40B4-BE49-F238E27FC236}">
                <a16:creationId xmlns:a16="http://schemas.microsoft.com/office/drawing/2014/main" id="{E45C050F-F941-46F7-A9AC-FA282B903DC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988540" y="3245326"/>
            <a:ext cx="1062965" cy="1039748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7979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46050" y="636589"/>
            <a:ext cx="69405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1 (SGK/101)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kiểm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máy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261938" y="1733551"/>
            <a:ext cx="56816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REPEAT 6[FD 150 RT 360/6]</a:t>
            </a:r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76214" y="112713"/>
            <a:ext cx="9043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58739" y="2343151"/>
            <a:ext cx="88534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2 (SGK/101)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Lucgiac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vừa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kiểm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máy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45308" y="3275211"/>
            <a:ext cx="5681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>
                <a:solidFill>
                  <a:srgbClr val="0B03B1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32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Lucgiac</a:t>
            </a:r>
            <a:r>
              <a:rPr lang="en-US" altLang="en-US" sz="32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</a:p>
          <a:p>
            <a:pPr algn="just" eaLnBrk="1" hangingPunct="1"/>
            <a:r>
              <a:rPr lang="en-US" altLang="en-US" sz="32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REPEAT 6[FD 150 RT 360/6]</a:t>
            </a:r>
          </a:p>
          <a:p>
            <a:pPr algn="just" eaLnBrk="1" hangingPunct="1"/>
            <a:r>
              <a:rPr lang="en-US" altLang="en-US" sz="32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39713" y="3279997"/>
            <a:ext cx="7702551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Lucgiac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</a:p>
          <a:p>
            <a:pPr algn="just" eaLnBrk="1" hangingPunct="1"/>
            <a:r>
              <a:rPr lang="en-US" altLang="en-US" sz="20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REPEAT 6[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repeat 120[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10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bk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10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3]</a:t>
            </a:r>
            <a:r>
              <a:rPr lang="en-US" altLang="en-US" sz="20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FD 150 RT 360/6]</a:t>
            </a:r>
          </a:p>
          <a:p>
            <a:pPr algn="just" eaLnBrk="1" hangingPunct="1"/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2" y="271819"/>
            <a:ext cx="1889079" cy="185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563" y="3226965"/>
            <a:ext cx="2219919" cy="175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28599" y="3262360"/>
            <a:ext cx="7702551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>
                <a:solidFill>
                  <a:srgbClr val="0B03B1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32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Lucgiac</a:t>
            </a:r>
            <a:r>
              <a:rPr lang="en-US" altLang="en-US" sz="32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</a:p>
          <a:p>
            <a:pPr algn="just" eaLnBrk="1" hangingPunct="1"/>
            <a:r>
              <a:rPr lang="en-US" altLang="en-US" b="1" dirty="0">
                <a:solidFill>
                  <a:srgbClr val="0B03B1"/>
                </a:solidFill>
                <a:latin typeface="Times New Roman" panose="02020603050405020304" pitchFamily="18" charset="0"/>
              </a:rPr>
              <a:t>REPEAT 6[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Hinhtron</a:t>
            </a:r>
            <a:r>
              <a:rPr lang="en-US" altLang="en-US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FD 150 RT 360/6]</a:t>
            </a:r>
          </a:p>
          <a:p>
            <a:pPr algn="just" eaLnBrk="1" hangingPunct="1"/>
            <a:r>
              <a:rPr lang="en-US" altLang="en-US" sz="32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4" grpId="1"/>
      <p:bldP spid="17" grpId="0"/>
      <p:bldP spid="17" grpId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Chú</a:t>
            </a:r>
            <a:r>
              <a:rPr lang="en-US" dirty="0" smtClean="0">
                <a:solidFill>
                  <a:srgbClr val="FF0000"/>
                </a:solidFill>
              </a:rPr>
              <a:t> 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2"/>
            <a:ext cx="8382000" cy="339407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Sau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khi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việc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xong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trước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khi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thoát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khỏi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logo,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lưu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thủ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tục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viết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cs typeface="Arial" panose="020B0604020202020204" pitchFamily="34" charset="0"/>
              </a:rPr>
              <a:t>trong</a:t>
            </a:r>
            <a:r>
              <a:rPr lang="en-US" sz="2800" dirty="0" smtClean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1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bằng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câu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lệnh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	Save “&lt;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tên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&gt;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	(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ví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dụ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: Save “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Cacthutuc.lgo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nhấn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Enter</a:t>
            </a:r>
          </a:p>
        </p:txBody>
      </p:sp>
    </p:spTree>
    <p:extLst>
      <p:ext uri="{BB962C8B-B14F-4D97-AF65-F5344CB8AC3E}">
        <p14:creationId xmlns:p14="http://schemas.microsoft.com/office/powerpoint/2010/main" val="375594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3706"/>
            <a:ext cx="8839200" cy="497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2" y="971550"/>
            <a:ext cx="777239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GHI NHỚ</a:t>
            </a:r>
          </a:p>
          <a:p>
            <a:pPr algn="just"/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9" indent="-342899" algn="just">
              <a:buFont typeface="Wingdings" panose="05000000000000000000" pitchFamily="2" charset="2"/>
              <a:buChar char="v"/>
            </a:pP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… )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899" indent="-342899" algn="just">
              <a:buFont typeface="Wingdings" panose="05000000000000000000" pitchFamily="2" charset="2"/>
              <a:buChar char="v"/>
            </a:pP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4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58738" y="0"/>
            <a:ext cx="9009063" cy="508635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9" tIns="34295" rIns="68589" bIns="34295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143001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2" name="Group 16"/>
          <p:cNvGrpSpPr>
            <a:grpSpLocks/>
          </p:cNvGrpSpPr>
          <p:nvPr/>
        </p:nvGrpSpPr>
        <p:grpSpPr bwMode="auto">
          <a:xfrm>
            <a:off x="68265" y="728663"/>
            <a:ext cx="8802687" cy="2794070"/>
            <a:chOff x="218804" y="2133600"/>
            <a:chExt cx="11734800" cy="1498739"/>
          </a:xfrm>
        </p:grpSpPr>
        <p:sp>
          <p:nvSpPr>
            <p:cNvPr id="18443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300" b="1" kern="10" dirty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544870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599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0481"/>
            <a:ext cx="9144000" cy="1247545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5: LUYỆN TẬP THỦ TỤC (</a:t>
            </a:r>
            <a:r>
              <a:rPr lang="en-US" sz="3600" b="1" dirty="0" err="1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1 + 2)</a:t>
            </a: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39688" y="57150"/>
            <a:ext cx="90678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36512" y="2816814"/>
            <a:ext cx="9144000" cy="154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dirty="0" err="1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100</a:t>
            </a: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133E6CC7-1DE0-4567-96F3-516FF9BFAE74}"/>
              </a:ext>
            </a:extLst>
          </p:cNvPr>
          <p:cNvSpPr txBox="1"/>
          <p:nvPr/>
        </p:nvSpPr>
        <p:spPr>
          <a:xfrm>
            <a:off x="2209802" y="400050"/>
            <a:ext cx="5122311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E3943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TIN HỌC LỚP 5</a:t>
            </a:r>
            <a:endParaRPr lang="zh-CN" altLang="en-US" sz="4400" b="1" dirty="0">
              <a:solidFill>
                <a:srgbClr val="E3943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FDFD363C-44A5-45D8-810E-C1C29FBE32DA}"/>
              </a:ext>
            </a:extLst>
          </p:cNvPr>
          <p:cNvSpPr txBox="1"/>
          <p:nvPr/>
        </p:nvSpPr>
        <p:spPr>
          <a:xfrm>
            <a:off x="533402" y="1200265"/>
            <a:ext cx="9135163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CHỦ ĐỀ 4 – THẾ GIỚI LOGO</a:t>
            </a:r>
            <a:endParaRPr lang="zh-CN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49214" y="57150"/>
            <a:ext cx="9045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Thủ tục là gì?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28600" y="428627"/>
            <a:ext cx="891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Thủ tục là một dãy các thao tác được thực hiện theo thứ tự để hoàn thành một công việc nào đó. </a:t>
            </a: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49213" y="1119189"/>
            <a:ext cx="8918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066801" y="1128712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1: 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514601" y="1138241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“&lt;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edit “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Hinhvuong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038226" y="1857375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2: 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2486025" y="1847849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thủ tục gồm có 3 phần: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476501" y="2322513"/>
            <a:ext cx="36957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&lt;Tên thủ tục&gt;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6248401" y="2311401"/>
            <a:ext cx="25146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 thủ tục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2476501" y="2773363"/>
            <a:ext cx="36957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lệnh trong thân thủ tục</a:t>
            </a: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6248401" y="2773363"/>
            <a:ext cx="25146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2486026" y="3254375"/>
            <a:ext cx="36957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257925" y="3243263"/>
            <a:ext cx="25146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thúc thủ tục</a:t>
            </a: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990601" y="3709989"/>
            <a:ext cx="7977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    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887414" y="4171950"/>
            <a:ext cx="8080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&gt;: 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107951" y="4162425"/>
            <a:ext cx="1046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1192214" y="4624390"/>
            <a:ext cx="7775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Tamgiac</a:t>
            </a:r>
            <a:endParaRPr lang="en-US" altLang="en-US" sz="2000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107951" y="57150"/>
            <a:ext cx="90439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altLang="en-US" sz="3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918061" y="1525420"/>
            <a:ext cx="685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90524" y="999832"/>
            <a:ext cx="708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Logo: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661" y="4457640"/>
            <a:ext cx="6019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	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2: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Nhấn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Enter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84661" y="3010436"/>
            <a:ext cx="68405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4.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Nạp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tệp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chứa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thủ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tục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để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làm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việc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070461" y="2041360"/>
            <a:ext cx="640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Save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Cacthutuc.lgo</a:t>
            </a:r>
            <a:endParaRPr lang="en-US" altLang="en-US" sz="2000" dirty="0">
              <a:solidFill>
                <a:srgbClr val="0B03B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070461" y="2624377"/>
            <a:ext cx="640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Nhấn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Enter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960924" y="3472101"/>
            <a:ext cx="640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Để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nạp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tệp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chứa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thủ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tục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em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lệnh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908536" y="4072176"/>
            <a:ext cx="640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1: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Load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“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Cacthutuc.lgo</a:t>
            </a:r>
            <a:endParaRPr lang="en-US" altLang="en-US" sz="2000" dirty="0">
              <a:solidFill>
                <a:srgbClr val="0B03B1"/>
              </a:solidFill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08537" y="615008"/>
            <a:ext cx="8083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ngăn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nhấn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Enter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84661" y="206167"/>
            <a:ext cx="708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5715" y="514352"/>
            <a:ext cx="7550151" cy="2190751"/>
            <a:chOff x="1336675" y="443345"/>
            <a:chExt cx="7532555" cy="3022600"/>
          </a:xfrm>
        </p:grpSpPr>
        <p:pic>
          <p:nvPicPr>
            <p:cNvPr id="8200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443345"/>
              <a:ext cx="5004809" cy="1855176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lưu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374778" y="2439194"/>
            <a:ext cx="7431088" cy="2324100"/>
            <a:chOff x="1462426" y="3337719"/>
            <a:chExt cx="7430655" cy="3098800"/>
          </a:xfrm>
        </p:grpSpPr>
        <p:pic>
          <p:nvPicPr>
            <p:cNvPr id="8198" name="Picture 7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453203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Rèn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thói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quen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chương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5" y="1735137"/>
            <a:ext cx="3151188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2"/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76200" y="57150"/>
            <a:ext cx="8991601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176214" y="112713"/>
            <a:ext cx="9043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14314" y="617541"/>
            <a:ext cx="8853487" cy="155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1 (SGK/100)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án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REPEAT 120[FD 100 BK 100 RT 3]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2" y="2311401"/>
            <a:ext cx="1123951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5906">
            <a:off x="7010401" y="2292350"/>
            <a:ext cx="1573213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2371728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2" y="2265364"/>
            <a:ext cx="1036639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9100" y="3378201"/>
            <a:ext cx="15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Hình vuông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79676" y="3378201"/>
            <a:ext cx="13452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Hình tròn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05351" y="3378201"/>
            <a:ext cx="17716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Hình chữ nhật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180262" y="3333750"/>
            <a:ext cx="13452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Hình thoi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FBF9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FBF9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" grpId="0"/>
      <p:bldP spid="11" grpId="0"/>
      <p:bldP spid="11" grpId="1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065454" y="438152"/>
            <a:ext cx="6789003" cy="13068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1" algn="ctr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120[FD 100 BK 100 RT 3]</a:t>
            </a:r>
          </a:p>
        </p:txBody>
      </p:sp>
      <p:sp>
        <p:nvSpPr>
          <p:cNvPr id="18" name="Oval 17"/>
          <p:cNvSpPr/>
          <p:nvPr/>
        </p:nvSpPr>
        <p:spPr>
          <a:xfrm>
            <a:off x="6112136" y="483141"/>
            <a:ext cx="642939" cy="589360"/>
          </a:xfrm>
          <a:prstGeom prst="ellipse">
            <a:avLst/>
          </a:prstGeom>
          <a:solidFill>
            <a:srgbClr val="F319E3"/>
          </a:solidFill>
          <a:ln>
            <a:solidFill>
              <a:srgbClr val="F31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3" name="Cloud 2"/>
          <p:cNvSpPr/>
          <p:nvPr/>
        </p:nvSpPr>
        <p:spPr>
          <a:xfrm>
            <a:off x="1108907" y="1998768"/>
            <a:ext cx="5630991" cy="22903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5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1331229" y="2133337"/>
            <a:ext cx="5186348" cy="2021224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2" action="ppaction://hlinkfile"/>
          </p:cNvPr>
          <p:cNvSpPr/>
          <p:nvPr/>
        </p:nvSpPr>
        <p:spPr>
          <a:xfrm>
            <a:off x="1656395" y="2190751"/>
            <a:ext cx="4327999" cy="1532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PenColor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Pensize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14314" y="209550"/>
            <a:ext cx="8548687" cy="14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2 (SGK/100)</a:t>
            </a: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WAIT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?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REPEAT 120[FD 100 WAIT 15 BK 100 RT 3 WAIT 15]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52402" y="1746251"/>
            <a:ext cx="60483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phía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trước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tạm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dừng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15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tíc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lùi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quay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dừng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15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tíc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3" name="Picture 1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1809752"/>
            <a:ext cx="2286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52402" y="3486151"/>
            <a:ext cx="60483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lặp</a:t>
            </a: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lặp</a:t>
            </a: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120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dừng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 build="p"/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14314" y="209550"/>
            <a:ext cx="8548687" cy="198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1" indent="0"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3 (SGK/100)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Sửa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ở ý 1:</a:t>
            </a:r>
          </a:p>
          <a:p>
            <a:pPr marL="0" lvl="1" indent="0" algn="just" eaLnBrk="1" hangingPunct="1"/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120[FD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en-US" sz="2800" b="1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RT 3]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thành</a:t>
            </a:r>
            <a:endParaRPr lang="en-US" altLang="en-US" sz="28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REPEAT 120[FD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BK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RT 3]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066800" y="2266951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0B03B1"/>
                </a:solidFill>
                <a:latin typeface="Times New Roman" panose="02020603050405020304" pitchFamily="18" charset="0"/>
              </a:rPr>
              <a:t>Rùa vẽ được hình tròn, </a:t>
            </a:r>
          </a:p>
        </p:txBody>
      </p:sp>
      <p:pic>
        <p:nvPicPr>
          <p:cNvPr id="7" name="Picture 6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524" y="1052514"/>
            <a:ext cx="1447800" cy="113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4448176" y="2276476"/>
            <a:ext cx="426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0B03B1"/>
                </a:solidFill>
                <a:latin typeface="Times New Roman" panose="02020603050405020304" pitchFamily="18" charset="0"/>
              </a:rPr>
              <a:t>có độ dài bán kính 10 bước.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14314" y="2876552"/>
            <a:ext cx="88534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4 (SGK/100)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Dựa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vừa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sửa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219200" y="3714751"/>
            <a:ext cx="6705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	To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Hinhtron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REPEAT 120[FD 10 BK 10 RT 3]</a:t>
            </a:r>
          </a:p>
          <a:p>
            <a:pPr algn="just"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3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7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Microsoft Office PowerPoint</Application>
  <PresentationFormat>On-screen Show (16:9)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微软雅黑</vt:lpstr>
      <vt:lpstr>宋体</vt:lpstr>
      <vt:lpstr>Arial</vt:lpstr>
      <vt:lpstr>Calibri</vt:lpstr>
      <vt:lpstr>HP001 4 hàng</vt:lpstr>
      <vt:lpstr>SimHei</vt:lpstr>
      <vt:lpstr>Times New Roman</vt:lpstr>
      <vt:lpstr>Wingdings</vt:lpstr>
      <vt:lpstr>字魂36号-正文宋楷</vt:lpstr>
      <vt:lpstr>Office Theme</vt:lpstr>
      <vt:lpstr>PowerPoint Presentation</vt:lpstr>
      <vt:lpstr>BÀI 5: LUYỆN TẬP THỦ TỤC (Tiết 1 + 2)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 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2022-03-09T02:01:13Z</dcterms:created>
  <dcterms:modified xsi:type="dcterms:W3CDTF">2022-03-09T03:57:32Z</dcterms:modified>
  <cp:contentStatus/>
</cp:coreProperties>
</file>