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77" r:id="rId4"/>
    <p:sldId id="287" r:id="rId5"/>
    <p:sldId id="270" r:id="rId6"/>
    <p:sldId id="259" r:id="rId7"/>
    <p:sldId id="278" r:id="rId8"/>
    <p:sldId id="261" r:id="rId9"/>
    <p:sldId id="279" r:id="rId10"/>
    <p:sldId id="280" r:id="rId11"/>
    <p:sldId id="282" r:id="rId12"/>
    <p:sldId id="281" r:id="rId13"/>
    <p:sldId id="283" r:id="rId14"/>
    <p:sldId id="288" r:id="rId15"/>
    <p:sldId id="275" r:id="rId16"/>
    <p:sldId id="284" r:id="rId17"/>
    <p:sldId id="273" r:id="rId18"/>
    <p:sldId id="285" r:id="rId19"/>
    <p:sldId id="263" r:id="rId20"/>
    <p:sldId id="286" r:id="rId21"/>
    <p:sldId id="266" r:id="rId22"/>
    <p:sldId id="276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66"/>
    <a:srgbClr val="CC00CC"/>
    <a:srgbClr val="CC0000"/>
    <a:srgbClr val="00FF00"/>
    <a:srgbClr val="FF66FF"/>
    <a:srgbClr val="99CCFF"/>
    <a:srgbClr val="FFCCFF"/>
    <a:srgbClr val="FF00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26/09/2022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26/09/2022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26/09/2022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26/09/2022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376" y="457200"/>
            <a:ext cx="5768789" cy="39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46609" y="1006150"/>
            <a:ext cx="11582400" cy="5648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882684" y="1141262"/>
            <a:ext cx="7026860" cy="584775"/>
            <a:chOff x="712076" y="1405392"/>
            <a:chExt cx="7026860" cy="584775"/>
          </a:xfrm>
        </p:grpSpPr>
        <p:grpSp>
          <p:nvGrpSpPr>
            <p:cNvPr id="8" name="Group 7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219202" y="1459948"/>
              <a:ext cx="6519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xách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42577" y="5799457"/>
            <a:ext cx="23984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86623" y="2103008"/>
            <a:ext cx="16482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sz="2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36127" y="4719988"/>
            <a:ext cx="17427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endParaRPr lang="en-US" sz="2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2669" y="2625885"/>
            <a:ext cx="17043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endParaRPr lang="en-US" sz="2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001" y="1816936"/>
            <a:ext cx="5788182" cy="3887226"/>
          </a:xfrm>
          <a:prstGeom prst="rect">
            <a:avLst/>
          </a:prstGeom>
          <a:ln w="12700">
            <a:noFill/>
          </a:ln>
        </p:spPr>
      </p:pic>
      <p:cxnSp>
        <p:nvCxnSpPr>
          <p:cNvPr id="25" name="Straight Arrow Connector 24"/>
          <p:cNvCxnSpPr/>
          <p:nvPr/>
        </p:nvCxnSpPr>
        <p:spPr>
          <a:xfrm flipH="1">
            <a:off x="3090496" y="4881037"/>
            <a:ext cx="1239611" cy="5143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3879134" y="4526994"/>
            <a:ext cx="1535708" cy="512735"/>
            <a:chOff x="3879134" y="4526994"/>
            <a:chExt cx="1535708" cy="51273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879134" y="4773706"/>
              <a:ext cx="963443" cy="26602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842577" y="4770127"/>
              <a:ext cx="569981" cy="26960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439377" y="4526994"/>
              <a:ext cx="975465" cy="23326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893095" y="4533974"/>
              <a:ext cx="546282" cy="2327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124093" y="4928783"/>
            <a:ext cx="211147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endParaRPr lang="en-US" sz="2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893169" y="2364618"/>
            <a:ext cx="2197074" cy="83524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594919" y="3149105"/>
            <a:ext cx="2099826" cy="10984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591689" y="4953338"/>
            <a:ext cx="1494934" cy="6183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1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46609" y="940391"/>
            <a:ext cx="11582400" cy="5713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148353"/>
            <a:ext cx="4353220" cy="595086"/>
            <a:chOff x="3865174" y="148353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148353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3621" y="183739"/>
              <a:ext cx="571500" cy="55245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923628" y="1107666"/>
            <a:ext cx="6573210" cy="553998"/>
            <a:chOff x="712076" y="1405392"/>
            <a:chExt cx="6573210" cy="553998"/>
          </a:xfrm>
        </p:grpSpPr>
        <p:grpSp>
          <p:nvGrpSpPr>
            <p:cNvPr id="8" name="Group 7"/>
            <p:cNvGrpSpPr/>
            <p:nvPr/>
          </p:nvGrpSpPr>
          <p:grpSpPr>
            <a:xfrm>
              <a:off x="712076" y="1405392"/>
              <a:ext cx="445956" cy="553998"/>
              <a:chOff x="1104838" y="1405332"/>
              <a:chExt cx="445956" cy="55399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104838" y="1405332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219202" y="1459948"/>
              <a:ext cx="606608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xách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2299447" y="2043953"/>
            <a:ext cx="7678271" cy="437091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703870" y="1776802"/>
            <a:ext cx="2864554" cy="575528"/>
          </a:xfrm>
          <a:prstGeom prst="ellipse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1153" y="2477129"/>
            <a:ext cx="70462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 </a:t>
            </a:r>
            <a:r>
              <a:rPr lang="vi-VN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phần cơ bản </a:t>
            </a:r>
            <a:r>
              <a:rPr lang="vi-VN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</a:t>
            </a:r>
            <a:r>
              <a:rPr lang="vi-VN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</a:t>
            </a:r>
            <a:r>
              <a:rPr lang="en-US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-VN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ách </a:t>
            </a:r>
            <a:r>
              <a:rPr lang="vi-VN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và </a:t>
            </a:r>
            <a:r>
              <a:rPr lang="en-US" sz="21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bàn</a:t>
            </a:r>
            <a:r>
              <a:rPr lang="en-US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254040"/>
              </p:ext>
            </p:extLst>
          </p:nvPr>
        </p:nvGraphicFramePr>
        <p:xfrm>
          <a:off x="2635624" y="3256134"/>
          <a:ext cx="6992470" cy="29332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96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6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7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MÁY</a:t>
                      </a:r>
                      <a:r>
                        <a:rPr lang="en-US" sz="2000" baseline="0" dirty="0" smtClean="0"/>
                        <a:t> TÍNH ĐỂ BÀN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MÁY</a:t>
                      </a:r>
                      <a:r>
                        <a:rPr lang="en-US" sz="2000" baseline="0" dirty="0" smtClean="0"/>
                        <a:t> TÍNH XÁCH TAY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05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2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2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2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Màn</a:t>
                      </a:r>
                      <a:r>
                        <a:rPr lang="en-US" sz="2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endParaRPr lang="en-US" sz="22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2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endParaRPr lang="en-US" sz="22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endParaRPr lang="en-US" sz="22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Bàn</a:t>
                      </a:r>
                      <a:r>
                        <a:rPr lang="en-US" sz="2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phím</a:t>
                      </a:r>
                      <a:endParaRPr lang="en-US" sz="22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endParaRPr lang="en-US" sz="20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endParaRPr lang="en-US" sz="20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Vùng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ứng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endParaRPr lang="en-US" sz="20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phím</a:t>
                      </a:r>
                      <a:endParaRPr lang="en-US" sz="20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4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27291" y="1208496"/>
            <a:ext cx="11419567" cy="53658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030601" y="1383308"/>
            <a:ext cx="7026860" cy="584775"/>
            <a:chOff x="712076" y="1405392"/>
            <a:chExt cx="7026860" cy="584775"/>
          </a:xfrm>
        </p:grpSpPr>
        <p:grpSp>
          <p:nvGrpSpPr>
            <p:cNvPr id="8" name="Group 7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219202" y="1459948"/>
              <a:ext cx="6519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xách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Horizontal Scroll 27"/>
          <p:cNvSpPr/>
          <p:nvPr/>
        </p:nvSpPr>
        <p:spPr>
          <a:xfrm>
            <a:off x="1537727" y="2508908"/>
            <a:ext cx="9354391" cy="2926417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xách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bốn </a:t>
            </a:r>
            <a:r>
              <a:rPr lang="vi-VN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thành phần cơ bản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là: </a:t>
            </a:r>
            <a:r>
              <a:rPr lang="vi-VN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thân máy, màn hình, bàn phím và chuột máy tính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vi-VN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vùng cảm ứng chuột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7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333162" y="1173104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82684" y="1390706"/>
            <a:ext cx="8330678" cy="584775"/>
            <a:chOff x="712076" y="1405392"/>
            <a:chExt cx="8330678" cy="584775"/>
          </a:xfrm>
        </p:grpSpPr>
        <p:grpSp>
          <p:nvGrpSpPr>
            <p:cNvPr id="9" name="Group 8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219202" y="1459948"/>
              <a:ext cx="7823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Thân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màn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bàn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phím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loa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7401"/>
          <a:stretch/>
        </p:blipFill>
        <p:spPr>
          <a:xfrm>
            <a:off x="823275" y="2765074"/>
            <a:ext cx="5904869" cy="3253572"/>
          </a:xfrm>
          <a:prstGeom prst="rect">
            <a:avLst/>
          </a:prstGeom>
          <a:ln w="12700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728" y="3092822"/>
            <a:ext cx="2724149" cy="20648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312281" y="3231756"/>
            <a:ext cx="2836638" cy="20469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Callout 16"/>
          <p:cNvSpPr/>
          <p:nvPr/>
        </p:nvSpPr>
        <p:spPr>
          <a:xfrm>
            <a:off x="8318715" y="2636466"/>
            <a:ext cx="2351438" cy="825191"/>
          </a:xfrm>
          <a:prstGeom prst="wedgeEllipseCallout">
            <a:avLst>
              <a:gd name="adj1" fmla="val -73573"/>
              <a:gd name="adj2" fmla="val 5091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874515" y="2575545"/>
            <a:ext cx="594320" cy="9965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95575" y="2173554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</a:t>
            </a:r>
            <a:endParaRPr lang="en-US" sz="28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69195" y="2842535"/>
            <a:ext cx="3798450" cy="2858237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bàn phím, chuột, màn hình và loa có chức năng gì?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6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7" grpId="0" animBg="1"/>
      <p:bldP spid="17" grpId="1" animBg="1"/>
      <p:bldP spid="25" grpId="0"/>
      <p:bldP spid="25" grpId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865174" y="232761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</a:t>
            </a:r>
            <a:endParaRPr lang="en-US" sz="3200" b="1" dirty="0">
              <a:solidFill>
                <a:srgbClr val="CC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3162" y="1173104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42997" y="2514600"/>
            <a:ext cx="1734671" cy="461665"/>
          </a:xfrm>
          <a:prstGeom prst="rect">
            <a:avLst/>
          </a:prstGeom>
          <a:ln w="28575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phím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6104" y="4114997"/>
            <a:ext cx="1761564" cy="461665"/>
          </a:xfrm>
          <a:prstGeom prst="rect">
            <a:avLst/>
          </a:prstGeom>
          <a:ln w="28575">
            <a:solidFill>
              <a:srgbClr val="33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6104" y="3321522"/>
            <a:ext cx="1761564" cy="461665"/>
          </a:xfrm>
          <a:prstGeom prst="rect">
            <a:avLst/>
          </a:prstGeom>
          <a:ln w="28575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Chuột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6104" y="4902087"/>
            <a:ext cx="1761564" cy="461665"/>
          </a:xfrm>
          <a:prstGeom prst="rect">
            <a:avLst/>
          </a:prstGeom>
          <a:ln w="28575">
            <a:solidFill>
              <a:srgbClr val="33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Loa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14354" y="2492189"/>
            <a:ext cx="5871887" cy="461665"/>
          </a:xfrm>
          <a:prstGeom prst="rect">
            <a:avLst/>
          </a:prstGeom>
          <a:ln w="28575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khiển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…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7461" y="4065692"/>
            <a:ext cx="5893527" cy="461665"/>
          </a:xfrm>
          <a:prstGeom prst="rect">
            <a:avLst/>
          </a:prstGeom>
          <a:ln w="28575">
            <a:solidFill>
              <a:srgbClr val="33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Gửi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87461" y="3299111"/>
            <a:ext cx="5893527" cy="461665"/>
          </a:xfrm>
          <a:prstGeom prst="rect">
            <a:avLst/>
          </a:prstGeom>
          <a:ln w="28575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thanh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87461" y="4879676"/>
            <a:ext cx="5893527" cy="461665"/>
          </a:xfrm>
          <a:prstGeom prst="rect">
            <a:avLst/>
          </a:prstGeom>
          <a:ln w="28575">
            <a:solidFill>
              <a:srgbClr val="33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hiển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>
            <a:stCxn id="18" idx="3"/>
          </p:cNvCxnSpPr>
          <p:nvPr/>
        </p:nvCxnSpPr>
        <p:spPr>
          <a:xfrm>
            <a:off x="2877668" y="2745433"/>
            <a:ext cx="2209793" cy="161141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877667" y="2723021"/>
            <a:ext cx="2209794" cy="81885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880666" y="4356847"/>
            <a:ext cx="2206795" cy="77607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874670" y="3484198"/>
            <a:ext cx="2185898" cy="162724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653682" y="1990165"/>
            <a:ext cx="2497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phím</a:t>
            </a:r>
            <a:r>
              <a:rPr lang="en-US" dirty="0" smtClean="0"/>
              <a:t>, </a:t>
            </a:r>
            <a:r>
              <a:rPr lang="en-US" dirty="0" err="1" smtClean="0"/>
              <a:t>chuột</a:t>
            </a:r>
            <a:r>
              <a:rPr lang="en-US" dirty="0" smtClean="0"/>
              <a:t>…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8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346609" y="1146209"/>
            <a:ext cx="11582400" cy="54294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88555" y="1296577"/>
            <a:ext cx="7696210" cy="584775"/>
            <a:chOff x="712076" y="1405392"/>
            <a:chExt cx="7696210" cy="584775"/>
          </a:xfrm>
        </p:grpSpPr>
        <p:grpSp>
          <p:nvGrpSpPr>
            <p:cNvPr id="9" name="Group 8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219202" y="1459948"/>
              <a:ext cx="718908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Thân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màn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bàn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phím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loa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802195" y="2003612"/>
            <a:ext cx="7230306" cy="434339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3225" indent="-403225" algn="just">
              <a:lnSpc>
                <a:spcPct val="114000"/>
              </a:lnSpc>
            </a:pPr>
            <a:r>
              <a:rPr lang="vi-VN" sz="2400" dirty="0" smtClean="0">
                <a:solidFill>
                  <a:srgbClr val="3333CC"/>
                </a:solidFill>
              </a:rPr>
              <a:t>a. </a:t>
            </a:r>
            <a:r>
              <a:rPr lang="vi-VN" sz="2400" dirty="0" smtClean="0">
                <a:solidFill>
                  <a:srgbClr val="FF0000"/>
                </a:solidFill>
              </a:rPr>
              <a:t>Thân </a:t>
            </a:r>
            <a:r>
              <a:rPr lang="vi-VN" sz="2400" dirty="0">
                <a:solidFill>
                  <a:srgbClr val="FF0000"/>
                </a:solidFill>
              </a:rPr>
              <a:t>máy </a:t>
            </a:r>
            <a:r>
              <a:rPr lang="vi-VN" sz="2400" dirty="0">
                <a:solidFill>
                  <a:srgbClr val="3333CC"/>
                </a:solidFill>
              </a:rPr>
              <a:t>xử lí các thông tin và điều khiển mọi hoạt động của máy </a:t>
            </a:r>
            <a:r>
              <a:rPr lang="vi-VN" sz="2400" dirty="0" smtClean="0">
                <a:solidFill>
                  <a:srgbClr val="3333CC"/>
                </a:solidFill>
              </a:rPr>
              <a:t>tính.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403225" indent="-403225" algn="just">
              <a:lnSpc>
                <a:spcPct val="114000"/>
              </a:lnSpc>
            </a:pPr>
            <a:r>
              <a:rPr lang="vi-VN" sz="2400" dirty="0" smtClean="0">
                <a:solidFill>
                  <a:srgbClr val="3333CC"/>
                </a:solidFill>
              </a:rPr>
              <a:t>b</a:t>
            </a:r>
            <a:r>
              <a:rPr lang="vi-VN" sz="2400" dirty="0">
                <a:solidFill>
                  <a:srgbClr val="3333CC"/>
                </a:solidFill>
              </a:rPr>
              <a:t>. </a:t>
            </a:r>
            <a:r>
              <a:rPr lang="vi-VN" sz="2400" dirty="0">
                <a:solidFill>
                  <a:srgbClr val="FF0000"/>
                </a:solidFill>
              </a:rPr>
              <a:t>Màn hình </a:t>
            </a:r>
            <a:r>
              <a:rPr lang="vi-VN" sz="2400" dirty="0">
                <a:solidFill>
                  <a:srgbClr val="3333CC"/>
                </a:solidFill>
              </a:rPr>
              <a:t>là nơi hiển thị kết quả làm việc của máy tính</a:t>
            </a:r>
            <a:r>
              <a:rPr lang="vi-VN" sz="2400" dirty="0" smtClean="0">
                <a:solidFill>
                  <a:srgbClr val="3333CC"/>
                </a:solidFill>
              </a:rPr>
              <a:t>.</a:t>
            </a:r>
            <a:r>
              <a:rPr lang="en-US" sz="2400" dirty="0" smtClean="0">
                <a:solidFill>
                  <a:srgbClr val="3333CC"/>
                </a:solidFill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indent="-403225" algn="just">
              <a:lnSpc>
                <a:spcPct val="114000"/>
              </a:lnSpc>
            </a:pPr>
            <a:r>
              <a:rPr lang="vi-VN" sz="2400" dirty="0" smtClean="0">
                <a:solidFill>
                  <a:srgbClr val="3333CC"/>
                </a:solidFill>
              </a:rPr>
              <a:t>c</a:t>
            </a:r>
            <a:r>
              <a:rPr lang="vi-VN" sz="2400" dirty="0">
                <a:solidFill>
                  <a:srgbClr val="3333CC"/>
                </a:solidFill>
              </a:rPr>
              <a:t>. </a:t>
            </a:r>
            <a:r>
              <a:rPr lang="vi-VN" sz="2400" dirty="0">
                <a:solidFill>
                  <a:srgbClr val="FF0000"/>
                </a:solidFill>
              </a:rPr>
              <a:t>Bàn phím </a:t>
            </a:r>
            <a:r>
              <a:rPr lang="vi-VN" sz="2400" dirty="0">
                <a:solidFill>
                  <a:srgbClr val="3333CC"/>
                </a:solidFill>
              </a:rPr>
              <a:t>dùng để nhập văn bản và gửi tín hiệu vào cho máy </a:t>
            </a:r>
            <a:r>
              <a:rPr lang="vi-VN" sz="2400" dirty="0" smtClean="0">
                <a:solidFill>
                  <a:srgbClr val="3333CC"/>
                </a:solidFill>
              </a:rPr>
              <a:t>tính.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403225" indent="-403225" algn="just">
              <a:lnSpc>
                <a:spcPct val="114000"/>
              </a:lnSpc>
            </a:pPr>
            <a:r>
              <a:rPr lang="vi-VN" sz="2400" dirty="0" smtClean="0">
                <a:solidFill>
                  <a:srgbClr val="3333CC"/>
                </a:solidFill>
              </a:rPr>
              <a:t>d</a:t>
            </a:r>
            <a:r>
              <a:rPr lang="vi-VN" sz="2400" dirty="0">
                <a:solidFill>
                  <a:srgbClr val="3333CC"/>
                </a:solidFill>
              </a:rPr>
              <a:t>. </a:t>
            </a:r>
            <a:r>
              <a:rPr lang="vi-VN" sz="2400" dirty="0">
                <a:solidFill>
                  <a:srgbClr val="FF0000"/>
                </a:solidFill>
              </a:rPr>
              <a:t>Chuột máy tính </a:t>
            </a:r>
            <a:r>
              <a:rPr lang="vi-VN" sz="2400" dirty="0">
                <a:solidFill>
                  <a:srgbClr val="3333CC"/>
                </a:solidFill>
              </a:rPr>
              <a:t>giúp điều khiển máy tính thuận tiện hơn. 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403225" indent="-403225" algn="just">
              <a:lnSpc>
                <a:spcPct val="114000"/>
              </a:lnSpc>
            </a:pPr>
            <a:r>
              <a:rPr lang="vi-VN" sz="2400" dirty="0" smtClean="0">
                <a:solidFill>
                  <a:srgbClr val="3333CC"/>
                </a:solidFill>
              </a:rPr>
              <a:t>e</a:t>
            </a:r>
            <a:r>
              <a:rPr lang="vi-VN" sz="2400" dirty="0">
                <a:solidFill>
                  <a:srgbClr val="3333CC"/>
                </a:solidFill>
              </a:rPr>
              <a:t>. </a:t>
            </a:r>
            <a:r>
              <a:rPr lang="vi-VN" sz="2400" dirty="0">
                <a:solidFill>
                  <a:srgbClr val="FF0000"/>
                </a:solidFill>
              </a:rPr>
              <a:t>Loa </a:t>
            </a:r>
            <a:r>
              <a:rPr lang="vi-VN" sz="2400" dirty="0">
                <a:solidFill>
                  <a:srgbClr val="3333CC"/>
                </a:solidFill>
              </a:rPr>
              <a:t>dùng để phát âm thanh. 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682" y="2913387"/>
            <a:ext cx="3688416" cy="210236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081682" y="3133164"/>
            <a:ext cx="995083" cy="17659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903913" y="3271480"/>
            <a:ext cx="1627094" cy="10712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916133" y="4481079"/>
            <a:ext cx="1760831" cy="5346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578523" y="4451165"/>
            <a:ext cx="645008" cy="4871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356805" y="3453346"/>
            <a:ext cx="1462474" cy="10277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1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84094" y="1102433"/>
            <a:ext cx="11185284" cy="54866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005516" y="1296577"/>
            <a:ext cx="6975563" cy="584775"/>
            <a:chOff x="712076" y="1405392"/>
            <a:chExt cx="6975563" cy="584775"/>
          </a:xfrm>
        </p:grpSpPr>
        <p:grpSp>
          <p:nvGrpSpPr>
            <p:cNvPr id="12" name="Group 11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19202" y="1459948"/>
              <a:ext cx="646843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thoại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minh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996" y="2231257"/>
            <a:ext cx="2619375" cy="3228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170" y="2974207"/>
            <a:ext cx="1247775" cy="24860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52072" y="5593757"/>
            <a:ext cx="19752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25239" y="5519374"/>
            <a:ext cx="29322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64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14190" y="1102433"/>
            <a:ext cx="11255188" cy="54866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005516" y="1189001"/>
            <a:ext cx="6975563" cy="584775"/>
            <a:chOff x="712076" y="1405392"/>
            <a:chExt cx="6975563" cy="584775"/>
          </a:xfrm>
        </p:grpSpPr>
        <p:grpSp>
          <p:nvGrpSpPr>
            <p:cNvPr id="12" name="Group 11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19202" y="1459948"/>
              <a:ext cx="646843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thoại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minh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780367" y="2119323"/>
            <a:ext cx="4988859" cy="433899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933180" y="1845075"/>
            <a:ext cx="2683237" cy="50245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82100" y="2149945"/>
            <a:ext cx="5062860" cy="427774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610807" y="1894449"/>
            <a:ext cx="2445135" cy="505505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lẻ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91" y="1957806"/>
            <a:ext cx="1792747" cy="14174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07261" y="4253670"/>
            <a:ext cx="4907739" cy="2057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2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1175" indent="-228600" algn="just"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1175" indent="-228600" algn="just"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2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2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endParaRPr lang="en-US" sz="22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635" y="2419191"/>
            <a:ext cx="1416325" cy="181277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308994" y="4245410"/>
            <a:ext cx="4945177" cy="2057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2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1175" indent="-228600" algn="just"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2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2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minh.</a:t>
            </a:r>
            <a:endParaRPr lang="en-US" sz="22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228600" algn="just"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2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2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endParaRPr lang="en-US" sz="22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821" y="2454745"/>
            <a:ext cx="885264" cy="17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84094" y="1102433"/>
            <a:ext cx="11185284" cy="54866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139986" y="1323471"/>
            <a:ext cx="6975563" cy="584775"/>
            <a:chOff x="712076" y="1405392"/>
            <a:chExt cx="6975563" cy="584775"/>
          </a:xfrm>
        </p:grpSpPr>
        <p:grpSp>
          <p:nvGrpSpPr>
            <p:cNvPr id="12" name="Group 11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19202" y="1459948"/>
              <a:ext cx="646843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thoại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minh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Horizontal Scroll 15"/>
          <p:cNvSpPr/>
          <p:nvPr/>
        </p:nvSpPr>
        <p:spPr>
          <a:xfrm>
            <a:off x="1537728" y="2508908"/>
            <a:ext cx="9018214" cy="2926417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800" b="1" dirty="0"/>
              <a:t>Máy tính bảng và điện thoại thông minh có các thành phần với chức năng giống những thành phần cơ bản của máy tính. 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92901" y="1120466"/>
            <a:ext cx="11228294" cy="55358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17" name="Rounded Rectangle 16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44"/>
          <a:stretch/>
        </p:blipFill>
        <p:spPr>
          <a:xfrm>
            <a:off x="1775012" y="2910556"/>
            <a:ext cx="8404412" cy="373229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64491" y="1400273"/>
            <a:ext cx="8293908" cy="1443048"/>
            <a:chOff x="1764491" y="1400273"/>
            <a:chExt cx="8293908" cy="144304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491" y="1631349"/>
              <a:ext cx="1095090" cy="100779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873028" y="1400273"/>
              <a:ext cx="7185371" cy="1443048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14000"/>
                </a:lnSpc>
              </a:pPr>
              <a:r>
                <a:rPr lang="vi-VN" sz="2400" b="1" dirty="0" smtClean="0"/>
                <a:t>Em hãy chỉ ra các cặp tương ứng của thành phần máy tính với hình ảnh của nó ở bảng bên.</a:t>
              </a:r>
              <a:endParaRPr 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630006" y="5615047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45056" y="5615046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0006" y="4235097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45056" y="4233447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68188" y="1501253"/>
            <a:ext cx="10327341" cy="46117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65174" y="334359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32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2022764" y="1870364"/>
            <a:ext cx="9005454" cy="3315785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92901" y="1120466"/>
            <a:ext cx="11228294" cy="55358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17" name="Rounded Rectangle 16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56173" y="5298845"/>
            <a:ext cx="2018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2012" y="5339789"/>
            <a:ext cx="300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43776" y="5324960"/>
            <a:ext cx="2250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10779" y="5309543"/>
            <a:ext cx="250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68991" y="1496547"/>
            <a:ext cx="10249469" cy="71641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5.4a, 5.4b, 5.4c, 5.4d.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17" y="2825090"/>
            <a:ext cx="10651465" cy="251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7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2" name="Rounded Rectangle 11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494" y="1119119"/>
            <a:ext cx="7395241" cy="5521514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16924" y="1883391"/>
            <a:ext cx="4150357" cy="4265920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>
              <a:lnSpc>
                <a:spcPct val="114000"/>
              </a:lnSpc>
            </a:pPr>
            <a:r>
              <a:rPr lang="vi-VN" sz="2600" b="1" dirty="0"/>
              <a:t>Em hãy trao đổi với bạn, chỉ ra các bộ ba tương ứng với nhau giữa chức năng - hình ảnh - tên gọi ở bảng dưới đây. </a:t>
            </a:r>
            <a:endParaRPr lang="en-US" sz="2600" b="1" dirty="0" smtClean="0"/>
          </a:p>
          <a:p>
            <a:pPr algn="just">
              <a:lnSpc>
                <a:spcPct val="114000"/>
              </a:lnSpc>
            </a:pPr>
            <a:r>
              <a:rPr lang="vi-VN" sz="2600" b="1" dirty="0" smtClean="0"/>
              <a:t>Ví </a:t>
            </a:r>
            <a:r>
              <a:rPr lang="vi-VN" sz="2600" b="1" dirty="0"/>
              <a:t>dụ: A – 1 – a là sai, </a:t>
            </a:r>
            <a:r>
              <a:rPr lang="en-US" sz="2600" b="1" dirty="0" smtClean="0"/>
              <a:t>     </a:t>
            </a:r>
            <a:r>
              <a:rPr lang="vi-VN" sz="2600" b="1" dirty="0" smtClean="0"/>
              <a:t>A </a:t>
            </a:r>
            <a:r>
              <a:rPr lang="vi-VN" sz="2600" b="1" dirty="0"/>
              <a:t>– 3 – d là đúng.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94328" y="1290916"/>
            <a:ext cx="8821271" cy="52043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455040" y="2030197"/>
            <a:ext cx="52998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TRUYỀN HOA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7330" y="5264169"/>
            <a:ext cx="750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Horizontal Scroll 18"/>
          <p:cNvSpPr/>
          <p:nvPr/>
        </p:nvSpPr>
        <p:spPr>
          <a:xfrm>
            <a:off x="2520218" y="3094380"/>
            <a:ext cx="7169489" cy="2169789"/>
          </a:xfrm>
          <a:prstGeom prst="horizontalScroll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0" name="Rounded Rectangle 9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590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91" y="1796674"/>
            <a:ext cx="2299243" cy="3280293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2797794" y="1984934"/>
            <a:ext cx="8570792" cy="4006433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800" dirty="0"/>
              <a:t>Các loại máy tính: </a:t>
            </a:r>
            <a:r>
              <a:rPr lang="vi-VN" sz="2800" i="1" dirty="0"/>
              <a:t>để bàn, xách tay, bảng và điện thoại thông minh</a:t>
            </a:r>
            <a:r>
              <a:rPr lang="vi-VN" sz="2800" dirty="0"/>
              <a:t> thường có </a:t>
            </a:r>
            <a:r>
              <a:rPr lang="vi-VN" sz="2800" i="1" dirty="0"/>
              <a:t>bốn thành phần cơ bản là thân máy, màn hình, bàn phím </a:t>
            </a:r>
            <a:r>
              <a:rPr lang="vi-VN" sz="2800" dirty="0"/>
              <a:t>và </a:t>
            </a:r>
            <a:r>
              <a:rPr lang="vi-VN" sz="2800" i="1" dirty="0"/>
              <a:t>chuột</a:t>
            </a:r>
            <a:r>
              <a:rPr lang="vi-VN" sz="2800" dirty="0"/>
              <a:t>. </a:t>
            </a:r>
            <a:r>
              <a:rPr lang="vi-VN" sz="2800" i="1" dirty="0"/>
              <a:t>Bàn phím, chuột, màn hình </a:t>
            </a:r>
            <a:r>
              <a:rPr lang="vi-VN" sz="2800" dirty="0"/>
              <a:t>và</a:t>
            </a:r>
            <a:r>
              <a:rPr lang="vi-VN" sz="2800" i="1" dirty="0"/>
              <a:t> loa </a:t>
            </a:r>
            <a:r>
              <a:rPr lang="vi-VN" sz="2800" dirty="0"/>
              <a:t>giúp sử dụng máy tính dễ dàng và hiệu quả.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575" y="319315"/>
            <a:ext cx="11825754" cy="61830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utoShape 4" descr="Có nên để điều hòa một chiều ở 30 độ C? - Vn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43748" y="478758"/>
            <a:ext cx="3531795" cy="2454816"/>
            <a:chOff x="743748" y="519099"/>
            <a:chExt cx="3531795" cy="24548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3748" y="519099"/>
              <a:ext cx="3531795" cy="211215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926793" y="2573805"/>
              <a:ext cx="11657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12494" y="501413"/>
            <a:ext cx="1340432" cy="2458038"/>
            <a:chOff x="5512494" y="608989"/>
            <a:chExt cx="1340432" cy="2458038"/>
          </a:xfrm>
        </p:grpSpPr>
        <p:pic>
          <p:nvPicPr>
            <p:cNvPr id="1026" name="Picture 2" descr="Điện Thoại Oppo A3s 16GB Tím Đen CPH1803 Giá Rẻ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18" r="19609"/>
            <a:stretch/>
          </p:blipFill>
          <p:spPr bwMode="auto">
            <a:xfrm>
              <a:off x="5585773" y="608989"/>
              <a:ext cx="1164650" cy="1995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512494" y="2666917"/>
              <a:ext cx="1340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thoại</a:t>
              </a:r>
              <a:endPara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187225" y="608989"/>
            <a:ext cx="2706589" cy="2395313"/>
            <a:chOff x="8187225" y="608989"/>
            <a:chExt cx="2706589" cy="239531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87225" y="608989"/>
              <a:ext cx="2706589" cy="188064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721313" y="2604192"/>
              <a:ext cx="18069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endPara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0375" y="3407287"/>
            <a:ext cx="2403663" cy="2768818"/>
            <a:chOff x="460375" y="3407287"/>
            <a:chExt cx="2403663" cy="2768818"/>
          </a:xfrm>
        </p:grpSpPr>
        <p:pic>
          <p:nvPicPr>
            <p:cNvPr id="1030" name="Picture 6" descr="Nồi Cơm Điện Tử Toshiba RC-18DH1NV 1.8 Lít Giá Rẻ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" y="3407287"/>
              <a:ext cx="2403663" cy="2329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36561" y="5775995"/>
              <a:ext cx="20201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Nồi</a:t>
              </a:r>
              <a:r>
                <a:rPr lang="en-US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cơm</a:t>
              </a:r>
              <a:r>
                <a:rPr lang="en-US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endPara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57496" y="3284305"/>
            <a:ext cx="3655998" cy="2914934"/>
            <a:chOff x="3363367" y="3324646"/>
            <a:chExt cx="3655998" cy="291493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63367" y="3324646"/>
              <a:ext cx="3655998" cy="245208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373582" y="5839470"/>
              <a:ext cx="1212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endPara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803736" y="3243964"/>
            <a:ext cx="3868311" cy="3065216"/>
            <a:chOff x="7803736" y="3243964"/>
            <a:chExt cx="3868311" cy="306521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l="3457" r="3929" b="3288"/>
            <a:stretch/>
          </p:blipFill>
          <p:spPr>
            <a:xfrm>
              <a:off x="7803736" y="3243964"/>
              <a:ext cx="3868311" cy="263512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936465" y="5909070"/>
              <a:ext cx="13532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Lò</a:t>
              </a:r>
              <a:r>
                <a:rPr lang="en-US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 </a:t>
              </a:r>
              <a:r>
                <a:rPr lang="en-US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sóng</a:t>
              </a:r>
              <a:endPara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669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35424" y="981635"/>
            <a:ext cx="10098741" cy="51448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2736595" y="2483831"/>
            <a:ext cx="6851158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0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pc="-70" dirty="0" err="1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</a:p>
          <a:p>
            <a:pPr algn="ctr">
              <a:lnSpc>
                <a:spcPct val="150000"/>
              </a:lnSpc>
            </a:pPr>
            <a:r>
              <a:rPr lang="en-US" sz="3600" b="1" spc="-70" dirty="0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 QUEN VỚI MÁY TÍNH</a:t>
            </a:r>
            <a:endParaRPr lang="en-US" sz="3600" b="1" spc="-70" dirty="0">
              <a:ln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3884" y="1251355"/>
            <a:ext cx="484299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-30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  <a:endParaRPr lang="en-US" sz="4700" b="1" cap="none" spc="-300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39036" y="1048869"/>
            <a:ext cx="1096582" cy="1127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7" name="Rounded Rectangle 6"/>
          <p:cNvSpPr/>
          <p:nvPr/>
        </p:nvSpPr>
        <p:spPr>
          <a:xfrm>
            <a:off x="407961" y="1290916"/>
            <a:ext cx="11451101" cy="52043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37330" y="5264169"/>
            <a:ext cx="750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11" y="1565720"/>
            <a:ext cx="3717409" cy="2637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339" y="3134390"/>
            <a:ext cx="3436898" cy="3187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2851" y="1467713"/>
            <a:ext cx="3225931" cy="2833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048" y="3716718"/>
            <a:ext cx="2288211" cy="26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46609" y="1006150"/>
            <a:ext cx="11582400" cy="5648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882684" y="1141262"/>
            <a:ext cx="7026860" cy="584775"/>
            <a:chOff x="712076" y="1405392"/>
            <a:chExt cx="7026860" cy="584775"/>
          </a:xfrm>
        </p:grpSpPr>
        <p:grpSp>
          <p:nvGrpSpPr>
            <p:cNvPr id="8" name="Group 7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219202" y="1459948"/>
              <a:ext cx="6519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xách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643516" y="4847880"/>
            <a:ext cx="2020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401"/>
          <a:stretch/>
        </p:blipFill>
        <p:spPr>
          <a:xfrm>
            <a:off x="942677" y="1872120"/>
            <a:ext cx="5366684" cy="29570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256" y="1852434"/>
            <a:ext cx="4406167" cy="29590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7784613" y="4819744"/>
            <a:ext cx="2190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xách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1007187" y="5214003"/>
            <a:ext cx="10410091" cy="1441055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534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46609" y="940391"/>
            <a:ext cx="11582400" cy="5713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148353"/>
            <a:ext cx="4353220" cy="595086"/>
            <a:chOff x="3865174" y="148353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148353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3621" y="183739"/>
              <a:ext cx="571500" cy="55245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923628" y="1107666"/>
            <a:ext cx="6573210" cy="553998"/>
            <a:chOff x="712076" y="1405392"/>
            <a:chExt cx="6573210" cy="553998"/>
          </a:xfrm>
        </p:grpSpPr>
        <p:grpSp>
          <p:nvGrpSpPr>
            <p:cNvPr id="8" name="Group 7"/>
            <p:cNvGrpSpPr/>
            <p:nvPr/>
          </p:nvGrpSpPr>
          <p:grpSpPr>
            <a:xfrm>
              <a:off x="712076" y="1405392"/>
              <a:ext cx="445956" cy="553998"/>
              <a:chOff x="1104838" y="1405332"/>
              <a:chExt cx="445956" cy="55399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104838" y="1405332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219202" y="1459948"/>
              <a:ext cx="606608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xách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3179298" y="1876497"/>
            <a:ext cx="5908433" cy="453815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703869" y="1679545"/>
            <a:ext cx="2999257" cy="713126"/>
          </a:xfrm>
          <a:prstGeom prst="ellipse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5907" y="2477129"/>
            <a:ext cx="5674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 </a:t>
            </a:r>
            <a:r>
              <a:rPr lang="vi-VN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phần cơ bản </a:t>
            </a:r>
            <a:r>
              <a:rPr lang="vi-VN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endParaRPr lang="en-US" sz="21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tính </a:t>
            </a:r>
            <a:r>
              <a:rPr lang="en-US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-VN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ách </a:t>
            </a:r>
            <a:r>
              <a:rPr lang="vi-VN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và </a:t>
            </a:r>
            <a:r>
              <a:rPr lang="en-US" sz="21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bàn</a:t>
            </a:r>
            <a:r>
              <a:rPr lang="en-US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517486"/>
              </p:ext>
            </p:extLst>
          </p:nvPr>
        </p:nvGraphicFramePr>
        <p:xfrm>
          <a:off x="3305906" y="3213859"/>
          <a:ext cx="5683352" cy="28767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41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1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2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MÁY</a:t>
                      </a:r>
                      <a:r>
                        <a:rPr lang="en-US" sz="2000" baseline="0" dirty="0" smtClean="0"/>
                        <a:t> TÍNH ĐỂ BÀN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MÁY</a:t>
                      </a:r>
                      <a:r>
                        <a:rPr lang="en-US" sz="2000" baseline="0" dirty="0" smtClean="0"/>
                        <a:t> TÍNH XÁCH TAY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51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Các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thành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phần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cơ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bản</a:t>
                      </a:r>
                      <a:r>
                        <a:rPr lang="en-US" sz="2000" baseline="0" dirty="0" smtClean="0"/>
                        <a:t>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Các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thành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phần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cơ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bản</a:t>
                      </a:r>
                      <a:r>
                        <a:rPr lang="en-US" sz="2000" baseline="0" dirty="0" smtClean="0"/>
                        <a:t>:</a:t>
                      </a:r>
                    </a:p>
                    <a:p>
                      <a:pPr algn="ctr"/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7401"/>
          <a:stretch/>
        </p:blipFill>
        <p:spPr>
          <a:xfrm>
            <a:off x="411569" y="2630654"/>
            <a:ext cx="2767729" cy="16459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731" y="2574381"/>
            <a:ext cx="2658793" cy="17848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878847" y="4350218"/>
            <a:ext cx="2020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78189" y="4395525"/>
            <a:ext cx="2190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46609" y="1006150"/>
            <a:ext cx="11582400" cy="5648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882684" y="1141262"/>
            <a:ext cx="7026860" cy="584775"/>
            <a:chOff x="712076" y="1405392"/>
            <a:chExt cx="7026860" cy="584775"/>
          </a:xfrm>
        </p:grpSpPr>
        <p:grpSp>
          <p:nvGrpSpPr>
            <p:cNvPr id="8" name="Group 7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219202" y="1459948"/>
              <a:ext cx="6519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xách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127755" y="5656114"/>
            <a:ext cx="22108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401"/>
          <a:stretch/>
        </p:blipFill>
        <p:spPr>
          <a:xfrm>
            <a:off x="3185374" y="2203818"/>
            <a:ext cx="5904869" cy="3253572"/>
          </a:xfrm>
          <a:prstGeom prst="rect">
            <a:avLst/>
          </a:prstGeom>
          <a:ln w="12700"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6893169" y="2364618"/>
            <a:ext cx="2197074" cy="8352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57415" y="1841398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8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sz="28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8632041" y="4040666"/>
            <a:ext cx="1440427" cy="8091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668819" y="3459784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8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/>
          <p:cNvCxnSpPr>
            <a:endCxn id="30" idx="2"/>
          </p:cNvCxnSpPr>
          <p:nvPr/>
        </p:nvCxnSpPr>
        <p:spPr>
          <a:xfrm flipH="1" flipV="1">
            <a:off x="1776283" y="3097189"/>
            <a:ext cx="2088900" cy="9434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44777" y="2573969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endParaRPr lang="en-US" sz="28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088283" y="5003649"/>
            <a:ext cx="2483644" cy="783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50969" y="5557746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8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endParaRPr lang="en-US" sz="28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875</Words>
  <Application>Microsoft Office PowerPoint</Application>
  <PresentationFormat>Widescreen</PresentationFormat>
  <Paragraphs>137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TOPICA</cp:lastModifiedBy>
  <cp:revision>224</cp:revision>
  <dcterms:created xsi:type="dcterms:W3CDTF">2022-01-16T07:26:14Z</dcterms:created>
  <dcterms:modified xsi:type="dcterms:W3CDTF">2022-09-26T01:31:48Z</dcterms:modified>
</cp:coreProperties>
</file>