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51"/>
  </p:notesMasterIdLst>
  <p:sldIdLst>
    <p:sldId id="339" r:id="rId2"/>
    <p:sldId id="433" r:id="rId3"/>
    <p:sldId id="429" r:id="rId4"/>
    <p:sldId id="346" r:id="rId5"/>
    <p:sldId id="418" r:id="rId6"/>
    <p:sldId id="414" r:id="rId7"/>
    <p:sldId id="431" r:id="rId8"/>
    <p:sldId id="351" r:id="rId9"/>
    <p:sldId id="356" r:id="rId10"/>
    <p:sldId id="415" r:id="rId11"/>
    <p:sldId id="353" r:id="rId12"/>
    <p:sldId id="413" r:id="rId13"/>
    <p:sldId id="432" r:id="rId14"/>
    <p:sldId id="354" r:id="rId15"/>
    <p:sldId id="419" r:id="rId16"/>
    <p:sldId id="410" r:id="rId17"/>
    <p:sldId id="407" r:id="rId18"/>
    <p:sldId id="361" r:id="rId19"/>
    <p:sldId id="362" r:id="rId20"/>
    <p:sldId id="384" r:id="rId21"/>
    <p:sldId id="403" r:id="rId22"/>
    <p:sldId id="405" r:id="rId23"/>
    <p:sldId id="404" r:id="rId24"/>
    <p:sldId id="383" r:id="rId25"/>
    <p:sldId id="364" r:id="rId26"/>
    <p:sldId id="365" r:id="rId27"/>
    <p:sldId id="366" r:id="rId28"/>
    <p:sldId id="367" r:id="rId29"/>
    <p:sldId id="368" r:id="rId30"/>
    <p:sldId id="369" r:id="rId31"/>
    <p:sldId id="408" r:id="rId32"/>
    <p:sldId id="409" r:id="rId33"/>
    <p:sldId id="406" r:id="rId34"/>
    <p:sldId id="370" r:id="rId35"/>
    <p:sldId id="396" r:id="rId36"/>
    <p:sldId id="371" r:id="rId37"/>
    <p:sldId id="397" r:id="rId38"/>
    <p:sldId id="372" r:id="rId39"/>
    <p:sldId id="373" r:id="rId40"/>
    <p:sldId id="388" r:id="rId41"/>
    <p:sldId id="378" r:id="rId42"/>
    <p:sldId id="380" r:id="rId43"/>
    <p:sldId id="389" r:id="rId44"/>
    <p:sldId id="390" r:id="rId45"/>
    <p:sldId id="391" r:id="rId46"/>
    <p:sldId id="393" r:id="rId47"/>
    <p:sldId id="420" r:id="rId48"/>
    <p:sldId id="416" r:id="rId49"/>
    <p:sldId id="434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99FF"/>
    <a:srgbClr val="CCFF66"/>
    <a:srgbClr val="FFFF66"/>
    <a:srgbClr val="FFFFFF"/>
    <a:srgbClr val="FF00FF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7" autoAdjust="0"/>
    <p:restoredTop sz="99506" autoAdjust="0"/>
  </p:normalViewPr>
  <p:slideViewPr>
    <p:cSldViewPr>
      <p:cViewPr varScale="1">
        <p:scale>
          <a:sx n="85" d="100"/>
          <a:sy n="85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19ED37-992B-4694-9E16-60B1D14B9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39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908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08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099CC-BFD4-45F8-95D7-B6BDBD064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15247-DFD1-4B9F-ACF2-7A31F99C7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2F9CF-FE1E-449E-821A-098C52800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4BC67-600A-4EA1-80B7-74A3A3DB6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49B4-FDC0-4F4A-87B6-DDBA1FA57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BFD5A-A165-414C-9A16-D6A0BFAD0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87D3-250A-4D1B-A077-FA5F92E33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217BA-DA02-4B44-8C61-3E7619918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98FF5-485C-42AE-927C-01B93A3A1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0DA6C-9256-4CEB-A54A-025EF0842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15ADA-5F8A-4949-AEF7-72BD5A472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23C4-DCA2-4C11-8209-B2CCCFA70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CC049-A312-461B-815F-D92BADC6B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897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2897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2897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97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</p:grpSp>
        <p:sp>
          <p:nvSpPr>
            <p:cNvPr id="2898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2898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2898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98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98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8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198D9567-1BE4-4C06-BC00-783678745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98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gif"/><Relationship Id="rId18" Type="http://schemas.openxmlformats.org/officeDocument/2006/relationships/image" Target="../media/image12.png"/><Relationship Id="rId3" Type="http://schemas.openxmlformats.org/officeDocument/2006/relationships/audio" Target="file:///D:\baidayVESINHMOITRUONG\Audio_005.wav" TargetMode="External"/><Relationship Id="rId7" Type="http://schemas.openxmlformats.org/officeDocument/2006/relationships/image" Target="../media/image1.gif"/><Relationship Id="rId12" Type="http://schemas.openxmlformats.org/officeDocument/2006/relationships/image" Target="../media/image6.gif"/><Relationship Id="rId17" Type="http://schemas.openxmlformats.org/officeDocument/2006/relationships/image" Target="../media/image11.png"/><Relationship Id="rId2" Type="http://schemas.openxmlformats.org/officeDocument/2006/relationships/video" Target="file:///D:\baidayVESINHMOITRUONG\doan4.mpg" TargetMode="External"/><Relationship Id="rId16" Type="http://schemas.openxmlformats.org/officeDocument/2006/relationships/image" Target="../media/image10.png"/><Relationship Id="rId1" Type="http://schemas.openxmlformats.org/officeDocument/2006/relationships/video" Target="file:///D:\baidayVESINHMOITRUONG\doan3.mpg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5.gif"/><Relationship Id="rId5" Type="http://schemas.openxmlformats.org/officeDocument/2006/relationships/audio" Target="../media/audio1.wav"/><Relationship Id="rId15" Type="http://schemas.openxmlformats.org/officeDocument/2006/relationships/image" Target="../media/image9.gif"/><Relationship Id="rId10" Type="http://schemas.openxmlformats.org/officeDocument/2006/relationships/image" Target="../media/image4.gif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baidayVESINHMOITRUONG\Audio_007.wav" TargetMode="Externa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baidayVESINHMOITRUONG\rac%20thai%20da%20cat\hinh%20anh%20rac%20thai.m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4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37.jpe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audio" Target="file:///D:\baidayVESINHMOITRUONG\Audio_009.wav" TargetMode="External"/><Relationship Id="rId7" Type="http://schemas.openxmlformats.org/officeDocument/2006/relationships/image" Target="../media/image63.png"/><Relationship Id="rId12" Type="http://schemas.openxmlformats.org/officeDocument/2006/relationships/image" Target="../media/image12.png"/><Relationship Id="rId2" Type="http://schemas.openxmlformats.org/officeDocument/2006/relationships/audio" Target="file:///D:\baidayVESINHMOITRUONG\Audio_017.wav" TargetMode="External"/><Relationship Id="rId1" Type="http://schemas.openxmlformats.org/officeDocument/2006/relationships/audio" Target="file:///D:\baidayVESINHMOITRUONG\Audio_016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67.wmf"/><Relationship Id="rId5" Type="http://schemas.openxmlformats.org/officeDocument/2006/relationships/image" Target="../media/image15.jpeg"/><Relationship Id="rId10" Type="http://schemas.openxmlformats.org/officeDocument/2006/relationships/image" Target="../media/image6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AutoShap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262147" name="WordArt 3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pic>
        <p:nvPicPr>
          <p:cNvPr id="262170" name="Picture 26" descr="2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1600200"/>
            <a:ext cx="4572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82" name="doan3.mpg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8"/>
          <a:srcRect/>
          <a:stretch>
            <a:fillRect/>
          </a:stretch>
        </p:blipFill>
        <p:spPr>
          <a:xfrm>
            <a:off x="1295400" y="6324600"/>
            <a:ext cx="339725" cy="533400"/>
          </a:xfrm>
        </p:spPr>
      </p:pic>
      <p:pic>
        <p:nvPicPr>
          <p:cNvPr id="262184" name="doan4.m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</p:nvPr>
        </p:nvPicPr>
        <p:blipFill>
          <a:blip r:embed="rId9"/>
          <a:srcRect/>
          <a:stretch>
            <a:fillRect/>
          </a:stretch>
        </p:blipFill>
        <p:spPr>
          <a:xfrm>
            <a:off x="3124200" y="6324600"/>
            <a:ext cx="377825" cy="533400"/>
          </a:xfrm>
        </p:spPr>
      </p:pic>
      <p:pic>
        <p:nvPicPr>
          <p:cNvPr id="262190" name="Picture 46" descr="qua chuon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76400" y="6019800"/>
            <a:ext cx="55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1" name="Picture 47" descr="0F917B4CD3754ECA9C488848EFED51EE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762000" y="6019800"/>
            <a:ext cx="503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2" name="Picture 48" descr="bigemo_harabe_net-1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67000" y="6096000"/>
            <a:ext cx="441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5" name="Picture 51" descr="F9849DCFA90C473196ECD16214E7700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0" y="68580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6" name="Picture 52" descr="F9849DCFA90C473196ECD16214E7700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7391400" y="480060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7" name="Picture 53" descr="7EBE294D6094432994177346AC4BCD17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24800" y="57150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8" name="Picture 54" descr="images_15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3947647">
            <a:off x="8343900" y="19812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9" name="Picture 55" descr="images_15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7107800">
            <a:off x="7665244" y="526256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0" name="Picture 56" descr="images_15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-6771577">
            <a:off x="8355013" y="903287"/>
            <a:ext cx="533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1" name="Picture 57" descr="images_15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3534717">
            <a:off x="7436644" y="1516856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2" name="Picture 58" descr="7EBE294D6094432994177346AC4BCD17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281940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3" name="Picture 59" descr="images_15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3947647">
            <a:off x="1104900" y="42291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4" name="Picture 60" descr="images_15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7107800">
            <a:off x="426244" y="2774156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5" name="Picture 61" descr="images_15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-6771577">
            <a:off x="1116013" y="3151187"/>
            <a:ext cx="533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6" name="Picture 62" descr="images_15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3534717">
            <a:off x="197644" y="3764756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25" name="Audio_005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91" name="Line 147"/>
          <p:cNvSpPr>
            <a:spLocks noChangeShapeType="1"/>
          </p:cNvSpPr>
          <p:nvPr/>
        </p:nvSpPr>
        <p:spPr bwMode="auto">
          <a:xfrm>
            <a:off x="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292" name="Line 148"/>
          <p:cNvSpPr>
            <a:spLocks noChangeShapeType="1"/>
          </p:cNvSpPr>
          <p:nvPr/>
        </p:nvSpPr>
        <p:spPr bwMode="auto">
          <a:xfrm>
            <a:off x="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293" name="Line 149"/>
          <p:cNvSpPr>
            <a:spLocks noChangeShapeType="1"/>
          </p:cNvSpPr>
          <p:nvPr/>
        </p:nvSpPr>
        <p:spPr bwMode="auto">
          <a:xfrm>
            <a:off x="0" y="68421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294" name="Line 150"/>
          <p:cNvSpPr>
            <a:spLocks noChangeShapeType="1"/>
          </p:cNvSpPr>
          <p:nvPr/>
        </p:nvSpPr>
        <p:spPr bwMode="auto">
          <a:xfrm>
            <a:off x="-76200" y="68421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2296" name="Picture 152" descr="140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733800" y="6324600"/>
            <a:ext cx="49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98" name="Picture 154" descr="140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733800" y="6324600"/>
            <a:ext cx="49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300" name="Picture 156" descr="140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733800" y="6324600"/>
            <a:ext cx="49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302" name="Picture 158" descr="140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733800" y="6324600"/>
            <a:ext cx="49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6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6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6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6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6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6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6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6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6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6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6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6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6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6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6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6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6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6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6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6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500"/>
                                        <p:tgtEl>
                                          <p:spTgt spid="26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6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500"/>
                                        <p:tgtEl>
                                          <p:spTgt spid="26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62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500"/>
                                        <p:tgtEl>
                                          <p:spTgt spid="262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62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2182"/>
                </p:tgtEl>
              </p:cMediaNode>
            </p:video>
            <p:video>
              <p:cMediaNode>
                <p:cTn id="1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2184"/>
                </p:tgtEl>
              </p:cMediaNode>
            </p:video>
            <p:audio>
              <p:cMediaNode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2225"/>
                </p:tgtEl>
              </p:cMediaNode>
            </p:audio>
          </p:childTnLst>
        </p:cTn>
      </p:par>
    </p:tnLst>
    <p:bldLst>
      <p:bldP spid="262147" grpId="0" animBg="1"/>
      <p:bldP spid="262291" grpId="0" animBg="1"/>
      <p:bldP spid="262292" grpId="0" animBg="1"/>
      <p:bldP spid="262293" grpId="0" animBg="1"/>
      <p:bldP spid="2622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2291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67620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pic>
        <p:nvPicPr>
          <p:cNvPr id="12293" name="Picture 5" descr="Ảnh ve sinh moi tru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3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3315" name="WordArt 4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78534" name="AutoShape 6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pic>
        <p:nvPicPr>
          <p:cNvPr id="278535" name="Picture 7" descr="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209800"/>
            <a:ext cx="533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8" name="Picture 10" descr="a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2098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40" name="Text Box 12"/>
          <p:cNvSpPr txBox="1">
            <a:spLocks noChangeArrowheads="1"/>
          </p:cNvSpPr>
          <p:nvPr/>
        </p:nvSpPr>
        <p:spPr bwMode="auto">
          <a:xfrm>
            <a:off x="2362200" y="5791200"/>
            <a:ext cx="838200" cy="39687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Arial" charset="0"/>
              </a:rPr>
              <a:t> Sai</a:t>
            </a:r>
          </a:p>
        </p:txBody>
      </p:sp>
      <p:sp>
        <p:nvSpPr>
          <p:cNvPr id="278542" name="Text Box 14"/>
          <p:cNvSpPr txBox="1">
            <a:spLocks noChangeArrowheads="1"/>
          </p:cNvSpPr>
          <p:nvPr/>
        </p:nvSpPr>
        <p:spPr bwMode="auto">
          <a:xfrm>
            <a:off x="2438400" y="5791200"/>
            <a:ext cx="1143000" cy="36671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  <a:latin typeface="Arial" charset="0"/>
              </a:rPr>
              <a:t>Đúng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7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40" grpId="0" animBg="1"/>
      <p:bldP spid="278540" grpId="1" animBg="1"/>
      <p:bldP spid="2785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4339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65572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pic>
        <p:nvPicPr>
          <p:cNvPr id="365573" name="Picture 5" descr="a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7432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66800" y="2224088"/>
            <a:ext cx="662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5363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2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2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88100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0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66800" y="2224088"/>
            <a:ext cx="6629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2.Cách xử lý rác.</a:t>
            </a:r>
          </a:p>
        </p:txBody>
      </p:sp>
      <p:graphicFrame>
        <p:nvGraphicFramePr>
          <p:cNvPr id="388126" name="Group 30"/>
          <p:cNvGraphicFramePr>
            <a:graphicFrameLocks noGrp="1"/>
          </p:cNvGraphicFramePr>
          <p:nvPr>
            <p:ph/>
          </p:nvPr>
        </p:nvGraphicFramePr>
        <p:xfrm>
          <a:off x="457200" y="3200400"/>
          <a:ext cx="8153400" cy="2930525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  <a:gridCol w="2038350"/>
                <a:gridCol w="2038350"/>
              </a:tblGrid>
              <a:tr h="293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8128" name="Text Box 32"/>
          <p:cNvSpPr txBox="1">
            <a:spLocks noChangeArrowheads="1"/>
          </p:cNvSpPr>
          <p:nvPr/>
        </p:nvSpPr>
        <p:spPr bwMode="auto">
          <a:xfrm>
            <a:off x="914400" y="3352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Chôn</a:t>
            </a:r>
          </a:p>
        </p:txBody>
      </p:sp>
      <p:sp>
        <p:nvSpPr>
          <p:cNvPr id="388129" name="Text Box 33"/>
          <p:cNvSpPr txBox="1">
            <a:spLocks noChangeArrowheads="1"/>
          </p:cNvSpPr>
          <p:nvPr/>
        </p:nvSpPr>
        <p:spPr bwMode="auto">
          <a:xfrm>
            <a:off x="533400" y="4129088"/>
            <a:ext cx="1981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xác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ộng vật chết,….               </a:t>
            </a:r>
          </a:p>
        </p:txBody>
      </p:sp>
      <p:sp>
        <p:nvSpPr>
          <p:cNvPr id="388130" name="Text Box 34"/>
          <p:cNvSpPr txBox="1">
            <a:spLocks noChangeArrowheads="1"/>
          </p:cNvSpPr>
          <p:nvPr/>
        </p:nvSpPr>
        <p:spPr bwMode="auto">
          <a:xfrm>
            <a:off x="3124200" y="33528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Ủ</a:t>
            </a:r>
          </a:p>
        </p:txBody>
      </p:sp>
      <p:sp>
        <p:nvSpPr>
          <p:cNvPr id="388131" name="Text Box 35"/>
          <p:cNvSpPr txBox="1">
            <a:spLocks noChangeArrowheads="1"/>
          </p:cNvSpPr>
          <p:nvPr/>
        </p:nvSpPr>
        <p:spPr bwMode="auto">
          <a:xfrm>
            <a:off x="2667000" y="4114800"/>
            <a:ext cx="152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cỏ, lá cây, lông gà lông vịt….</a:t>
            </a:r>
          </a:p>
        </p:txBody>
      </p:sp>
      <p:sp>
        <p:nvSpPr>
          <p:cNvPr id="388132" name="Text Box 36"/>
          <p:cNvSpPr txBox="1">
            <a:spLocks noChangeArrowheads="1"/>
          </p:cNvSpPr>
          <p:nvPr/>
        </p:nvSpPr>
        <p:spPr bwMode="auto">
          <a:xfrm>
            <a:off x="4876800" y="4135438"/>
            <a:ext cx="1447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vỏ ốc,    ni lông, r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m,rạ….</a:t>
            </a:r>
          </a:p>
        </p:txBody>
      </p:sp>
      <p:sp>
        <p:nvSpPr>
          <p:cNvPr id="388133" name="Rectangle 37"/>
          <p:cNvSpPr>
            <a:spLocks noChangeArrowheads="1"/>
          </p:cNvSpPr>
          <p:nvPr/>
        </p:nvSpPr>
        <p:spPr bwMode="auto">
          <a:xfrm>
            <a:off x="5105400" y="3276600"/>
            <a:ext cx="8382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defRPr/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Đốt</a:t>
            </a:r>
          </a:p>
        </p:txBody>
      </p:sp>
      <p:sp>
        <p:nvSpPr>
          <p:cNvPr id="388134" name="Text Box 38"/>
          <p:cNvSpPr txBox="1">
            <a:spLocks noChangeArrowheads="1"/>
          </p:cNvSpPr>
          <p:nvPr/>
        </p:nvSpPr>
        <p:spPr bwMode="auto">
          <a:xfrm>
            <a:off x="7086600" y="3351213"/>
            <a:ext cx="160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Tái chế</a:t>
            </a:r>
          </a:p>
        </p:txBody>
      </p:sp>
      <p:sp>
        <p:nvSpPr>
          <p:cNvPr id="388135" name="Text Box 39"/>
          <p:cNvSpPr txBox="1">
            <a:spLocks noChangeArrowheads="1"/>
          </p:cNvSpPr>
          <p:nvPr/>
        </p:nvSpPr>
        <p:spPr bwMode="auto">
          <a:xfrm>
            <a:off x="7010400" y="4113213"/>
            <a:ext cx="1600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nhựa, nhôm, giấy vụn…</a:t>
            </a:r>
          </a:p>
        </p:txBody>
      </p:sp>
      <p:sp>
        <p:nvSpPr>
          <p:cNvPr id="15387" name="Line 40"/>
          <p:cNvSpPr>
            <a:spLocks noChangeShapeType="1"/>
          </p:cNvSpPr>
          <p:nvPr/>
        </p:nvSpPr>
        <p:spPr bwMode="auto">
          <a:xfrm>
            <a:off x="457200" y="38862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3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3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28" grpId="0"/>
      <p:bldP spid="388129" grpId="0"/>
      <p:bldP spid="388130" grpId="0"/>
      <p:bldP spid="388131" grpId="0"/>
      <p:bldP spid="388132" grpId="0"/>
      <p:bldP spid="388133" grpId="0"/>
      <p:bldP spid="388134" grpId="0"/>
      <p:bldP spid="3881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6387" name="WordArt 4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79559" name="AutoShape 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279561" name="Text Box 9"/>
          <p:cNvSpPr txBox="1">
            <a:spLocks noChangeArrowheads="1"/>
          </p:cNvSpPr>
          <p:nvPr/>
        </p:nvSpPr>
        <p:spPr bwMode="auto">
          <a:xfrm>
            <a:off x="1524000" y="2025650"/>
            <a:ext cx="59436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Rác thải có thể được xử lý theo bốn cách: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latin typeface="Arial" charset="0"/>
              </a:rPr>
              <a:t>Chôn;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latin typeface="Arial" charset="0"/>
              </a:rPr>
              <a:t> Đốt;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latin typeface="Arial" charset="0"/>
              </a:rPr>
              <a:t> Ủ (để bón ruộng,…);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latin typeface="Arial" charset="0"/>
              </a:rPr>
              <a:t> Tái chế.</a:t>
            </a:r>
          </a:p>
        </p:txBody>
      </p:sp>
      <p:pic>
        <p:nvPicPr>
          <p:cNvPr id="279562" name="Picture 10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87788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7411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71716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33" name="Audio_00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34" name="Picture 10" descr="a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94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7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943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3" name="Picture 5" descr="anh%2010%20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41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8" name="Picture 10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685800"/>
            <a:ext cx="472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rac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85800"/>
            <a:ext cx="457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Ra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6053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RAC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7200"/>
            <a:ext cx="457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RAC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457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743200" y="5334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392195" name="AutoShap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pic>
        <p:nvPicPr>
          <p:cNvPr id="392197" name="hinh anh rac thai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2057400"/>
            <a:ext cx="8534400" cy="4495800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219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62" name="Picture 6" descr="a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00050"/>
            <a:ext cx="807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7" name="Picture 5" descr="images1540712_an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5" name="Picture 5" descr="RA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61" name="Picture 5" descr="images181821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42" name="Picture 10" descr="a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343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644" name="Picture 12" descr="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685800"/>
            <a:ext cx="480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7" name="Picture 5" descr="anh%202%20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1" name="Picture 5" descr="a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6" name="Picture 6" descr="images1540706_a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9" name="Picture 5" descr="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4" name="Picture 6" descr="images1540712_an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3"/>
          <p:cNvSpPr>
            <a:spLocks noChangeArrowheads="1" noChangeShapeType="1" noTextEdit="1"/>
          </p:cNvSpPr>
          <p:nvPr/>
        </p:nvSpPr>
        <p:spPr bwMode="auto">
          <a:xfrm>
            <a:off x="2743200" y="5334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384004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384005" name="WordArt 5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84006" name="AutoShape 6"/>
          <p:cNvSpPr>
            <a:spLocks noChangeArrowheads="1"/>
          </p:cNvSpPr>
          <p:nvPr/>
        </p:nvSpPr>
        <p:spPr bwMode="auto">
          <a:xfrm>
            <a:off x="7162800" y="1371600"/>
            <a:ext cx="1981200" cy="685800"/>
          </a:xfrm>
          <a:prstGeom prst="wedgeEllipseCallout">
            <a:avLst>
              <a:gd name="adj1" fmla="val -18750"/>
              <a:gd name="adj2" fmla="val 91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00FF"/>
                </a:solidFill>
                <a:latin typeface="Arial" charset="0"/>
              </a:rPr>
              <a:t>SGK / 68</a:t>
            </a:r>
          </a:p>
        </p:txBody>
      </p:sp>
      <p:sp>
        <p:nvSpPr>
          <p:cNvPr id="384007" name="Text Box 7"/>
          <p:cNvSpPr txBox="1">
            <a:spLocks noChangeArrowheads="1"/>
          </p:cNvSpPr>
          <p:nvPr/>
        </p:nvSpPr>
        <p:spPr bwMode="auto">
          <a:xfrm>
            <a:off x="1524000" y="2057400"/>
            <a:ext cx="67818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Nhóm 1, 2: Điều tra rác thải ở trong trường học.</a:t>
            </a:r>
            <a:r>
              <a:rPr lang="en-US" sz="3600">
                <a:latin typeface="Arial" charset="0"/>
              </a:rPr>
              <a:t> </a:t>
            </a:r>
          </a:p>
        </p:txBody>
      </p:sp>
      <p:sp>
        <p:nvSpPr>
          <p:cNvPr id="384008" name="Text Box 8"/>
          <p:cNvSpPr txBox="1">
            <a:spLocks noChangeArrowheads="1"/>
          </p:cNvSpPr>
          <p:nvPr/>
        </p:nvSpPr>
        <p:spPr bwMode="auto">
          <a:xfrm>
            <a:off x="1447800" y="3533775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Nhóm 3,4: Điều tra rác thải ở địa phương n</a:t>
            </a:r>
            <a:r>
              <a:rPr lang="en-US" sz="3100">
                <a:latin typeface="Arial" charset="0"/>
              </a:rPr>
              <a:t>ơ</a:t>
            </a:r>
            <a:r>
              <a:rPr lang="en-US" sz="3200">
                <a:latin typeface="Arial" charset="0"/>
              </a:rPr>
              <a:t>i em </a:t>
            </a:r>
            <a:r>
              <a:rPr lang="en-US" sz="3100">
                <a:latin typeface="Arial" charset="0"/>
              </a:rPr>
              <a:t>ở</a:t>
            </a:r>
            <a:r>
              <a:rPr lang="en-US" sz="320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84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5" grpId="0" animBg="1"/>
      <p:bldP spid="384006" grpId="0" animBg="1"/>
      <p:bldP spid="384006" grpId="1" animBg="1"/>
      <p:bldP spid="384007" grpId="0"/>
      <p:bldP spid="38400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80" name="Picture 8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9" name="Picture 7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10" name="Picture 6" descr="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64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311" name="Picture 7" descr="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85800"/>
            <a:ext cx="449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2" name="Picture 6" descr="t14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6" name="Picture 6" descr="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5" name="Picture 5" descr="images1540730_anh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7" descr="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276600"/>
            <a:ext cx="2971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8" descr="a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320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9" descr="a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0"/>
            <a:ext cx="2971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0" descr="images1540706_anh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0"/>
            <a:ext cx="2971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1" descr="a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276600"/>
            <a:ext cx="2971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50" name="Picture 6" descr="rac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3" name="Picture 5" descr="xu ly ra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791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Arial Narrow" pitchFamily="34" charset="0"/>
              </a:rPr>
              <a:t>1. Kể tên những nơi thường có rác.</a:t>
            </a:r>
          </a:p>
          <a:p>
            <a:pPr>
              <a:spcBef>
                <a:spcPct val="50000"/>
              </a:spcBef>
            </a:pPr>
            <a:r>
              <a:rPr lang="en-US" sz="3000">
                <a:latin typeface="Arial Narrow" pitchFamily="34" charset="0"/>
              </a:rPr>
              <a:t>2. Các loại rác em thấy.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3. Rác do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âu mà có?</a:t>
            </a:r>
          </a:p>
        </p:txBody>
      </p:sp>
      <p:sp>
        <p:nvSpPr>
          <p:cNvPr id="6148" name="WordArt 7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71371" name="AutoShape 11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2667000" y="2336800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NỘI DUNG ĐIỀU TRA</a:t>
            </a:r>
          </a:p>
          <a:p>
            <a:pPr algn="ctr"/>
            <a:endParaRPr lang="en-US" sz="2000"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5" name="Picture 5" descr="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41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6" name="Picture 6" descr="RAC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33400"/>
            <a:ext cx="472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3" name="Picture 5" descr="rac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41" name="Picture 5" descr="RAC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9" name="Picture 5" descr="xu ly rac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4" name="Picture 6" descr="qu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8" name="Picture 6" descr="adep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5" name="Picture 5" descr="ad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26" name="Picture 6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27" name="Picture 7" descr="ad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50179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2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2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72740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0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57200" y="1905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1. Tác hại của rác thải.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2. Cách xử lý rác</a:t>
            </a:r>
            <a:r>
              <a:rPr lang="en-US" sz="2400" b="1">
                <a:latin typeface="Arial" charset="0"/>
              </a:rPr>
              <a:t>.</a:t>
            </a: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838200" y="2438400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Gây ô nhiễm môi tr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ờng;</a:t>
            </a: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838200" y="28956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Sinh ra nhiều mầm bệnh, có hại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ến sức khoẻ con ng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ời…</a:t>
            </a:r>
          </a:p>
        </p:txBody>
      </p:sp>
      <p:graphicFrame>
        <p:nvGraphicFramePr>
          <p:cNvPr id="372784" name="Group 48"/>
          <p:cNvGraphicFramePr>
            <a:graphicFrameLocks noGrp="1"/>
          </p:cNvGraphicFramePr>
          <p:nvPr>
            <p:ph/>
          </p:nvPr>
        </p:nvGraphicFramePr>
        <p:xfrm>
          <a:off x="762000" y="4343400"/>
          <a:ext cx="7543800" cy="2133600"/>
        </p:xfrm>
        <a:graphic>
          <a:graphicData uri="http://schemas.openxmlformats.org/drawingml/2006/table">
            <a:tbl>
              <a:tblPr/>
              <a:tblGrid>
                <a:gridCol w="1771650"/>
                <a:gridCol w="1771650"/>
                <a:gridCol w="1771650"/>
                <a:gridCol w="2228850"/>
              </a:tblGrid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0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02" name="Text Box 40"/>
          <p:cNvSpPr txBox="1">
            <a:spLocks noChangeArrowheads="1"/>
          </p:cNvSpPr>
          <p:nvPr/>
        </p:nvSpPr>
        <p:spPr bwMode="auto">
          <a:xfrm>
            <a:off x="990600" y="5195888"/>
            <a:ext cx="1447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xác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ộng vật chết, ….           </a:t>
            </a:r>
            <a:endParaRPr lang="en-US" sz="2400">
              <a:latin typeface="Arial" charset="0"/>
            </a:endParaRPr>
          </a:p>
        </p:txBody>
      </p:sp>
      <p:sp>
        <p:nvSpPr>
          <p:cNvPr id="50203" name="Text Box 41"/>
          <p:cNvSpPr txBox="1">
            <a:spLocks noChangeArrowheads="1"/>
          </p:cNvSpPr>
          <p:nvPr/>
        </p:nvSpPr>
        <p:spPr bwMode="auto">
          <a:xfrm>
            <a:off x="2895600" y="5195888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cỏ, lá cây, lông gà lông vịt</a:t>
            </a:r>
            <a:r>
              <a:rPr lang="en-US" sz="2400">
                <a:latin typeface="Arial" charset="0"/>
              </a:rPr>
              <a:t>….</a:t>
            </a:r>
          </a:p>
        </p:txBody>
      </p:sp>
      <p:sp>
        <p:nvSpPr>
          <p:cNvPr id="50204" name="Text Box 42"/>
          <p:cNvSpPr txBox="1">
            <a:spLocks noChangeArrowheads="1"/>
          </p:cNvSpPr>
          <p:nvPr/>
        </p:nvSpPr>
        <p:spPr bwMode="auto">
          <a:xfrm>
            <a:off x="4953000" y="5241925"/>
            <a:ext cx="1001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vỏ ốc,    ni lông, r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m,rạ…</a:t>
            </a:r>
          </a:p>
        </p:txBody>
      </p:sp>
      <p:sp>
        <p:nvSpPr>
          <p:cNvPr id="50205" name="Text Box 43"/>
          <p:cNvSpPr txBox="1">
            <a:spLocks noChangeArrowheads="1"/>
          </p:cNvSpPr>
          <p:nvPr/>
        </p:nvSpPr>
        <p:spPr bwMode="auto">
          <a:xfrm>
            <a:off x="6435725" y="5241925"/>
            <a:ext cx="1336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nhựa, nhôm,     giấy vụn…</a:t>
            </a:r>
          </a:p>
        </p:txBody>
      </p:sp>
      <p:sp>
        <p:nvSpPr>
          <p:cNvPr id="50206" name="Text Box 44"/>
          <p:cNvSpPr txBox="1">
            <a:spLocks noChangeArrowheads="1"/>
          </p:cNvSpPr>
          <p:nvPr/>
        </p:nvSpPr>
        <p:spPr bwMode="auto">
          <a:xfrm>
            <a:off x="1143000" y="44958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Chôn</a:t>
            </a:r>
          </a:p>
        </p:txBody>
      </p:sp>
      <p:sp>
        <p:nvSpPr>
          <p:cNvPr id="50207" name="Text Box 45"/>
          <p:cNvSpPr txBox="1">
            <a:spLocks noChangeArrowheads="1"/>
          </p:cNvSpPr>
          <p:nvPr/>
        </p:nvSpPr>
        <p:spPr bwMode="auto">
          <a:xfrm>
            <a:off x="3124200" y="44958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Ủ </a:t>
            </a:r>
          </a:p>
        </p:txBody>
      </p:sp>
      <p:sp>
        <p:nvSpPr>
          <p:cNvPr id="372782" name="Rectangle 46"/>
          <p:cNvSpPr>
            <a:spLocks noChangeArrowheads="1"/>
          </p:cNvSpPr>
          <p:nvPr/>
        </p:nvSpPr>
        <p:spPr bwMode="auto">
          <a:xfrm>
            <a:off x="4876800" y="4343400"/>
            <a:ext cx="8382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defRPr/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</a:t>
            </a: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Đốt</a:t>
            </a:r>
          </a:p>
        </p:txBody>
      </p:sp>
      <p:sp>
        <p:nvSpPr>
          <p:cNvPr id="50209" name="Text Box 47"/>
          <p:cNvSpPr txBox="1">
            <a:spLocks noChangeArrowheads="1"/>
          </p:cNvSpPr>
          <p:nvPr/>
        </p:nvSpPr>
        <p:spPr bwMode="auto">
          <a:xfrm>
            <a:off x="6400800" y="44958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Tái chế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51203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5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68644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505200" y="2133600"/>
            <a:ext cx="2057400" cy="4572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Tiểu phẩm</a:t>
            </a:r>
            <a:r>
              <a:rPr lang="en-US" sz="2400">
                <a:latin typeface="Arial" charset="0"/>
              </a:rPr>
              <a:t> </a:t>
            </a:r>
          </a:p>
        </p:txBody>
      </p:sp>
      <p:pic>
        <p:nvPicPr>
          <p:cNvPr id="51206" name="Picture 6" descr="0F917B4CD3754ECA9C488848EFED51E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505200" y="3048000"/>
            <a:ext cx="17462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BD20530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048000"/>
            <a:ext cx="20050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48" name="Picture 8" descr="BALLOON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5943600"/>
            <a:ext cx="644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49" name="Picture 9" descr="OFFOB00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2438400"/>
            <a:ext cx="2514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0" name="Picture 10" descr="OFFOB00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0" y="2209800"/>
            <a:ext cx="2514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1" name="Picture 11" descr="BALLOON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5943600"/>
            <a:ext cx="644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 descr="BD20530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86613" y="3048000"/>
            <a:ext cx="19573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3" name="Picture 13" descr="BALLOON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783222">
            <a:off x="152400" y="304800"/>
            <a:ext cx="11684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4" name="Picture 14" descr="BOW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148018">
            <a:off x="457200" y="1143000"/>
            <a:ext cx="10668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5" name="Picture 15" descr="BOW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542092">
            <a:off x="7302500" y="1073150"/>
            <a:ext cx="13001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6" name="Picture 16" descr="BALLOON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302639">
            <a:off x="8021638" y="446088"/>
            <a:ext cx="10953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7" name="Audio_01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352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8" name="Audio_01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2" name="Audio_009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324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68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8437E-6 L -0.00556 -0.231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64477E-6 L -3.33333E-6 -0.234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07123E-6 L -0.00295 -0.225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8437E-6 L -0.00382 -0.209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8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805" fill="hold"/>
                                        <p:tgtEl>
                                          <p:spTgt spid="3686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125" fill="hold"/>
                                        <p:tgtEl>
                                          <p:spTgt spid="3686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2485" fill="hold"/>
                                        <p:tgtEl>
                                          <p:spTgt spid="3686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57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58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6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a11">
            <a:extLst>
              <a:ext uri="{FF2B5EF4-FFF2-40B4-BE49-F238E27FC236}">
                <a16:creationId xmlns="" xmlns:a16="http://schemas.microsoft.com/office/drawing/2014/main" id="{2A4C2737-C590-4502-B149-AFE2F259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eacher_kids_waving">
            <a:extLst>
              <a:ext uri="{FF2B5EF4-FFF2-40B4-BE49-F238E27FC236}">
                <a16:creationId xmlns="" xmlns:a16="http://schemas.microsoft.com/office/drawing/2014/main" id="{EACED7B2-0B2E-4293-A0C3-0B4E1D4518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23" y="106073"/>
            <a:ext cx="4876800" cy="296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7">
            <a:extLst>
              <a:ext uri="{FF2B5EF4-FFF2-40B4-BE49-F238E27FC236}">
                <a16:creationId xmlns="" xmlns:a16="http://schemas.microsoft.com/office/drawing/2014/main" id="{E36CB5C7-988C-4F43-9990-A9DF9576D2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56383">
            <a:off x="615809" y="2890957"/>
            <a:ext cx="6971619" cy="24824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1056129314"/>
      </p:ext>
    </p:extLst>
  </p:cSld>
  <p:clrMapOvr>
    <a:masterClrMapping/>
  </p:clrMapOvr>
  <p:transition spd="med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7171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70692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1752600" y="2514600"/>
            <a:ext cx="480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Arial" charset="0"/>
              </a:rPr>
              <a:t>1.Tác hại của rác thải.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8195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66596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pic>
        <p:nvPicPr>
          <p:cNvPr id="366597" name="Picture 5" descr="Ảnh ve sinh moi truong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8" name="Picture 6" descr="Ảnh ve sinh moi truong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362200"/>
            <a:ext cx="442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9" name="Picture 7" descr="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486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00" name="Picture 8" descr="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343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01" name="Picture 9" descr="r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518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03" name="Picture 11" descr="r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4724400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04" name="Picture 12" descr="r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264047">
            <a:off x="4972050" y="5238750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6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9219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87076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1752600" y="2514600"/>
            <a:ext cx="480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Arial" charset="0"/>
              </a:rPr>
              <a:t>1.Tác hại của rác thải:</a:t>
            </a:r>
          </a:p>
        </p:txBody>
      </p:sp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1676400" y="3276600"/>
            <a:ext cx="480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Arial" charset="0"/>
              </a:rPr>
              <a:t>- Gây ô nhiễm môi tr</a:t>
            </a:r>
            <a:r>
              <a:rPr lang="vi-VN" sz="3000">
                <a:latin typeface="Arial" charset="0"/>
              </a:rPr>
              <a:t>ư</a:t>
            </a:r>
            <a:r>
              <a:rPr lang="en-US" sz="3000">
                <a:latin typeface="Arial" charset="0"/>
              </a:rPr>
              <a:t>ờng;</a:t>
            </a:r>
          </a:p>
        </p:txBody>
      </p:sp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1676400" y="4038600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Arial" charset="0"/>
              </a:rPr>
              <a:t>- Sinh ra nhiều mầm bệnh, có hại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ến sức khoẻ con ng</a:t>
            </a:r>
            <a:r>
              <a:rPr lang="vi-VN" sz="3000">
                <a:latin typeface="Arial" charset="0"/>
              </a:rPr>
              <a:t>ư</a:t>
            </a:r>
            <a:r>
              <a:rPr lang="en-US" sz="3000">
                <a:latin typeface="Arial" charset="0"/>
              </a:rPr>
              <a:t>ời…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7" grpId="0"/>
      <p:bldP spid="387078" grpId="0"/>
      <p:bldP spid="3870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3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0243" name="WordArt 4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76486" name="AutoShape 6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1219200" y="1981200"/>
            <a:ext cx="76962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- Trong các loại rác, có những loại rác dễ bị thối rữa, bốc mùi hôi thối và chứa nhiều vi khuẩn gây bệnh.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- Chuột, gián, ruồi,… thường sống ở những nơi có rác. Chúng là những con vật trung gian truyền bệnh cho người</a:t>
            </a:r>
          </a:p>
        </p:txBody>
      </p:sp>
      <p:pic>
        <p:nvPicPr>
          <p:cNvPr id="276488" name="Picture 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9969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7" grpId="0"/>
      <p:bldP spid="27648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1267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94916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294921" name="Text Box 9"/>
          <p:cNvSpPr txBox="1">
            <a:spLocks noChangeArrowheads="1"/>
          </p:cNvSpPr>
          <p:nvPr/>
        </p:nvSpPr>
        <p:spPr bwMode="auto">
          <a:xfrm>
            <a:off x="1295400" y="2514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2.Cách xử lý rác thải.</a:t>
            </a:r>
          </a:p>
        </p:txBody>
      </p:sp>
      <p:sp>
        <p:nvSpPr>
          <p:cNvPr id="294923" name="AutoShape 11"/>
          <p:cNvSpPr>
            <a:spLocks noChangeArrowheads="1"/>
          </p:cNvSpPr>
          <p:nvPr/>
        </p:nvSpPr>
        <p:spPr bwMode="auto">
          <a:xfrm>
            <a:off x="6781800" y="2438400"/>
            <a:ext cx="1981200" cy="685800"/>
          </a:xfrm>
          <a:prstGeom prst="wedgeEllipseCallout">
            <a:avLst>
              <a:gd name="adj1" fmla="val -18750"/>
              <a:gd name="adj2" fmla="val 91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FF00FF"/>
                </a:solidFill>
                <a:latin typeface="Arial" charset="0"/>
              </a:rPr>
              <a:t>Nhóm 2</a:t>
            </a:r>
          </a:p>
        </p:txBody>
      </p:sp>
      <p:sp>
        <p:nvSpPr>
          <p:cNvPr id="294925" name="Rectangle 13"/>
          <p:cNvSpPr>
            <a:spLocks noChangeArrowheads="1"/>
          </p:cNvSpPr>
          <p:nvPr/>
        </p:nvSpPr>
        <p:spPr bwMode="auto">
          <a:xfrm>
            <a:off x="609600" y="29718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Chỉ và nói rõ việc làm nào </a:t>
            </a:r>
            <a:r>
              <a:rPr lang="vi-VN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đ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úng, việc làm nào sai trong các hình?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9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4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94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1" grpId="0"/>
      <p:bldP spid="294921" grpId="1"/>
      <p:bldP spid="294923" grpId="0" animBg="1"/>
      <p:bldP spid="294923" grpId="1" animBg="1"/>
      <p:bldP spid="294925" grpId="0"/>
      <p:bldP spid="294925" grpId="1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4432</TotalTime>
  <Words>548</Words>
  <Application>Microsoft Office PowerPoint</Application>
  <PresentationFormat>On-screen Show (4:3)</PresentationFormat>
  <Paragraphs>93</Paragraphs>
  <Slides>49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Globe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623</cp:revision>
  <dcterms:created xsi:type="dcterms:W3CDTF">2008-10-02T09:07:23Z</dcterms:created>
  <dcterms:modified xsi:type="dcterms:W3CDTF">2022-01-14T15:58:00Z</dcterms:modified>
</cp:coreProperties>
</file>