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7" r:id="rId9"/>
  </p:sldMasterIdLst>
  <p:notesMasterIdLst>
    <p:notesMasterId r:id="rId44"/>
  </p:notesMasterIdLst>
  <p:sldIdLst>
    <p:sldId id="383" r:id="rId10"/>
    <p:sldId id="384" r:id="rId11"/>
    <p:sldId id="256" r:id="rId12"/>
    <p:sldId id="381" r:id="rId13"/>
    <p:sldId id="373" r:id="rId14"/>
    <p:sldId id="374" r:id="rId15"/>
    <p:sldId id="394" r:id="rId16"/>
    <p:sldId id="260" r:id="rId17"/>
    <p:sldId id="389" r:id="rId18"/>
    <p:sldId id="395" r:id="rId19"/>
    <p:sldId id="385" r:id="rId20"/>
    <p:sldId id="396" r:id="rId21"/>
    <p:sldId id="278" r:id="rId22"/>
    <p:sldId id="375" r:id="rId23"/>
    <p:sldId id="275" r:id="rId24"/>
    <p:sldId id="382" r:id="rId25"/>
    <p:sldId id="265" r:id="rId26"/>
    <p:sldId id="291" r:id="rId27"/>
    <p:sldId id="380" r:id="rId28"/>
    <p:sldId id="270" r:id="rId29"/>
    <p:sldId id="271" r:id="rId30"/>
    <p:sldId id="359" r:id="rId31"/>
    <p:sldId id="400" r:id="rId32"/>
    <p:sldId id="293" r:id="rId33"/>
    <p:sldId id="379" r:id="rId34"/>
    <p:sldId id="377" r:id="rId35"/>
    <p:sldId id="258" r:id="rId36"/>
    <p:sldId id="289" r:id="rId37"/>
    <p:sldId id="386" r:id="rId38"/>
    <p:sldId id="387" r:id="rId39"/>
    <p:sldId id="391" r:id="rId40"/>
    <p:sldId id="276" r:id="rId41"/>
    <p:sldId id="401" r:id="rId42"/>
    <p:sldId id="393" r:id="rId43"/>
  </p:sldIdLst>
  <p:sldSz cx="12192000" cy="6858000"/>
  <p:notesSz cx="6858000" cy="9144000"/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85" d="100"/>
          <a:sy n="85" d="100"/>
        </p:scale>
        <p:origin x="174" y="8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5864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6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717357DF-4E4B-458B-9F51-E8C2E2DEA2D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91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D043D736-40A6-4F5F-B7AD-32C4190990F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01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03B180A1-A6CA-4642-A2B2-47ED9273B94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59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59F30CD9-F401-4F34-A298-F3A2A461DFC4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608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ECA6F420-DBC3-4B07-A412-DBB3A4436D79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80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AB0FDF5C-2FFD-41D6-9A7A-7F34C3A09766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1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34C3C478-EF76-47BE-A2C6-D53F46BEBCDE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069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793E4D9A-9D73-45F9-B5D0-67E0A2FE6512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E97500E5-3F56-4C38-9CE0-B2A01089EB07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129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16665C8B-B706-415E-9A47-17548E122C3A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66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Aft>
                <a:spcPct val="0"/>
              </a:spcAft>
            </a:pPr>
            <a:fld id="{0BE0AA34-6CF9-4AC9-BB0D-F6F955ECA44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11/27/2021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27/11/2021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2021/11/27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2021/11/27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11/27/2021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Arial" panose="020B0604020202020204" pitchFamily="34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6C97BF98-7C79-4DD3-A028-1FB36B9820B5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8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5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14679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65374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870011" y="2981043"/>
            <a:ext cx="3178007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LỊCH SỬ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819400" y="1453838"/>
            <a:ext cx="1800995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7" tIns="60934" rIns="121867" bIns="60934" rtlCol="0" anchor="ctr"/>
          <a:lstStyle/>
          <a:p>
            <a:pPr algn="ctr" defTabSz="1218672"/>
            <a:endParaRPr lang="zh-CN" altLang="en-US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2940935" y="1903895"/>
            <a:ext cx="4736264" cy="747877"/>
          </a:xfrm>
          <a:prstGeom prst="rect">
            <a:avLst/>
          </a:prstGeom>
          <a:noFill/>
        </p:spPr>
        <p:txBody>
          <a:bodyPr wrap="square" lIns="0" tIns="0" rIns="0" bIns="0">
            <a:normAutofit fontScale="92500" lnSpcReduction="20000"/>
          </a:bodyPr>
          <a:lstStyle/>
          <a:p>
            <a:pPr algn="dist" defTabSz="1218672"/>
            <a:r>
              <a:rPr lang="en-US" altLang="zh-CN" sz="5900" dirty="0">
                <a:solidFill>
                  <a:srgbClr val="FFFFFF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LỚP4</a:t>
            </a:r>
            <a:endParaRPr lang="zh-CN" altLang="en-US" sz="5900" dirty="0">
              <a:solidFill>
                <a:srgbClr val="FFFFFF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972258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11: CUỘC KHÁNG CHIẾN CHỐNG QUÂN TỐNG XÂM LƯỢC LẦN THỨ HAI (1075- 1077)</a:t>
            </a:r>
          </a:p>
        </p:txBody>
      </p:sp>
    </p:spTree>
    <p:extLst>
      <p:ext uri="{BB962C8B-B14F-4D97-AF65-F5344CB8AC3E}">
        <p14:creationId xmlns:p14="http://schemas.microsoft.com/office/powerpoint/2010/main" val="2025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 animBg="1"/>
      <p:bldP spid="16" grpId="0" animBg="1"/>
      <p:bldP spid="17" grpId="0" animBg="1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1"/>
          <p:cNvSpPr txBox="1">
            <a:spLocks noChangeArrowheads="1"/>
          </p:cNvSpPr>
          <p:nvPr/>
        </p:nvSpPr>
        <p:spPr bwMode="auto">
          <a:xfrm>
            <a:off x="4000500" y="2017147"/>
            <a:ext cx="4495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1066800" y="2679338"/>
            <a:ext cx="87201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143000" y="4038600"/>
            <a:ext cx="9220200" cy="147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1066800" y="755650"/>
            <a:ext cx="99060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3276600" y="533401"/>
            <a:ext cx="594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  <p:bldP spid="51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727200" y="1203325"/>
            <a:ext cx="89154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1" name="Group 11"/>
          <p:cNvGrpSpPr>
            <a:grpSpLocks/>
          </p:cNvGrpSpPr>
          <p:nvPr/>
        </p:nvGrpSpPr>
        <p:grpSpPr bwMode="auto">
          <a:xfrm>
            <a:off x="1727200" y="2568574"/>
            <a:ext cx="8686800" cy="2012950"/>
            <a:chOff x="128" y="2962"/>
            <a:chExt cx="5472" cy="1268"/>
          </a:xfrm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128" y="3349"/>
              <a:ext cx="5472" cy="375"/>
            </a:xfrm>
            <a:prstGeom prst="roundRect">
              <a:avLst>
                <a:gd name="adj" fmla="val 4380"/>
              </a:avLst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 w="25400" algn="ctr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240" y="2962"/>
              <a:ext cx="5280" cy="126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mưu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ta.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Kiệt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tấn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mưu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3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74478"/>
            <a:ext cx="5199848" cy="596160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4137"/>
            <a:ext cx="5334000" cy="59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371600" y="1676400"/>
            <a:ext cx="9753600" cy="33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133622"/>
            <a:ext cx="7677149" cy="5360768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2190751" y="435792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99822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200" y="685800"/>
            <a:ext cx="10668003" cy="5448301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3600" b="1" dirty="0" err="1">
                  <a:solidFill>
                    <a:srgbClr val="CC0000"/>
                  </a:solidFill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Như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3600" b="1" dirty="0">
                  <a:solidFill>
                    <a:srgbClr val="CC0000"/>
                  </a:solidFill>
                </a:rPr>
                <a:t>  (</a:t>
              </a:r>
              <a:r>
                <a:rPr lang="en-US" sz="3600" b="1" dirty="0" err="1">
                  <a:solidFill>
                    <a:srgbClr val="CC0000"/>
                  </a:solidFill>
                </a:rPr>
                <a:t>sông</a:t>
              </a:r>
              <a:r>
                <a:rPr lang="en-US" sz="3600" b="1" dirty="0">
                  <a:solidFill>
                    <a:srgbClr val="CC0000"/>
                  </a:solidFill>
                </a:rPr>
                <a:t> </a:t>
              </a:r>
              <a:r>
                <a:rPr lang="en-US" sz="3600" b="1" dirty="0" err="1">
                  <a:solidFill>
                    <a:srgbClr val="CC0000"/>
                  </a:solidFill>
                </a:rPr>
                <a:t>Cầu</a:t>
              </a:r>
              <a:r>
                <a:rPr lang="en-US" sz="36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10000180" cy="55626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973" y="606465"/>
            <a:ext cx="9012115" cy="585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09600" y="533400"/>
            <a:ext cx="10820400" cy="5845175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3400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209800" y="2174260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71600" y="685800"/>
            <a:ext cx="9525000" cy="56388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609600"/>
            <a:ext cx="8793256" cy="57315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1751425"/>
            <a:ext cx="3576918" cy="114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0" y="4559187"/>
            <a:ext cx="1490382" cy="69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3984640"/>
            <a:ext cx="2012016" cy="9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400" y="2101620"/>
            <a:ext cx="5067300" cy="224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470889" y="747713"/>
            <a:ext cx="3204322" cy="9779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524505" y="5367339"/>
            <a:ext cx="3207188" cy="9779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709139" y="4682066"/>
            <a:ext cx="1564901" cy="65193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686800" y="5041053"/>
            <a:ext cx="1117787" cy="52154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7750" y="477839"/>
            <a:ext cx="10134600" cy="58674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8991600" cy="5638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853184" y="943594"/>
            <a:ext cx="86624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1828800" y="3838798"/>
            <a:ext cx="8610600" cy="399604"/>
          </a:xfrm>
          <a:prstGeom prst="roundRect">
            <a:avLst>
              <a:gd name="adj" fmla="val 6963"/>
            </a:avLst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981200" y="1981200"/>
            <a:ext cx="8001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1076.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66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3429000"/>
            <a:ext cx="4114800" cy="461633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066" y="618434"/>
            <a:ext cx="8077199" cy="22467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2800" b="1" dirty="0">
                <a:latin typeface="+mj-lt"/>
              </a:rPr>
              <a:t>Nam quốc sơn hà Nam đế cư,</a:t>
            </a:r>
          </a:p>
          <a:p>
            <a:r>
              <a:rPr lang="vi-VN" sz="2800" b="1" dirty="0">
                <a:latin typeface="+mj-lt"/>
              </a:rPr>
              <a:t>Tiệt nhiên định phận tại Thiên thư</a:t>
            </a:r>
          </a:p>
          <a:p>
            <a:r>
              <a:rPr lang="vi-VN" sz="2800" b="1" dirty="0">
                <a:latin typeface="+mj-lt"/>
              </a:rPr>
              <a:t>Như hà nghịch lỗ lại xâm phạm</a:t>
            </a:r>
          </a:p>
          <a:p>
            <a:r>
              <a:rPr lang="vi-VN" sz="2800" b="1" dirty="0">
                <a:latin typeface="+mj-lt"/>
              </a:rPr>
              <a:t>Nhữ đẳng hành khan thủ bại hư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4038600"/>
            <a:ext cx="8077199" cy="22467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2800" b="1" dirty="0">
                <a:latin typeface="+mj-lt"/>
              </a:rPr>
              <a:t>Sông núi nước Nam vua Nam ở,</a:t>
            </a:r>
          </a:p>
          <a:p>
            <a:r>
              <a:rPr lang="vi-VN" sz="2800" b="1" dirty="0">
                <a:latin typeface="+mj-lt"/>
              </a:rPr>
              <a:t>Rành Rành định phận tại sách trời.</a:t>
            </a:r>
          </a:p>
          <a:p>
            <a:r>
              <a:rPr lang="vi-VN" sz="2800" b="1" dirty="0">
                <a:latin typeface="+mj-lt"/>
              </a:rPr>
              <a:t>Cớ sao lũ giặc sang xâm phạm,</a:t>
            </a:r>
          </a:p>
          <a:p>
            <a:r>
              <a:rPr lang="vi-VN" sz="2800" b="1" dirty="0">
                <a:latin typeface="+mj-lt"/>
              </a:rPr>
              <a:t>Chúng bay sẽ bị đánh tơi bời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61" y="3745530"/>
            <a:ext cx="3652339" cy="255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59" y="2167536"/>
            <a:ext cx="3773138" cy="108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59" y="582751"/>
            <a:ext cx="4087330" cy="27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20510"/>
            <a:ext cx="2341127" cy="15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3095715" cy="283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82656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42" y="381004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3" y="1904212"/>
            <a:ext cx="301542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685800"/>
            <a:ext cx="4378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25582" y="5962627"/>
            <a:ext cx="4575169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77000" y="5924531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685800"/>
            <a:ext cx="466725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45" y="629590"/>
            <a:ext cx="9815514" cy="48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340645" y="5607491"/>
            <a:ext cx="9815514" cy="6176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4724400" y="1457697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38200" y="1981200"/>
            <a:ext cx="10591800" cy="19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2800" kern="0" dirty="0">
                <a:solidFill>
                  <a:srgbClr val="0000FF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447800" y="1282116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DỤNG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28" y="1629688"/>
            <a:ext cx="4429125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75" y="2371328"/>
            <a:ext cx="365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9893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572252"/>
              </p:ext>
            </p:extLst>
          </p:nvPr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06963"/>
              </p:ext>
            </p:extLst>
          </p:nvPr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696305"/>
              </p:ext>
            </p:extLst>
          </p:nvPr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98047"/>
              </p:ext>
            </p:extLst>
          </p:nvPr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526886"/>
              </p:ext>
            </p:extLst>
          </p:nvPr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82937"/>
              </p:ext>
            </p:extLst>
          </p:nvPr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22847"/>
              </p:ext>
            </p:extLst>
          </p:nvPr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44389"/>
              </p:ext>
            </p:extLst>
          </p:nvPr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75980"/>
              </p:ext>
            </p:extLst>
          </p:nvPr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3341"/>
              </p:ext>
            </p:extLst>
          </p:nvPr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3672"/>
              </p:ext>
            </p:extLst>
          </p:nvPr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593703"/>
              </p:ext>
            </p:extLst>
          </p:nvPr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89044"/>
              </p:ext>
            </p:extLst>
          </p:nvPr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2014"/>
              </p:ext>
            </p:extLst>
          </p:nvPr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863896"/>
              </p:ext>
            </p:extLst>
          </p:nvPr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71319"/>
              </p:ext>
            </p:extLst>
          </p:nvPr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52488"/>
              </p:ext>
            </p:extLst>
          </p:nvPr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09922"/>
              </p:ext>
            </p:extLst>
          </p:nvPr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58372"/>
              </p:ext>
            </p:extLst>
          </p:nvPr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28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5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28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16951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3. </a:t>
            </a:r>
            <a:r>
              <a:rPr lang="en-US" sz="2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2800">
                <a:latin typeface="Times New Roman" pitchFamily="18" charset="0"/>
              </a:rPr>
              <a:t>nhà Tống?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4.  Tên con sông hiện </a:t>
            </a:r>
            <a:r>
              <a:rPr lang="en-US" sz="2800" dirty="0">
                <a:latin typeface="Times New Roman" pitchFamily="18" charset="0"/>
              </a:rPr>
              <a:t>nay</a:t>
            </a:r>
            <a:r>
              <a:rPr lang="en-US" sz="2800">
                <a:latin typeface="Times New Roman" pitchFamily="18" charset="0"/>
              </a:rPr>
              <a:t>,  </a:t>
            </a:r>
            <a:r>
              <a:rPr lang="en-US" sz="2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5/ Để mở lối thoát cho giặc, Lý Thường Kiệt đã chủ động </a:t>
            </a:r>
            <a:r>
              <a:rPr lang="en-US" sz="2800">
                <a:latin typeface="Times New Roman" pitchFamily="18" charset="0"/>
              </a:rPr>
              <a:t>làm gì?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81584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00" dirty="0"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9540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523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14400"/>
            <a:ext cx="892651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(1075 – 1077)/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34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Tx/>
              <a:buChar char="-"/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(981),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1068,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1075,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1076,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ta     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vững</a:t>
            </a:r>
            <a:endParaRPr lang="vi-VN" sz="25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387" name="Straight Arrow Connector 7"/>
          <p:cNvCxnSpPr>
            <a:cxnSpLocks noChangeShapeType="1"/>
          </p:cNvCxnSpPr>
          <p:nvPr/>
        </p:nvCxnSpPr>
        <p:spPr bwMode="auto">
          <a:xfrm>
            <a:off x="7391400" y="464820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05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7382" y="762000"/>
            <a:ext cx="6386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Nhiệm vụ sau bài học: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133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48737"/>
            <a:ext cx="1219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44588" y="623653"/>
            <a:ext cx="7952011" cy="109808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88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4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4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1169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61888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4113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117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1169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413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8098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4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4113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117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676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635251"/>
            <a:ext cx="2133600" cy="2147887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4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998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95643"/>
            <a:ext cx="857849" cy="892174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244852"/>
            <a:ext cx="762598" cy="842965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51172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2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1" y="481559"/>
            <a:ext cx="8455326" cy="130232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531412"/>
            <a:ext cx="274683" cy="6326588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8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1" y="29339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7465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8049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6" y="29002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6" y="3968950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816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840025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2" y="39352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9" y="4859646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8" y="50230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835739"/>
            <a:ext cx="1383941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94124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5" y="49893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5" y="292120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733890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92273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1" y="2887519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816659"/>
            <a:ext cx="2963431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1" y="3956251"/>
            <a:ext cx="547718" cy="32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68939"/>
            <a:ext cx="1383942" cy="73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6" y="3922568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4" y="49738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86520"/>
            <a:ext cx="1383941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70" y="49401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94298"/>
            <a:ext cx="2973915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80" y="2871990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7291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743062"/>
            <a:ext cx="700305" cy="5652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7" y="2838307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6" y="3907039"/>
            <a:ext cx="547718" cy="323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719720"/>
            <a:ext cx="1383942" cy="73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1" y="3873356"/>
            <a:ext cx="394346" cy="357336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590799"/>
            <a:ext cx="2057400" cy="2192339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2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17691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157867"/>
            <a:ext cx="783253" cy="929950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1" y="3852833"/>
            <a:ext cx="2954258" cy="70295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16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893971" y="2472444"/>
            <a:ext cx="1928811" cy="2070895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48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16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14679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665374" y="-252464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589" y="3200086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4343400" y="1272756"/>
            <a:ext cx="3354337" cy="969444"/>
          </a:xfrm>
          <a:prstGeom prst="rect">
            <a:avLst/>
          </a:prstGeom>
          <a:noFill/>
        </p:spPr>
        <p:txBody>
          <a:bodyPr wrap="none" lIns="121867" tIns="60934" rIns="121867" bIns="60934" rtlCol="0">
            <a:spAutoFit/>
          </a:bodyPr>
          <a:lstStyle/>
          <a:p>
            <a:pPr defTabSz="1218672"/>
            <a:r>
              <a:rPr lang="vi-VN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LỊCH SỬ</a:t>
            </a:r>
            <a:r>
              <a:rPr lang="en-US" altLang="zh-CN" sz="5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endParaRPr lang="zh-CN" altLang="en-US" sz="5500" b="1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399" y="4487478"/>
            <a:ext cx="2368487" cy="23684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261407" y="2815950"/>
            <a:ext cx="4517251" cy="638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5933" y="2597192"/>
            <a:ext cx="89916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11: CUỘC KHÁNG CHIẾN CHỐNG QUÂN TỐNG XÂM LƯỢC LẦN THỨ HAI (1075- 1077)</a:t>
            </a:r>
          </a:p>
        </p:txBody>
      </p:sp>
    </p:spTree>
    <p:extLst>
      <p:ext uri="{BB962C8B-B14F-4D97-AF65-F5344CB8AC3E}">
        <p14:creationId xmlns:p14="http://schemas.microsoft.com/office/powerpoint/2010/main" val="8889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76844" y="2490297"/>
            <a:ext cx="4758771" cy="2492762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1752600" y="2029738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1218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PHÁ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marL="0" marR="0" lvl="0" indent="0" algn="l" defTabSz="121870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353498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1202</Words>
  <Application>Microsoft Office PowerPoint</Application>
  <PresentationFormat>Widescreen</PresentationFormat>
  <Paragraphs>245</Paragraphs>
  <Slides>34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64" baseType="lpstr">
      <vt:lpstr>等线</vt:lpstr>
      <vt:lpstr>微软雅黑</vt:lpstr>
      <vt:lpstr>宋体</vt:lpstr>
      <vt:lpstr>.VnCooper</vt:lpstr>
      <vt:lpstr>.VnHelvetInsH</vt:lpstr>
      <vt:lpstr>.VnTime</vt:lpstr>
      <vt:lpstr>.VnTimeH</vt:lpstr>
      <vt:lpstr>Arial</vt:lpstr>
      <vt:lpstr>Calibri</vt:lpstr>
      <vt:lpstr>Didot</vt:lpstr>
      <vt:lpstr>Franklin Gothic Book</vt:lpstr>
      <vt:lpstr>Franklin Gothic Medium</vt:lpstr>
      <vt:lpstr>Georgia</vt:lpstr>
      <vt:lpstr>Impact</vt:lpstr>
      <vt:lpstr>inpin heiti</vt:lpstr>
      <vt:lpstr>Times New Roman</vt:lpstr>
      <vt:lpstr>Verdana</vt:lpstr>
      <vt:lpstr>Wingdings 2</vt:lpstr>
      <vt:lpstr>Zapfino</vt:lpstr>
      <vt:lpstr>-윤고딕140</vt:lpstr>
      <vt:lpstr>-윤명조230</vt:lpstr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Trần Thị Kim Tuyến</cp:lastModifiedBy>
  <cp:revision>140</cp:revision>
  <dcterms:created xsi:type="dcterms:W3CDTF">2018-11-04T14:19:53Z</dcterms:created>
  <dcterms:modified xsi:type="dcterms:W3CDTF">2021-11-27T20:02:16Z</dcterms:modified>
</cp:coreProperties>
</file>