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7"/>
  </p:notesMasterIdLst>
  <p:sldIdLst>
    <p:sldId id="261" r:id="rId2"/>
    <p:sldId id="257" r:id="rId3"/>
    <p:sldId id="348" r:id="rId4"/>
    <p:sldId id="286" r:id="rId5"/>
    <p:sldId id="283" r:id="rId6"/>
    <p:sldId id="285" r:id="rId7"/>
    <p:sldId id="259" r:id="rId8"/>
    <p:sldId id="330" r:id="rId9"/>
    <p:sldId id="329" r:id="rId10"/>
    <p:sldId id="344" r:id="rId11"/>
    <p:sldId id="352" r:id="rId12"/>
    <p:sldId id="287" r:id="rId13"/>
    <p:sldId id="345" r:id="rId14"/>
    <p:sldId id="346" r:id="rId15"/>
    <p:sldId id="325" r:id="rId16"/>
    <p:sldId id="347" r:id="rId17"/>
    <p:sldId id="353" r:id="rId18"/>
    <p:sldId id="349" r:id="rId19"/>
    <p:sldId id="351" r:id="rId20"/>
    <p:sldId id="350" r:id="rId21"/>
    <p:sldId id="354" r:id="rId22"/>
    <p:sldId id="338" r:id="rId23"/>
    <p:sldId id="326" r:id="rId24"/>
    <p:sldId id="322" r:id="rId25"/>
    <p:sldId id="295" r:id="rId26"/>
  </p:sldIdLst>
  <p:sldSz cx="9144000" cy="5143500" type="screen16x9"/>
  <p:notesSz cx="6858000" cy="9144000"/>
  <p:embeddedFontLst>
    <p:embeddedFont>
      <p:font typeface=".VnTimeH" pitchFamily="34" charset="0"/>
      <p:regular r:id="rId28"/>
      <p:bold r:id="rId29"/>
      <p:italic r:id="rId30"/>
      <p:boldItalic r:id="rId31"/>
    </p:embeddedFont>
    <p:embeddedFont>
      <p:font typeface="Roboto Mono Regular" charset="0"/>
      <p:regular r:id="rId32"/>
      <p:bold r:id="rId33"/>
      <p:italic r:id="rId34"/>
      <p:boldItalic r:id="rId35"/>
    </p:embeddedFont>
    <p:embeddedFont>
      <p:font typeface="Anonymous Pro" charset="0"/>
      <p:regular r:id="rId36"/>
      <p:bold r:id="rId37"/>
      <p:italic r:id="rId38"/>
      <p:boldItalic r:id="rId39"/>
    </p:embeddedFont>
    <p:embeddedFont>
      <p:font typeface="Concert One" charset="0"/>
      <p:regular r:id="rId40"/>
    </p:embeddedFont>
    <p:embeddedFont>
      <p:font typeface=".VnTime" pitchFamily="34" charset="0"/>
      <p:regular r:id="rId41"/>
      <p:bold r:id="rId42"/>
      <p:italic r:id="rId43"/>
      <p:boldItalic r:id="rId44"/>
    </p:embeddedFont>
    <p:embeddedFont>
      <p:font typeface="Monotype Sorts"/>
      <p:regular r:id="rId45"/>
    </p:embeddedFont>
    <p:embeddedFont>
      <p:font typeface="Coming Soon" charset="0"/>
      <p:regular r:id="rId46"/>
    </p:embeddedFont>
    <p:embeddedFont>
      <p:font typeface="SimSun" pitchFamily="2" charset="-12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20"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nmai2909@gmail.com" userId="43cefd8f295b925f" providerId="LiveId" clId="{20CFC840-A391-4D9B-B27A-CB0269A21819}"/>
    <pc:docChg chg="delSld modSld">
      <pc:chgData name="hnmai2909@gmail.com" userId="43cefd8f295b925f" providerId="LiveId" clId="{20CFC840-A391-4D9B-B27A-CB0269A21819}" dt="2021-09-07T13:02:30.084" v="51" actId="20577"/>
      <pc:docMkLst>
        <pc:docMk/>
      </pc:docMkLst>
      <pc:sldChg chg="modSp mod">
        <pc:chgData name="hnmai2909@gmail.com" userId="43cefd8f295b925f" providerId="LiveId" clId="{20CFC840-A391-4D9B-B27A-CB0269A21819}" dt="2021-09-07T13:02:30.084" v="51" actId="20577"/>
        <pc:sldMkLst>
          <pc:docMk/>
          <pc:sldMk cId="0" sldId="283"/>
        </pc:sldMkLst>
        <pc:spChg chg="mod">
          <ac:chgData name="hnmai2909@gmail.com" userId="43cefd8f295b925f" providerId="LiveId" clId="{20CFC840-A391-4D9B-B27A-CB0269A21819}" dt="2021-09-07T13:02:30.084" v="51" actId="20577"/>
          <ac:spMkLst>
            <pc:docMk/>
            <pc:sldMk cId="0" sldId="283"/>
            <ac:spMk id="35841" creationId="{00000000-0000-0000-0000-000000000000}"/>
          </ac:spMkLst>
        </pc:spChg>
        <pc:spChg chg="mod">
          <ac:chgData name="hnmai2909@gmail.com" userId="43cefd8f295b925f" providerId="LiveId" clId="{20CFC840-A391-4D9B-B27A-CB0269A21819}" dt="2021-09-07T12:51:36.112" v="3" actId="255"/>
          <ac:spMkLst>
            <pc:docMk/>
            <pc:sldMk cId="0" sldId="283"/>
            <ac:spMk id="35842" creationId="{00000000-0000-0000-0000-000000000000}"/>
          </ac:spMkLst>
        </pc:spChg>
        <pc:spChg chg="mod">
          <ac:chgData name="hnmai2909@gmail.com" userId="43cefd8f295b925f" providerId="LiveId" clId="{20CFC840-A391-4D9B-B27A-CB0269A21819}" dt="2021-09-07T12:51:28.575" v="2" actId="255"/>
          <ac:spMkLst>
            <pc:docMk/>
            <pc:sldMk cId="0" sldId="283"/>
            <ac:spMk id="35843" creationId="{00000000-0000-0000-0000-000000000000}"/>
          </ac:spMkLst>
        </pc:spChg>
      </pc:sldChg>
      <pc:sldChg chg="modSp mod">
        <pc:chgData name="hnmai2909@gmail.com" userId="43cefd8f295b925f" providerId="LiveId" clId="{20CFC840-A391-4D9B-B27A-CB0269A21819}" dt="2021-09-07T13:02:07.688" v="43" actId="20577"/>
        <pc:sldMkLst>
          <pc:docMk/>
          <pc:sldMk cId="0" sldId="286"/>
        </pc:sldMkLst>
        <pc:spChg chg="mod">
          <ac:chgData name="hnmai2909@gmail.com" userId="43cefd8f295b925f" providerId="LiveId" clId="{20CFC840-A391-4D9B-B27A-CB0269A21819}" dt="2021-09-07T13:02:07.688" v="43" actId="20577"/>
          <ac:spMkLst>
            <pc:docMk/>
            <pc:sldMk cId="0" sldId="286"/>
            <ac:spMk id="6" creationId="{00000000-0000-0000-0000-000000000000}"/>
          </ac:spMkLst>
        </pc:spChg>
      </pc:sldChg>
      <pc:sldChg chg="modSp mod">
        <pc:chgData name="hnmai2909@gmail.com" userId="43cefd8f295b925f" providerId="LiveId" clId="{20CFC840-A391-4D9B-B27A-CB0269A21819}" dt="2021-09-07T13:01:48.630" v="20" actId="20577"/>
        <pc:sldMkLst>
          <pc:docMk/>
          <pc:sldMk cId="0" sldId="322"/>
        </pc:sldMkLst>
        <pc:spChg chg="mod">
          <ac:chgData name="hnmai2909@gmail.com" userId="43cefd8f295b925f" providerId="LiveId" clId="{20CFC840-A391-4D9B-B27A-CB0269A21819}" dt="2021-09-07T13:01:48.630" v="20" actId="20577"/>
          <ac:spMkLst>
            <pc:docMk/>
            <pc:sldMk cId="0" sldId="322"/>
            <ac:spMk id="6" creationId="{00000000-0000-0000-0000-000000000000}"/>
          </ac:spMkLst>
        </pc:spChg>
      </pc:sldChg>
      <pc:sldChg chg="del">
        <pc:chgData name="hnmai2909@gmail.com" userId="43cefd8f295b925f" providerId="LiveId" clId="{20CFC840-A391-4D9B-B27A-CB0269A21819}" dt="2021-09-07T12:54:21.634" v="4" actId="2696"/>
        <pc:sldMkLst>
          <pc:docMk/>
          <pc:sldMk cId="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854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54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0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21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82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0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34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75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5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251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457200" y="4686300"/>
            <a:ext cx="2133600" cy="342900"/>
          </a:xfrm>
          <a:prstGeom prst="rect">
            <a:avLst/>
          </a:prstGeom>
          <a:ln/>
        </p:spPr>
        <p:txBody>
          <a:bodyPr/>
          <a:lstStyle>
            <a:lvl1pPr>
              <a:defRPr/>
            </a:lvl1pPr>
          </a:lstStyle>
          <a:p>
            <a:pPr>
              <a:defRPr/>
            </a:pPr>
            <a:endParaRPr lang="vi-VN"/>
          </a:p>
        </p:txBody>
      </p:sp>
      <p:sp>
        <p:nvSpPr>
          <p:cNvPr id="3" name="Rectangle 10"/>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vi-VN"/>
          </a:p>
        </p:txBody>
      </p:sp>
      <p:sp>
        <p:nvSpPr>
          <p:cNvPr id="4" name="Rectangle 11"/>
          <p:cNvSpPr>
            <a:spLocks noGrp="1" noChangeArrowheads="1"/>
          </p:cNvSpPr>
          <p:nvPr>
            <p:ph type="sldNum" sz="quarter" idx="12"/>
          </p:nvPr>
        </p:nvSpPr>
        <p:spPr>
          <a:xfrm>
            <a:off x="6553200" y="4686300"/>
            <a:ext cx="2133600" cy="342900"/>
          </a:xfrm>
          <a:prstGeom prst="rect">
            <a:avLst/>
          </a:prstGeom>
          <a:ln/>
        </p:spPr>
        <p:txBody>
          <a:bodyPr/>
          <a:lstStyle>
            <a:lvl1pPr>
              <a:defRPr/>
            </a:lvl1pPr>
          </a:lstStyle>
          <a:p>
            <a:pPr>
              <a:defRPr/>
            </a:pPr>
            <a:fld id="{7B3D5C41-C88B-42B6-AABA-503ABFC5ECB5}"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42900"/>
            <a:ext cx="7772400" cy="42291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24579"/>
          <p:cNvSpPr>
            <a:spLocks noGrp="1"/>
          </p:cNvSpPr>
          <p:nvPr>
            <p:ph type="dt" sz="half" idx="10"/>
          </p:nvPr>
        </p:nvSpPr>
        <p:spPr>
          <a:xfrm>
            <a:off x="685800" y="4686300"/>
            <a:ext cx="1905000" cy="342900"/>
          </a:xfrm>
          <a:prstGeom prst="rect">
            <a:avLst/>
          </a:prstGeom>
          <a:ln/>
        </p:spPr>
        <p:txBody>
          <a:bodyPr/>
          <a:lstStyle>
            <a:lvl1pPr>
              <a:defRPr/>
            </a:lvl1pPr>
          </a:lstStyle>
          <a:p>
            <a:endParaRPr lang="en-US"/>
          </a:p>
        </p:txBody>
      </p:sp>
      <p:sp>
        <p:nvSpPr>
          <p:cNvPr id="4" name="Footer Placeholder 24580"/>
          <p:cNvSpPr>
            <a:spLocks noGrp="1"/>
          </p:cNvSpPr>
          <p:nvPr>
            <p:ph type="ftr" sz="quarter" idx="11"/>
          </p:nvPr>
        </p:nvSpPr>
        <p:spPr>
          <a:xfrm>
            <a:off x="3124200" y="4686300"/>
            <a:ext cx="2895600" cy="342900"/>
          </a:xfrm>
          <a:prstGeom prst="rect">
            <a:avLst/>
          </a:prstGeom>
          <a:ln/>
        </p:spPr>
        <p:txBody>
          <a:bodyPr/>
          <a:lstStyle>
            <a:lvl1pPr>
              <a:defRPr/>
            </a:lvl1pPr>
          </a:lstStyle>
          <a:p>
            <a:endParaRPr lang="en-US"/>
          </a:p>
        </p:txBody>
      </p:sp>
      <p:sp>
        <p:nvSpPr>
          <p:cNvPr id="5" name="Slide Number Placeholder 24581"/>
          <p:cNvSpPr>
            <a:spLocks noGrp="1"/>
          </p:cNvSpPr>
          <p:nvPr>
            <p:ph type="sldNum" sz="quarter" idx="12"/>
          </p:nvPr>
        </p:nvSpPr>
        <p:spPr>
          <a:xfrm>
            <a:off x="6553200" y="4686300"/>
            <a:ext cx="1905000" cy="342900"/>
          </a:xfrm>
          <a:prstGeom prst="rect">
            <a:avLst/>
          </a:prstGeom>
          <a:ln/>
        </p:spPr>
        <p:txBody>
          <a:bodyPr/>
          <a:lstStyle>
            <a:lvl1pPr>
              <a:defRPr/>
            </a:lvl1pPr>
          </a:lstStyle>
          <a:p>
            <a:fld id="{8554E8DB-CB0B-494B-81A5-F519A26747B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3" r:id="rId5"/>
    <p:sldLayoutId id="2147483669" r:id="rId6"/>
    <p:sldLayoutId id="2147483670" r:id="rId7"/>
    <p:sldLayoutId id="2147483671" r:id="rId8"/>
    <p:sldLayoutId id="2147483672"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1.png"/><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audio" Target="../media/audio2.wav"/><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3" name="Rectangle 2"/>
          <p:cNvSpPr/>
          <p:nvPr/>
        </p:nvSpPr>
        <p:spPr>
          <a:xfrm>
            <a:off x="1676400" y="1657350"/>
            <a:ext cx="6200736"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KHOA HỌC LỚP 4</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4"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2724150"/>
            <a:ext cx="2438400" cy="272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MỞ RỘNG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a:solidFill>
                  <a:srgbClr val="0000CC"/>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thức ăn chứa nhiều chất bột đường như sắn, khoai lang, khoai tây… cũng chứa nhiều chất xơ.</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4638" algn="just" fontAlgn="base">
              <a:spcBef>
                <a:spcPct val="0"/>
              </a:spcBef>
              <a:spcAft>
                <a:spcPct val="0"/>
              </a:spcAft>
              <a:buClrTx/>
            </a:pPr>
            <a:r>
              <a:rPr lang="nl-NL" sz="2000" b="1" smtClean="0">
                <a:solidFill>
                  <a:srgbClr val="0000FF"/>
                </a:solidFill>
                <a:latin typeface="Times New Roman" pitchFamily="18" charset="0"/>
                <a:ea typeface="Times New Roman" pitchFamily="18" charset="0"/>
                <a:cs typeface="Times New Roman" pitchFamily="18" charset="0"/>
              </a:rPr>
              <a:t>+ Biết nguồn gốc các loại thức ăn</a:t>
            </a:r>
            <a:endParaRPr lang="nl-NL" sz="2000" b="1" dirty="0">
              <a:solidFill>
                <a:srgbClr val="0000FF"/>
              </a:solidFill>
              <a:latin typeface="Arial" pitchFamily="34" charset="0"/>
              <a:cs typeface="Arial" pitchFamily="34"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FF0000"/>
                </a:solidFill>
                <a:latin typeface="Times New Roman" pitchFamily="18" charset="0"/>
                <a:cs typeface="Times New Roman" pitchFamily="18" charset="0"/>
              </a:rPr>
              <a:t>Vai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trò</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Vi – ta – min,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khoáng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xơ</a:t>
            </a:r>
            <a:endParaRP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smtClean="0">
                <a:solidFill>
                  <a:srgbClr val="0000CC"/>
                </a:solidFill>
                <a:latin typeface="Times New Roman" pitchFamily="18" charset="0"/>
                <a:cs typeface="Times New Roman" pitchFamily="18" charset="0"/>
              </a:rPr>
              <a:t>Đọc mục Bạn cần biết trả lời các câu hỏi:</a:t>
            </a:r>
            <a:endParaRPr sz="20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895350"/>
            <a:ext cx="3722075" cy="34834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dirty="0" err="1">
                <a:solidFill>
                  <a:srgbClr val="FF0000"/>
                </a:solidFill>
                <a:latin typeface="Times New Roman" pitchFamily="18" charset="0"/>
                <a:cs typeface="Times New Roman" pitchFamily="18" charset="0"/>
              </a:rPr>
              <a:t>Kể</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tên</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một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số</a:t>
            </a:r>
            <a:r>
              <a:rPr lang="en-US" sz="2000" b="1" dirty="0" smtClean="0">
                <a:solidFill>
                  <a:srgbClr val="FF0000"/>
                </a:solidFill>
                <a:latin typeface="Times New Roman" pitchFamily="18" charset="0"/>
                <a:cs typeface="Times New Roman" pitchFamily="18" charset="0"/>
              </a:rPr>
              <a:t> vi – ta – min,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khoáng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em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biết</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p>
            <a:pPr marL="457200" indent="-457200" algn="just">
              <a:buAutoNum type="arabicPeriod"/>
            </a:pPr>
            <a:r>
              <a:rPr lang="en-US" sz="2000" b="1" dirty="0" err="1" smtClean="0">
                <a:solidFill>
                  <a:srgbClr val="FF0000"/>
                </a:solidFill>
                <a:latin typeface="Times New Roman" pitchFamily="18" charset="0"/>
                <a:cs typeface="Times New Roman" pitchFamily="18" charset="0"/>
              </a:rPr>
              <a:t>Nêu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vai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trò</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loại</a:t>
            </a:r>
            <a:r>
              <a:rPr lang="en-US" sz="2000" b="1" dirty="0" smtClean="0">
                <a:solidFill>
                  <a:srgbClr val="FF0000"/>
                </a:solidFill>
                <a:latin typeface="Times New Roman" pitchFamily="18" charset="0"/>
                <a:cs typeface="Times New Roman" pitchFamily="18" charset="0"/>
              </a:rPr>
              <a:t> vi – ta – min,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khoáng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đó</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p>
            <a:pPr marL="457200" indent="-457200" algn="just">
              <a:buAutoNum type="arabicPeriod"/>
            </a:pPr>
            <a:r>
              <a:rPr lang="en-US" sz="2000" b="1" dirty="0" err="1" smtClean="0">
                <a:solidFill>
                  <a:srgbClr val="FF0000"/>
                </a:solidFill>
                <a:latin typeface="Times New Roman" pitchFamily="18" charset="0"/>
                <a:cs typeface="Times New Roman" pitchFamily="18" charset="0"/>
              </a:rPr>
              <a:t>Thức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nhiều</a:t>
            </a:r>
            <a:r>
              <a:rPr lang="en-US" sz="2000" b="1" dirty="0" smtClean="0">
                <a:solidFill>
                  <a:srgbClr val="FF0000"/>
                </a:solidFill>
                <a:latin typeface="Times New Roman" pitchFamily="18" charset="0"/>
                <a:cs typeface="Times New Roman" pitchFamily="18" charset="0"/>
              </a:rPr>
              <a:t> vi – ta – min,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xơ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có</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vai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trò</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gì</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đối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với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a:t>
            </a:r>
          </a:p>
          <a:p>
            <a:pPr marL="457200" indent="-457200" algn="just">
              <a:buAutoNum type="arabicPeriod"/>
            </a:pPr>
            <a:r>
              <a:rPr lang="en-US" sz="2000" b="1" dirty="0" err="1" smtClean="0">
                <a:solidFill>
                  <a:srgbClr val="FF0000"/>
                </a:solidFill>
                <a:latin typeface="Times New Roman" pitchFamily="18" charset="0"/>
                <a:cs typeface="Times New Roman" pitchFamily="18" charset="0"/>
              </a:rPr>
              <a:t>Nếu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vi – ta – min,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khoáng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xơ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sẽ</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ra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sao</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574931" y="438150"/>
            <a:ext cx="4035669" cy="2057400"/>
          </a:xfrm>
          <a:prstGeom prst="rect">
            <a:avLst/>
          </a:prstGeom>
          <a:noFill/>
          <a:ln w="9525">
            <a:noFill/>
            <a:miter lim="800000"/>
            <a:headEnd/>
            <a:tailEnd/>
          </a:ln>
          <a:effectLst/>
        </p:spPr>
      </p:pic>
      <p:pic>
        <p:nvPicPr>
          <p:cNvPr id="13"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228600" y="3181350"/>
            <a:ext cx="1958936"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smtClean="0">
                <a:solidFill>
                  <a:srgbClr val="FF0000"/>
                </a:solidFill>
                <a:latin typeface="Times New Roman" pitchFamily="18" charset="0"/>
                <a:cs typeface="Times New Roman" pitchFamily="18" charset="0"/>
              </a:rPr>
              <a:t>Kể tên một số vi – ta – min, chất khoáng  mà em biết?</a:t>
            </a:r>
          </a:p>
          <a:p>
            <a:pPr marL="457200" indent="-457200" algn="just"/>
            <a:r>
              <a:rPr lang="en-US" sz="2000" b="1" smtClean="0">
                <a:solidFill>
                  <a:srgbClr val="FF0000"/>
                </a:solidFill>
                <a:latin typeface="Times New Roman" pitchFamily="18" charset="0"/>
                <a:cs typeface="Times New Roman" pitchFamily="18" charset="0"/>
              </a:rPr>
              <a:t>2. Nêu vai trò của các loại vi – ta – min, chất khoáng đó?</a:t>
            </a:r>
          </a:p>
          <a:p>
            <a:pPr marL="457200" indent="-457200" algn="just"/>
            <a:r>
              <a:rPr lang="en-US" sz="2000" b="1" smtClean="0">
                <a:solidFill>
                  <a:srgbClr val="FF0000"/>
                </a:solidFill>
                <a:latin typeface="Times New Roman" pitchFamily="18" charset="0"/>
                <a:cs typeface="Times New Roman" pitchFamily="18" charset="0"/>
              </a:rPr>
              <a:t>3. Thức ăn chứa nhiều vi – ta – min, chất xơ có vai trò gì đối với cơ thể?</a:t>
            </a:r>
          </a:p>
          <a:p>
            <a:pPr marL="457200" indent="-457200" algn="just"/>
            <a:endParaRPr lang="en-US" sz="2000" b="1" smtClean="0">
              <a:solidFill>
                <a:srgbClr val="FF0000"/>
              </a:solidFill>
              <a:latin typeface="Times New Roman" pitchFamily="18" charset="0"/>
              <a:cs typeface="Times New Roman" pitchFamily="18" charset="0"/>
            </a:endParaRPr>
          </a:p>
          <a:p>
            <a:pPr marL="457200" indent="-457200" algn="just"/>
            <a:r>
              <a:rPr lang="en-US" sz="2000" b="1" smtClean="0">
                <a:solidFill>
                  <a:srgbClr val="FF0000"/>
                </a:solidFill>
                <a:latin typeface="Times New Roman" pitchFamily="18" charset="0"/>
                <a:cs typeface="Times New Roman" pitchFamily="18" charset="0"/>
              </a:rPr>
              <a:t>4. Nếu thiếu vi – ta – min, chất khoáng và chất xơ cơ thể sẽ ra sao?</a:t>
            </a:r>
          </a:p>
          <a:p>
            <a:pPr marL="457200" indent="-457200" algn="just"/>
            <a:endParaRPr lang="en-US" sz="20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218488" y="742519"/>
            <a:ext cx="543334" cy="598214"/>
          </a:xfrm>
          <a:prstGeom prst="rect">
            <a:avLst/>
          </a:prstGeom>
          <a:noFill/>
          <a:ln>
            <a:noFill/>
          </a:ln>
        </p:spPr>
      </p:pic>
      <p:sp>
        <p:nvSpPr>
          <p:cNvPr id="14" name="TextBox 13"/>
          <p:cNvSpPr txBox="1"/>
          <p:nvPr/>
        </p:nvSpPr>
        <p:spPr>
          <a:xfrm>
            <a:off x="4778828" y="666750"/>
            <a:ext cx="3733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Vi ta min A, B, C, D; Chất khoáng Can – xi, sắt, phốt pho</a:t>
            </a:r>
            <a:endParaRPr lang="en-US" sz="1050">
              <a:solidFill>
                <a:srgbClr val="0000CC"/>
              </a:solidFill>
            </a:endParaRPr>
          </a:p>
        </p:txBody>
      </p:sp>
      <p:sp>
        <p:nvSpPr>
          <p:cNvPr id="17" name="TextBox 16"/>
          <p:cNvSpPr txBox="1"/>
          <p:nvPr/>
        </p:nvSpPr>
        <p:spPr>
          <a:xfrm>
            <a:off x="4778828" y="1385202"/>
            <a:ext cx="37338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Vi ta min A giúp sáng mắt, Vi ta min D giúp xương cứng; Vi ta min C chống chảy máu chân răng…; Can xi chống bệnh còi xương; Sắt tạo máu cho cơ thể…</a:t>
            </a:r>
            <a:endParaRPr lang="en-US" sz="11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139183" y="1826635"/>
            <a:ext cx="642980" cy="598214"/>
          </a:xfrm>
          <a:prstGeom prst="rect">
            <a:avLst/>
          </a:prstGeom>
          <a:noFill/>
          <a:ln>
            <a:noFill/>
          </a:ln>
        </p:spPr>
      </p:pic>
      <p:sp>
        <p:nvSpPr>
          <p:cNvPr id="19" name="TextBox 18"/>
          <p:cNvSpPr txBox="1"/>
          <p:nvPr/>
        </p:nvSpPr>
        <p:spPr>
          <a:xfrm>
            <a:off x="4746174" y="4171950"/>
            <a:ext cx="3810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Nếu thiếu vi ta min, chất khoáng cơ thể sẽ bị bệnh. </a:t>
            </a:r>
            <a:endParaRPr lang="en-US" sz="105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066032" y="4014051"/>
            <a:ext cx="642980" cy="598214"/>
          </a:xfrm>
          <a:prstGeom prst="rect">
            <a:avLst/>
          </a:prstGeom>
          <a:noFill/>
          <a:ln>
            <a:noFill/>
          </a:ln>
        </p:spPr>
      </p:pic>
      <p:sp>
        <p:nvSpPr>
          <p:cNvPr id="21" name="TextBox 20"/>
          <p:cNvSpPr txBox="1"/>
          <p:nvPr/>
        </p:nvSpPr>
        <p:spPr>
          <a:xfrm>
            <a:off x="4724400" y="2778574"/>
            <a:ext cx="38100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a:solidFill>
                  <a:srgbClr val="0000CC"/>
                </a:solidFill>
                <a:latin typeface="Times New Roman" pitchFamily="18" charset="0"/>
                <a:cs typeface="Times New Roman" pitchFamily="18" charset="0"/>
              </a:rPr>
              <a:t>Thức ăn chứa nhiều </a:t>
            </a:r>
            <a:r>
              <a:rPr lang="en-US" sz="1600" b="1" smtClean="0">
                <a:solidFill>
                  <a:srgbClr val="0000CC"/>
                </a:solidFill>
                <a:latin typeface="Times New Roman" pitchFamily="18" charset="0"/>
                <a:cs typeface="Times New Roman" pitchFamily="18" charset="0"/>
              </a:rPr>
              <a:t> vi ta min rất cần thiết cho hoạt động sống của cơ thể; chất khoáng tham gia vào việc xây dựng cơ thể; Chất xơ đảm bảo hoạt động bình thường của bộ máy tiêu hóa.</a:t>
            </a:r>
            <a:endParaRPr lang="en-US" sz="1050">
              <a:solidFill>
                <a:srgbClr val="0000CC"/>
              </a:solidFill>
            </a:endParaRPr>
          </a:p>
        </p:txBody>
      </p:sp>
      <p:pic>
        <p:nvPicPr>
          <p:cNvPr id="22" name="Google Shape;228;p33"/>
          <p:cNvPicPr preferRelativeResize="0"/>
          <p:nvPr/>
        </p:nvPicPr>
        <p:blipFill>
          <a:blip r:embed="rId3">
            <a:alphaModFix amt="80000"/>
          </a:blip>
          <a:stretch>
            <a:fillRect/>
          </a:stretch>
        </p:blipFill>
        <p:spPr>
          <a:xfrm rot="20379809" flipV="1">
            <a:off x="4045757" y="2867961"/>
            <a:ext cx="66076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0" hangingPunct="0"/>
            <a:r>
              <a:rPr lang="en-US" altLang="en-US" sz="3200" b="1">
                <a:solidFill>
                  <a:srgbClr val="FF0000"/>
                </a:solidFill>
                <a:latin typeface="Times New Roman" pitchFamily="18" charset="0"/>
                <a:cs typeface="Times New Roman" pitchFamily="18" charset="0"/>
              </a:rPr>
              <a:t>Kết luận:</a:t>
            </a:r>
            <a:r>
              <a:rPr lang="en-US" altLang="en-US" sz="3200">
                <a:solidFill>
                  <a:srgbClr val="0000CC"/>
                </a:solidFill>
                <a:latin typeface="Times New Roman" pitchFamily="18" charset="0"/>
                <a:cs typeface="Times New Roman" pitchFamily="18" charset="0"/>
              </a:rPr>
              <a:t/>
            </a:r>
            <a:br>
              <a:rPr lang="en-US" altLang="en-US" sz="3200">
                <a:solidFill>
                  <a:srgbClr val="0000CC"/>
                </a:solidFill>
                <a:latin typeface="Times New Roman" pitchFamily="18" charset="0"/>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 Vi-ta-min không tham gia trực tiếp vào việc xây dựng cơ thể hay cung cấp năng lượng cho cơ thể hoạt động. Nhưng chúng lại rất cần cho hoạt động sống của cơ thể. Nếu thiếu vi-ta-min cơ thể sẽ bị bệnh.</a:t>
            </a:r>
            <a:br>
              <a:rPr lang="en-US" altLang="zh-CN" sz="1800" b="1" smtClean="0">
                <a:solidFill>
                  <a:srgbClr val="0000FF"/>
                </a:solidFill>
                <a:latin typeface="Times New Roman" pitchFamily="18" charset="0"/>
                <a:ea typeface="SimSun" pitchFamily="2" charset="-122"/>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Một số chất khoáng như sắt, canxi tham gia vào việc xây dựng cơ thể. Một số chất khoáng khác cơ thể chỉ cần một lượng nhỏ để tạo ra các men thúc đẩy và điều khiển hoạt động sống.Nếu thiếu các chất khoáng cơ thể sẽ bị bệnh</a:t>
            </a:r>
            <a:br>
              <a:rPr lang="en-US" altLang="zh-CN" sz="1800" b="1" smtClean="0">
                <a:solidFill>
                  <a:srgbClr val="0000FF"/>
                </a:solidFill>
                <a:latin typeface="Times New Roman" pitchFamily="18" charset="0"/>
                <a:ea typeface="SimSun" pitchFamily="2" charset="-122"/>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Chất xơ không có gía trị dinh dưỡng,  nhưng rất cần thiết để đảm bảo hoạt động bình thường của bộ máy tiêu hóa. Giúp cơ thể thải được chất cặn bã ra ngoài</a:t>
            </a:r>
            <a:br>
              <a:rPr lang="en-US" altLang="zh-CN" sz="1800" b="1" smtClean="0">
                <a:solidFill>
                  <a:srgbClr val="0000FF"/>
                </a:solidFill>
                <a:latin typeface="Times New Roman" pitchFamily="18" charset="0"/>
                <a:ea typeface="SimSun" pitchFamily="2" charset="-122"/>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a:t>
            </a:r>
            <a:r>
              <a:rPr lang="en-US" altLang="zh-CN" sz="1800" smtClean="0">
                <a:solidFill>
                  <a:srgbClr val="0000FF"/>
                </a:solidFill>
                <a:latin typeface="Times New Roman" pitchFamily="18" charset="0"/>
                <a:ea typeface="SimSun" pitchFamily="2" charset="-122"/>
                <a:cs typeface="Times New Roman" pitchFamily="18" charset="0"/>
              </a:rPr>
              <a:t/>
            </a:r>
            <a:br>
              <a:rPr lang="en-US" altLang="zh-CN" sz="1800" smtClean="0">
                <a:solidFill>
                  <a:srgbClr val="0000FF"/>
                </a:solidFill>
                <a:latin typeface="Times New Roman" pitchFamily="18" charset="0"/>
                <a:ea typeface="SimSun" pitchFamily="2" charset="-122"/>
                <a:cs typeface="Times New Roman" pitchFamily="18" charset="0"/>
              </a:rPr>
            </a:br>
            <a:endParaRPr lang="en-US" altLang="en-US" sz="2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MỞ RỘNG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990600" y="1809750"/>
            <a:ext cx="7239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altLang="zh-CN" sz="2400" b="1" smtClean="0">
                <a:solidFill>
                  <a:srgbClr val="0000FF"/>
                </a:solidFill>
                <a:latin typeface="Times New Roman" pitchFamily="18" charset="0"/>
                <a:ea typeface="SimSun" pitchFamily="2" charset="-122"/>
                <a:cs typeface="Times New Roman" pitchFamily="18" charset="0"/>
              </a:rPr>
              <a:t>Hàng ngày chúng ta cần uống khoảng bao nhiêu lít nước.  Nước có tác dụng gì đối với cơ thể?</a:t>
            </a:r>
          </a:p>
          <a:p>
            <a:pPr algn="just">
              <a:buFontTx/>
              <a:buChar char="-"/>
            </a:pPr>
            <a:endParaRPr lang="en-US" altLang="zh-CN" sz="2400" b="1" smtClean="0">
              <a:solidFill>
                <a:srgbClr val="0000FF"/>
              </a:solidFill>
              <a:latin typeface="Times New Roman" pitchFamily="18" charset="0"/>
              <a:ea typeface="SimSun" pitchFamily="2" charset="-122"/>
              <a:cs typeface="Times New Roman" pitchFamily="18" charset="0"/>
            </a:endParaRPr>
          </a:p>
          <a:p>
            <a:pPr algn="just"/>
            <a:r>
              <a:rPr lang="en-US" altLang="zh-CN" sz="2400" b="1" smtClean="0">
                <a:solidFill>
                  <a:srgbClr val="FF0000"/>
                </a:solidFill>
                <a:latin typeface="Times New Roman" pitchFamily="18" charset="0"/>
                <a:ea typeface="SimSun" pitchFamily="2" charset="-122"/>
                <a:cs typeface="Times New Roman" pitchFamily="18" charset="0"/>
              </a:rPr>
              <a:t>=&gt; Hàng ngày chúng ta cần uống khoảng 2 lít nước. Nước giúp cho việc thải các chất thừa, chất độc hại ra khỏi cơ thể.</a:t>
            </a:r>
            <a:endParaRPr lang="nl-NL" sz="2400" b="1">
              <a:solidFill>
                <a:srgbClr val="FF0000"/>
              </a:solidFill>
              <a:latin typeface="Times New Roman" pitchFamily="18" charset="0"/>
              <a:cs typeface="Times New Roman" pitchFamily="18" charset="0"/>
            </a:endParaRPr>
          </a:p>
          <a:p>
            <a:pPr algn="just"/>
            <a:endParaRPr lang="nl-NL" sz="24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0000"/>
                </a:solidFill>
                <a:effectLst>
                  <a:outerShdw blurRad="50800" dist="39000" dir="5460000" algn="tl">
                    <a:srgbClr val="000000">
                      <a:alpha val="38000"/>
                    </a:srgbClr>
                  </a:outerShdw>
                </a:effectLst>
              </a:rPr>
              <a:t>YÊU </a:t>
            </a:r>
            <a:r>
              <a:rPr lang="en-US" sz="36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3600" b="1" dirty="0" smtClean="0">
                <a:ln w="11430"/>
                <a:solidFill>
                  <a:srgbClr val="FF0000"/>
                </a:solidFill>
                <a:effectLst>
                  <a:outerShdw blurRad="50800" dist="39000" dir="5460000" algn="tl">
                    <a:srgbClr val="000000">
                      <a:alpha val="38000"/>
                    </a:srgbClr>
                  </a:outerShdw>
                </a:effectLst>
              </a:rPr>
              <a:t> CẦN ĐẠT</a:t>
            </a:r>
            <a:endParaRPr lang="en-US" sz="3600" b="1" cap="none" spc="0" dirty="0">
              <a:ln w="11430"/>
              <a:solidFill>
                <a:srgbClr val="FF0000"/>
              </a:solidFill>
              <a:effectLst>
                <a:outerShdw blurRad="50800" dist="39000" dir="5460000" algn="tl">
                  <a:srgbClr val="000000">
                    <a:alpha val="38000"/>
                  </a:srgbClr>
                </a:outerShdw>
              </a:effectLst>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Biết</a:t>
            </a:r>
            <a:r>
              <a:rPr kumimoji="0" lang="nl-NL" sz="2000" b="1"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nguồn gốc các loại thức ăn</a:t>
            </a:r>
            <a:endParaRPr kumimoji="0" lang="nl-NL" sz="2000" b="1" i="0" u="none" strike="noStrike" cap="none" normalizeH="0" baseline="0" dirty="0">
              <a:ln>
                <a:noFill/>
              </a:ln>
              <a:solidFill>
                <a:srgbClr val="0000FF"/>
              </a:solidFill>
              <a:effectLst/>
              <a:latin typeface="Arial" pitchFamily="34" charset="0"/>
              <a:cs typeface="Arial" pitchFamily="34"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pic>
        <p:nvPicPr>
          <p:cNvPr id="10" name="Picture 9"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924800" y="22669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a:t>
            </a:r>
            <a:r>
              <a:rPr lang="en-US" smtClean="0">
                <a:latin typeface="Times New Roman" pitchFamily="18" charset="0"/>
                <a:cs typeface="Times New Roman" pitchFamily="18" charset="0"/>
              </a:rPr>
              <a:t>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Nguồn gốc của nhóm thức ăn chứa nhiều vi- ta -min, chất khoáng và chất xơ</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7852" name="Content Placeholder 107851"/>
          <p:cNvGraphicFramePr>
            <a:graphicFrameLocks noGrp="1"/>
          </p:cNvGraphicFramePr>
          <p:nvPr>
            <p:ph/>
          </p:nvPr>
        </p:nvGraphicFramePr>
        <p:xfrm>
          <a:off x="4071240" y="409234"/>
          <a:ext cx="4648200" cy="4438648"/>
        </p:xfrm>
        <a:graphic>
          <a:graphicData uri="http://schemas.openxmlformats.org/drawingml/2006/table">
            <a:tbl>
              <a:tblPr/>
              <a:tblGrid>
                <a:gridCol w="1600200"/>
                <a:gridCol w="1524000"/>
                <a:gridCol w="1524000"/>
              </a:tblGrid>
              <a:tr h="57150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VnTime" pitchFamily="34" charset="0"/>
                        </a:rPr>
                        <a:t>Tªn thøc ¨n</a:t>
                      </a:r>
                      <a:endParaRPr kumimoji="0" lang="en-US" altLang="zh-CN" sz="1500" b="1" i="0" u="none" strike="noStrike" cap="none" normalizeH="0" baseline="0" smtClean="0">
                        <a:ln>
                          <a:noFill/>
                        </a:ln>
                        <a:solidFill>
                          <a:srgbClr val="FF0000"/>
                        </a:solidFill>
                        <a:effectLst/>
                        <a:latin typeface=".VnTime" pitchFamily="34" charset="0"/>
                        <a:ea typeface="SimSun" pitchFamily="2" charset="-122"/>
                      </a:endParaRPr>
                    </a:p>
                  </a:txBody>
                  <a:tcPr marT="34290" marB="34290" anchor="ctr"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VnTime" pitchFamily="34" charset="0"/>
                        </a:rPr>
                        <a:t>Cã nguån gèc thùc vËt</a:t>
                      </a:r>
                      <a:endParaRPr kumimoji="0" lang="en-US" altLang="zh-CN" sz="1500" b="1" i="0" u="none" strike="noStrike" cap="none" normalizeH="0" baseline="0" smtClean="0">
                        <a:ln>
                          <a:noFill/>
                        </a:ln>
                        <a:solidFill>
                          <a:srgbClr val="FF0000"/>
                        </a:solidFill>
                        <a:effectLst/>
                        <a:latin typeface=".VnTime" pitchFamily="34" charset="0"/>
                        <a:ea typeface="SimSun" pitchFamily="2" charset="-122"/>
                      </a:endParaRPr>
                    </a:p>
                  </a:txBody>
                  <a:tcPr marT="34290" marB="34290" anchor="ct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VnTime" pitchFamily="34" charset="0"/>
                        </a:rPr>
                        <a:t>Cã nguån gèc ®éng vËt</a:t>
                      </a:r>
                      <a:endParaRPr kumimoji="0" lang="en-US" altLang="zh-CN" sz="1500" b="1" i="0" u="none" strike="noStrike" cap="none" normalizeH="0" baseline="0" smtClean="0">
                        <a:ln>
                          <a:noFill/>
                        </a:ln>
                        <a:solidFill>
                          <a:srgbClr val="FF0000"/>
                        </a:solidFill>
                        <a:effectLst/>
                        <a:latin typeface=".VnTime" pitchFamily="34" charset="0"/>
                        <a:ea typeface="SimSun" pitchFamily="2" charset="-122"/>
                      </a:endParaRPr>
                    </a:p>
                  </a:txBody>
                  <a:tcPr marT="34290" marB="34290" anchor="ctr"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S÷a</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Trøng</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Cµ rèt</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C¶i b¾p</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G¹o</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ThÞt lîn</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Cua</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Cµ chua</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Cam</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C¸c lo¹i rau</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Rau muèng</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r>
            </a:tbl>
          </a:graphicData>
        </a:graphic>
      </p:graphicFrame>
      <p:sp>
        <p:nvSpPr>
          <p:cNvPr id="45" name="Google Shape;214;p32"/>
          <p:cNvSpPr txBox="1">
            <a:spLocks/>
          </p:cNvSpPr>
          <p:nvPr/>
        </p:nvSpPr>
        <p:spPr>
          <a:xfrm>
            <a:off x="381000" y="1200150"/>
            <a:ext cx="3276600" cy="1676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0" i="0" u="none" strike="noStrike" kern="0" cap="none" spc="0" normalizeH="0" baseline="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Em</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baseline="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hãy</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đánh</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dấu</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x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vào</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ô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trống</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chỉ</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đúng</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nguồn</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gốc</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của</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thức</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 </a:t>
            </a:r>
            <a:r>
              <a:rPr kumimoji="0" lang="en-US" sz="2800" b="0" i="0" u="none" strike="noStrike" kern="0" cap="none" spc="0" normalizeH="0" noProof="0" dirty="0" err="1" smtClean="0">
                <a:ln>
                  <a:noFill/>
                </a:ln>
                <a:solidFill>
                  <a:srgbClr val="FF0000"/>
                </a:solidFill>
                <a:effectLst/>
                <a:uLnTx/>
                <a:uFillTx/>
                <a:latin typeface="Times New Roman" pitchFamily="18" charset="0"/>
                <a:ea typeface="Roboto Mono Regular"/>
                <a:cs typeface="Times New Roman" pitchFamily="18" charset="0"/>
                <a:sym typeface="Roboto Mono Regular"/>
              </a:rPr>
              <a:t>ăn</a:t>
            </a:r>
            <a:r>
              <a:rPr kumimoji="0" lang="en-US" sz="2800" b="0" i="0" u="none" strike="noStrike" kern="0" cap="none" spc="0" normalizeH="0" noProof="0" dirty="0" smtClean="0">
                <a:ln>
                  <a:noFill/>
                </a:ln>
                <a:solidFill>
                  <a:srgbClr val="FF0000"/>
                </a:solidFill>
                <a:effectLst/>
                <a:uLnTx/>
                <a:uFillTx/>
                <a:latin typeface="Times New Roman" pitchFamily="18" charset="0"/>
                <a:ea typeface="Roboto Mono Regular"/>
                <a:cs typeface="Times New Roman" pitchFamily="18" charset="0"/>
                <a:sym typeface="Roboto Mono Regular"/>
              </a:rPr>
              <a:t>?</a:t>
            </a:r>
            <a:endParaRPr kumimoji="0" lang="vi-VN" sz="2800" b="0" i="0" u="none" strike="noStrike" kern="0" cap="none" spc="0" normalizeH="0" baseline="0" noProof="0" dirty="0">
              <a:ln>
                <a:noFill/>
              </a:ln>
              <a:solidFill>
                <a:srgbClr val="FF0000"/>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3723" y="514350"/>
            <a:ext cx="432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7852" name="Content Placeholder 107851"/>
          <p:cNvGraphicFramePr>
            <a:graphicFrameLocks noGrp="1"/>
          </p:cNvGraphicFramePr>
          <p:nvPr>
            <p:ph/>
          </p:nvPr>
        </p:nvGraphicFramePr>
        <p:xfrm>
          <a:off x="4114800" y="102870"/>
          <a:ext cx="4648200" cy="4678680"/>
        </p:xfrm>
        <a:graphic>
          <a:graphicData uri="http://schemas.openxmlformats.org/drawingml/2006/table">
            <a:tbl>
              <a:tblPr/>
              <a:tblGrid>
                <a:gridCol w="1600200"/>
                <a:gridCol w="1524000"/>
                <a:gridCol w="1524000"/>
              </a:tblGrid>
              <a:tr h="57150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Tên thức ăn</a:t>
                      </a:r>
                      <a:endParaRPr kumimoji="0" lang="en-US" altLang="zh-CN" sz="16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endParaRPr>
                    </a:p>
                  </a:txBody>
                  <a:tcPr marT="34290" marB="34290" anchor="ctr"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Có nguồn gốc thực vật</a:t>
                      </a:r>
                      <a:endParaRPr kumimoji="0" lang="en-US" altLang="zh-CN"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endParaRPr>
                    </a:p>
                  </a:txBody>
                  <a:tcPr marT="34290" marB="34290" anchor="ct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Có nguồn gốc động vật</a:t>
                      </a:r>
                      <a:endParaRPr kumimoji="0" lang="en-US" altLang="zh-CN"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endParaRPr>
                    </a:p>
                  </a:txBody>
                  <a:tcPr marT="34290" marB="34290" anchor="ctr"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Sữa</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Trứng</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Cà rốt</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Cải bắp</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Gạo</a:t>
                      </a: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Thịt lợn</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Cua</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Cà chua</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Cam</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Rau các loại</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Rau muống</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Cá</a:t>
                      </a: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r>
            </a:tbl>
          </a:graphicData>
        </a:graphic>
      </p:graphicFrame>
      <p:sp>
        <p:nvSpPr>
          <p:cNvPr id="107841" name="Text Box 107840"/>
          <p:cNvSpPr txBox="1">
            <a:spLocks noChangeArrowheads="1"/>
          </p:cNvSpPr>
          <p:nvPr/>
        </p:nvSpPr>
        <p:spPr bwMode="auto">
          <a:xfrm>
            <a:off x="7689812" y="101127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2" name="Text Box 107841"/>
          <p:cNvSpPr txBox="1">
            <a:spLocks noChangeArrowheads="1"/>
          </p:cNvSpPr>
          <p:nvPr/>
        </p:nvSpPr>
        <p:spPr bwMode="auto">
          <a:xfrm>
            <a:off x="6123772" y="131870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4" name="Text Box 107843"/>
          <p:cNvSpPr txBox="1">
            <a:spLocks noChangeArrowheads="1"/>
          </p:cNvSpPr>
          <p:nvPr/>
        </p:nvSpPr>
        <p:spPr bwMode="auto">
          <a:xfrm>
            <a:off x="7739732" y="261672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5" name="Text Box 107844"/>
          <p:cNvSpPr txBox="1">
            <a:spLocks noChangeArrowheads="1"/>
          </p:cNvSpPr>
          <p:nvPr/>
        </p:nvSpPr>
        <p:spPr bwMode="auto">
          <a:xfrm>
            <a:off x="6165812" y="287061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6" name="Text Box 107845"/>
          <p:cNvSpPr txBox="1">
            <a:spLocks noChangeArrowheads="1"/>
          </p:cNvSpPr>
          <p:nvPr/>
        </p:nvSpPr>
        <p:spPr bwMode="auto">
          <a:xfrm>
            <a:off x="6155302" y="322402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7" name="Text Box 107846"/>
          <p:cNvSpPr txBox="1">
            <a:spLocks noChangeArrowheads="1"/>
          </p:cNvSpPr>
          <p:nvPr/>
        </p:nvSpPr>
        <p:spPr bwMode="auto">
          <a:xfrm>
            <a:off x="6189022" y="355181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8" name="Text Box 107847"/>
          <p:cNvSpPr txBox="1">
            <a:spLocks noChangeArrowheads="1"/>
          </p:cNvSpPr>
          <p:nvPr/>
        </p:nvSpPr>
        <p:spPr bwMode="auto">
          <a:xfrm>
            <a:off x="7726162" y="71008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9" name="Text Box 107848"/>
          <p:cNvSpPr txBox="1">
            <a:spLocks noChangeArrowheads="1"/>
          </p:cNvSpPr>
          <p:nvPr/>
        </p:nvSpPr>
        <p:spPr bwMode="auto">
          <a:xfrm>
            <a:off x="6155302" y="166292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50" name="Text Box 107849"/>
          <p:cNvSpPr txBox="1">
            <a:spLocks noChangeArrowheads="1"/>
          </p:cNvSpPr>
          <p:nvPr/>
        </p:nvSpPr>
        <p:spPr bwMode="auto">
          <a:xfrm>
            <a:off x="6142162" y="201764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51" name="Text Box 107850"/>
          <p:cNvSpPr txBox="1">
            <a:spLocks noChangeArrowheads="1"/>
          </p:cNvSpPr>
          <p:nvPr/>
        </p:nvSpPr>
        <p:spPr bwMode="auto">
          <a:xfrm>
            <a:off x="6248400" y="3864520"/>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44" name="Text Box 107850"/>
          <p:cNvSpPr txBox="1">
            <a:spLocks noChangeArrowheads="1"/>
          </p:cNvSpPr>
          <p:nvPr/>
        </p:nvSpPr>
        <p:spPr bwMode="auto">
          <a:xfrm>
            <a:off x="7772400" y="4190340"/>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45" name="Google Shape;214;p32"/>
          <p:cNvSpPr txBox="1">
            <a:spLocks/>
          </p:cNvSpPr>
          <p:nvPr/>
        </p:nvSpPr>
        <p:spPr>
          <a:xfrm>
            <a:off x="152400" y="285750"/>
            <a:ext cx="3657600" cy="16764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1" i="0" u="none" strike="noStrike" kern="0" cap="none" spc="0" normalizeH="0" baseline="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Các</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thức</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ăn</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chứa</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nhiều</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vi ta min,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chất</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khoáng</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và</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chất</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xơ</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có</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nguồn</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gốc</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từ</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 </a:t>
            </a:r>
            <a:r>
              <a:rPr kumimoji="0" lang="en-US" sz="2800" b="1" i="0" u="none" strike="noStrike" kern="0" cap="none" spc="0" normalizeH="0" noProof="0" dirty="0" err="1" smtClean="0">
                <a:ln>
                  <a:noFill/>
                </a:ln>
                <a:solidFill>
                  <a:srgbClr val="0000CC"/>
                </a:solidFill>
                <a:effectLst/>
                <a:uLnTx/>
                <a:uFillTx/>
                <a:latin typeface="Times New Roman" pitchFamily="18" charset="0"/>
                <a:ea typeface="Roboto Mono Regular"/>
                <a:cs typeface="Times New Roman" pitchFamily="18" charset="0"/>
                <a:sym typeface="Roboto Mono Regular"/>
              </a:rPr>
              <a:t>đâu</a:t>
            </a:r>
            <a:r>
              <a:rPr kumimoji="0" lang="en-US" sz="2800" b="1" i="0" u="none" strike="noStrike" kern="0" cap="none" spc="0" normalizeH="0" noProof="0" dirty="0" smtClean="0">
                <a:ln>
                  <a:noFill/>
                </a:ln>
                <a:solidFill>
                  <a:srgbClr val="0000CC"/>
                </a:solidFill>
                <a:effectLst/>
                <a:uLnTx/>
                <a:uFillTx/>
                <a:latin typeface="Times New Roman" pitchFamily="18" charset="0"/>
                <a:ea typeface="Roboto Mono Regular"/>
                <a:cs typeface="Times New Roman" pitchFamily="18" charset="0"/>
                <a:sym typeface="Roboto Mono Regular"/>
              </a:rPr>
              <a:t>?</a:t>
            </a:r>
            <a:endParaRPr kumimoji="0" lang="vi-VN" sz="2800" b="1" i="0" u="none" strike="noStrike" kern="0" cap="none" spc="0" normalizeH="0" baseline="0" noProof="0" dirty="0">
              <a:ln>
                <a:noFill/>
              </a:ln>
              <a:solidFill>
                <a:srgbClr val="0000CC"/>
              </a:solidFill>
              <a:effectLst/>
              <a:uLnTx/>
              <a:uFillTx/>
              <a:latin typeface="Times New Roman" pitchFamily="18" charset="0"/>
              <a:ea typeface="Roboto Mono Regular"/>
              <a:cs typeface="Times New Roman" pitchFamily="18" charset="0"/>
              <a:sym typeface="Roboto Mono Regular"/>
            </a:endParaRPr>
          </a:p>
        </p:txBody>
      </p:sp>
      <p:sp>
        <p:nvSpPr>
          <p:cNvPr id="46" name="Google Shape;214;p32"/>
          <p:cNvSpPr txBox="1">
            <a:spLocks/>
          </p:cNvSpPr>
          <p:nvPr/>
        </p:nvSpPr>
        <p:spPr>
          <a:xfrm>
            <a:off x="152400" y="2190750"/>
            <a:ext cx="3657600" cy="2514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1" i="0" u="none" strike="noStrike" kern="0" cap="none" spc="0" normalizeH="0" baseline="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=&gt; Các</a:t>
            </a:r>
            <a:r>
              <a:rPr kumimoji="0" lang="en-US" sz="2800" b="1" i="0" u="none" strike="noStrike" kern="0" cap="none" spc="0" normalizeH="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 thức ăn chứa nhiều vi ta min, chất khoáng và chất xơ có nguồn gốc thực vật và động vật.</a:t>
            </a:r>
            <a:endParaRPr kumimoji="0" lang="vi-VN" sz="2800" b="1" i="0" u="none" strike="noStrike" kern="0" cap="none" spc="0" normalizeH="0" baseline="0" noProof="0">
              <a:ln>
                <a:noFill/>
              </a:ln>
              <a:solidFill>
                <a:srgbClr val="FF0000"/>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841"/>
                                        </p:tgtEl>
                                        <p:attrNameLst>
                                          <p:attrName>style.visibility</p:attrName>
                                        </p:attrNameLst>
                                      </p:cBhvr>
                                      <p:to>
                                        <p:strVal val="visible"/>
                                      </p:to>
                                    </p:set>
                                    <p:animEffect transition="in" filter="blinds(horizontal)">
                                      <p:cBhvr>
                                        <p:cTn id="7" dur="500"/>
                                        <p:tgtEl>
                                          <p:spTgt spid="1078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7842"/>
                                        </p:tgtEl>
                                        <p:attrNameLst>
                                          <p:attrName>style.visibility</p:attrName>
                                        </p:attrNameLst>
                                      </p:cBhvr>
                                      <p:to>
                                        <p:strVal val="visible"/>
                                      </p:to>
                                    </p:set>
                                    <p:animEffect transition="in" filter="blinds(horizontal)">
                                      <p:cBhvr>
                                        <p:cTn id="10" dur="500"/>
                                        <p:tgtEl>
                                          <p:spTgt spid="1078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7844"/>
                                        </p:tgtEl>
                                        <p:attrNameLst>
                                          <p:attrName>style.visibility</p:attrName>
                                        </p:attrNameLst>
                                      </p:cBhvr>
                                      <p:to>
                                        <p:strVal val="visible"/>
                                      </p:to>
                                    </p:set>
                                    <p:animEffect transition="in" filter="blinds(horizontal)">
                                      <p:cBhvr>
                                        <p:cTn id="13" dur="500"/>
                                        <p:tgtEl>
                                          <p:spTgt spid="1078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7845"/>
                                        </p:tgtEl>
                                        <p:attrNameLst>
                                          <p:attrName>style.visibility</p:attrName>
                                        </p:attrNameLst>
                                      </p:cBhvr>
                                      <p:to>
                                        <p:strVal val="visible"/>
                                      </p:to>
                                    </p:set>
                                    <p:animEffect transition="in" filter="blinds(horizontal)">
                                      <p:cBhvr>
                                        <p:cTn id="16" dur="500"/>
                                        <p:tgtEl>
                                          <p:spTgt spid="10784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7846"/>
                                        </p:tgtEl>
                                        <p:attrNameLst>
                                          <p:attrName>style.visibility</p:attrName>
                                        </p:attrNameLst>
                                      </p:cBhvr>
                                      <p:to>
                                        <p:strVal val="visible"/>
                                      </p:to>
                                    </p:set>
                                    <p:animEffect transition="in" filter="blinds(horizontal)">
                                      <p:cBhvr>
                                        <p:cTn id="19" dur="500"/>
                                        <p:tgtEl>
                                          <p:spTgt spid="10784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7847"/>
                                        </p:tgtEl>
                                        <p:attrNameLst>
                                          <p:attrName>style.visibility</p:attrName>
                                        </p:attrNameLst>
                                      </p:cBhvr>
                                      <p:to>
                                        <p:strVal val="visible"/>
                                      </p:to>
                                    </p:set>
                                    <p:animEffect transition="in" filter="blinds(horizontal)">
                                      <p:cBhvr>
                                        <p:cTn id="22" dur="500"/>
                                        <p:tgtEl>
                                          <p:spTgt spid="10784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7848"/>
                                        </p:tgtEl>
                                        <p:attrNameLst>
                                          <p:attrName>style.visibility</p:attrName>
                                        </p:attrNameLst>
                                      </p:cBhvr>
                                      <p:to>
                                        <p:strVal val="visible"/>
                                      </p:to>
                                    </p:set>
                                    <p:animEffect transition="in" filter="blinds(horizontal)">
                                      <p:cBhvr>
                                        <p:cTn id="25" dur="500"/>
                                        <p:tgtEl>
                                          <p:spTgt spid="10784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849"/>
                                        </p:tgtEl>
                                        <p:attrNameLst>
                                          <p:attrName>style.visibility</p:attrName>
                                        </p:attrNameLst>
                                      </p:cBhvr>
                                      <p:to>
                                        <p:strVal val="visible"/>
                                      </p:to>
                                    </p:set>
                                    <p:animEffect transition="in" filter="blinds(horizontal)">
                                      <p:cBhvr>
                                        <p:cTn id="28" dur="500"/>
                                        <p:tgtEl>
                                          <p:spTgt spid="10784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7850"/>
                                        </p:tgtEl>
                                        <p:attrNameLst>
                                          <p:attrName>style.visibility</p:attrName>
                                        </p:attrNameLst>
                                      </p:cBhvr>
                                      <p:to>
                                        <p:strVal val="visible"/>
                                      </p:to>
                                    </p:set>
                                    <p:animEffect transition="in" filter="blinds(horizontal)">
                                      <p:cBhvr>
                                        <p:cTn id="31" dur="500"/>
                                        <p:tgtEl>
                                          <p:spTgt spid="10785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7851"/>
                                        </p:tgtEl>
                                        <p:attrNameLst>
                                          <p:attrName>style.visibility</p:attrName>
                                        </p:attrNameLst>
                                      </p:cBhvr>
                                      <p:to>
                                        <p:strVal val="visible"/>
                                      </p:to>
                                    </p:set>
                                    <p:animEffect transition="in" filter="blinds(horizontal)">
                                      <p:cBhvr>
                                        <p:cTn id="34" dur="500"/>
                                        <p:tgtEl>
                                          <p:spTgt spid="10785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41" grpId="0"/>
      <p:bldP spid="107842" grpId="0"/>
      <p:bldP spid="107844" grpId="0"/>
      <p:bldP spid="107845" grpId="0"/>
      <p:bldP spid="107846" grpId="0"/>
      <p:bldP spid="107847" grpId="0"/>
      <p:bldP spid="107848" grpId="0"/>
      <p:bldP spid="107849" grpId="0"/>
      <p:bldP spid="107850" grpId="0"/>
      <p:bldP spid="107851"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Biết</a:t>
            </a:r>
            <a:r>
              <a:rPr kumimoji="0" lang="nl-NL" sz="2000" b="1"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nguồn gốc các loại thức ăn</a:t>
            </a:r>
            <a:endParaRPr kumimoji="0" lang="nl-NL" sz="2000" b="1" i="0" u="none" strike="noStrike" cap="none" normalizeH="0" baseline="0" dirty="0">
              <a:ln>
                <a:noFill/>
              </a:ln>
              <a:solidFill>
                <a:srgbClr val="0000FF"/>
              </a:solidFill>
              <a:effectLst/>
              <a:latin typeface="Arial" pitchFamily="34" charset="0"/>
              <a:cs typeface="Arial" pitchFamily="34"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pic>
        <p:nvPicPr>
          <p:cNvPr id="10" name="Picture 9"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772400" y="3409950"/>
            <a:ext cx="1071563" cy="1071563"/>
          </a:xfrm>
          <a:prstGeom prst="rect">
            <a:avLst/>
          </a:prstGeom>
        </p:spPr>
      </p:pic>
      <p:pic>
        <p:nvPicPr>
          <p:cNvPr id="11" name="Picture 10"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772400" y="23431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rgbClr val="FF0000"/>
                </a:solidFill>
                <a:effectLst>
                  <a:outerShdw blurRad="50800" dist="39000" dir="5460000" algn="tl">
                    <a:srgbClr val="000000">
                      <a:alpha val="38000"/>
                    </a:srgbClr>
                  </a:outerShdw>
                </a:effectLst>
              </a:rPr>
              <a:t>VẬN DỤNG, KẾT NỐI</a:t>
            </a:r>
          </a:p>
        </p:txBody>
      </p:sp>
      <p:sp>
        <p:nvSpPr>
          <p:cNvPr id="7" name="Rectangle 6"/>
          <p:cNvSpPr/>
          <p:nvPr/>
        </p:nvSpPr>
        <p:spPr>
          <a:xfrm>
            <a:off x="1143000" y="2114550"/>
            <a:ext cx="7162800" cy="1569660"/>
          </a:xfrm>
          <a:prstGeom prst="rect">
            <a:avLst/>
          </a:prstGeom>
        </p:spPr>
        <p:txBody>
          <a:bodyPr wrap="square">
            <a:spAutoFit/>
          </a:bodyPr>
          <a:lstStyle/>
          <a:p>
            <a:r>
              <a:rPr lang="vi-VN" sz="2400" smtClean="0">
                <a:solidFill>
                  <a:srgbClr val="0000CC"/>
                </a:solidFill>
                <a:latin typeface="Times New Roman" pitchFamily="18" charset="0"/>
                <a:cs typeface="Times New Roman" pitchFamily="18" charset="0"/>
              </a:rPr>
              <a:t>K</a:t>
            </a:r>
            <a:r>
              <a:rPr lang="en-US" altLang="zh-CN" sz="2400" smtClean="0">
                <a:solidFill>
                  <a:srgbClr val="0000CC"/>
                </a:solidFill>
                <a:latin typeface="Times New Roman" pitchFamily="18" charset="0"/>
                <a:cs typeface="Times New Roman" pitchFamily="18" charset="0"/>
              </a:rPr>
              <a:t>ết nối cuộc sống: </a:t>
            </a:r>
            <a:endParaRPr lang="zh-CN" altLang="en-US" sz="2400" smtClean="0">
              <a:solidFill>
                <a:srgbClr val="0000CC"/>
              </a:solidFill>
              <a:latin typeface="Times New Roman" pitchFamily="18" charset="0"/>
              <a:cs typeface="Times New Roman" pitchFamily="18" charset="0"/>
            </a:endParaRPr>
          </a:p>
          <a:p>
            <a:r>
              <a:rPr lang="en-US" altLang="zh-CN" sz="2400" smtClean="0">
                <a:solidFill>
                  <a:srgbClr val="0000CC"/>
                </a:solidFill>
                <a:latin typeface="Times New Roman" pitchFamily="18" charset="0"/>
                <a:cs typeface="Times New Roman" pitchFamily="18" charset="0"/>
              </a:rPr>
              <a:t>+ Học thuộc phần Bạn cần biết</a:t>
            </a:r>
            <a:r>
              <a:rPr lang="vi-VN" altLang="zh-CN" sz="2400" smtClean="0">
                <a:solidFill>
                  <a:srgbClr val="0000CC"/>
                </a:solidFill>
                <a:latin typeface="Times New Roman" pitchFamily="18" charset="0"/>
                <a:cs typeface="Times New Roman" pitchFamily="18" charset="0"/>
              </a:rPr>
              <a:t>.</a:t>
            </a:r>
            <a:endParaRPr lang="zh-CN" altLang="en-US" sz="2400" smtClean="0">
              <a:solidFill>
                <a:srgbClr val="0000CC"/>
              </a:solidFill>
              <a:latin typeface="Times New Roman" pitchFamily="18" charset="0"/>
              <a:cs typeface="Times New Roman" pitchFamily="18" charset="0"/>
            </a:endParaRPr>
          </a:p>
          <a:p>
            <a:r>
              <a:rPr lang="en-US" altLang="zh-CN" sz="2400" smtClean="0">
                <a:solidFill>
                  <a:srgbClr val="0000CC"/>
                </a:solidFill>
                <a:latin typeface="Times New Roman" pitchFamily="18" charset="0"/>
                <a:cs typeface="Times New Roman" pitchFamily="18" charset="0"/>
              </a:rPr>
              <a:t>+ </a:t>
            </a:r>
            <a:r>
              <a:rPr lang="vi-VN" altLang="zh-CN" sz="2400" smtClean="0">
                <a:solidFill>
                  <a:srgbClr val="0000CC"/>
                </a:solidFill>
                <a:latin typeface="Times New Roman" pitchFamily="18" charset="0"/>
                <a:cs typeface="Times New Roman" pitchFamily="18" charset="0"/>
              </a:rPr>
              <a:t>L</a:t>
            </a:r>
            <a:r>
              <a:rPr lang="en-US" altLang="zh-CN" sz="2400" smtClean="0">
                <a:solidFill>
                  <a:srgbClr val="0000CC"/>
                </a:solidFill>
                <a:latin typeface="Times New Roman" pitchFamily="18" charset="0"/>
                <a:cs typeface="Times New Roman" pitchFamily="18" charset="0"/>
              </a:rPr>
              <a:t>ê</a:t>
            </a:r>
            <a:r>
              <a:rPr lang="vi-VN" altLang="zh-CN" sz="2400" smtClean="0">
                <a:solidFill>
                  <a:srgbClr val="0000CC"/>
                </a:solidFill>
                <a:latin typeface="Times New Roman" pitchFamily="18" charset="0"/>
                <a:cs typeface="Times New Roman" pitchFamily="18" charset="0"/>
              </a:rPr>
              <a:t>n thực đơn cho 1 tuần với c</a:t>
            </a:r>
            <a:r>
              <a:rPr lang="en-US" altLang="zh-CN" sz="2400" smtClean="0">
                <a:solidFill>
                  <a:srgbClr val="0000CC"/>
                </a:solidFill>
                <a:latin typeface="Times New Roman" pitchFamily="18" charset="0"/>
                <a:cs typeface="Times New Roman" pitchFamily="18" charset="0"/>
              </a:rPr>
              <a:t>á</a:t>
            </a:r>
            <a:r>
              <a:rPr lang="vi-VN" altLang="zh-CN" sz="2400" smtClean="0">
                <a:solidFill>
                  <a:srgbClr val="0000CC"/>
                </a:solidFill>
                <a:latin typeface="Times New Roman" pitchFamily="18" charset="0"/>
                <a:cs typeface="Times New Roman" pitchFamily="18" charset="0"/>
              </a:rPr>
              <a:t>c nh</a:t>
            </a:r>
            <a:r>
              <a:rPr lang="en-US" altLang="zh-CN" sz="2400" smtClean="0">
                <a:solidFill>
                  <a:srgbClr val="0000CC"/>
                </a:solidFill>
                <a:latin typeface="Times New Roman" pitchFamily="18" charset="0"/>
                <a:cs typeface="Times New Roman" pitchFamily="18" charset="0"/>
              </a:rPr>
              <a:t>óm</a:t>
            </a:r>
            <a:r>
              <a:rPr lang="vi-VN" altLang="zh-CN" sz="2400" smtClean="0">
                <a:solidFill>
                  <a:srgbClr val="0000CC"/>
                </a:solidFill>
                <a:latin typeface="Times New Roman" pitchFamily="18" charset="0"/>
                <a:cs typeface="Times New Roman" pitchFamily="18" charset="0"/>
              </a:rPr>
              <a:t> thức ăn cho hợp l</a:t>
            </a:r>
            <a:r>
              <a:rPr lang="en-US" altLang="zh-CN" sz="2400" smtClean="0">
                <a:solidFill>
                  <a:srgbClr val="0000CC"/>
                </a:solidFill>
                <a:latin typeface="Times New Roman" pitchFamily="18" charset="0"/>
                <a:cs typeface="Times New Roman" pitchFamily="18" charset="0"/>
              </a:rPr>
              <a:t>í</a:t>
            </a:r>
            <a:endParaRPr lang="vi-VN" altLang="zh-CN" sz="24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44670" y="438150"/>
            <a:ext cx="23583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5400" b="1" cap="none" spc="0"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sau</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990600" y="2419350"/>
            <a:ext cx="7467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dirty="0" smtClean="0">
                <a:solidFill>
                  <a:srgbClr val="0000CC"/>
                </a:solidFill>
                <a:latin typeface="Times New Roman" panose="02020603050405020304" pitchFamily="18" charset="0"/>
                <a:cs typeface="Times New Roman" panose="02020603050405020304" pitchFamily="18" charset="0"/>
              </a:rPr>
              <a:t>Bài 6: Tại sao cần ăn phối hợp nhiều loại thức ăn?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a:ln w="11430"/>
                <a:solidFill>
                  <a:srgbClr val="FF0000"/>
                </a:solidFill>
                <a:effectLst>
                  <a:outerShdw blurRad="50800" dist="39000" dir="5460000" algn="tl">
                    <a:srgbClr val="000000">
                      <a:alpha val="38000"/>
                    </a:srgbClr>
                  </a:outerShdw>
                </a:effectLst>
              </a:rPr>
              <a:t>Ghi</a:t>
            </a:r>
            <a:r>
              <a:rPr lang="en-US" sz="4000" b="1" dirty="0">
                <a:ln w="11430"/>
                <a:solidFill>
                  <a:srgbClr val="FF0000"/>
                </a:solidFill>
                <a:effectLst>
                  <a:outerShdw blurRad="50800" dist="39000" dir="5460000" algn="tl">
                    <a:srgbClr val="000000">
                      <a:alpha val="38000"/>
                    </a:srgbClr>
                  </a:outerShdw>
                </a:effectLst>
              </a:rPr>
              <a:t> </a:t>
            </a:r>
            <a:r>
              <a:rPr lang="en-US" sz="4000" b="1" dirty="0" err="1">
                <a:ln w="11430"/>
                <a:solidFill>
                  <a:srgbClr val="FF0000"/>
                </a:solidFill>
                <a:effectLst>
                  <a:outerShdw blurRad="50800" dist="39000" dir="5460000" algn="tl">
                    <a:srgbClr val="000000">
                      <a:alpha val="38000"/>
                    </a:srgbClr>
                  </a:outerShdw>
                </a:effectLst>
              </a:rPr>
              <a:t>vở</a:t>
            </a:r>
            <a:endParaRPr lang="en-US" sz="4000" b="1" cap="none" spc="0" dirty="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79055" y="971550"/>
            <a:ext cx="723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Khoa</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học</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smtClean="0">
                <a:solidFill>
                  <a:srgbClr val="0000CC"/>
                </a:solidFill>
                <a:latin typeface="Times New Roman" pitchFamily="18" charset="0"/>
                <a:cs typeface="Times New Roman" pitchFamily="18" charset="0"/>
              </a:rPr>
              <a:t>Bài</a:t>
            </a:r>
            <a:r>
              <a:rPr lang="en-US" sz="2400" b="1" dirty="0" smtClean="0">
                <a:solidFill>
                  <a:srgbClr val="0000CC"/>
                </a:solidFill>
                <a:latin typeface="Times New Roman" pitchFamily="18" charset="0"/>
                <a:cs typeface="Times New Roman" pitchFamily="18" charset="0"/>
              </a:rPr>
              <a:t> 6: </a:t>
            </a:r>
            <a:r>
              <a:rPr lang="en-US" sz="2400" b="1" dirty="0" err="1" smtClean="0">
                <a:solidFill>
                  <a:srgbClr val="0000CC"/>
                </a:solidFill>
                <a:latin typeface="Times New Roman" pitchFamily="18" charset="0"/>
                <a:cs typeface="Times New Roman" pitchFamily="18" charset="0"/>
              </a:rPr>
              <a:t>Vai</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trò</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của</a:t>
            </a:r>
            <a:r>
              <a:rPr lang="en-US" sz="2400" b="1" dirty="0" smtClean="0">
                <a:solidFill>
                  <a:srgbClr val="0000CC"/>
                </a:solidFill>
                <a:latin typeface="Times New Roman" pitchFamily="18" charset="0"/>
                <a:cs typeface="Times New Roman" pitchFamily="18" charset="0"/>
              </a:rPr>
              <a:t> vi – ta- min, </a:t>
            </a:r>
            <a:r>
              <a:rPr lang="en-US" sz="2400" b="1" dirty="0" err="1" smtClean="0">
                <a:solidFill>
                  <a:srgbClr val="0000CC"/>
                </a:solidFill>
                <a:latin typeface="Times New Roman" pitchFamily="18" charset="0"/>
                <a:cs typeface="Times New Roman" pitchFamily="18" charset="0"/>
              </a:rPr>
              <a:t>chất</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khoáng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và</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chất</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xơ</a:t>
            </a:r>
            <a:endParaRPr kumimoji="0" lang="nl-NL" sz="3200" b="1" i="0" u="none" strike="noStrike" cap="none" normalizeH="0" baseline="0" dirty="0">
              <a:ln>
                <a:noFill/>
              </a:ln>
              <a:solidFill>
                <a:srgbClr val="0000CC"/>
              </a:solidFill>
              <a:effectLst/>
              <a:latin typeface="Arial" pitchFamily="34" charset="0"/>
              <a:cs typeface="Arial" pitchFamily="34" charset="0"/>
            </a:endParaRPr>
          </a:p>
        </p:txBody>
      </p:sp>
      <p:sp>
        <p:nvSpPr>
          <p:cNvPr id="7" name="Rectangle 6"/>
          <p:cNvSpPr/>
          <p:nvPr/>
        </p:nvSpPr>
        <p:spPr>
          <a:xfrm>
            <a:off x="1143000" y="1853775"/>
            <a:ext cx="7162800" cy="2585323"/>
          </a:xfrm>
          <a:prstGeom prst="rect">
            <a:avLst/>
          </a:prstGeom>
        </p:spPr>
        <p:txBody>
          <a:bodyPr wrap="square">
            <a:spAutoFit/>
          </a:bodyPr>
          <a:lstStyle/>
          <a:p>
            <a:r>
              <a:rPr lang="fr-FR" sz="1800" b="1" dirty="0" smtClean="0">
                <a:solidFill>
                  <a:srgbClr val="0000FF"/>
                </a:solidFill>
                <a:latin typeface="Times New Roman" panose="02020603050405020304" pitchFamily="18" charset="0"/>
                <a:cs typeface="Times New Roman" panose="02020603050405020304" pitchFamily="18" charset="0"/>
              </a:rPr>
              <a:t>1. </a:t>
            </a:r>
            <a:r>
              <a:rPr lang="fr-FR" sz="1800" b="1" dirty="0" err="1" smtClean="0">
                <a:solidFill>
                  <a:srgbClr val="0000FF"/>
                </a:solidFill>
                <a:latin typeface="Times New Roman" panose="02020603050405020304" pitchFamily="18" charset="0"/>
                <a:cs typeface="Times New Roman" panose="02020603050405020304" pitchFamily="18" charset="0"/>
              </a:rPr>
              <a:t>Nguồn</a:t>
            </a:r>
            <a:r>
              <a:rPr lang="fr-FR" sz="1800" b="1" dirty="0" smtClean="0">
                <a:solidFill>
                  <a:srgbClr val="0000FF"/>
                </a:solidFill>
                <a:latin typeface="Times New Roman" panose="02020603050405020304" pitchFamily="18" charset="0"/>
                <a:cs typeface="Times New Roman" panose="02020603050405020304" pitchFamily="18" charset="0"/>
              </a:rPr>
              <a:t> </a:t>
            </a:r>
            <a:r>
              <a:rPr lang="fr-FR" sz="1800" b="1" dirty="0" err="1" smtClean="0">
                <a:solidFill>
                  <a:srgbClr val="0000FF"/>
                </a:solidFill>
                <a:latin typeface="Times New Roman" panose="02020603050405020304" pitchFamily="18" charset="0"/>
                <a:cs typeface="Times New Roman" panose="02020603050405020304" pitchFamily="18" charset="0"/>
              </a:rPr>
              <a:t>gốc</a:t>
            </a:r>
            <a:endParaRPr lang="en-US" sz="1800" dirty="0" smtClean="0">
              <a:solidFill>
                <a:srgbClr val="0000FF"/>
              </a:solidFill>
              <a:latin typeface="Times New Roman" panose="02020603050405020304" pitchFamily="18" charset="0"/>
              <a:cs typeface="Times New Roman" panose="02020603050405020304" pitchFamily="18" charset="0"/>
            </a:endParaRPr>
          </a:p>
          <a:p>
            <a:r>
              <a:rPr lang="fr-FR" sz="1800" dirty="0" smtClean="0">
                <a:solidFill>
                  <a:srgbClr val="0000FF"/>
                </a:solidFill>
              </a:rPr>
              <a:t>+ Vi-ta-min : </a:t>
            </a:r>
            <a:r>
              <a:rPr lang="fr-FR" sz="1800" dirty="0" err="1" smtClean="0">
                <a:solidFill>
                  <a:srgbClr val="0000FF"/>
                </a:solidFill>
              </a:rPr>
              <a:t>Các</a:t>
            </a:r>
            <a:r>
              <a:rPr lang="fr-FR" sz="1800" dirty="0" smtClean="0">
                <a:solidFill>
                  <a:srgbClr val="0000FF"/>
                </a:solidFill>
              </a:rPr>
              <a:t> </a:t>
            </a:r>
            <a:r>
              <a:rPr lang="fr-FR" sz="1800" dirty="0" err="1" smtClean="0">
                <a:solidFill>
                  <a:srgbClr val="0000FF"/>
                </a:solidFill>
              </a:rPr>
              <a:t>loại</a:t>
            </a:r>
            <a:r>
              <a:rPr lang="fr-FR" sz="1800" dirty="0" smtClean="0">
                <a:solidFill>
                  <a:srgbClr val="0000FF"/>
                </a:solidFill>
              </a:rPr>
              <a:t> </a:t>
            </a:r>
            <a:r>
              <a:rPr lang="fr-FR" sz="1800" dirty="0" err="1" smtClean="0">
                <a:solidFill>
                  <a:srgbClr val="0000FF"/>
                </a:solidFill>
              </a:rPr>
              <a:t>rau</a:t>
            </a:r>
            <a:r>
              <a:rPr lang="fr-FR" sz="1800" dirty="0" smtClean="0">
                <a:solidFill>
                  <a:srgbClr val="0000FF"/>
                </a:solidFill>
              </a:rPr>
              <a:t>, </a:t>
            </a:r>
            <a:r>
              <a:rPr lang="fr-FR" sz="1800" dirty="0" err="1" smtClean="0">
                <a:solidFill>
                  <a:srgbClr val="0000FF"/>
                </a:solidFill>
              </a:rPr>
              <a:t>củ</a:t>
            </a:r>
            <a:r>
              <a:rPr lang="fr-FR" sz="1800" dirty="0" smtClean="0">
                <a:solidFill>
                  <a:srgbClr val="0000FF"/>
                </a:solidFill>
              </a:rPr>
              <a:t> </a:t>
            </a:r>
            <a:r>
              <a:rPr lang="fr-FR" sz="1800" dirty="0" err="1" smtClean="0">
                <a:solidFill>
                  <a:srgbClr val="0000FF"/>
                </a:solidFill>
              </a:rPr>
              <a:t>quả</a:t>
            </a:r>
            <a:r>
              <a:rPr lang="fr-FR" sz="1800" dirty="0" smtClean="0">
                <a:solidFill>
                  <a:srgbClr val="0000FF"/>
                </a:solidFill>
              </a:rPr>
              <a:t>.....</a:t>
            </a:r>
            <a:endParaRPr lang="en-US" sz="1800" dirty="0" smtClean="0">
              <a:solidFill>
                <a:srgbClr val="0000FF"/>
              </a:solidFill>
            </a:endParaRPr>
          </a:p>
          <a:p>
            <a:r>
              <a:rPr lang="fr-FR" sz="1800" dirty="0" smtClean="0">
                <a:solidFill>
                  <a:srgbClr val="0000FF"/>
                </a:solidFill>
              </a:rPr>
              <a:t>+ </a:t>
            </a:r>
            <a:r>
              <a:rPr lang="fr-FR" sz="1800" dirty="0" err="1" smtClean="0">
                <a:solidFill>
                  <a:srgbClr val="0000FF"/>
                </a:solidFill>
              </a:rPr>
              <a:t>Chất</a:t>
            </a:r>
            <a:r>
              <a:rPr lang="fr-FR" sz="1800" dirty="0" smtClean="0">
                <a:solidFill>
                  <a:srgbClr val="0000FF"/>
                </a:solidFill>
              </a:rPr>
              <a:t> </a:t>
            </a:r>
            <a:r>
              <a:rPr lang="fr-FR" sz="1800" dirty="0" err="1" smtClean="0">
                <a:solidFill>
                  <a:srgbClr val="0000FF"/>
                </a:solidFill>
              </a:rPr>
              <a:t>khoáng</a:t>
            </a:r>
            <a:r>
              <a:rPr lang="fr-FR" sz="1800" dirty="0" smtClean="0">
                <a:solidFill>
                  <a:srgbClr val="0000FF"/>
                </a:solidFill>
              </a:rPr>
              <a:t> : </a:t>
            </a:r>
            <a:r>
              <a:rPr lang="fr-FR" sz="1800" dirty="0" err="1" smtClean="0">
                <a:solidFill>
                  <a:srgbClr val="0000FF"/>
                </a:solidFill>
              </a:rPr>
              <a:t>Thịt</a:t>
            </a:r>
            <a:r>
              <a:rPr lang="fr-FR" sz="1800" dirty="0" smtClean="0">
                <a:solidFill>
                  <a:srgbClr val="0000FF"/>
                </a:solidFill>
              </a:rPr>
              <a:t> </a:t>
            </a:r>
            <a:r>
              <a:rPr lang="fr-FR" sz="1800" dirty="0" err="1" smtClean="0">
                <a:solidFill>
                  <a:srgbClr val="0000FF"/>
                </a:solidFill>
              </a:rPr>
              <a:t>gà</a:t>
            </a:r>
            <a:r>
              <a:rPr lang="fr-FR" sz="1800" dirty="0" smtClean="0">
                <a:solidFill>
                  <a:srgbClr val="0000FF"/>
                </a:solidFill>
              </a:rPr>
              <a:t>, </a:t>
            </a:r>
            <a:r>
              <a:rPr lang="fr-FR" sz="1800" dirty="0" err="1" smtClean="0">
                <a:solidFill>
                  <a:srgbClr val="0000FF"/>
                </a:solidFill>
              </a:rPr>
              <a:t>cá</a:t>
            </a:r>
            <a:r>
              <a:rPr lang="fr-FR" sz="1800" dirty="0" smtClean="0">
                <a:solidFill>
                  <a:srgbClr val="0000FF"/>
                </a:solidFill>
              </a:rPr>
              <a:t> </a:t>
            </a:r>
            <a:r>
              <a:rPr lang="fr-FR" sz="1800" dirty="0" err="1" smtClean="0">
                <a:solidFill>
                  <a:srgbClr val="0000FF"/>
                </a:solidFill>
              </a:rPr>
              <a:t>trứng</a:t>
            </a:r>
            <a:r>
              <a:rPr lang="fr-FR" sz="1800" dirty="0" smtClean="0">
                <a:solidFill>
                  <a:srgbClr val="0000FF"/>
                </a:solidFill>
              </a:rPr>
              <a:t>, </a:t>
            </a:r>
            <a:r>
              <a:rPr lang="fr-FR" sz="1800" dirty="0" err="1" smtClean="0">
                <a:solidFill>
                  <a:srgbClr val="0000FF"/>
                </a:solidFill>
              </a:rPr>
              <a:t>các</a:t>
            </a:r>
            <a:r>
              <a:rPr lang="fr-FR" sz="1800" dirty="0" smtClean="0">
                <a:solidFill>
                  <a:srgbClr val="0000FF"/>
                </a:solidFill>
              </a:rPr>
              <a:t> </a:t>
            </a:r>
            <a:r>
              <a:rPr lang="fr-FR" sz="1800" dirty="0" err="1" smtClean="0">
                <a:solidFill>
                  <a:srgbClr val="0000FF"/>
                </a:solidFill>
              </a:rPr>
              <a:t>loại</a:t>
            </a:r>
            <a:r>
              <a:rPr lang="fr-FR" sz="1800" dirty="0" smtClean="0">
                <a:solidFill>
                  <a:srgbClr val="0000FF"/>
                </a:solidFill>
              </a:rPr>
              <a:t> </a:t>
            </a:r>
            <a:r>
              <a:rPr lang="fr-FR" sz="1800" dirty="0" err="1" smtClean="0">
                <a:solidFill>
                  <a:srgbClr val="0000FF"/>
                </a:solidFill>
              </a:rPr>
              <a:t>rau</a:t>
            </a:r>
            <a:r>
              <a:rPr lang="fr-FR" sz="1800" dirty="0" smtClean="0">
                <a:solidFill>
                  <a:srgbClr val="0000FF"/>
                </a:solidFill>
              </a:rPr>
              <a:t> </a:t>
            </a:r>
            <a:r>
              <a:rPr lang="fr-FR" sz="1800" dirty="0" err="1" smtClean="0">
                <a:solidFill>
                  <a:srgbClr val="0000FF"/>
                </a:solidFill>
              </a:rPr>
              <a:t>màu</a:t>
            </a:r>
            <a:r>
              <a:rPr lang="fr-FR" sz="1800" dirty="0" smtClean="0">
                <a:solidFill>
                  <a:srgbClr val="0000FF"/>
                </a:solidFill>
              </a:rPr>
              <a:t> </a:t>
            </a:r>
            <a:r>
              <a:rPr lang="fr-FR" sz="1800" dirty="0" err="1" smtClean="0">
                <a:solidFill>
                  <a:srgbClr val="0000FF"/>
                </a:solidFill>
              </a:rPr>
              <a:t>xanh</a:t>
            </a:r>
            <a:r>
              <a:rPr lang="fr-FR" sz="1800" dirty="0" smtClean="0">
                <a:solidFill>
                  <a:srgbClr val="0000FF"/>
                </a:solidFill>
              </a:rPr>
              <a:t> </a:t>
            </a:r>
            <a:r>
              <a:rPr lang="fr-FR" sz="1800" dirty="0" err="1" smtClean="0">
                <a:solidFill>
                  <a:srgbClr val="0000FF"/>
                </a:solidFill>
              </a:rPr>
              <a:t>sẫm</a:t>
            </a:r>
            <a:r>
              <a:rPr lang="fr-FR" sz="1800" dirty="0" smtClean="0">
                <a:solidFill>
                  <a:srgbClr val="0000FF"/>
                </a:solidFill>
              </a:rPr>
              <a:t>...</a:t>
            </a:r>
            <a:endParaRPr lang="en-US" sz="1800" dirty="0" smtClean="0">
              <a:solidFill>
                <a:srgbClr val="0000FF"/>
              </a:solidFill>
            </a:endParaRPr>
          </a:p>
          <a:p>
            <a:r>
              <a:rPr lang="fr-FR" sz="1800" dirty="0" smtClean="0">
                <a:solidFill>
                  <a:srgbClr val="0000FF"/>
                </a:solidFill>
              </a:rPr>
              <a:t>+ </a:t>
            </a:r>
            <a:r>
              <a:rPr lang="fr-FR" sz="1800" dirty="0" err="1" smtClean="0">
                <a:solidFill>
                  <a:srgbClr val="0000FF"/>
                </a:solidFill>
              </a:rPr>
              <a:t>Chất</a:t>
            </a:r>
            <a:r>
              <a:rPr lang="fr-FR" sz="1800" dirty="0" smtClean="0">
                <a:solidFill>
                  <a:srgbClr val="0000FF"/>
                </a:solidFill>
              </a:rPr>
              <a:t> </a:t>
            </a:r>
            <a:r>
              <a:rPr lang="fr-FR" sz="1800" dirty="0" err="1" smtClean="0">
                <a:solidFill>
                  <a:srgbClr val="0000FF"/>
                </a:solidFill>
              </a:rPr>
              <a:t>xơ</a:t>
            </a:r>
            <a:r>
              <a:rPr lang="fr-FR" sz="1800" dirty="0" smtClean="0">
                <a:solidFill>
                  <a:srgbClr val="0000FF"/>
                </a:solidFill>
              </a:rPr>
              <a:t> : </a:t>
            </a:r>
            <a:r>
              <a:rPr lang="fr-FR" sz="1800" dirty="0" err="1" smtClean="0">
                <a:solidFill>
                  <a:srgbClr val="0000FF"/>
                </a:solidFill>
              </a:rPr>
              <a:t>Các</a:t>
            </a:r>
            <a:r>
              <a:rPr lang="fr-FR" sz="1800" dirty="0" smtClean="0">
                <a:solidFill>
                  <a:srgbClr val="0000FF"/>
                </a:solidFill>
              </a:rPr>
              <a:t> </a:t>
            </a:r>
            <a:r>
              <a:rPr lang="fr-FR" sz="1800" dirty="0" err="1" smtClean="0">
                <a:solidFill>
                  <a:srgbClr val="0000FF"/>
                </a:solidFill>
              </a:rPr>
              <a:t>loại</a:t>
            </a:r>
            <a:r>
              <a:rPr lang="fr-FR" sz="1800" dirty="0" smtClean="0">
                <a:solidFill>
                  <a:srgbClr val="0000FF"/>
                </a:solidFill>
              </a:rPr>
              <a:t> </a:t>
            </a:r>
            <a:r>
              <a:rPr lang="fr-FR" sz="1800" dirty="0" err="1" smtClean="0">
                <a:solidFill>
                  <a:srgbClr val="0000FF"/>
                </a:solidFill>
              </a:rPr>
              <a:t>rau</a:t>
            </a:r>
            <a:endParaRPr lang="en-US" sz="1800" dirty="0" smtClean="0">
              <a:solidFill>
                <a:srgbClr val="0000FF"/>
              </a:solidFill>
            </a:endParaRPr>
          </a:p>
          <a:p>
            <a:r>
              <a:rPr lang="fr-FR" sz="1800" b="1" dirty="0">
                <a:solidFill>
                  <a:srgbClr val="0000FF"/>
                </a:solidFill>
                <a:latin typeface="Times New Roman" panose="02020603050405020304" pitchFamily="18" charset="0"/>
                <a:cs typeface="Times New Roman" panose="02020603050405020304" pitchFamily="18" charset="0"/>
              </a:rPr>
              <a:t>2</a:t>
            </a:r>
            <a:r>
              <a:rPr lang="fr-FR" sz="1800" b="1" dirty="0" smtClean="0">
                <a:solidFill>
                  <a:srgbClr val="0000FF"/>
                </a:solidFill>
                <a:latin typeface="Times New Roman" panose="02020603050405020304" pitchFamily="18" charset="0"/>
                <a:cs typeface="Times New Roman" panose="02020603050405020304" pitchFamily="18" charset="0"/>
              </a:rPr>
              <a:t>. </a:t>
            </a:r>
            <a:r>
              <a:rPr lang="fr-FR" sz="1800" b="1" dirty="0" err="1" smtClean="0">
                <a:solidFill>
                  <a:srgbClr val="0000FF"/>
                </a:solidFill>
                <a:latin typeface="Times New Roman" panose="02020603050405020304" pitchFamily="18" charset="0"/>
                <a:cs typeface="Times New Roman" panose="02020603050405020304" pitchFamily="18" charset="0"/>
              </a:rPr>
              <a:t>Vai</a:t>
            </a:r>
            <a:r>
              <a:rPr lang="fr-FR" sz="1800" b="1" dirty="0" smtClean="0">
                <a:solidFill>
                  <a:srgbClr val="0000FF"/>
                </a:solidFill>
                <a:latin typeface="Times New Roman" panose="02020603050405020304" pitchFamily="18" charset="0"/>
                <a:cs typeface="Times New Roman" panose="02020603050405020304" pitchFamily="18" charset="0"/>
              </a:rPr>
              <a:t> </a:t>
            </a:r>
            <a:r>
              <a:rPr lang="fr-FR" sz="1800" b="1" dirty="0" err="1" smtClean="0">
                <a:solidFill>
                  <a:srgbClr val="0000FF"/>
                </a:solidFill>
                <a:latin typeface="Times New Roman" panose="02020603050405020304" pitchFamily="18" charset="0"/>
                <a:cs typeface="Times New Roman" panose="02020603050405020304" pitchFamily="18" charset="0"/>
              </a:rPr>
              <a:t>trò</a:t>
            </a:r>
            <a:r>
              <a:rPr lang="fr-FR" sz="1800" b="1" dirty="0" smtClean="0">
                <a:solidFill>
                  <a:srgbClr val="0000FF"/>
                </a:solidFill>
                <a:latin typeface="Times New Roman" panose="02020603050405020304" pitchFamily="18" charset="0"/>
                <a:cs typeface="Times New Roman" panose="02020603050405020304" pitchFamily="18" charset="0"/>
              </a:rPr>
              <a:t> </a:t>
            </a:r>
            <a:endParaRPr lang="en-US" sz="1800" dirty="0" smtClean="0">
              <a:solidFill>
                <a:srgbClr val="0000FF"/>
              </a:solidFill>
              <a:latin typeface="Times New Roman" panose="02020603050405020304" pitchFamily="18" charset="0"/>
              <a:cs typeface="Times New Roman" panose="02020603050405020304" pitchFamily="18" charset="0"/>
            </a:endParaRPr>
          </a:p>
          <a:p>
            <a:r>
              <a:rPr lang="fr-FR" sz="1800" dirty="0" smtClean="0">
                <a:solidFill>
                  <a:srgbClr val="0000FF"/>
                </a:solidFill>
              </a:rPr>
              <a:t>+ Vi- ta- min : </a:t>
            </a:r>
            <a:r>
              <a:rPr lang="fr-FR" sz="1800" dirty="0" err="1" smtClean="0">
                <a:solidFill>
                  <a:srgbClr val="0000FF"/>
                </a:solidFill>
              </a:rPr>
              <a:t>Cần</a:t>
            </a:r>
            <a:r>
              <a:rPr lang="fr-FR" sz="1800" dirty="0" smtClean="0">
                <a:solidFill>
                  <a:srgbClr val="0000FF"/>
                </a:solidFill>
              </a:rPr>
              <a:t> </a:t>
            </a:r>
            <a:r>
              <a:rPr lang="fr-FR" sz="1800" dirty="0" err="1" smtClean="0">
                <a:solidFill>
                  <a:srgbClr val="0000FF"/>
                </a:solidFill>
              </a:rPr>
              <a:t>thiết</a:t>
            </a:r>
            <a:r>
              <a:rPr lang="fr-FR" sz="1800" dirty="0" smtClean="0">
                <a:solidFill>
                  <a:srgbClr val="0000FF"/>
                </a:solidFill>
              </a:rPr>
              <a:t>, </a:t>
            </a:r>
            <a:r>
              <a:rPr lang="fr-FR" sz="1800" dirty="0" err="1" smtClean="0">
                <a:solidFill>
                  <a:srgbClr val="0000FF"/>
                </a:solidFill>
              </a:rPr>
              <a:t>thiếu</a:t>
            </a:r>
            <a:r>
              <a:rPr lang="fr-FR" sz="1800" dirty="0" smtClean="0">
                <a:solidFill>
                  <a:srgbClr val="0000FF"/>
                </a:solidFill>
              </a:rPr>
              <a:t> =&gt; </a:t>
            </a:r>
            <a:r>
              <a:rPr lang="fr-FR" sz="1800" dirty="0" err="1" smtClean="0">
                <a:solidFill>
                  <a:srgbClr val="0000FF"/>
                </a:solidFill>
              </a:rPr>
              <a:t>cơ</a:t>
            </a:r>
            <a:r>
              <a:rPr lang="fr-FR" sz="1800" dirty="0" smtClean="0">
                <a:solidFill>
                  <a:srgbClr val="0000FF"/>
                </a:solidFill>
              </a:rPr>
              <a:t> </a:t>
            </a:r>
            <a:r>
              <a:rPr lang="fr-FR" sz="1800" dirty="0" err="1" smtClean="0">
                <a:solidFill>
                  <a:srgbClr val="0000FF"/>
                </a:solidFill>
              </a:rPr>
              <a:t>thể</a:t>
            </a:r>
            <a:r>
              <a:rPr lang="fr-FR" sz="1800" dirty="0" smtClean="0">
                <a:solidFill>
                  <a:srgbClr val="0000FF"/>
                </a:solidFill>
              </a:rPr>
              <a:t> </a:t>
            </a:r>
            <a:r>
              <a:rPr lang="fr-FR" sz="1800" dirty="0" err="1" smtClean="0">
                <a:solidFill>
                  <a:srgbClr val="0000FF"/>
                </a:solidFill>
              </a:rPr>
              <a:t>sẽ</a:t>
            </a:r>
            <a:r>
              <a:rPr lang="fr-FR" sz="1800" dirty="0" smtClean="0">
                <a:solidFill>
                  <a:srgbClr val="0000FF"/>
                </a:solidFill>
              </a:rPr>
              <a:t> </a:t>
            </a:r>
            <a:r>
              <a:rPr lang="fr-FR" sz="1800" dirty="0" err="1" smtClean="0">
                <a:solidFill>
                  <a:srgbClr val="0000FF"/>
                </a:solidFill>
              </a:rPr>
              <a:t>bị</a:t>
            </a:r>
            <a:r>
              <a:rPr lang="fr-FR" sz="1800" dirty="0" smtClean="0">
                <a:solidFill>
                  <a:srgbClr val="0000FF"/>
                </a:solidFill>
              </a:rPr>
              <a:t> </a:t>
            </a:r>
            <a:r>
              <a:rPr lang="fr-FR" sz="1800" dirty="0" err="1" smtClean="0">
                <a:solidFill>
                  <a:srgbClr val="0000FF"/>
                </a:solidFill>
              </a:rPr>
              <a:t>bệnh</a:t>
            </a:r>
            <a:endParaRPr lang="en-US" sz="1800" dirty="0" smtClean="0">
              <a:solidFill>
                <a:srgbClr val="0000FF"/>
              </a:solidFill>
            </a:endParaRPr>
          </a:p>
          <a:p>
            <a:r>
              <a:rPr lang="fr-FR" sz="1800" dirty="0" smtClean="0">
                <a:solidFill>
                  <a:srgbClr val="0000FF"/>
                </a:solidFill>
              </a:rPr>
              <a:t>+ </a:t>
            </a:r>
            <a:r>
              <a:rPr lang="fr-FR" sz="1800" dirty="0" err="1" smtClean="0">
                <a:solidFill>
                  <a:srgbClr val="0000FF"/>
                </a:solidFill>
              </a:rPr>
              <a:t>Chất</a:t>
            </a:r>
            <a:r>
              <a:rPr lang="fr-FR" sz="1800" dirty="0" smtClean="0">
                <a:solidFill>
                  <a:srgbClr val="0000FF"/>
                </a:solidFill>
              </a:rPr>
              <a:t> </a:t>
            </a:r>
            <a:r>
              <a:rPr lang="fr-FR" sz="1800" dirty="0" err="1" smtClean="0">
                <a:solidFill>
                  <a:srgbClr val="0000FF"/>
                </a:solidFill>
              </a:rPr>
              <a:t>khoáng</a:t>
            </a:r>
            <a:r>
              <a:rPr lang="fr-FR" sz="1800" dirty="0" smtClean="0">
                <a:solidFill>
                  <a:srgbClr val="0000FF"/>
                </a:solidFill>
              </a:rPr>
              <a:t> : </a:t>
            </a:r>
            <a:r>
              <a:rPr lang="fr-FR" sz="1800" dirty="0" err="1" smtClean="0">
                <a:solidFill>
                  <a:srgbClr val="0000FF"/>
                </a:solidFill>
              </a:rPr>
              <a:t>Xây</a:t>
            </a:r>
            <a:r>
              <a:rPr lang="fr-FR" sz="1800" dirty="0" smtClean="0">
                <a:solidFill>
                  <a:srgbClr val="0000FF"/>
                </a:solidFill>
              </a:rPr>
              <a:t> </a:t>
            </a:r>
            <a:r>
              <a:rPr lang="fr-FR" sz="1800" dirty="0" err="1" smtClean="0">
                <a:solidFill>
                  <a:srgbClr val="0000FF"/>
                </a:solidFill>
              </a:rPr>
              <a:t>dựng</a:t>
            </a:r>
            <a:r>
              <a:rPr lang="fr-FR" sz="1800" dirty="0" smtClean="0">
                <a:solidFill>
                  <a:srgbClr val="0000FF"/>
                </a:solidFill>
              </a:rPr>
              <a:t> </a:t>
            </a:r>
            <a:r>
              <a:rPr lang="fr-FR" sz="1800" dirty="0" err="1" smtClean="0">
                <a:solidFill>
                  <a:srgbClr val="0000FF"/>
                </a:solidFill>
              </a:rPr>
              <a:t>và</a:t>
            </a:r>
            <a:r>
              <a:rPr lang="fr-FR" sz="1800" dirty="0" smtClean="0">
                <a:solidFill>
                  <a:srgbClr val="0000FF"/>
                </a:solidFill>
              </a:rPr>
              <a:t> </a:t>
            </a:r>
            <a:r>
              <a:rPr lang="fr-FR" sz="1800" dirty="0" err="1" smtClean="0">
                <a:solidFill>
                  <a:srgbClr val="0000FF"/>
                </a:solidFill>
              </a:rPr>
              <a:t>đổi</a:t>
            </a:r>
            <a:r>
              <a:rPr lang="fr-FR" sz="1800" dirty="0" smtClean="0">
                <a:solidFill>
                  <a:srgbClr val="0000FF"/>
                </a:solidFill>
              </a:rPr>
              <a:t> </a:t>
            </a:r>
            <a:r>
              <a:rPr lang="fr-FR" sz="1800" dirty="0" err="1" smtClean="0">
                <a:solidFill>
                  <a:srgbClr val="0000FF"/>
                </a:solidFill>
              </a:rPr>
              <a:t>mới</a:t>
            </a:r>
            <a:r>
              <a:rPr lang="fr-FR" sz="1800" dirty="0" smtClean="0">
                <a:solidFill>
                  <a:srgbClr val="0000FF"/>
                </a:solidFill>
              </a:rPr>
              <a:t> </a:t>
            </a:r>
            <a:r>
              <a:rPr lang="fr-FR" sz="1800" dirty="0" err="1" smtClean="0">
                <a:solidFill>
                  <a:srgbClr val="0000FF"/>
                </a:solidFill>
              </a:rPr>
              <a:t>cơ</a:t>
            </a:r>
            <a:r>
              <a:rPr lang="fr-FR" sz="1800" dirty="0" smtClean="0">
                <a:solidFill>
                  <a:srgbClr val="0000FF"/>
                </a:solidFill>
              </a:rPr>
              <a:t> </a:t>
            </a:r>
            <a:r>
              <a:rPr lang="fr-FR" sz="1800" dirty="0" err="1" smtClean="0">
                <a:solidFill>
                  <a:srgbClr val="0000FF"/>
                </a:solidFill>
              </a:rPr>
              <a:t>thể</a:t>
            </a:r>
            <a:r>
              <a:rPr lang="fr-FR" sz="1800" dirty="0" smtClean="0">
                <a:solidFill>
                  <a:srgbClr val="0000FF"/>
                </a:solidFill>
              </a:rPr>
              <a:t>, </a:t>
            </a:r>
            <a:r>
              <a:rPr lang="fr-FR" sz="1800" dirty="0" err="1" smtClean="0">
                <a:solidFill>
                  <a:srgbClr val="0000FF"/>
                </a:solidFill>
              </a:rPr>
              <a:t>tạo</a:t>
            </a:r>
            <a:r>
              <a:rPr lang="fr-FR" sz="1800" dirty="0" smtClean="0">
                <a:solidFill>
                  <a:srgbClr val="0000FF"/>
                </a:solidFill>
              </a:rPr>
              <a:t> men </a:t>
            </a:r>
            <a:r>
              <a:rPr lang="fr-FR" sz="1800" dirty="0" err="1" smtClean="0">
                <a:solidFill>
                  <a:srgbClr val="0000FF"/>
                </a:solidFill>
              </a:rPr>
              <a:t>thúc</a:t>
            </a:r>
            <a:r>
              <a:rPr lang="fr-FR" sz="1800" dirty="0" smtClean="0">
                <a:solidFill>
                  <a:srgbClr val="0000FF"/>
                </a:solidFill>
              </a:rPr>
              <a:t> </a:t>
            </a:r>
            <a:r>
              <a:rPr lang="fr-FR" sz="1800" dirty="0" err="1" smtClean="0">
                <a:solidFill>
                  <a:srgbClr val="0000FF"/>
                </a:solidFill>
              </a:rPr>
              <a:t>đẩy</a:t>
            </a:r>
            <a:r>
              <a:rPr lang="fr-FR" sz="1800" dirty="0" smtClean="0">
                <a:solidFill>
                  <a:srgbClr val="0000FF"/>
                </a:solidFill>
              </a:rPr>
              <a:t> </a:t>
            </a:r>
            <a:r>
              <a:rPr lang="fr-FR" sz="1800" dirty="0" err="1" smtClean="0">
                <a:solidFill>
                  <a:srgbClr val="0000FF"/>
                </a:solidFill>
              </a:rPr>
              <a:t>hoạt</a:t>
            </a:r>
            <a:r>
              <a:rPr lang="fr-FR" sz="1800" dirty="0" smtClean="0">
                <a:solidFill>
                  <a:srgbClr val="0000FF"/>
                </a:solidFill>
              </a:rPr>
              <a:t> </a:t>
            </a:r>
            <a:r>
              <a:rPr lang="fr-FR" sz="1800" dirty="0" err="1" smtClean="0">
                <a:solidFill>
                  <a:srgbClr val="0000FF"/>
                </a:solidFill>
              </a:rPr>
              <a:t>động</a:t>
            </a:r>
            <a:r>
              <a:rPr lang="fr-FR" sz="1800" dirty="0" smtClean="0">
                <a:solidFill>
                  <a:srgbClr val="0000FF"/>
                </a:solidFill>
              </a:rPr>
              <a:t> </a:t>
            </a:r>
            <a:r>
              <a:rPr lang="fr-FR" sz="1800" dirty="0" err="1" smtClean="0">
                <a:solidFill>
                  <a:srgbClr val="0000FF"/>
                </a:solidFill>
              </a:rPr>
              <a:t>sống</a:t>
            </a:r>
            <a:r>
              <a:rPr lang="fr-FR" sz="1800" dirty="0" smtClean="0">
                <a:solidFill>
                  <a:srgbClr val="0000FF"/>
                </a:solidFill>
              </a:rPr>
              <a:t>, </a:t>
            </a:r>
            <a:r>
              <a:rPr lang="fr-FR" sz="1800" dirty="0" err="1" smtClean="0">
                <a:solidFill>
                  <a:srgbClr val="0000FF"/>
                </a:solidFill>
              </a:rPr>
              <a:t>nếu</a:t>
            </a:r>
            <a:r>
              <a:rPr lang="fr-FR" sz="1800" dirty="0" smtClean="0">
                <a:solidFill>
                  <a:srgbClr val="0000FF"/>
                </a:solidFill>
              </a:rPr>
              <a:t> </a:t>
            </a:r>
            <a:r>
              <a:rPr lang="fr-FR" sz="1800" dirty="0" err="1" smtClean="0">
                <a:solidFill>
                  <a:srgbClr val="0000FF"/>
                </a:solidFill>
              </a:rPr>
              <a:t>thiếu</a:t>
            </a:r>
            <a:r>
              <a:rPr lang="fr-FR" sz="1800" dirty="0" smtClean="0">
                <a:solidFill>
                  <a:srgbClr val="0000FF"/>
                </a:solidFill>
              </a:rPr>
              <a:t> </a:t>
            </a:r>
            <a:r>
              <a:rPr lang="fr-FR" sz="1800" dirty="0" err="1" smtClean="0">
                <a:solidFill>
                  <a:srgbClr val="0000FF"/>
                </a:solidFill>
              </a:rPr>
              <a:t>sẽ</a:t>
            </a:r>
            <a:r>
              <a:rPr lang="fr-FR" sz="1800" dirty="0" smtClean="0">
                <a:solidFill>
                  <a:srgbClr val="0000FF"/>
                </a:solidFill>
              </a:rPr>
              <a:t> </a:t>
            </a:r>
            <a:r>
              <a:rPr lang="fr-FR" sz="1800" dirty="0" err="1" smtClean="0">
                <a:solidFill>
                  <a:srgbClr val="0000FF"/>
                </a:solidFill>
              </a:rPr>
              <a:t>bị</a:t>
            </a:r>
            <a:r>
              <a:rPr lang="fr-FR" sz="1800" dirty="0" smtClean="0">
                <a:solidFill>
                  <a:srgbClr val="0000FF"/>
                </a:solidFill>
              </a:rPr>
              <a:t> </a:t>
            </a:r>
            <a:r>
              <a:rPr lang="fr-FR" sz="1800" dirty="0" err="1" smtClean="0">
                <a:solidFill>
                  <a:srgbClr val="0000FF"/>
                </a:solidFill>
              </a:rPr>
              <a:t>bệnh</a:t>
            </a:r>
            <a:endParaRPr lang="en-US" sz="1800" dirty="0" smtClean="0">
              <a:solidFill>
                <a:srgbClr val="0000FF"/>
              </a:solidFill>
            </a:endParaRPr>
          </a:p>
          <a:p>
            <a:r>
              <a:rPr lang="fr-FR" sz="1800" dirty="0" smtClean="0">
                <a:solidFill>
                  <a:srgbClr val="0000FF"/>
                </a:solidFill>
              </a:rPr>
              <a:t>+ </a:t>
            </a:r>
            <a:r>
              <a:rPr lang="fr-FR" sz="1800" dirty="0" err="1" smtClean="0">
                <a:solidFill>
                  <a:srgbClr val="0000FF"/>
                </a:solidFill>
              </a:rPr>
              <a:t>Chất</a:t>
            </a:r>
            <a:r>
              <a:rPr lang="fr-FR" sz="1800" dirty="0" smtClean="0">
                <a:solidFill>
                  <a:srgbClr val="0000FF"/>
                </a:solidFill>
              </a:rPr>
              <a:t> </a:t>
            </a:r>
            <a:r>
              <a:rPr lang="fr-FR" sz="1800" dirty="0" err="1" smtClean="0">
                <a:solidFill>
                  <a:srgbClr val="0000FF"/>
                </a:solidFill>
              </a:rPr>
              <a:t>xơ</a:t>
            </a:r>
            <a:r>
              <a:rPr lang="fr-FR" sz="1800" dirty="0" smtClean="0">
                <a:solidFill>
                  <a:srgbClr val="0000FF"/>
                </a:solidFill>
              </a:rPr>
              <a:t> : </a:t>
            </a:r>
            <a:r>
              <a:rPr lang="fr-FR" sz="1800" dirty="0" err="1" smtClean="0">
                <a:solidFill>
                  <a:srgbClr val="0000FF"/>
                </a:solidFill>
              </a:rPr>
              <a:t>Đảm</a:t>
            </a:r>
            <a:r>
              <a:rPr lang="fr-FR" sz="1800" dirty="0" smtClean="0">
                <a:solidFill>
                  <a:srgbClr val="0000FF"/>
                </a:solidFill>
              </a:rPr>
              <a:t> </a:t>
            </a:r>
            <a:r>
              <a:rPr lang="fr-FR" sz="1800" dirty="0" err="1" smtClean="0">
                <a:solidFill>
                  <a:srgbClr val="0000FF"/>
                </a:solidFill>
              </a:rPr>
              <a:t>bảo</a:t>
            </a:r>
            <a:r>
              <a:rPr lang="fr-FR" sz="1800" dirty="0" smtClean="0">
                <a:solidFill>
                  <a:srgbClr val="0000FF"/>
                </a:solidFill>
              </a:rPr>
              <a:t> </a:t>
            </a:r>
            <a:r>
              <a:rPr lang="fr-FR" sz="1800" dirty="0" err="1" smtClean="0">
                <a:solidFill>
                  <a:srgbClr val="0000FF"/>
                </a:solidFill>
              </a:rPr>
              <a:t>cho</a:t>
            </a:r>
            <a:r>
              <a:rPr lang="fr-FR" sz="1800" dirty="0" smtClean="0">
                <a:solidFill>
                  <a:srgbClr val="0000FF"/>
                </a:solidFill>
              </a:rPr>
              <a:t> </a:t>
            </a:r>
            <a:r>
              <a:rPr lang="fr-FR" sz="1800" dirty="0" err="1" smtClean="0">
                <a:solidFill>
                  <a:srgbClr val="0000FF"/>
                </a:solidFill>
              </a:rPr>
              <a:t>bộ</a:t>
            </a:r>
            <a:r>
              <a:rPr lang="fr-FR" sz="1800" dirty="0" smtClean="0">
                <a:solidFill>
                  <a:srgbClr val="0000FF"/>
                </a:solidFill>
              </a:rPr>
              <a:t> </a:t>
            </a:r>
            <a:r>
              <a:rPr lang="fr-FR" sz="1800" dirty="0" err="1" smtClean="0">
                <a:solidFill>
                  <a:srgbClr val="0000FF"/>
                </a:solidFill>
              </a:rPr>
              <a:t>máy</a:t>
            </a:r>
            <a:r>
              <a:rPr lang="fr-FR" sz="1800" dirty="0" smtClean="0">
                <a:solidFill>
                  <a:srgbClr val="0000FF"/>
                </a:solidFill>
              </a:rPr>
              <a:t> </a:t>
            </a:r>
            <a:r>
              <a:rPr lang="fr-FR" sz="1800" dirty="0" err="1" smtClean="0">
                <a:solidFill>
                  <a:srgbClr val="0000FF"/>
                </a:solidFill>
              </a:rPr>
              <a:t>tiêu</a:t>
            </a:r>
            <a:r>
              <a:rPr lang="fr-FR" sz="1800" dirty="0" smtClean="0">
                <a:solidFill>
                  <a:srgbClr val="0000FF"/>
                </a:solidFill>
              </a:rPr>
              <a:t> </a:t>
            </a:r>
            <a:r>
              <a:rPr lang="fr-FR" sz="1800" dirty="0" err="1" smtClean="0">
                <a:solidFill>
                  <a:srgbClr val="0000FF"/>
                </a:solidFill>
              </a:rPr>
              <a:t>hoá</a:t>
            </a:r>
            <a:r>
              <a:rPr lang="fr-FR" sz="1800" dirty="0" smtClean="0">
                <a:solidFill>
                  <a:srgbClr val="0000FF"/>
                </a:solidFill>
              </a:rPr>
              <a:t> </a:t>
            </a:r>
            <a:r>
              <a:rPr lang="fr-FR" sz="1800" dirty="0" err="1" smtClean="0">
                <a:solidFill>
                  <a:srgbClr val="0000FF"/>
                </a:solidFill>
              </a:rPr>
              <a:t>hoạt</a:t>
            </a:r>
            <a:r>
              <a:rPr lang="fr-FR" sz="1800" dirty="0" smtClean="0">
                <a:solidFill>
                  <a:srgbClr val="0000FF"/>
                </a:solidFill>
              </a:rPr>
              <a:t> </a:t>
            </a:r>
            <a:r>
              <a:rPr lang="fr-FR" sz="1800" dirty="0" err="1" smtClean="0">
                <a:solidFill>
                  <a:srgbClr val="0000FF"/>
                </a:solidFill>
              </a:rPr>
              <a:t>động</a:t>
            </a:r>
            <a:r>
              <a:rPr lang="fr-FR" sz="1800" dirty="0" smtClean="0">
                <a:solidFill>
                  <a:srgbClr val="0000FF"/>
                </a:solidFill>
              </a:rPr>
              <a:t> </a:t>
            </a:r>
            <a:r>
              <a:rPr lang="fr-FR" sz="1800" dirty="0" err="1" smtClean="0">
                <a:solidFill>
                  <a:srgbClr val="0000FF"/>
                </a:solidFill>
              </a:rPr>
              <a:t>bình</a:t>
            </a:r>
            <a:r>
              <a:rPr lang="fr-FR" sz="1800" dirty="0" smtClean="0">
                <a:solidFill>
                  <a:srgbClr val="0000FF"/>
                </a:solidFill>
              </a:rPr>
              <a:t> </a:t>
            </a:r>
            <a:r>
              <a:rPr lang="fr-FR" sz="1800" dirty="0" err="1" smtClean="0">
                <a:solidFill>
                  <a:srgbClr val="0000FF"/>
                </a:solidFill>
              </a:rPr>
              <a:t>thường</a:t>
            </a:r>
            <a:endParaRPr lang="en-US" sz="1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01613" y="-241697"/>
            <a:ext cx="320675" cy="5385197"/>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0">
                <a:latin typeface=".VnTime" pitchFamily="34" charset="0"/>
                <a:cs typeface="+mn-cs"/>
              </a:endParaRPr>
            </a:p>
          </p:txBody>
        </p:sp>
        <p:sp>
          <p:nvSpPr>
            <p:cNvPr id="515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b="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b="0">
                <a:effectLst>
                  <a:glow rad="101600">
                    <a:schemeClr val="accent1">
                      <a:satMod val="175000"/>
                      <a:alpha val="40000"/>
                    </a:schemeClr>
                  </a:glow>
                </a:effectLst>
                <a:latin typeface=".VnTime" pitchFamily="34" charset="0"/>
                <a:cs typeface="+mn-cs"/>
              </a:endParaRPr>
            </a:p>
          </p:txBody>
        </p:sp>
      </p:grpSp>
      <p:sp>
        <p:nvSpPr>
          <p:cNvPr id="18" name="AutoShape 51"/>
          <p:cNvSpPr>
            <a:spLocks noChangeArrowheads="1"/>
          </p:cNvSpPr>
          <p:nvPr/>
        </p:nvSpPr>
        <p:spPr bwMode="auto">
          <a:xfrm>
            <a:off x="1752600" y="1200151"/>
            <a:ext cx="6858000" cy="11084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endParaRPr lang="en-US" sz="2000" b="0">
              <a:solidFill>
                <a:schemeClr val="bg1">
                  <a:lumMod val="95000"/>
                </a:schemeClr>
              </a:solidFill>
              <a:latin typeface=".VnTime" pitchFamily="34" charset="0"/>
              <a:cs typeface="+mn-cs"/>
            </a:endParaRPr>
          </a:p>
        </p:txBody>
      </p:sp>
      <p:pic>
        <p:nvPicPr>
          <p:cNvPr id="22" name="Picture 37" descr="Blue_chapterli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404937"/>
            <a:ext cx="685800" cy="423863"/>
          </a:xfrm>
          <a:prstGeom prst="rect">
            <a:avLst/>
          </a:prstGeom>
          <a:noFill/>
          <a:ln w="9525">
            <a:noFill/>
            <a:miter lim="800000"/>
            <a:headEnd/>
            <a:tailEnd/>
          </a:ln>
          <a:effectLst>
            <a:outerShdw dist="107763" dir="18900000" algn="ctr" rotWithShape="0">
              <a:srgbClr val="808080">
                <a:alpha val="50000"/>
              </a:srgbClr>
            </a:outerShdw>
          </a:effectLst>
        </p:spPr>
      </p:pic>
      <p:pic>
        <p:nvPicPr>
          <p:cNvPr id="23" name="Picture 39" descr="Classicmode"/>
          <p:cNvPicPr>
            <a:picLocks noChangeAspect="1" noChangeArrowheads="1"/>
          </p:cNvPicPr>
          <p:nvPr/>
        </p:nvPicPr>
        <p:blipFill>
          <a:blip r:embed="rId4">
            <a:clrChange>
              <a:clrFrom>
                <a:srgbClr val="2C2761"/>
              </a:clrFrom>
              <a:clrTo>
                <a:srgbClr val="2C2761">
                  <a:alpha val="0"/>
                </a:srgbClr>
              </a:clrTo>
            </a:clrChange>
          </a:blip>
          <a:srcRect/>
          <a:stretch>
            <a:fillRect/>
          </a:stretch>
        </p:blipFill>
        <p:spPr bwMode="auto">
          <a:xfrm>
            <a:off x="533400" y="1143000"/>
            <a:ext cx="1728788" cy="966788"/>
          </a:xfrm>
          <a:prstGeom prst="rect">
            <a:avLst/>
          </a:prstGeom>
          <a:noFill/>
          <a:ln w="9525">
            <a:noFill/>
            <a:miter lim="800000"/>
            <a:headEnd/>
            <a:tailEnd/>
          </a:ln>
          <a:effectLst>
            <a:outerShdw dist="107763" dir="18900000" algn="ctr" rotWithShape="0">
              <a:srgbClr val="808080">
                <a:alpha val="50000"/>
              </a:srgbClr>
            </a:outerShdw>
          </a:effectLst>
        </p:spPr>
      </p:pic>
      <p:sp>
        <p:nvSpPr>
          <p:cNvPr id="1052" name="Oval 59">
            <a:hlinkHover r:id="" action="ppaction://noaction" highlightClick="1">
              <a:snd r:embed="rId5" name="cached_combo42.wav"/>
            </a:hlinkHover>
          </p:cNvPr>
          <p:cNvSpPr>
            <a:spLocks noChangeArrowheads="1"/>
          </p:cNvSpPr>
          <p:nvPr/>
        </p:nvSpPr>
        <p:spPr bwMode="auto">
          <a:xfrm>
            <a:off x="657226" y="1257300"/>
            <a:ext cx="942975" cy="739379"/>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1053" name="WordArt 226"/>
          <p:cNvSpPr>
            <a:spLocks noChangeArrowheads="1" noChangeShapeType="1" noTextEdit="1"/>
          </p:cNvSpPr>
          <p:nvPr/>
        </p:nvSpPr>
        <p:spPr bwMode="auto">
          <a:xfrm>
            <a:off x="719138" y="1482328"/>
            <a:ext cx="762000" cy="336947"/>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a:cs typeface="Times New Roman"/>
              </a:rPr>
              <a:t>Câu</a:t>
            </a:r>
          </a:p>
        </p:txBody>
      </p:sp>
      <p:sp>
        <p:nvSpPr>
          <p:cNvPr id="1054" name="Oval 227">
            <a:hlinkHover r:id="" action="ppaction://noaction" highlightClick="1">
              <a:snd r:embed="rId5" name="cached_combo42.wav"/>
            </a:hlinkHover>
          </p:cNvPr>
          <p:cNvSpPr>
            <a:spLocks noChangeArrowheads="1"/>
          </p:cNvSpPr>
          <p:nvPr/>
        </p:nvSpPr>
        <p:spPr bwMode="auto">
          <a:xfrm>
            <a:off x="1666876" y="1396604"/>
            <a:ext cx="582613" cy="4572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1055" name="WordArt 226"/>
          <p:cNvSpPr>
            <a:spLocks noChangeArrowheads="1" noChangeShapeType="1" noTextEdit="1"/>
          </p:cNvSpPr>
          <p:nvPr/>
        </p:nvSpPr>
        <p:spPr bwMode="auto">
          <a:xfrm>
            <a:off x="1825625" y="1451372"/>
            <a:ext cx="228600" cy="336947"/>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VnTimeH"/>
              </a:rPr>
              <a:t>1</a:t>
            </a:r>
          </a:p>
        </p:txBody>
      </p:sp>
      <p:sp>
        <p:nvSpPr>
          <p:cNvPr id="34" name="Text Box 15"/>
          <p:cNvSpPr txBox="1">
            <a:spLocks noChangeArrowheads="1"/>
          </p:cNvSpPr>
          <p:nvPr/>
        </p:nvSpPr>
        <p:spPr bwMode="auto">
          <a:xfrm>
            <a:off x="1905000" y="1257300"/>
            <a:ext cx="6324600" cy="830997"/>
          </a:xfrm>
          <a:prstGeom prst="rect">
            <a:avLst/>
          </a:prstGeom>
          <a:noFill/>
          <a:ln w="9525">
            <a:noFill/>
            <a:miter lim="800000"/>
            <a:headEnd/>
            <a:tailEnd/>
          </a:ln>
        </p:spPr>
        <p:txBody>
          <a:bodyPr>
            <a:spAutoFit/>
          </a:bodyPr>
          <a:lstStyle/>
          <a:p>
            <a:pPr marL="457200" indent="-457200" algn="just" eaLnBrk="0" hangingPunct="0">
              <a:spcBef>
                <a:spcPct val="50000"/>
              </a:spcBef>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ngày</a:t>
            </a:r>
            <a:r>
              <a:rPr lang="en-US" sz="2400" dirty="0">
                <a:solidFill>
                  <a:srgbClr val="0000FF"/>
                </a:solidFill>
                <a:latin typeface="Times New Roman" panose="02020603050405020304" pitchFamily="18" charset="0"/>
                <a:cs typeface="Times New Roman" panose="02020603050405020304" pitchFamily="18" charset="0"/>
              </a:rPr>
              <a:t> ?</a:t>
            </a:r>
          </a:p>
        </p:txBody>
      </p:sp>
      <p:grpSp>
        <p:nvGrpSpPr>
          <p:cNvPr id="3" name="Group 37"/>
          <p:cNvGrpSpPr>
            <a:grpSpLocks/>
          </p:cNvGrpSpPr>
          <p:nvPr/>
        </p:nvGrpSpPr>
        <p:grpSpPr bwMode="auto">
          <a:xfrm>
            <a:off x="166688" y="2571750"/>
            <a:ext cx="8596312" cy="2228850"/>
            <a:chOff x="186" y="2112"/>
            <a:chExt cx="5271" cy="1872"/>
          </a:xfrm>
        </p:grpSpPr>
        <p:sp>
          <p:nvSpPr>
            <p:cNvPr id="37" name="AutoShape 51"/>
            <p:cNvSpPr>
              <a:spLocks noChangeArrowheads="1"/>
            </p:cNvSpPr>
            <p:nvPr/>
          </p:nvSpPr>
          <p:spPr bwMode="auto">
            <a:xfrm>
              <a:off x="1185" y="2112"/>
              <a:ext cx="4272" cy="18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endParaRPr lang="en-US" sz="2000" b="0">
                <a:solidFill>
                  <a:schemeClr val="bg1">
                    <a:lumMod val="95000"/>
                  </a:schemeClr>
                </a:solidFill>
                <a:latin typeface=".VnTime" pitchFamily="34" charset="0"/>
                <a:cs typeface="+mn-cs"/>
              </a:endParaRPr>
            </a:p>
          </p:txBody>
        </p:sp>
        <p:pic>
          <p:nvPicPr>
            <p:cNvPr id="5143" name="Picture 37" descr="Blue_chapterli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6" y="2496"/>
              <a:ext cx="432" cy="356"/>
            </a:xfrm>
            <a:prstGeom prst="rect">
              <a:avLst/>
            </a:prstGeom>
            <a:ln>
              <a:headEnd/>
              <a:tailEnd/>
            </a:ln>
          </p:spPr>
          <p:style>
            <a:lnRef idx="1">
              <a:schemeClr val="accent5"/>
            </a:lnRef>
            <a:fillRef idx="2">
              <a:schemeClr val="accent5"/>
            </a:fillRef>
            <a:effectRef idx="1">
              <a:schemeClr val="accent5"/>
            </a:effectRef>
            <a:fontRef idx="minor">
              <a:schemeClr val="dk1"/>
            </a:fontRef>
          </p:style>
        </p:pic>
        <p:pic>
          <p:nvPicPr>
            <p:cNvPr id="5144" name="Picture 39" descr="Classicmode"/>
            <p:cNvPicPr>
              <a:picLocks noChangeAspect="1" noChangeArrowheads="1"/>
            </p:cNvPicPr>
            <p:nvPr/>
          </p:nvPicPr>
          <p:blipFill>
            <a:blip r:embed="rId4">
              <a:clrChange>
                <a:clrFrom>
                  <a:srgbClr val="2C2761"/>
                </a:clrFrom>
                <a:clrTo>
                  <a:srgbClr val="2C2761">
                    <a:alpha val="0"/>
                  </a:srgbClr>
                </a:clrTo>
              </a:clrChange>
            </a:blip>
            <a:srcRect/>
            <a:stretch>
              <a:fillRect/>
            </a:stretch>
          </p:blipFill>
          <p:spPr bwMode="auto">
            <a:xfrm>
              <a:off x="432" y="2304"/>
              <a:ext cx="1086" cy="812"/>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5145" name="Oval 59">
              <a:hlinkHover r:id="" action="ppaction://noaction" highlightClick="1">
                <a:snd r:embed="rId5" name="cached_combo42.wav"/>
              </a:hlinkHover>
            </p:cNvPr>
            <p:cNvSpPr>
              <a:spLocks noChangeArrowheads="1"/>
            </p:cNvSpPr>
            <p:nvPr/>
          </p:nvSpPr>
          <p:spPr bwMode="auto">
            <a:xfrm>
              <a:off x="480" y="2396"/>
              <a:ext cx="594" cy="62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5146" name="WordArt 226"/>
            <p:cNvSpPr>
              <a:spLocks noChangeArrowheads="1" noChangeShapeType="1" noTextEdit="1"/>
            </p:cNvSpPr>
            <p:nvPr/>
          </p:nvSpPr>
          <p:spPr bwMode="auto">
            <a:xfrm>
              <a:off x="534" y="2588"/>
              <a:ext cx="480" cy="283"/>
            </a:xfrm>
            <a:prstGeom prst="rect">
              <a:avLst/>
            </a:prstGeom>
          </p:spPr>
          <p:style>
            <a:lnRef idx="1">
              <a:schemeClr val="accent5"/>
            </a:lnRef>
            <a:fillRef idx="2">
              <a:schemeClr val="accent5"/>
            </a:fillRef>
            <a:effectRef idx="1">
              <a:schemeClr val="accent5"/>
            </a:effectRef>
            <a:fontRef idx="minor">
              <a:schemeClr val="dk1"/>
            </a:fontRef>
          </p:style>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a:cs typeface="Times New Roman"/>
                </a:rPr>
                <a:t>Câu</a:t>
              </a:r>
            </a:p>
          </p:txBody>
        </p:sp>
        <p:sp>
          <p:nvSpPr>
            <p:cNvPr id="5147" name="Oval 227">
              <a:hlinkHover r:id="" action="ppaction://noaction" highlightClick="1">
                <a:snd r:embed="rId5" name="cached_combo42.wav"/>
              </a:hlinkHover>
            </p:cNvPr>
            <p:cNvSpPr>
              <a:spLocks noChangeArrowheads="1"/>
            </p:cNvSpPr>
            <p:nvPr/>
          </p:nvSpPr>
          <p:spPr bwMode="auto">
            <a:xfrm>
              <a:off x="1110" y="2496"/>
              <a:ext cx="367" cy="38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5148" name="WordArt 226"/>
            <p:cNvSpPr>
              <a:spLocks noChangeArrowheads="1" noChangeShapeType="1" noTextEdit="1"/>
            </p:cNvSpPr>
            <p:nvPr/>
          </p:nvSpPr>
          <p:spPr bwMode="auto">
            <a:xfrm>
              <a:off x="1248" y="2540"/>
              <a:ext cx="144" cy="283"/>
            </a:xfrm>
            <a:prstGeom prst="rect">
              <a:avLst/>
            </a:prstGeom>
          </p:spPr>
          <p:style>
            <a:lnRef idx="1">
              <a:schemeClr val="accent5"/>
            </a:lnRef>
            <a:fillRef idx="2">
              <a:schemeClr val="accent5"/>
            </a:fillRef>
            <a:effectRef idx="1">
              <a:schemeClr val="accent5"/>
            </a:effectRef>
            <a:fontRef idx="minor">
              <a:schemeClr val="dk1"/>
            </a:fontRef>
          </p:style>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VnTimeH"/>
                </a:rPr>
                <a:t>2</a:t>
              </a:r>
            </a:p>
          </p:txBody>
        </p:sp>
      </p:grpSp>
      <p:sp>
        <p:nvSpPr>
          <p:cNvPr id="49" name="Text Box 15"/>
          <p:cNvSpPr txBox="1">
            <a:spLocks noChangeArrowheads="1"/>
          </p:cNvSpPr>
          <p:nvPr/>
        </p:nvSpPr>
        <p:spPr bwMode="auto">
          <a:xfrm>
            <a:off x="1905001" y="2571750"/>
            <a:ext cx="6391275" cy="830997"/>
          </a:xfrm>
          <a:prstGeom prst="rect">
            <a:avLst/>
          </a:prstGeom>
          <a:noFill/>
          <a:ln w="9525">
            <a:noFill/>
            <a:miter lim="800000"/>
            <a:headEnd/>
            <a:tailEnd/>
          </a:ln>
        </p:spPr>
        <p:txBody>
          <a:bodyPr>
            <a:spAutoFit/>
          </a:bodyPr>
          <a:lstStyle/>
          <a:p>
            <a:pPr marL="457200" indent="-457200" algn="just" eaLnBrk="0" hangingPunct="0"/>
            <a:r>
              <a:rPr lang="en-US" sz="2400" b="0">
                <a:solidFill>
                  <a:schemeClr val="bg1"/>
                </a:solidFill>
                <a:latin typeface="Times New Roman" panose="02020603050405020304" pitchFamily="18" charset="0"/>
                <a:cs typeface="Times New Roman" panose="02020603050405020304" pitchFamily="18" charset="0"/>
              </a:rPr>
              <a:t>     </a:t>
            </a:r>
            <a:r>
              <a:rPr lang="en-US" sz="2400">
                <a:solidFill>
                  <a:srgbClr val="0000FF"/>
                </a:solidFill>
                <a:latin typeface="Times New Roman" panose="02020603050405020304" pitchFamily="18" charset="0"/>
                <a:cs typeface="Times New Roman" panose="02020603050405020304" pitchFamily="18" charset="0"/>
              </a:rPr>
              <a:t>Nêu vai trò của chất đạm, chất béo đối với cơ thể ?</a:t>
            </a:r>
          </a:p>
        </p:txBody>
      </p:sp>
      <p:grpSp>
        <p:nvGrpSpPr>
          <p:cNvPr id="4" name="Group 47"/>
          <p:cNvGrpSpPr>
            <a:grpSpLocks/>
          </p:cNvGrpSpPr>
          <p:nvPr/>
        </p:nvGrpSpPr>
        <p:grpSpPr bwMode="auto">
          <a:xfrm>
            <a:off x="-115888" y="285750"/>
            <a:ext cx="923926" cy="410766"/>
            <a:chOff x="5106" y="3426"/>
            <a:chExt cx="582" cy="345"/>
          </a:xfrm>
        </p:grpSpPr>
        <p:pic>
          <p:nvPicPr>
            <p:cNvPr id="5140" name="Picture 40" descr="Thumb"/>
            <p:cNvPicPr>
              <a:picLocks noChangeAspect="1" noChangeArrowheads="1"/>
            </p:cNvPicPr>
            <p:nvPr/>
          </p:nvPicPr>
          <p:blipFill>
            <a:blip r:embed="rId6">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5141" name="Picture 43" descr="abu061[1]"/>
            <p:cNvPicPr>
              <a:picLocks noChangeAspect="1" noChangeArrowheads="1" noCrop="1"/>
            </p:cNvPicPr>
            <p:nvPr/>
          </p:nvPicPr>
          <p:blipFill>
            <a:blip r:embed="rId7"/>
            <a:srcRect/>
            <a:stretch>
              <a:fillRect/>
            </a:stretch>
          </p:blipFill>
          <p:spPr bwMode="auto">
            <a:xfrm rot="11938225" flipV="1">
              <a:off x="5268" y="3513"/>
              <a:ext cx="250" cy="140"/>
            </a:xfrm>
            <a:prstGeom prst="rect">
              <a:avLst/>
            </a:prstGeom>
            <a:noFill/>
            <a:ln w="9525">
              <a:noFill/>
              <a:miter lim="800000"/>
              <a:headEnd/>
              <a:tailEnd/>
            </a:ln>
          </p:spPr>
        </p:pic>
      </p:grpSp>
      <p:sp>
        <p:nvSpPr>
          <p:cNvPr id="70687" name="Text Box 31"/>
          <p:cNvSpPr txBox="1">
            <a:spLocks noChangeArrowheads="1"/>
          </p:cNvSpPr>
          <p:nvPr/>
        </p:nvSpPr>
        <p:spPr bwMode="auto">
          <a:xfrm>
            <a:off x="2438400" y="3211116"/>
            <a:ext cx="1371600" cy="369332"/>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i="1" u="sng">
                <a:solidFill>
                  <a:schemeClr val="bg1"/>
                </a:solidFill>
              </a:rPr>
              <a:t>Trả lời :</a:t>
            </a:r>
            <a:endParaRPr lang="en-US" i="1" u="sng">
              <a:solidFill>
                <a:schemeClr val="bg1"/>
              </a:solidFill>
              <a:sym typeface="Symbol" pitchFamily="18" charset="2"/>
            </a:endParaRPr>
          </a:p>
        </p:txBody>
      </p:sp>
      <p:pic>
        <p:nvPicPr>
          <p:cNvPr id="70688" name="Picture 32" descr="Cau hoi"/>
          <p:cNvPicPr>
            <a:picLocks noChangeAspect="1" noChangeArrowheads="1" noCrop="1"/>
          </p:cNvPicPr>
          <p:nvPr/>
        </p:nvPicPr>
        <p:blipFill>
          <a:blip r:embed="rId8"/>
          <a:srcRect/>
          <a:stretch>
            <a:fillRect/>
          </a:stretch>
        </p:blipFill>
        <p:spPr bwMode="auto">
          <a:xfrm>
            <a:off x="8001000" y="57150"/>
            <a:ext cx="1143000" cy="785813"/>
          </a:xfrm>
          <a:prstGeom prst="rect">
            <a:avLst/>
          </a:prstGeom>
          <a:noFill/>
          <a:ln w="9525">
            <a:noFill/>
            <a:miter lim="800000"/>
            <a:headEnd/>
            <a:tailEnd/>
          </a:ln>
        </p:spPr>
      </p:pic>
      <p:sp>
        <p:nvSpPr>
          <p:cNvPr id="70689" name="Text Box 33"/>
          <p:cNvSpPr txBox="1">
            <a:spLocks noChangeArrowheads="1"/>
          </p:cNvSpPr>
          <p:nvPr/>
        </p:nvSpPr>
        <p:spPr bwMode="auto">
          <a:xfrm>
            <a:off x="2362200" y="3486150"/>
            <a:ext cx="6096000" cy="1061829"/>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buFontTx/>
              <a:buChar char="-"/>
            </a:pPr>
            <a:r>
              <a:rPr lang="en-US" b="1">
                <a:solidFill>
                  <a:srgbClr val="FF0000"/>
                </a:solidFill>
                <a:latin typeface="Times New Roman" panose="02020603050405020304" pitchFamily="18" charset="0"/>
                <a:cs typeface="Times New Roman" panose="02020603050405020304" pitchFamily="18" charset="0"/>
              </a:rPr>
              <a:t> Chất đạm giúp xây dựng và đổi mới cơ thể: tạo ra những tế bào mới làm cho cơ thể lớn lên,thay thế những tế bào già bị hủy hoại trong hoạt động sống của con người.</a:t>
            </a:r>
          </a:p>
          <a:p>
            <a:pPr eaLnBrk="0" hangingPunct="0">
              <a:spcBef>
                <a:spcPct val="50000"/>
              </a:spcBef>
              <a:buFontTx/>
              <a:buChar char="-"/>
            </a:pPr>
            <a:r>
              <a:rPr lang="en-US" b="1">
                <a:solidFill>
                  <a:srgbClr val="FF0000"/>
                </a:solidFill>
                <a:latin typeface="Times New Roman" panose="02020603050405020304" pitchFamily="18" charset="0"/>
                <a:cs typeface="Times New Roman" panose="02020603050405020304" pitchFamily="18" charset="0"/>
              </a:rPr>
              <a:t> Chất béo giúp cơ thể hấp thụ các vi-ta-min: A,D,E,K.</a:t>
            </a:r>
          </a:p>
        </p:txBody>
      </p:sp>
      <p:grpSp>
        <p:nvGrpSpPr>
          <p:cNvPr id="5" name="Group 42"/>
          <p:cNvGrpSpPr>
            <a:grpSpLocks/>
          </p:cNvGrpSpPr>
          <p:nvPr/>
        </p:nvGrpSpPr>
        <p:grpSpPr bwMode="auto">
          <a:xfrm>
            <a:off x="609600" y="228600"/>
            <a:ext cx="3352800" cy="628650"/>
            <a:chOff x="384" y="192"/>
            <a:chExt cx="2112" cy="528"/>
          </a:xfrm>
        </p:grpSpPr>
        <p:sp>
          <p:nvSpPr>
            <p:cNvPr id="5138" name="AutoShape 62"/>
            <p:cNvSpPr>
              <a:spLocks noChangeArrowheads="1"/>
            </p:cNvSpPr>
            <p:nvPr/>
          </p:nvSpPr>
          <p:spPr bwMode="auto">
            <a:xfrm>
              <a:off x="384" y="192"/>
              <a:ext cx="2112" cy="528"/>
            </a:xfrm>
            <a:prstGeom prst="roundRect">
              <a:avLst>
                <a:gd name="adj" fmla="val 36292"/>
              </a:avLst>
            </a:prstGeom>
            <a:solidFill>
              <a:schemeClr val="folHlink"/>
            </a:solidFill>
            <a:ln w="9525">
              <a:noFill/>
              <a:round/>
              <a:headEnd/>
              <a:tailEnd/>
            </a:ln>
            <a:effectLst>
              <a:outerShdw dist="107763" dir="18900000" algn="ctr" rotWithShape="0">
                <a:srgbClr val="808080">
                  <a:alpha val="50000"/>
                </a:srgbClr>
              </a:outerShdw>
            </a:effectLst>
          </p:spPr>
          <p:txBody>
            <a:bodyPr wrap="none" anchor="ctr"/>
            <a:lstStyle/>
            <a:p>
              <a:pPr algn="ctr" eaLnBrk="0" hangingPunct="0"/>
              <a:endParaRPr lang="en-US" sz="2800"/>
            </a:p>
          </p:txBody>
        </p:sp>
        <p:sp>
          <p:nvSpPr>
            <p:cNvPr id="5139" name="WordArt 40"/>
            <p:cNvSpPr>
              <a:spLocks noChangeArrowheads="1" noChangeShapeType="1" noTextEdit="1"/>
            </p:cNvSpPr>
            <p:nvPr/>
          </p:nvSpPr>
          <p:spPr bwMode="auto">
            <a:xfrm>
              <a:off x="576" y="288"/>
              <a:ext cx="1632" cy="294"/>
            </a:xfrm>
            <a:prstGeom prst="rect">
              <a:avLst/>
            </a:prstGeom>
          </p:spPr>
          <p:txBody>
            <a:bodyPr wrap="none" fromWordArt="1">
              <a:prstTxWarp prst="textPlain">
                <a:avLst>
                  <a:gd name="adj" fmla="val 50000"/>
                </a:avLst>
              </a:prstTxWarp>
            </a:bodyPr>
            <a:lstStyle/>
            <a:p>
              <a:pPr algn="ctr"/>
              <a:r>
                <a:rPr lang="en-US" sz="3200" kern="10" dirty="0" err="1">
                  <a:ln w="19050">
                    <a:solidFill>
                      <a:srgbClr val="990033"/>
                    </a:solidFill>
                    <a:round/>
                    <a:headEnd/>
                    <a:tailEnd/>
                  </a:ln>
                  <a:solidFill>
                    <a:srgbClr val="0000FF"/>
                  </a:solidFill>
                  <a:effectLst>
                    <a:outerShdw dist="35921" dir="2700000" algn="ctr" rotWithShape="0">
                      <a:srgbClr val="990000"/>
                    </a:outerShdw>
                  </a:effectLst>
                  <a:latin typeface="Times New Roman"/>
                  <a:cs typeface="Times New Roman"/>
                </a:rPr>
                <a:t>Câu</a:t>
              </a:r>
              <a:r>
                <a:rPr lang="en-US" sz="3200" kern="10" dirty="0">
                  <a:ln w="19050">
                    <a:solidFill>
                      <a:srgbClr val="990033"/>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200" kern="10" dirty="0" err="1">
                  <a:ln w="19050">
                    <a:solidFill>
                      <a:srgbClr val="990033"/>
                    </a:solidFill>
                    <a:round/>
                    <a:headEnd/>
                    <a:tailEnd/>
                  </a:ln>
                  <a:solidFill>
                    <a:srgbClr val="0000FF"/>
                  </a:solidFill>
                  <a:effectLst>
                    <a:outerShdw dist="35921" dir="2700000" algn="ctr" rotWithShape="0">
                      <a:srgbClr val="990000"/>
                    </a:outerShdw>
                  </a:effectLst>
                  <a:latin typeface="Times New Roman"/>
                  <a:cs typeface="Times New Roman"/>
                </a:rPr>
                <a:t>hỏi</a:t>
              </a:r>
              <a:endParaRPr lang="en-US" sz="3200" kern="10" dirty="0">
                <a:ln w="19050">
                  <a:solidFill>
                    <a:srgbClr val="990033"/>
                  </a:solidFill>
                  <a:round/>
                  <a:headEnd/>
                  <a:tailEnd/>
                </a:ln>
                <a:solidFill>
                  <a:srgbClr val="0000FF"/>
                </a:solidFill>
                <a:effectLst>
                  <a:outerShdw dist="35921" dir="2700000" algn="ctr" rotWithShape="0">
                    <a:srgbClr val="990000"/>
                  </a:outerShdw>
                </a:effectLst>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par>
                                <p:cTn id="16" presetID="2" presetClass="entr" presetSubtype="8" fill="hold" nodeType="withEffect">
                                  <p:stCondLst>
                                    <p:cond delay="1500"/>
                                  </p:stCondLst>
                                  <p:iterate type="lt">
                                    <p:tmPct val="0"/>
                                  </p:iterate>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500"/>
                                  </p:stCondLst>
                                  <p:iterate type="lt">
                                    <p:tmPct val="0"/>
                                  </p:iterate>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iterate type="lt">
                                    <p:tmPct val="0"/>
                                  </p:iterate>
                                  <p:childTnLst>
                                    <p:set>
                                      <p:cBhvr>
                                        <p:cTn id="25" dur="1" fill="hold">
                                          <p:stCondLst>
                                            <p:cond delay="0"/>
                                          </p:stCondLst>
                                        </p:cTn>
                                        <p:tgtEl>
                                          <p:spTgt spid="1052"/>
                                        </p:tgtEl>
                                        <p:attrNameLst>
                                          <p:attrName>style.visibility</p:attrName>
                                        </p:attrNameLst>
                                      </p:cBhvr>
                                      <p:to>
                                        <p:strVal val="visible"/>
                                      </p:to>
                                    </p:set>
                                    <p:anim calcmode="lin" valueType="num">
                                      <p:cBhvr additive="base">
                                        <p:cTn id="26" dur="1000" fill="hold"/>
                                        <p:tgtEl>
                                          <p:spTgt spid="1052"/>
                                        </p:tgtEl>
                                        <p:attrNameLst>
                                          <p:attrName>ppt_x</p:attrName>
                                        </p:attrNameLst>
                                      </p:cBhvr>
                                      <p:tavLst>
                                        <p:tav tm="0">
                                          <p:val>
                                            <p:strVal val="0-#ppt_w/2"/>
                                          </p:val>
                                        </p:tav>
                                        <p:tav tm="100000">
                                          <p:val>
                                            <p:strVal val="#ppt_x"/>
                                          </p:val>
                                        </p:tav>
                                      </p:tavLst>
                                    </p:anim>
                                    <p:anim calcmode="lin" valueType="num">
                                      <p:cBhvr additive="base">
                                        <p:cTn id="27" dur="1000" fill="hold"/>
                                        <p:tgtEl>
                                          <p:spTgt spid="105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iterate type="lt">
                                    <p:tmPct val="0"/>
                                  </p:iterate>
                                  <p:childTnLst>
                                    <p:set>
                                      <p:cBhvr>
                                        <p:cTn id="29" dur="1" fill="hold">
                                          <p:stCondLst>
                                            <p:cond delay="0"/>
                                          </p:stCondLst>
                                        </p:cTn>
                                        <p:tgtEl>
                                          <p:spTgt spid="1053"/>
                                        </p:tgtEl>
                                        <p:attrNameLst>
                                          <p:attrName>style.visibility</p:attrName>
                                        </p:attrNameLst>
                                      </p:cBhvr>
                                      <p:to>
                                        <p:strVal val="visible"/>
                                      </p:to>
                                    </p:set>
                                    <p:anim calcmode="lin" valueType="num">
                                      <p:cBhvr additive="base">
                                        <p:cTn id="30" dur="1000" fill="hold"/>
                                        <p:tgtEl>
                                          <p:spTgt spid="1053"/>
                                        </p:tgtEl>
                                        <p:attrNameLst>
                                          <p:attrName>ppt_x</p:attrName>
                                        </p:attrNameLst>
                                      </p:cBhvr>
                                      <p:tavLst>
                                        <p:tav tm="0">
                                          <p:val>
                                            <p:strVal val="0-#ppt_w/2"/>
                                          </p:val>
                                        </p:tav>
                                        <p:tav tm="100000">
                                          <p:val>
                                            <p:strVal val="#ppt_x"/>
                                          </p:val>
                                        </p:tav>
                                      </p:tavLst>
                                    </p:anim>
                                    <p:anim calcmode="lin" valueType="num">
                                      <p:cBhvr additive="base">
                                        <p:cTn id="31" dur="1000" fill="hold"/>
                                        <p:tgtEl>
                                          <p:spTgt spid="105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500"/>
                                  </p:stCondLst>
                                  <p:iterate type="lt">
                                    <p:tmPct val="0"/>
                                  </p:iterate>
                                  <p:childTnLst>
                                    <p:set>
                                      <p:cBhvr>
                                        <p:cTn id="33" dur="1" fill="hold">
                                          <p:stCondLst>
                                            <p:cond delay="0"/>
                                          </p:stCondLst>
                                        </p:cTn>
                                        <p:tgtEl>
                                          <p:spTgt spid="1054"/>
                                        </p:tgtEl>
                                        <p:attrNameLst>
                                          <p:attrName>style.visibility</p:attrName>
                                        </p:attrNameLst>
                                      </p:cBhvr>
                                      <p:to>
                                        <p:strVal val="visible"/>
                                      </p:to>
                                    </p:set>
                                    <p:anim calcmode="lin" valueType="num">
                                      <p:cBhvr additive="base">
                                        <p:cTn id="34" dur="1000" fill="hold"/>
                                        <p:tgtEl>
                                          <p:spTgt spid="1054"/>
                                        </p:tgtEl>
                                        <p:attrNameLst>
                                          <p:attrName>ppt_x</p:attrName>
                                        </p:attrNameLst>
                                      </p:cBhvr>
                                      <p:tavLst>
                                        <p:tav tm="0">
                                          <p:val>
                                            <p:strVal val="0-#ppt_w/2"/>
                                          </p:val>
                                        </p:tav>
                                        <p:tav tm="100000">
                                          <p:val>
                                            <p:strVal val="#ppt_x"/>
                                          </p:val>
                                        </p:tav>
                                      </p:tavLst>
                                    </p:anim>
                                    <p:anim calcmode="lin" valueType="num">
                                      <p:cBhvr additive="base">
                                        <p:cTn id="35" dur="1000" fill="hold"/>
                                        <p:tgtEl>
                                          <p:spTgt spid="105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500"/>
                                  </p:stCondLst>
                                  <p:iterate type="lt">
                                    <p:tmPct val="0"/>
                                  </p:iterate>
                                  <p:childTnLst>
                                    <p:set>
                                      <p:cBhvr>
                                        <p:cTn id="37" dur="1" fill="hold">
                                          <p:stCondLst>
                                            <p:cond delay="0"/>
                                          </p:stCondLst>
                                        </p:cTn>
                                        <p:tgtEl>
                                          <p:spTgt spid="1055"/>
                                        </p:tgtEl>
                                        <p:attrNameLst>
                                          <p:attrName>style.visibility</p:attrName>
                                        </p:attrNameLst>
                                      </p:cBhvr>
                                      <p:to>
                                        <p:strVal val="visible"/>
                                      </p:to>
                                    </p:set>
                                    <p:anim calcmode="lin" valueType="num">
                                      <p:cBhvr additive="base">
                                        <p:cTn id="38" dur="1000" fill="hold"/>
                                        <p:tgtEl>
                                          <p:spTgt spid="1055"/>
                                        </p:tgtEl>
                                        <p:attrNameLst>
                                          <p:attrName>ppt_x</p:attrName>
                                        </p:attrNameLst>
                                      </p:cBhvr>
                                      <p:tavLst>
                                        <p:tav tm="0">
                                          <p:val>
                                            <p:strVal val="0-#ppt_w/2"/>
                                          </p:val>
                                        </p:tav>
                                        <p:tav tm="100000">
                                          <p:val>
                                            <p:strVal val="#ppt_x"/>
                                          </p:val>
                                        </p:tav>
                                      </p:tavLst>
                                    </p:anim>
                                    <p:anim calcmode="lin" valueType="num">
                                      <p:cBhvr additive="base">
                                        <p:cTn id="39" dur="1000" fill="hold"/>
                                        <p:tgtEl>
                                          <p:spTgt spid="105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2000"/>
                                        <p:tgtEl>
                                          <p:spTgt spid="18"/>
                                        </p:tgtEl>
                                      </p:cBhvr>
                                    </p:animEffect>
                                  </p:childTnLst>
                                </p:cTn>
                              </p:par>
                              <p:par>
                                <p:cTn id="44" presetID="29" presetClass="entr" presetSubtype="0" fill="hold" nodeType="withEffect">
                                  <p:stCondLst>
                                    <p:cond delay="30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1000" fill="hold"/>
                                        <p:tgtEl>
                                          <p:spTgt spid="34"/>
                                        </p:tgtEl>
                                        <p:attrNameLst>
                                          <p:attrName>ppt_x</p:attrName>
                                        </p:attrNameLst>
                                      </p:cBhvr>
                                      <p:tavLst>
                                        <p:tav tm="0">
                                          <p:val>
                                            <p:strVal val="#ppt_x-.2"/>
                                          </p:val>
                                        </p:tav>
                                        <p:tav tm="100000">
                                          <p:val>
                                            <p:strVal val="#ppt_x"/>
                                          </p:val>
                                        </p:tav>
                                      </p:tavLst>
                                    </p:anim>
                                    <p:anim calcmode="lin" valueType="num">
                                      <p:cBhvr>
                                        <p:cTn id="4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4"/>
                                        </p:tgtEl>
                                      </p:cBhvr>
                                    </p:animEffect>
                                  </p:childTnLst>
                                </p:cTn>
                              </p:par>
                            </p:childTnLst>
                          </p:cTn>
                        </p:par>
                        <p:par>
                          <p:cTn id="49" fill="hold" nodeType="afterGroup">
                            <p:stCondLst>
                              <p:cond delay="7500"/>
                            </p:stCondLst>
                            <p:childTnLst>
                              <p:par>
                                <p:cTn id="50" presetID="22" presetClass="entr" presetSubtype="1" fill="hold" nodeType="afterEffect">
                                  <p:stCondLst>
                                    <p:cond delay="0"/>
                                  </p:stCondLst>
                                  <p:childTnLst>
                                    <p:set>
                                      <p:cBhvr>
                                        <p:cTn id="51" dur="1" fill="hold">
                                          <p:stCondLst>
                                            <p:cond delay="0"/>
                                          </p:stCondLst>
                                        </p:cTn>
                                        <p:tgtEl>
                                          <p:spTgt spid="70688"/>
                                        </p:tgtEl>
                                        <p:attrNameLst>
                                          <p:attrName>style.visibility</p:attrName>
                                        </p:attrNameLst>
                                      </p:cBhvr>
                                      <p:to>
                                        <p:strVal val="visible"/>
                                      </p:to>
                                    </p:set>
                                    <p:animEffect transition="in" filter="wipe(up)">
                                      <p:cBhvr>
                                        <p:cTn id="52" dur="500"/>
                                        <p:tgtEl>
                                          <p:spTgt spid="706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1000"/>
                                        <p:tgtEl>
                                          <p:spTgt spid="3"/>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1000"/>
                                        <p:tgtEl>
                                          <p:spTgt spid="4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0687"/>
                                        </p:tgtEl>
                                        <p:attrNameLst>
                                          <p:attrName>style.visibility</p:attrName>
                                        </p:attrNameLst>
                                      </p:cBhvr>
                                      <p:to>
                                        <p:strVal val="visible"/>
                                      </p:to>
                                    </p:set>
                                    <p:anim calcmode="lin" valueType="num">
                                      <p:cBhvr additive="base">
                                        <p:cTn id="66" dur="1000" fill="hold"/>
                                        <p:tgtEl>
                                          <p:spTgt spid="70687"/>
                                        </p:tgtEl>
                                        <p:attrNameLst>
                                          <p:attrName>ppt_x</p:attrName>
                                        </p:attrNameLst>
                                      </p:cBhvr>
                                      <p:tavLst>
                                        <p:tav tm="0">
                                          <p:val>
                                            <p:strVal val="#ppt_x"/>
                                          </p:val>
                                        </p:tav>
                                        <p:tav tm="100000">
                                          <p:val>
                                            <p:strVal val="#ppt_x"/>
                                          </p:val>
                                        </p:tav>
                                      </p:tavLst>
                                    </p:anim>
                                    <p:anim calcmode="lin" valueType="num">
                                      <p:cBhvr additive="base">
                                        <p:cTn id="67" dur="1000" fill="hold"/>
                                        <p:tgtEl>
                                          <p:spTgt spid="70687"/>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70689"/>
                                        </p:tgtEl>
                                        <p:attrNameLst>
                                          <p:attrName>style.visibility</p:attrName>
                                        </p:attrNameLst>
                                      </p:cBhvr>
                                      <p:to>
                                        <p:strVal val="visible"/>
                                      </p:to>
                                    </p:set>
                                    <p:animEffect transition="in" filter="wipe(left)">
                                      <p:cBhvr>
                                        <p:cTn id="71" dur="1000"/>
                                        <p:tgtEl>
                                          <p:spTgt spid="70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53" grpId="0" animBg="1"/>
      <p:bldP spid="1055" grpId="0" animBg="1"/>
      <p:bldP spid="49" grpId="0"/>
      <p:bldP spid="70687" grpId="0"/>
      <p:bldP spid="706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6800" y="2321376"/>
            <a:ext cx="6934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6: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Vai</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trò</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của</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Vi – ta – min, </a:t>
            </a:r>
          </a:p>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khoáng</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và</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xơ</a:t>
            </a:r>
            <a:endPar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12763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Thứ</a:t>
            </a:r>
            <a:r>
              <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ngày</a:t>
            </a:r>
            <a:r>
              <a:rPr lang="en-US" sz="2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tháng</a:t>
            </a:r>
            <a:r>
              <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năm</a:t>
            </a:r>
            <a:r>
              <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2021</a:t>
            </a:r>
          </a:p>
        </p:txBody>
      </p:sp>
      <p:sp>
        <p:nvSpPr>
          <p:cNvPr id="7" name="Rectangle 6"/>
          <p:cNvSpPr/>
          <p:nvPr/>
        </p:nvSpPr>
        <p:spPr>
          <a:xfrm>
            <a:off x="1143000" y="18097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4638" algn="just" fontAlgn="base">
              <a:spcBef>
                <a:spcPct val="0"/>
              </a:spcBef>
              <a:spcAft>
                <a:spcPct val="0"/>
              </a:spcAft>
              <a:buClrTx/>
            </a:pPr>
            <a:r>
              <a:rPr lang="nl-NL" sz="2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Biết nguồn gốc các loại thức ăn</a:t>
            </a:r>
            <a:endParaRPr lang="nl-NL" sz="2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Những loại thức ăn chứa nhiều vi tamin, chất khoáng và chất xơ</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83820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smtClean="0">
                <a:solidFill>
                  <a:srgbClr val="0000CC"/>
                </a:solidFill>
                <a:latin typeface="Times New Roman" pitchFamily="18" charset="0"/>
                <a:cs typeface="Times New Roman" pitchFamily="18" charset="0"/>
              </a:rPr>
              <a:t>Kể tên các loại thức ăn chứa nhiều vi – ta – min, chất khoáng và chất xơ trong 2 bức tranh dưới đây</a:t>
            </a:r>
            <a:endParaRPr sz="1800">
              <a:solidFill>
                <a:srgbClr val="0000CC"/>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609600" y="895350"/>
            <a:ext cx="3733800" cy="3733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648200" y="742950"/>
            <a:ext cx="4038600" cy="2762250"/>
          </a:xfrm>
          <a:prstGeom prst="rect">
            <a:avLst/>
          </a:prstGeom>
          <a:noFill/>
          <a:ln w="9525">
            <a:noFill/>
            <a:miter lim="800000"/>
            <a:headEnd/>
            <a:tailEnd/>
          </a:ln>
          <a:effectLst/>
        </p:spPr>
      </p:pic>
      <p:sp>
        <p:nvSpPr>
          <p:cNvPr id="14" name="Google Shape;221;p33"/>
          <p:cNvSpPr txBox="1">
            <a:spLocks/>
          </p:cNvSpPr>
          <p:nvPr/>
        </p:nvSpPr>
        <p:spPr>
          <a:xfrm>
            <a:off x="4648200" y="3409951"/>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1200" b="1" i="0" u="none" strike="noStrike" kern="0" cap="none" spc="0" normalizeH="0" baseline="0" noProof="0" smtClean="0">
                <a:ln>
                  <a:noFill/>
                </a:ln>
                <a:solidFill>
                  <a:srgbClr val="0000CC"/>
                </a:solidFill>
                <a:effectLst/>
                <a:uLnTx/>
                <a:uFillTx/>
                <a:latin typeface="Times New Roman" pitchFamily="18" charset="0"/>
                <a:ea typeface="Concert One"/>
                <a:cs typeface="Times New Roman" pitchFamily="18" charset="0"/>
                <a:sym typeface="Concert One"/>
              </a:rPr>
              <a:t>- Các</a:t>
            </a:r>
            <a:r>
              <a:rPr kumimoji="0" lang="en-US" sz="1200" b="1" i="0" u="none" strike="noStrike" kern="0" cap="none" spc="0" normalizeH="0" noProof="0" smtClean="0">
                <a:ln>
                  <a:noFill/>
                </a:ln>
                <a:solidFill>
                  <a:srgbClr val="0000CC"/>
                </a:solidFill>
                <a:effectLst/>
                <a:uLnTx/>
                <a:uFillTx/>
                <a:latin typeface="Times New Roman" pitchFamily="18" charset="0"/>
                <a:ea typeface="Concert One"/>
                <a:cs typeface="Times New Roman" pitchFamily="18" charset="0"/>
                <a:sym typeface="Concert One"/>
              </a:rPr>
              <a:t> thức ăn chứa nhiều vi – ta – min và chất khoáng: Sữa, trứng, cà rốt, chuối, thịt, gạo, cà chua, cam, thanh long, khế, dầu ăn, cá, cua…</a:t>
            </a:r>
            <a:endParaRPr kumimoji="0" lang="vi-VN" sz="1200" b="1" i="0" u="none" strike="noStrike" kern="0" cap="none" spc="0" normalizeH="0" baseline="0" noProof="0">
              <a:ln>
                <a:noFill/>
              </a:ln>
              <a:solidFill>
                <a:srgbClr val="0000CC"/>
              </a:solidFill>
              <a:effectLst/>
              <a:uLnTx/>
              <a:uFillTx/>
              <a:latin typeface="Times New Roman" pitchFamily="18" charset="0"/>
              <a:ea typeface="Concert One"/>
              <a:cs typeface="Times New Roman" pitchFamily="18" charset="0"/>
              <a:sym typeface="Concert One"/>
            </a:endParaRPr>
          </a:p>
        </p:txBody>
      </p:sp>
      <p:sp>
        <p:nvSpPr>
          <p:cNvPr id="17" name="Google Shape;221;p33"/>
          <p:cNvSpPr txBox="1">
            <a:spLocks/>
          </p:cNvSpPr>
          <p:nvPr/>
        </p:nvSpPr>
        <p:spPr>
          <a:xfrm>
            <a:off x="4648200" y="40195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1200" b="1" i="0" u="none" strike="noStrike" kern="0" cap="none" spc="0" normalizeH="0" baseline="0" noProof="0" smtClean="0">
                <a:ln>
                  <a:noFill/>
                </a:ln>
                <a:solidFill>
                  <a:srgbClr val="0000CC"/>
                </a:solidFill>
                <a:effectLst/>
                <a:uLnTx/>
                <a:uFillTx/>
                <a:latin typeface="Times New Roman" pitchFamily="18" charset="0"/>
                <a:ea typeface="Concert One"/>
                <a:cs typeface="Times New Roman" pitchFamily="18" charset="0"/>
                <a:sym typeface="Concert One"/>
              </a:rPr>
              <a:t>- Các</a:t>
            </a:r>
            <a:r>
              <a:rPr kumimoji="0" lang="en-US" sz="1200" b="1" i="0" u="none" strike="noStrike" kern="0" cap="none" spc="0" normalizeH="0" noProof="0" smtClean="0">
                <a:ln>
                  <a:noFill/>
                </a:ln>
                <a:solidFill>
                  <a:srgbClr val="0000CC"/>
                </a:solidFill>
                <a:effectLst/>
                <a:uLnTx/>
                <a:uFillTx/>
                <a:latin typeface="Times New Roman" pitchFamily="18" charset="0"/>
                <a:ea typeface="Concert One"/>
                <a:cs typeface="Times New Roman" pitchFamily="18" charset="0"/>
                <a:sym typeface="Concert One"/>
              </a:rPr>
              <a:t> thức ăn chứa chất xơ: Cà rốt, bắp cải, rau cải, các loại rau, rau muống….</a:t>
            </a:r>
            <a:endParaRPr kumimoji="0" lang="vi-VN" sz="1200" b="1" i="0" u="none" strike="noStrike" kern="0" cap="none" spc="0" normalizeH="0" baseline="0" noProof="0">
              <a:ln>
                <a:noFill/>
              </a:ln>
              <a:solidFill>
                <a:srgbClr val="0000CC"/>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85800" y="1216498"/>
            <a:ext cx="3733800" cy="23622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nhiều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sắn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khoai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lang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khoai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tây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cũng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nhiều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xơ</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4522603" y="1047750"/>
            <a:ext cx="3581400" cy="4005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1099</Words>
  <Application>Microsoft Office PowerPoint</Application>
  <PresentationFormat>On-screen Show (16:9)</PresentationFormat>
  <Paragraphs>140</Paragraphs>
  <Slides>25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.VnTimeH</vt:lpstr>
      <vt:lpstr>Roboto Mono Regular</vt:lpstr>
      <vt:lpstr>Times New Roman</vt:lpstr>
      <vt:lpstr>Symbol</vt:lpstr>
      <vt:lpstr>Anonymous Pro</vt:lpstr>
      <vt:lpstr>Concert One</vt:lpstr>
      <vt:lpstr>.VnTime</vt:lpstr>
      <vt:lpstr>Monotype Sorts</vt:lpstr>
      <vt:lpstr>Coming Soon</vt:lpstr>
      <vt:lpstr>SimSun</vt:lpstr>
      <vt:lpstr>Notebook Lesson by Slidesgo</vt:lpstr>
      <vt:lpstr>PowerPoint Presentation</vt:lpstr>
      <vt:lpstr>PowerPoint Presentation</vt:lpstr>
      <vt:lpstr>PowerPoint Presentation</vt:lpstr>
      <vt:lpstr>PowerPoint Presentation</vt:lpstr>
      <vt:lpstr>PowerPoint Presentation</vt:lpstr>
      <vt:lpstr>PowerPoint Presentation</vt:lpstr>
      <vt:lpstr>HOẠT ĐỘNG 1</vt:lpstr>
      <vt:lpstr>Kể tên các loại thức ăn chứa nhiều vi – ta – min, chất khoáng và chất xơ trong 2 bức tranh dưới đây</vt:lpstr>
      <vt:lpstr>PowerPoint Presentation</vt:lpstr>
      <vt:lpstr>PowerPoint Presentation</vt:lpstr>
      <vt:lpstr>PowerPoint Presentation</vt:lpstr>
      <vt:lpstr>HOẠT ĐỘNG 2</vt:lpstr>
      <vt:lpstr>Đọc mục Bạn cần biết trả lời các câu hỏi:</vt:lpstr>
      <vt:lpstr>Quan sát hình minh họa trả lời câu hỏi:</vt:lpstr>
      <vt:lpstr>Kết luận:  - Vi-ta-min không tham gia trực tiếp vào việc xây dựng cơ thể hay cung cấp năng lượng cho cơ thể hoạt động. Nhưng chúng lại rất cần cho hoạt động sống của cơ thể. Nếu thiếu vi-ta-min cơ thể sẽ bị bệnh. - Một số chất khoáng như sắt, canxi tham gia vào việc xây dựng cơ thể. Một số chất khoáng khác cơ thể chỉ cần một lượng nhỏ để tạo ra các men thúc đẩy và điều khiển hoạt động sống.Nếu thiếu các chất khoáng cơ thể sẽ bị bệnh - Chất xơ không có gía trị dinh dưỡng,  nhưng rất cần thiết để đảm bảo hoạt động bình thường của bộ máy tiêu hóa. Giúp cơ thể thải được chất cặn bã ra ngoài -  </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HUYEN</cp:lastModifiedBy>
  <cp:revision>246</cp:revision>
  <dcterms:modified xsi:type="dcterms:W3CDTF">2021-09-17T03:40:54Z</dcterms:modified>
</cp:coreProperties>
</file>