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4" r:id="rId2"/>
    <p:sldId id="268" r:id="rId3"/>
    <p:sldId id="265" r:id="rId4"/>
    <p:sldId id="273" r:id="rId5"/>
    <p:sldId id="274" r:id="rId6"/>
    <p:sldId id="275" r:id="rId7"/>
    <p:sldId id="276" r:id="rId8"/>
    <p:sldId id="277" r:id="rId9"/>
    <p:sldId id="266" r:id="rId10"/>
    <p:sldId id="267" r:id="rId11"/>
    <p:sldId id="271" r:id="rId12"/>
    <p:sldId id="256" r:id="rId13"/>
    <p:sldId id="257" r:id="rId14"/>
    <p:sldId id="258" r:id="rId15"/>
    <p:sldId id="259" r:id="rId16"/>
    <p:sldId id="260" r:id="rId17"/>
    <p:sldId id="261" r:id="rId18"/>
    <p:sldId id="262" r:id="rId19"/>
    <p:sldId id="263"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A04"/>
    <a:srgbClr val="FAFAFA"/>
    <a:srgbClr val="992F8C"/>
    <a:srgbClr val="FF66FF"/>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328" autoAdjust="0"/>
  </p:normalViewPr>
  <p:slideViewPr>
    <p:cSldViewPr snapToGrid="0">
      <p:cViewPr varScale="1">
        <p:scale>
          <a:sx n="85" d="100"/>
          <a:sy n="85" d="100"/>
        </p:scale>
        <p:origin x="-4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D1085-C9DF-46C8-8204-F39679B8C0E6}" type="datetimeFigureOut">
              <a:rPr lang="vi-VN" smtClean="0"/>
              <a:t>30/08/2021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6301F-3384-43E6-8205-FE9C4650FC44}" type="slidenum">
              <a:rPr lang="vi-VN" smtClean="0"/>
              <a:t>‹#›</a:t>
            </a:fld>
            <a:endParaRPr lang="vi-VN"/>
          </a:p>
        </p:txBody>
      </p:sp>
    </p:spTree>
    <p:extLst>
      <p:ext uri="{BB962C8B-B14F-4D97-AF65-F5344CB8AC3E}">
        <p14:creationId xmlns:p14="http://schemas.microsoft.com/office/powerpoint/2010/main" val="45131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3B6301F-3384-43E6-8205-FE9C4650FC44}" type="slidenum">
              <a:rPr lang="vi-VN" smtClean="0"/>
              <a:t>17</a:t>
            </a:fld>
            <a:endParaRPr lang="vi-VN"/>
          </a:p>
        </p:txBody>
      </p:sp>
    </p:spTree>
    <p:extLst>
      <p:ext uri="{BB962C8B-B14F-4D97-AF65-F5344CB8AC3E}">
        <p14:creationId xmlns:p14="http://schemas.microsoft.com/office/powerpoint/2010/main" val="428435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E30D9-5E62-49B4-AD60-5342B66B4BFA}" type="datetimeFigureOut">
              <a:rPr lang="vi-VN" smtClean="0"/>
              <a:t>30/08/2021</a:t>
            </a:fld>
            <a:endParaRPr lang="vi-VN"/>
          </a:p>
        </p:txBody>
      </p:sp>
      <p:sp>
        <p:nvSpPr>
          <p:cNvPr id="5" name="Footer Placeholder 4"/>
          <p:cNvSpPr>
            <a:spLocks noGrp="1"/>
          </p:cNvSpPr>
          <p:nvPr>
            <p:ph type="ftr" sz="quarter" idx="11"/>
          </p:nvPr>
        </p:nvSpPr>
        <p:spPr/>
        <p:txBody>
          <a:bodyPr/>
          <a:lstStyle/>
          <a:p>
            <a:endParaRPr lang="vi-VN" dirty="0"/>
          </a:p>
        </p:txBody>
      </p:sp>
      <p:sp>
        <p:nvSpPr>
          <p:cNvPr id="6" name="Slide Number Placeholder 5"/>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77053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E30D9-5E62-49B4-AD60-5342B66B4BFA}" type="datetimeFigureOut">
              <a:rPr lang="vi-VN" smtClean="0"/>
              <a:t>30/08/2021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315617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E30D9-5E62-49B4-AD60-5342B66B4BFA}" type="datetimeFigureOut">
              <a:rPr lang="vi-VN" smtClean="0"/>
              <a:t>30/08/2021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81731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6503F-1C96-4A28-A55F-15746CD0F85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400100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E30D9-5E62-49B4-AD60-5342B66B4BFA}" type="datetimeFigureOut">
              <a:rPr lang="vi-VN" smtClean="0"/>
              <a:t>30/08/2021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82969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E30D9-5E62-49B4-AD60-5342B66B4BFA}" type="datetimeFigureOut">
              <a:rPr lang="vi-VN" smtClean="0"/>
              <a:t>30/08/2021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357726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E30D9-5E62-49B4-AD60-5342B66B4BFA}" type="datetimeFigureOut">
              <a:rPr lang="vi-VN" smtClean="0"/>
              <a:t>30/08/2021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246175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E30D9-5E62-49B4-AD60-5342B66B4BFA}" type="datetimeFigureOut">
              <a:rPr lang="vi-VN" smtClean="0"/>
              <a:t>30/08/2021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261545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E30D9-5E62-49B4-AD60-5342B66B4BFA}" type="datetimeFigureOut">
              <a:rPr lang="vi-VN" smtClean="0"/>
              <a:t>30/08/2021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273405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E30D9-5E62-49B4-AD60-5342B66B4BFA}" type="datetimeFigureOut">
              <a:rPr lang="vi-VN" smtClean="0"/>
              <a:t>30/08/2021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307272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E30D9-5E62-49B4-AD60-5342B66B4BFA}" type="datetimeFigureOut">
              <a:rPr lang="vi-VN" smtClean="0"/>
              <a:t>30/08/2021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325362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503F-1C96-4A28-A55F-15746CD0F856}" type="datetimeFigureOut">
              <a:rPr lang="en-US" smtClean="0"/>
              <a:t>8/30/2021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A17DC-8BB5-4F79-99B2-618876267F31}" type="slidenum">
              <a:rPr lang="vi-VN" smtClean="0"/>
              <a:t>‹#›</a:t>
            </a:fld>
            <a:endParaRPr lang="vi-VN"/>
          </a:p>
        </p:txBody>
      </p:sp>
      <p:sp>
        <p:nvSpPr>
          <p:cNvPr id="7" name="TextBox 6">
            <a:extLst>
              <a:ext uri="{FF2B5EF4-FFF2-40B4-BE49-F238E27FC236}">
                <a16:creationId xmlns:a16="http://schemas.microsoft.com/office/drawing/2014/main" xmlns="" id="{44B979FC-7C1D-4118-ABF9-ECD010299312}"/>
              </a:ext>
            </a:extLst>
          </p:cNvPr>
          <p:cNvSpPr txBox="1"/>
          <p:nvPr userDrawn="1"/>
        </p:nvSpPr>
        <p:spPr>
          <a:xfrm>
            <a:off x="1261872" y="230190"/>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1200" dirty="0">
                <a:solidFill>
                  <a:schemeClr val="bg1">
                    <a:lumMod val="50000"/>
                  </a:schemeClr>
                </a:solidFill>
              </a:rPr>
              <a:t>M-Pink</a:t>
            </a:r>
            <a:r>
              <a:rPr lang="en-US" sz="900" dirty="0">
                <a:solidFill>
                  <a:schemeClr val="bg1">
                    <a:lumMod val="50000"/>
                  </a:schemeClr>
                </a:solidFill>
              </a:rPr>
              <a:t> </a:t>
            </a:r>
            <a:endParaRPr lang="vi-VN" sz="900" dirty="0">
              <a:solidFill>
                <a:schemeClr val="bg1">
                  <a:lumMod val="50000"/>
                </a:schemeClr>
              </a:solidFill>
            </a:endParaRPr>
          </a:p>
        </p:txBody>
      </p:sp>
    </p:spTree>
    <p:extLst>
      <p:ext uri="{BB962C8B-B14F-4D97-AF65-F5344CB8AC3E}">
        <p14:creationId xmlns:p14="http://schemas.microsoft.com/office/powerpoint/2010/main" val="164164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5.xml"/><Relationship Id="rId10" Type="http://schemas.openxmlformats.org/officeDocument/2006/relationships/image" Target="../media/image5.gif"/><Relationship Id="rId4" Type="http://schemas.openxmlformats.org/officeDocument/2006/relationships/slide" Target="slide14.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audio" Target="../media/audio1.wav"/><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139D9F7-B31C-476A-933C-011E17574997}"/>
              </a:ext>
            </a:extLst>
          </p:cNvPr>
          <p:cNvSpPr txBox="1"/>
          <p:nvPr/>
        </p:nvSpPr>
        <p:spPr>
          <a:xfrm>
            <a:off x="-476807" y="380465"/>
            <a:ext cx="12192000" cy="830997"/>
          </a:xfrm>
          <a:prstGeom prst="rect">
            <a:avLst/>
          </a:prstGeom>
          <a:noFill/>
        </p:spPr>
        <p:txBody>
          <a:bodyPr wrap="square" rtlCol="0">
            <a:spAutoFit/>
          </a:bodyPr>
          <a:lstStyle/>
          <a:p>
            <a:pPr algn="ctr"/>
            <a:r>
              <a:rPr lang="en-US" sz="4800" b="1" i="1" u="sng" dirty="0" err="1">
                <a:latin typeface="Times New Roman" panose="02020603050405020304" pitchFamily="18" charset="0"/>
                <a:cs typeface="Times New Roman" panose="02020603050405020304" pitchFamily="18" charset="0"/>
              </a:rPr>
              <a:t>Chính</a:t>
            </a:r>
            <a:r>
              <a:rPr lang="en-US" sz="4800" b="1" i="1" u="sng" dirty="0">
                <a:latin typeface="Times New Roman" panose="02020603050405020304" pitchFamily="18" charset="0"/>
                <a:cs typeface="Times New Roman" panose="02020603050405020304" pitchFamily="18" charset="0"/>
              </a:rPr>
              <a:t> </a:t>
            </a:r>
            <a:r>
              <a:rPr lang="en-US" sz="4800" b="1" i="1" u="sng" dirty="0" err="1" smtClean="0">
                <a:latin typeface="Times New Roman" panose="02020603050405020304" pitchFamily="18" charset="0"/>
                <a:cs typeface="Times New Roman" panose="02020603050405020304" pitchFamily="18" charset="0"/>
              </a:rPr>
              <a:t>tả</a:t>
            </a:r>
            <a:r>
              <a:rPr lang="en-US" sz="4800" b="1" i="1" u="sng" dirty="0" smtClean="0">
                <a:latin typeface="Times New Roman" panose="02020603050405020304" pitchFamily="18" charset="0"/>
                <a:cs typeface="Times New Roman" panose="02020603050405020304" pitchFamily="18" charset="0"/>
              </a:rPr>
              <a:t>( </a:t>
            </a:r>
            <a:r>
              <a:rPr lang="en-US" sz="4800" b="1" i="1" u="sng" dirty="0" err="1" smtClean="0">
                <a:latin typeface="Times New Roman" panose="02020603050405020304" pitchFamily="18" charset="0"/>
                <a:cs typeface="Times New Roman" panose="02020603050405020304" pitchFamily="18" charset="0"/>
              </a:rPr>
              <a:t>Nghe</a:t>
            </a:r>
            <a:r>
              <a:rPr lang="en-US" sz="4800" b="1" i="1" u="sng" dirty="0" smtClean="0">
                <a:latin typeface="Times New Roman" panose="02020603050405020304" pitchFamily="18" charset="0"/>
                <a:cs typeface="Times New Roman" panose="02020603050405020304" pitchFamily="18" charset="0"/>
              </a:rPr>
              <a:t>- </a:t>
            </a:r>
            <a:r>
              <a:rPr lang="en-US" sz="4800" b="1" i="1" u="sng" dirty="0" err="1" smtClean="0">
                <a:latin typeface="Times New Roman" panose="02020603050405020304" pitchFamily="18" charset="0"/>
                <a:cs typeface="Times New Roman" panose="02020603050405020304" pitchFamily="18" charset="0"/>
              </a:rPr>
              <a:t>viết</a:t>
            </a:r>
            <a:r>
              <a:rPr lang="en-US" sz="4800" b="1" i="1" u="sng" dirty="0" smtClean="0">
                <a:latin typeface="Times New Roman" panose="02020603050405020304" pitchFamily="18" charset="0"/>
                <a:cs typeface="Times New Roman" panose="02020603050405020304" pitchFamily="18" charset="0"/>
              </a:rPr>
              <a:t>)</a:t>
            </a:r>
            <a:endParaRPr lang="vi-VN" sz="4800" b="1" i="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416AFC0-3B75-4E1C-83F5-EFBEFF77DAAC}"/>
              </a:ext>
            </a:extLst>
          </p:cNvPr>
          <p:cNvSpPr txBox="1"/>
          <p:nvPr/>
        </p:nvSpPr>
        <p:spPr>
          <a:xfrm>
            <a:off x="2086091" y="1211461"/>
            <a:ext cx="6774575" cy="769441"/>
          </a:xfrm>
          <a:prstGeom prst="rect">
            <a:avLst/>
          </a:prstGeom>
          <a:noFill/>
        </p:spPr>
        <p:txBody>
          <a:bodyPr wrap="square" rtlCol="0">
            <a:spAutoFit/>
          </a:bodyPr>
          <a:lstStyle/>
          <a:p>
            <a:pPr algn="ctr"/>
            <a:r>
              <a:rPr lang="en-US" sz="4400" b="1" i="1" dirty="0" err="1" smtClean="0">
                <a:solidFill>
                  <a:srgbClr val="FF0000"/>
                </a:solidFill>
                <a:latin typeface="Times New Roman" panose="02020603050405020304" pitchFamily="18" charset="0"/>
                <a:cs typeface="Times New Roman" panose="02020603050405020304" pitchFamily="18" charset="0"/>
              </a:rPr>
              <a:t>Dế</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Mèn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bênh</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vực</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kẻ</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yếu</a:t>
            </a:r>
            <a:endParaRPr lang="vi-VN" sz="4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416AFC0-3B75-4E1C-83F5-EFBEFF77DAAC}"/>
              </a:ext>
            </a:extLst>
          </p:cNvPr>
          <p:cNvSpPr txBox="1"/>
          <p:nvPr/>
        </p:nvSpPr>
        <p:spPr>
          <a:xfrm>
            <a:off x="2730035" y="2207147"/>
            <a:ext cx="4881381" cy="584775"/>
          </a:xfrm>
          <a:prstGeom prst="rect">
            <a:avLst/>
          </a:prstGeom>
          <a:noFill/>
        </p:spPr>
        <p:txBody>
          <a:bodyPr wrap="square" rtlCol="0">
            <a:spAutoFit/>
          </a:bodyPr>
          <a:lstStyle/>
          <a:p>
            <a:pPr algn="ctr"/>
            <a:r>
              <a:rPr lang="en-US" sz="3200" b="1" dirty="0" smtClean="0">
                <a:solidFill>
                  <a:schemeClr val="accent1"/>
                </a:solidFill>
                <a:latin typeface="Times New Roman" panose="02020603050405020304" pitchFamily="18" charset="0"/>
                <a:cs typeface="Times New Roman" panose="02020603050405020304" pitchFamily="18" charset="0"/>
              </a:rPr>
              <a:t>YÊU CẦU CẦN ĐẠT</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8" name="Text Box 16"/>
          <p:cNvSpPr txBox="1">
            <a:spLocks noChangeArrowheads="1"/>
          </p:cNvSpPr>
          <p:nvPr/>
        </p:nvSpPr>
        <p:spPr bwMode="black">
          <a:xfrm>
            <a:off x="1429557" y="2791922"/>
            <a:ext cx="9272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Wingdings" panose="05000000000000000000" pitchFamily="2" charset="2"/>
              <a:buChar char="ü"/>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Nghe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đúng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tả</a:t>
            </a:r>
            <a:endParaRPr lang="vi-VN" sz="32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200" b="1" dirty="0" err="1" smtClean="0">
                <a:solidFill>
                  <a:srgbClr val="FF0000"/>
                </a:solidFill>
                <a:latin typeface="Times New Roman" panose="02020603050405020304" pitchFamily="18" charset="0"/>
                <a:cs typeface="Times New Roman" panose="02020603050405020304" pitchFamily="18" charset="0"/>
              </a:rPr>
              <a:t>Trình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đúng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yêu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cầu</a:t>
            </a:r>
            <a:endParaRPr lang="vi-VN" sz="32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biệt</a:t>
            </a:r>
            <a:r>
              <a:rPr lang="en-US" sz="3200" b="1" dirty="0" smtClean="0">
                <a:solidFill>
                  <a:srgbClr val="FF0000"/>
                </a:solidFill>
                <a:latin typeface="Times New Roman" panose="02020603050405020304" pitchFamily="18" charset="0"/>
                <a:cs typeface="Times New Roman" panose="02020603050405020304" pitchFamily="18" charset="0"/>
              </a:rPr>
              <a:t> l/n </a:t>
            </a:r>
            <a:r>
              <a:rPr lang="en-US" sz="3200" b="1" dirty="0" err="1" smtClean="0">
                <a:solidFill>
                  <a:srgbClr val="FF0000"/>
                </a:solidFill>
                <a:latin typeface="Times New Roman" panose="02020603050405020304" pitchFamily="18" charset="0"/>
                <a:cs typeface="Times New Roman" panose="02020603050405020304" pitchFamily="18" charset="0"/>
              </a:rPr>
              <a:t>thông</a:t>
            </a:r>
            <a:r>
              <a:rPr lang="en-US" sz="3200" b="1" dirty="0" smtClean="0">
                <a:solidFill>
                  <a:srgbClr val="FF0000"/>
                </a:solidFill>
                <a:latin typeface="Times New Roman" panose="02020603050405020304" pitchFamily="18" charset="0"/>
                <a:cs typeface="Times New Roman" panose="02020603050405020304" pitchFamily="18" charset="0"/>
              </a:rPr>
              <a:t> qua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tả</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50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xmlns="" id="{A8F3DFA0-434C-4F42-B11D-7B6DF5910BC0}"/>
              </a:ext>
            </a:extLst>
          </p:cNvPr>
          <p:cNvSpPr/>
          <p:nvPr/>
        </p:nvSpPr>
        <p:spPr>
          <a:xfrm>
            <a:off x="2615185" y="630239"/>
            <a:ext cx="6083823" cy="848864"/>
          </a:xfrm>
          <a:prstGeom prst="wedgeRect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xmlns="" id="{D67DE9C5-2F96-4FEE-A451-C0568226E690}"/>
              </a:ext>
            </a:extLst>
          </p:cNvPr>
          <p:cNvSpPr/>
          <p:nvPr/>
        </p:nvSpPr>
        <p:spPr>
          <a:xfrm>
            <a:off x="2" y="221149"/>
            <a:ext cx="12191999" cy="707886"/>
          </a:xfrm>
          <a:prstGeom prst="rect">
            <a:avLst/>
          </a:prstGeom>
        </p:spPr>
        <p:txBody>
          <a:bodyPr wrap="square">
            <a:spAutoFit/>
          </a:bodyPr>
          <a:lstStyle/>
          <a:p>
            <a:pPr algn="ctr"/>
            <a:r>
              <a:rPr lang="vi-VN" sz="4000" dirty="0">
                <a:latin typeface="+mj-lt"/>
              </a:rPr>
              <a:t>Điền vào chỗ trống </a:t>
            </a:r>
            <a:r>
              <a:rPr lang="vi-VN" sz="4000" b="1" dirty="0">
                <a:solidFill>
                  <a:srgbClr val="FF0000"/>
                </a:solidFill>
                <a:latin typeface="+mj-lt"/>
              </a:rPr>
              <a:t>an</a:t>
            </a:r>
            <a:r>
              <a:rPr lang="vi-VN" sz="4000" dirty="0">
                <a:latin typeface="+mj-lt"/>
              </a:rPr>
              <a:t> hay </a:t>
            </a:r>
            <a:r>
              <a:rPr lang="vi-VN" sz="4000" b="1" dirty="0">
                <a:solidFill>
                  <a:srgbClr val="FF0000"/>
                </a:solidFill>
                <a:latin typeface="+mj-lt"/>
              </a:rPr>
              <a:t>ang</a:t>
            </a:r>
            <a:r>
              <a:rPr lang="vi-VN" sz="4000" dirty="0">
                <a:latin typeface="+mj-lt"/>
              </a:rPr>
              <a:t>?</a:t>
            </a:r>
          </a:p>
        </p:txBody>
      </p:sp>
      <p:sp>
        <p:nvSpPr>
          <p:cNvPr id="3" name="TextBox 2">
            <a:extLst>
              <a:ext uri="{FF2B5EF4-FFF2-40B4-BE49-F238E27FC236}">
                <a16:creationId xmlns:a16="http://schemas.microsoft.com/office/drawing/2014/main" xmlns="" id="{E2CD7265-2D0B-4C12-9710-B99CBDE7F14A}"/>
              </a:ext>
            </a:extLst>
          </p:cNvPr>
          <p:cNvSpPr txBox="1"/>
          <p:nvPr/>
        </p:nvSpPr>
        <p:spPr>
          <a:xfrm>
            <a:off x="1746504" y="3626346"/>
            <a:ext cx="9079992" cy="3231654"/>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Mấy chú ng…. con d…. hàng ng…… lạch bạch đi kiếm mồi.</a:t>
            </a:r>
          </a:p>
          <a:p>
            <a:r>
              <a:rPr lang="vi-VN" sz="4400" dirty="0">
                <a:highlight>
                  <a:srgbClr val="C0C0C0"/>
                </a:highlight>
                <a:latin typeface="Times New Roman" panose="02020603050405020304" pitchFamily="18" charset="0"/>
                <a:cs typeface="Times New Roman" panose="02020603050405020304" pitchFamily="18" charset="0"/>
              </a:rPr>
              <a:t/>
            </a:r>
            <a:br>
              <a:rPr lang="vi-VN" sz="4400" dirty="0">
                <a:highlight>
                  <a:srgbClr val="C0C0C0"/>
                </a:highlight>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
            </a:r>
            <a:br>
              <a:rPr lang="vi-VN" sz="4400" dirty="0">
                <a:latin typeface="Times New Roman" panose="02020603050405020304" pitchFamily="18" charset="0"/>
                <a:cs typeface="Times New Roman" panose="02020603050405020304" pitchFamily="18" charset="0"/>
              </a:rPr>
            </a:br>
            <a:endParaRPr lang="vi-VN"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0124D0F-DB20-4884-AF5E-88B359AAD26F}"/>
              </a:ext>
            </a:extLst>
          </p:cNvPr>
          <p:cNvSpPr txBox="1"/>
          <p:nvPr/>
        </p:nvSpPr>
        <p:spPr>
          <a:xfrm>
            <a:off x="1746504" y="1781311"/>
            <a:ext cx="8933688" cy="1200329"/>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            Lá bàng đang đỏ ngọn cây.</a:t>
            </a:r>
          </a:p>
          <a:p>
            <a:r>
              <a:rPr lang="vi-VN" sz="3600" dirty="0">
                <a:latin typeface="Times New Roman" panose="02020603050405020304" pitchFamily="18" charset="0"/>
                <a:cs typeface="Times New Roman" panose="02020603050405020304" pitchFamily="18" charset="0"/>
              </a:rPr>
              <a:t>Sếu gi…… m…… lạnh đang bay ng…… trời.</a:t>
            </a:r>
          </a:p>
        </p:txBody>
      </p:sp>
      <p:sp>
        <p:nvSpPr>
          <p:cNvPr id="7" name="TextBox 6">
            <a:extLst>
              <a:ext uri="{FF2B5EF4-FFF2-40B4-BE49-F238E27FC236}">
                <a16:creationId xmlns:a16="http://schemas.microsoft.com/office/drawing/2014/main" xmlns="" id="{90BCCEE5-9789-48AD-9319-C5DB0B568326}"/>
              </a:ext>
            </a:extLst>
          </p:cNvPr>
          <p:cNvSpPr txBox="1"/>
          <p:nvPr/>
        </p:nvSpPr>
        <p:spPr>
          <a:xfrm>
            <a:off x="3026651" y="2306391"/>
            <a:ext cx="905256" cy="646331"/>
          </a:xfrm>
          <a:prstGeom prst="rect">
            <a:avLst/>
          </a:prstGeom>
          <a:noFill/>
        </p:spPr>
        <p:txBody>
          <a:bodyPr wrap="square" rtlCol="0">
            <a:spAutoFit/>
          </a:bodyPr>
          <a:lstStyle/>
          <a:p>
            <a:r>
              <a:rPr lang="vi-VN" sz="3600" dirty="0">
                <a:solidFill>
                  <a:srgbClr val="FF0000"/>
                </a:solidFill>
                <a:latin typeface="+mj-lt"/>
              </a:rPr>
              <a:t>ang</a:t>
            </a:r>
          </a:p>
        </p:txBody>
      </p:sp>
      <p:sp>
        <p:nvSpPr>
          <p:cNvPr id="8" name="TextBox 7">
            <a:extLst>
              <a:ext uri="{FF2B5EF4-FFF2-40B4-BE49-F238E27FC236}">
                <a16:creationId xmlns:a16="http://schemas.microsoft.com/office/drawing/2014/main" xmlns="" id="{26AD8CE3-C9BE-427E-A4F8-C40238902959}"/>
              </a:ext>
            </a:extLst>
          </p:cNvPr>
          <p:cNvSpPr txBox="1"/>
          <p:nvPr/>
        </p:nvSpPr>
        <p:spPr>
          <a:xfrm>
            <a:off x="4425697" y="2300137"/>
            <a:ext cx="1019923" cy="646331"/>
          </a:xfrm>
          <a:prstGeom prst="rect">
            <a:avLst/>
          </a:prstGeom>
          <a:noFill/>
        </p:spPr>
        <p:txBody>
          <a:bodyPr wrap="square" rtlCol="0">
            <a:spAutoFit/>
          </a:bodyPr>
          <a:lstStyle/>
          <a:p>
            <a:r>
              <a:rPr lang="vi-VN" sz="3600" dirty="0">
                <a:solidFill>
                  <a:srgbClr val="FF0000"/>
                </a:solidFill>
                <a:latin typeface="+mj-lt"/>
              </a:rPr>
              <a:t>ang</a:t>
            </a:r>
          </a:p>
        </p:txBody>
      </p:sp>
      <p:sp>
        <p:nvSpPr>
          <p:cNvPr id="9" name="TextBox 8">
            <a:extLst>
              <a:ext uri="{FF2B5EF4-FFF2-40B4-BE49-F238E27FC236}">
                <a16:creationId xmlns:a16="http://schemas.microsoft.com/office/drawing/2014/main" xmlns="" id="{538FF592-CCAF-4F6F-9C3A-3B06503CC4AA}"/>
              </a:ext>
            </a:extLst>
          </p:cNvPr>
          <p:cNvSpPr txBox="1"/>
          <p:nvPr/>
        </p:nvSpPr>
        <p:spPr>
          <a:xfrm>
            <a:off x="8598423" y="2313920"/>
            <a:ext cx="905256" cy="646331"/>
          </a:xfrm>
          <a:prstGeom prst="rect">
            <a:avLst/>
          </a:prstGeom>
          <a:noFill/>
        </p:spPr>
        <p:txBody>
          <a:bodyPr wrap="square" rtlCol="0">
            <a:spAutoFit/>
          </a:bodyPr>
          <a:lstStyle/>
          <a:p>
            <a:r>
              <a:rPr lang="vi-VN" sz="3600" dirty="0">
                <a:solidFill>
                  <a:srgbClr val="FF0000"/>
                </a:solidFill>
                <a:latin typeface="+mj-lt"/>
              </a:rPr>
              <a:t>ang</a:t>
            </a:r>
          </a:p>
        </p:txBody>
      </p:sp>
      <p:cxnSp>
        <p:nvCxnSpPr>
          <p:cNvPr id="11" name="Straight Connector 10">
            <a:extLst>
              <a:ext uri="{FF2B5EF4-FFF2-40B4-BE49-F238E27FC236}">
                <a16:creationId xmlns:a16="http://schemas.microsoft.com/office/drawing/2014/main" xmlns="" id="{D9866744-9AAA-4A98-9393-C9ABD2775A71}"/>
              </a:ext>
            </a:extLst>
          </p:cNvPr>
          <p:cNvCxnSpPr>
            <a:cxnSpLocks/>
          </p:cNvCxnSpPr>
          <p:nvPr/>
        </p:nvCxnSpPr>
        <p:spPr>
          <a:xfrm>
            <a:off x="5816530" y="3664148"/>
            <a:ext cx="145359" cy="743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53EEE11A-29FD-4A58-AA5C-B5C40E616A45}"/>
              </a:ext>
            </a:extLst>
          </p:cNvPr>
          <p:cNvSpPr txBox="1"/>
          <p:nvPr/>
        </p:nvSpPr>
        <p:spPr>
          <a:xfrm>
            <a:off x="3989515" y="3584053"/>
            <a:ext cx="946143" cy="646331"/>
          </a:xfrm>
          <a:prstGeom prst="rect">
            <a:avLst/>
          </a:prstGeom>
          <a:noFill/>
        </p:spPr>
        <p:txBody>
          <a:bodyPr wrap="square" rtlCol="0">
            <a:spAutoFit/>
          </a:bodyPr>
          <a:lstStyle/>
          <a:p>
            <a:r>
              <a:rPr lang="vi-VN" sz="3600" dirty="0">
                <a:solidFill>
                  <a:srgbClr val="FF0000"/>
                </a:solidFill>
                <a:latin typeface="+mj-lt"/>
              </a:rPr>
              <a:t>an</a:t>
            </a:r>
          </a:p>
        </p:txBody>
      </p:sp>
      <p:sp>
        <p:nvSpPr>
          <p:cNvPr id="15" name="Rectangle 14">
            <a:extLst>
              <a:ext uri="{FF2B5EF4-FFF2-40B4-BE49-F238E27FC236}">
                <a16:creationId xmlns:a16="http://schemas.microsoft.com/office/drawing/2014/main" xmlns="" id="{5E1EE361-8F94-44C7-BCDD-9CBD10244ED7}"/>
              </a:ext>
            </a:extLst>
          </p:cNvPr>
          <p:cNvSpPr/>
          <p:nvPr/>
        </p:nvSpPr>
        <p:spPr>
          <a:xfrm>
            <a:off x="5715526" y="3584053"/>
            <a:ext cx="1141949" cy="646331"/>
          </a:xfrm>
          <a:prstGeom prst="rect">
            <a:avLst/>
          </a:prstGeom>
        </p:spPr>
        <p:txBody>
          <a:bodyPr wrap="square">
            <a:spAutoFit/>
          </a:bodyPr>
          <a:lstStyle/>
          <a:p>
            <a:r>
              <a:rPr lang="vi-VN" sz="3600" dirty="0">
                <a:solidFill>
                  <a:srgbClr val="FF0000"/>
                </a:solidFill>
                <a:latin typeface="+mj-lt"/>
              </a:rPr>
              <a:t>an</a:t>
            </a:r>
          </a:p>
        </p:txBody>
      </p:sp>
      <p:sp>
        <p:nvSpPr>
          <p:cNvPr id="17" name="TextBox 16">
            <a:extLst>
              <a:ext uri="{FF2B5EF4-FFF2-40B4-BE49-F238E27FC236}">
                <a16:creationId xmlns:a16="http://schemas.microsoft.com/office/drawing/2014/main" xmlns="" id="{AE849963-CC2C-416A-BC64-6DE159402BF3}"/>
              </a:ext>
            </a:extLst>
          </p:cNvPr>
          <p:cNvSpPr txBox="1"/>
          <p:nvPr/>
        </p:nvSpPr>
        <p:spPr>
          <a:xfrm>
            <a:off x="7895843" y="3589621"/>
            <a:ext cx="946143" cy="646331"/>
          </a:xfrm>
          <a:prstGeom prst="rect">
            <a:avLst/>
          </a:prstGeom>
          <a:noFill/>
        </p:spPr>
        <p:txBody>
          <a:bodyPr wrap="square" rtlCol="0">
            <a:spAutoFit/>
          </a:bodyPr>
          <a:lstStyle/>
          <a:p>
            <a:r>
              <a:rPr lang="vi-VN" sz="3600" dirty="0">
                <a:solidFill>
                  <a:srgbClr val="FF0000"/>
                </a:solidFill>
                <a:latin typeface="+mj-lt"/>
              </a:rPr>
              <a:t>ang</a:t>
            </a:r>
          </a:p>
        </p:txBody>
      </p:sp>
    </p:spTree>
    <p:extLst>
      <p:ext uri="{BB962C8B-B14F-4D97-AF65-F5344CB8AC3E}">
        <p14:creationId xmlns:p14="http://schemas.microsoft.com/office/powerpoint/2010/main" val="22807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P spid="8" grpId="0"/>
      <p:bldP spid="9"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1386C0A-20F8-4434-A910-8100CAB51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34FF667B-47F6-4ABC-9360-4F7F7DB0AE38}"/>
              </a:ext>
            </a:extLst>
          </p:cNvPr>
          <p:cNvSpPr txBox="1"/>
          <p:nvPr/>
        </p:nvSpPr>
        <p:spPr>
          <a:xfrm>
            <a:off x="976180" y="1013427"/>
            <a:ext cx="5891635" cy="707886"/>
          </a:xfrm>
          <a:prstGeom prst="rect">
            <a:avLst/>
          </a:prstGeom>
          <a:noFill/>
        </p:spPr>
        <p:txBody>
          <a:bodyPr wrap="square" rtlCol="0">
            <a:spAutoFit/>
          </a:bodyPr>
          <a:lstStyle/>
          <a:p>
            <a:r>
              <a:rPr lang="vi-VN" sz="4000" b="1" i="1" u="sng" dirty="0">
                <a:effectLst>
                  <a:outerShdw blurRad="38100" dist="38100" dir="2700000" algn="tl">
                    <a:srgbClr val="000000">
                      <a:alpha val="43137"/>
                    </a:srgbClr>
                  </a:outerShdw>
                </a:effectLst>
                <a:latin typeface="+mj-lt"/>
              </a:rPr>
              <a:t>TRÒ CHƠI</a:t>
            </a:r>
          </a:p>
        </p:txBody>
      </p:sp>
      <p:sp>
        <p:nvSpPr>
          <p:cNvPr id="5" name="TextBox 4">
            <a:extLst>
              <a:ext uri="{FF2B5EF4-FFF2-40B4-BE49-F238E27FC236}">
                <a16:creationId xmlns:a16="http://schemas.microsoft.com/office/drawing/2014/main" xmlns="" id="{2152AD4E-5599-468F-8B58-49C16F67E30F}"/>
              </a:ext>
            </a:extLst>
          </p:cNvPr>
          <p:cNvSpPr txBox="1"/>
          <p:nvPr/>
        </p:nvSpPr>
        <p:spPr>
          <a:xfrm>
            <a:off x="842365" y="5225677"/>
            <a:ext cx="11026548" cy="830997"/>
          </a:xfrm>
          <a:prstGeom prst="rect">
            <a:avLst/>
          </a:prstGeom>
          <a:noFill/>
        </p:spPr>
        <p:txBody>
          <a:bodyPr wrap="square" rtlCol="0">
            <a:spAutoFit/>
          </a:bodyPr>
          <a:lstStyle/>
          <a:p>
            <a:r>
              <a:rPr lang="vi-VN" sz="4800" b="1" i="1" dirty="0">
                <a:solidFill>
                  <a:schemeClr val="accent4"/>
                </a:solidFill>
                <a:effectLst>
                  <a:outerShdw blurRad="38100" dist="38100" dir="2700000" algn="tl">
                    <a:srgbClr val="000000">
                      <a:alpha val="43137"/>
                    </a:srgbClr>
                  </a:outerShdw>
                </a:effectLst>
                <a:latin typeface="+mj-lt"/>
              </a:rPr>
              <a:t>GIẢI MÃ LẬT HÌNH ĐOÁN TRANH</a:t>
            </a:r>
          </a:p>
        </p:txBody>
      </p:sp>
    </p:spTree>
    <p:extLst>
      <p:ext uri="{BB962C8B-B14F-4D97-AF65-F5344CB8AC3E}">
        <p14:creationId xmlns:p14="http://schemas.microsoft.com/office/powerpoint/2010/main" val="429169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8" presetClass="emph" presetSubtype="0" fill="hold" nodeType="withEffect">
                                  <p:stCondLst>
                                    <p:cond delay="0"/>
                                  </p:stCondLst>
                                  <p:iterate type="lt">
                                    <p:tmPct val="10000"/>
                                  </p:iterate>
                                  <p:childTnLst>
                                    <p:animClr clrSpc="rgb" dir="cw">
                                      <p:cBhvr override="childStyle">
                                        <p:cTn id="11" dur="500" fill="hold"/>
                                        <p:tgtEl>
                                          <p:spTgt spid="4">
                                            <p:txEl>
                                              <p:pRg st="0" end="0"/>
                                            </p:txEl>
                                          </p:spTgt>
                                        </p:tgtEl>
                                        <p:attrNameLst>
                                          <p:attrName>style.color</p:attrName>
                                        </p:attrNameLst>
                                      </p:cBhvr>
                                      <p:to>
                                        <a:srgbClr val="FAFAFA"/>
                                      </p:to>
                                    </p:animClr>
                                    <p:animClr clrSpc="rgb" dir="cw">
                                      <p:cBhvr>
                                        <p:cTn id="12" dur="500" fill="hold"/>
                                        <p:tgtEl>
                                          <p:spTgt spid="4">
                                            <p:txEl>
                                              <p:pRg st="0" end="0"/>
                                            </p:txEl>
                                          </p:spTgt>
                                        </p:tgtEl>
                                        <p:attrNameLst>
                                          <p:attrName>fillcolor</p:attrName>
                                        </p:attrNameLst>
                                      </p:cBhvr>
                                      <p:to>
                                        <a:srgbClr val="FAFAFA"/>
                                      </p:to>
                                    </p:animClr>
                                    <p:set>
                                      <p:cBhvr>
                                        <p:cTn id="13" dur="500" fill="hold"/>
                                        <p:tgtEl>
                                          <p:spTgt spid="4">
                                            <p:txEl>
                                              <p:pRg st="0" end="0"/>
                                            </p:txEl>
                                          </p:spTgt>
                                        </p:tgtEl>
                                        <p:attrNameLst>
                                          <p:attrName>fill.type</p:attrName>
                                        </p:attrNameLst>
                                      </p:cBhvr>
                                      <p:to>
                                        <p:strVal val="solid"/>
                                      </p:to>
                                    </p:set>
                                    <p:anim to="1.5" calcmode="lin" valueType="num">
                                      <p:cBhvr override="childStyle">
                                        <p:cTn id="14" dur="500" fill="hold"/>
                                        <p:tgtEl>
                                          <p:spTgt spid="4">
                                            <p:txEl>
                                              <p:pRg st="0" end="0"/>
                                            </p:txEl>
                                          </p:spTgt>
                                        </p:tgtEl>
                                        <p:attrNameLst>
                                          <p:attrName>style.fontSize</p:attrName>
                                        </p:attrNameLst>
                                      </p:cBhvr>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5">
                                            <p:txEl>
                                              <p:pRg st="0" end="0"/>
                                            </p:txEl>
                                          </p:spTgt>
                                        </p:tgtEl>
                                      </p:cBhvr>
                                      <p:to x="80000" y="100000"/>
                                    </p:animScale>
                                    <p:anim by="(#ppt_w*0.10)" calcmode="lin" valueType="num">
                                      <p:cBhvr>
                                        <p:cTn id="22" dur="250" autoRev="1" fill="hold">
                                          <p:stCondLst>
                                            <p:cond delay="0"/>
                                          </p:stCondLst>
                                        </p:cTn>
                                        <p:tgtEl>
                                          <p:spTgt spid="5">
                                            <p:txEl>
                                              <p:pRg st="0" end="0"/>
                                            </p:txEl>
                                          </p:spTgt>
                                        </p:tgtEl>
                                        <p:attrNameLst>
                                          <p:attrName>ppt_x</p:attrName>
                                        </p:attrNameLst>
                                      </p:cBhvr>
                                    </p:anim>
                                    <p:anim by="(-#ppt_w*0.10)" calcmode="lin" valueType="num">
                                      <p:cBhvr>
                                        <p:cTn id="23" dur="250" autoRev="1" fill="hold">
                                          <p:stCondLst>
                                            <p:cond delay="0"/>
                                          </p:stCondLst>
                                        </p:cTn>
                                        <p:tgtEl>
                                          <p:spTgt spid="5">
                                            <p:txEl>
                                              <p:pRg st="0" end="0"/>
                                            </p:txEl>
                                          </p:spTgt>
                                        </p:tgtEl>
                                        <p:attrNameLst>
                                          <p:attrName>ppt_y</p:attrName>
                                        </p:attrNameLst>
                                      </p:cBhvr>
                                    </p:anim>
                                    <p:animRot by="-480000">
                                      <p:cBhvr>
                                        <p:cTn id="24" dur="250"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F036B53C-E8CF-423D-BB5D-0BC544218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60" y="1398097"/>
            <a:ext cx="7568589" cy="4795092"/>
          </a:xfrm>
          <a:prstGeom prst="rect">
            <a:avLst/>
          </a:prstGeom>
        </p:spPr>
      </p:pic>
      <p:sp>
        <p:nvSpPr>
          <p:cNvPr id="7" name="Rectangle 6">
            <a:hlinkClick r:id="rId3" action="ppaction://hlinksldjump"/>
            <a:extLst>
              <a:ext uri="{FF2B5EF4-FFF2-40B4-BE49-F238E27FC236}">
                <a16:creationId xmlns:a16="http://schemas.microsoft.com/office/drawing/2014/main" xmlns="" id="{88565B9B-4111-4141-B94C-7711525E9EC1}"/>
              </a:ext>
            </a:extLst>
          </p:cNvPr>
          <p:cNvSpPr/>
          <p:nvPr/>
        </p:nvSpPr>
        <p:spPr>
          <a:xfrm>
            <a:off x="2423162" y="1398099"/>
            <a:ext cx="2522863" cy="2401677"/>
          </a:xfrm>
          <a:prstGeom prst="rect">
            <a:avLst/>
          </a:prstGeom>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1</a:t>
            </a:r>
            <a:endParaRPr lang="vi-VN" sz="3600" dirty="0">
              <a:latin typeface="Times New Roman" panose="02020603050405020304" pitchFamily="18" charset="0"/>
              <a:cs typeface="Times New Roman" panose="02020603050405020304" pitchFamily="18" charset="0"/>
            </a:endParaRPr>
          </a:p>
        </p:txBody>
      </p:sp>
      <p:sp>
        <p:nvSpPr>
          <p:cNvPr id="8" name="Rectangle 7">
            <a:hlinkClick r:id="rId4" action="ppaction://hlinksldjump"/>
            <a:extLst>
              <a:ext uri="{FF2B5EF4-FFF2-40B4-BE49-F238E27FC236}">
                <a16:creationId xmlns:a16="http://schemas.microsoft.com/office/drawing/2014/main" xmlns="" id="{50B2AE41-4955-47C4-A890-8026A018EAEB}"/>
              </a:ext>
            </a:extLst>
          </p:cNvPr>
          <p:cNvSpPr/>
          <p:nvPr/>
        </p:nvSpPr>
        <p:spPr>
          <a:xfrm>
            <a:off x="4946025" y="1402230"/>
            <a:ext cx="2522863" cy="2401677"/>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2</a:t>
            </a:r>
            <a:endParaRPr lang="vi-VN" sz="3600" dirty="0">
              <a:latin typeface="Times New Roman" panose="02020603050405020304" pitchFamily="18" charset="0"/>
              <a:cs typeface="Times New Roman" panose="02020603050405020304" pitchFamily="18" charset="0"/>
            </a:endParaRPr>
          </a:p>
        </p:txBody>
      </p:sp>
      <p:sp>
        <p:nvSpPr>
          <p:cNvPr id="9" name="Rectangle 8">
            <a:hlinkClick r:id="rId5" action="ppaction://hlinksldjump"/>
            <a:extLst>
              <a:ext uri="{FF2B5EF4-FFF2-40B4-BE49-F238E27FC236}">
                <a16:creationId xmlns:a16="http://schemas.microsoft.com/office/drawing/2014/main" xmlns="" id="{77057157-91FA-434E-A0C6-19F46282DF44}"/>
              </a:ext>
            </a:extLst>
          </p:cNvPr>
          <p:cNvSpPr/>
          <p:nvPr/>
        </p:nvSpPr>
        <p:spPr>
          <a:xfrm>
            <a:off x="7468887" y="1393968"/>
            <a:ext cx="2522863" cy="2401677"/>
          </a:xfrm>
          <a:prstGeom prst="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3</a:t>
            </a:r>
            <a:endParaRPr lang="vi-VN" sz="3600" dirty="0">
              <a:latin typeface="Times New Roman" panose="02020603050405020304" pitchFamily="18" charset="0"/>
              <a:cs typeface="Times New Roman" panose="02020603050405020304" pitchFamily="18" charset="0"/>
            </a:endParaRPr>
          </a:p>
        </p:txBody>
      </p:sp>
      <p:sp>
        <p:nvSpPr>
          <p:cNvPr id="10" name="Rectangle 9">
            <a:hlinkClick r:id="rId6" action="ppaction://hlinksldjump"/>
            <a:extLst>
              <a:ext uri="{FF2B5EF4-FFF2-40B4-BE49-F238E27FC236}">
                <a16:creationId xmlns:a16="http://schemas.microsoft.com/office/drawing/2014/main" xmlns="" id="{F44A79DC-7E84-4FD8-A4ED-36B936EBA399}"/>
              </a:ext>
            </a:extLst>
          </p:cNvPr>
          <p:cNvSpPr/>
          <p:nvPr/>
        </p:nvSpPr>
        <p:spPr>
          <a:xfrm>
            <a:off x="2423162" y="3805973"/>
            <a:ext cx="2522863" cy="2401677"/>
          </a:xfrm>
          <a:prstGeom prst="rect">
            <a:avLst/>
          </a:prstGeom>
          <a:solidFill>
            <a:srgbClr val="7030A0"/>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4</a:t>
            </a:r>
            <a:endParaRPr lang="vi-VN" sz="3600" dirty="0">
              <a:latin typeface="Times New Roman" panose="02020603050405020304" pitchFamily="18" charset="0"/>
              <a:cs typeface="Times New Roman" panose="02020603050405020304" pitchFamily="18" charset="0"/>
            </a:endParaRPr>
          </a:p>
        </p:txBody>
      </p:sp>
      <p:sp>
        <p:nvSpPr>
          <p:cNvPr id="11" name="Rectangle 10">
            <a:hlinkClick r:id="rId7" action="ppaction://hlinksldjump"/>
            <a:extLst>
              <a:ext uri="{FF2B5EF4-FFF2-40B4-BE49-F238E27FC236}">
                <a16:creationId xmlns:a16="http://schemas.microsoft.com/office/drawing/2014/main" xmlns="" id="{17D0D969-1F38-42F8-9D57-FA74FDEA6399}"/>
              </a:ext>
            </a:extLst>
          </p:cNvPr>
          <p:cNvSpPr/>
          <p:nvPr/>
        </p:nvSpPr>
        <p:spPr>
          <a:xfrm>
            <a:off x="7468887" y="3797711"/>
            <a:ext cx="2522863" cy="2401677"/>
          </a:xfrm>
          <a:prstGeom prst="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6</a:t>
            </a:r>
            <a:endParaRPr lang="vi-VN" sz="3600" dirty="0">
              <a:latin typeface="Times New Roman" panose="02020603050405020304" pitchFamily="18" charset="0"/>
              <a:cs typeface="Times New Roman" panose="02020603050405020304" pitchFamily="18" charset="0"/>
            </a:endParaRPr>
          </a:p>
        </p:txBody>
      </p:sp>
      <p:sp>
        <p:nvSpPr>
          <p:cNvPr id="12" name="Rectangle 11">
            <a:hlinkClick r:id="rId8" action="ppaction://hlinksldjump"/>
            <a:extLst>
              <a:ext uri="{FF2B5EF4-FFF2-40B4-BE49-F238E27FC236}">
                <a16:creationId xmlns:a16="http://schemas.microsoft.com/office/drawing/2014/main" xmlns="" id="{089288F9-63EF-41E3-AE2C-2866C64015E0}"/>
              </a:ext>
            </a:extLst>
          </p:cNvPr>
          <p:cNvSpPr/>
          <p:nvPr/>
        </p:nvSpPr>
        <p:spPr>
          <a:xfrm>
            <a:off x="4946025" y="3805973"/>
            <a:ext cx="2522863" cy="2401677"/>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5</a:t>
            </a:r>
            <a:endParaRPr lang="vi-VN" sz="3600" dirty="0">
              <a:latin typeface="Times New Roman" panose="02020603050405020304" pitchFamily="18" charset="0"/>
              <a:cs typeface="Times New Roman" panose="02020603050405020304" pitchFamily="18" charset="0"/>
            </a:endParaRPr>
          </a:p>
        </p:txBody>
      </p:sp>
      <p:sp>
        <p:nvSpPr>
          <p:cNvPr id="4" name="Multiplication Sign 3">
            <a:hlinkClick r:id="rId9" action="ppaction://hlinksldjump"/>
            <a:extLst>
              <a:ext uri="{FF2B5EF4-FFF2-40B4-BE49-F238E27FC236}">
                <a16:creationId xmlns:a16="http://schemas.microsoft.com/office/drawing/2014/main" xmlns="" id="{B055966F-2483-4081-BCD1-680ECAE42D83}"/>
              </a:ext>
            </a:extLst>
          </p:cNvPr>
          <p:cNvSpPr/>
          <p:nvPr/>
        </p:nvSpPr>
        <p:spPr>
          <a:xfrm>
            <a:off x="10776795" y="5900786"/>
            <a:ext cx="1226635" cy="864841"/>
          </a:xfrm>
          <a:prstGeom prst="mathMultiply">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vi-VN" dirty="0"/>
          </a:p>
        </p:txBody>
      </p:sp>
      <p:pic>
        <p:nvPicPr>
          <p:cNvPr id="15" name="Picture 14">
            <a:extLst>
              <a:ext uri="{FF2B5EF4-FFF2-40B4-BE49-F238E27FC236}">
                <a16:creationId xmlns:a16="http://schemas.microsoft.com/office/drawing/2014/main" xmlns="" id="{114C9EA6-B491-4E41-BC28-C22A897C43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632" y="3803905"/>
            <a:ext cx="2907792" cy="2907792"/>
          </a:xfrm>
          <a:prstGeom prst="rect">
            <a:avLst/>
          </a:prstGeom>
        </p:spPr>
      </p:pic>
      <p:sp>
        <p:nvSpPr>
          <p:cNvPr id="18" name="TextBox 17">
            <a:extLst>
              <a:ext uri="{FF2B5EF4-FFF2-40B4-BE49-F238E27FC236}">
                <a16:creationId xmlns:a16="http://schemas.microsoft.com/office/drawing/2014/main" xmlns="" id="{A7F04002-8736-4EEE-AF14-C5725711B4C3}"/>
              </a:ext>
            </a:extLst>
          </p:cNvPr>
          <p:cNvSpPr txBox="1"/>
          <p:nvPr/>
        </p:nvSpPr>
        <p:spPr>
          <a:xfrm>
            <a:off x="3684591" y="273895"/>
            <a:ext cx="7912608" cy="769441"/>
          </a:xfrm>
          <a:prstGeom prst="rect">
            <a:avLst/>
          </a:prstGeom>
          <a:noFill/>
          <a:effectLst>
            <a:glow rad="101600">
              <a:schemeClr val="accent4">
                <a:satMod val="175000"/>
                <a:alpha val="40000"/>
              </a:schemeClr>
            </a:glow>
          </a:effectLst>
        </p:spPr>
        <p:txBody>
          <a:bodyPr wrap="square" rtlCol="0">
            <a:spAutoFit/>
          </a:bodyPr>
          <a:lstStyle/>
          <a:p>
            <a:r>
              <a:rPr lang="en-US" sz="4400" dirty="0">
                <a:latin typeface="Times New Roman" panose="02020603050405020304" pitchFamily="18" charset="0"/>
                <a:cs typeface="Times New Roman" panose="02020603050405020304" pitchFamily="18" charset="0"/>
              </a:rPr>
              <a:t>BỨC TRANH VẼ AI?</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677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0000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31" presetClass="exit" presetSubtype="0" fill="hold" grpId="0" nodeType="withEffect">
                                  <p:stCondLst>
                                    <p:cond delay="0"/>
                                  </p:stCondLst>
                                  <p:childTnLst>
                                    <p:anim calcmode="lin" valueType="num">
                                      <p:cBhvr>
                                        <p:cTn id="10" dur="1000"/>
                                        <p:tgtEl>
                                          <p:spTgt spid="7"/>
                                        </p:tgtEl>
                                        <p:attrNameLst>
                                          <p:attrName>ppt_w</p:attrName>
                                        </p:attrNameLst>
                                      </p:cBhvr>
                                      <p:tavLst>
                                        <p:tav tm="0">
                                          <p:val>
                                            <p:strVal val="ppt_w"/>
                                          </p:val>
                                        </p:tav>
                                        <p:tav tm="100000">
                                          <p:val>
                                            <p:fltVal val="0"/>
                                          </p:val>
                                        </p:tav>
                                      </p:tavLst>
                                    </p:anim>
                                    <p:anim calcmode="lin" valueType="num">
                                      <p:cBhvr>
                                        <p:cTn id="11" dur="1000"/>
                                        <p:tgtEl>
                                          <p:spTgt spid="7"/>
                                        </p:tgtEl>
                                        <p:attrNameLst>
                                          <p:attrName>ppt_h</p:attrName>
                                        </p:attrNameLst>
                                      </p:cBhvr>
                                      <p:tavLst>
                                        <p:tav tm="0">
                                          <p:val>
                                            <p:strVal val="ppt_h"/>
                                          </p:val>
                                        </p:tav>
                                        <p:tav tm="100000">
                                          <p:val>
                                            <p:fltVal val="0"/>
                                          </p:val>
                                        </p:tav>
                                      </p:tavLst>
                                    </p:anim>
                                    <p:anim calcmode="lin" valueType="num">
                                      <p:cBhvr>
                                        <p:cTn id="12" dur="1000"/>
                                        <p:tgtEl>
                                          <p:spTgt spid="7"/>
                                        </p:tgtEl>
                                        <p:attrNameLst>
                                          <p:attrName>style.rotation</p:attrName>
                                        </p:attrNameLst>
                                      </p:cBhvr>
                                      <p:tavLst>
                                        <p:tav tm="0">
                                          <p:val>
                                            <p:fltVal val="0"/>
                                          </p:val>
                                        </p:tav>
                                        <p:tav tm="100000">
                                          <p:val>
                                            <p:fltVal val="90"/>
                                          </p:val>
                                        </p:tav>
                                      </p:tavLst>
                                    </p:anim>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000" fill="hold"/>
                                        <p:tgtEl>
                                          <p:spTgt spid="8"/>
                                        </p:tgtEl>
                                        <p:attrNameLst>
                                          <p:attrName>fillcolor</p:attrName>
                                        </p:attrNameLst>
                                      </p:cBhvr>
                                      <p:to>
                                        <a:srgbClr val="000000"/>
                                      </p:to>
                                    </p:animClr>
                                    <p:set>
                                      <p:cBhvr>
                                        <p:cTn id="20" dur="2000" fill="hold"/>
                                        <p:tgtEl>
                                          <p:spTgt spid="8"/>
                                        </p:tgtEl>
                                        <p:attrNameLst>
                                          <p:attrName>fill.type</p:attrName>
                                        </p:attrNameLst>
                                      </p:cBhvr>
                                      <p:to>
                                        <p:strVal val="solid"/>
                                      </p:to>
                                    </p:set>
                                    <p:set>
                                      <p:cBhvr>
                                        <p:cTn id="21" dur="2000" fill="hold"/>
                                        <p:tgtEl>
                                          <p:spTgt spid="8"/>
                                        </p:tgtEl>
                                        <p:attrNameLst>
                                          <p:attrName>fill.on</p:attrName>
                                        </p:attrNameLst>
                                      </p:cBhvr>
                                      <p:to>
                                        <p:strVal val="true"/>
                                      </p:to>
                                    </p:set>
                                  </p:childTnLst>
                                </p:cTn>
                              </p:par>
                              <p:par>
                                <p:cTn id="22" presetID="42" presetClass="exit" presetSubtype="0" fill="hold" grpId="0" nodeType="withEffect">
                                  <p:stCondLst>
                                    <p:cond delay="0"/>
                                  </p:stCondLst>
                                  <p:childTnLst>
                                    <p:animEffect transition="out" filter="fade">
                                      <p:cBhvr>
                                        <p:cTn id="23" dur="1000"/>
                                        <p:tgtEl>
                                          <p:spTgt spid="8"/>
                                        </p:tgtEl>
                                      </p:cBhvr>
                                    </p:animEffect>
                                    <p:anim calcmode="lin" valueType="num">
                                      <p:cBhvr>
                                        <p:cTn id="24" dur="1000"/>
                                        <p:tgtEl>
                                          <p:spTgt spid="8"/>
                                        </p:tgtEl>
                                        <p:attrNameLst>
                                          <p:attrName>ppt_x</p:attrName>
                                        </p:attrNameLst>
                                      </p:cBhvr>
                                      <p:tavLst>
                                        <p:tav tm="0">
                                          <p:val>
                                            <p:strVal val="ppt_x"/>
                                          </p:val>
                                        </p:tav>
                                        <p:tav tm="100000">
                                          <p:val>
                                            <p:strVal val="ppt_x"/>
                                          </p:val>
                                        </p:tav>
                                      </p:tavLst>
                                    </p:anim>
                                    <p:anim calcmode="lin" valueType="num">
                                      <p:cBhvr>
                                        <p:cTn id="25" dur="1000"/>
                                        <p:tgtEl>
                                          <p:spTgt spid="8"/>
                                        </p:tgtEl>
                                        <p:attrNameLst>
                                          <p:attrName>ppt_y</p:attrName>
                                        </p:attrNameLst>
                                      </p:cBhvr>
                                      <p:tavLst>
                                        <p:tav tm="0">
                                          <p:val>
                                            <p:strVal val="ppt_y"/>
                                          </p:val>
                                        </p:tav>
                                        <p:tav tm="100000">
                                          <p:val>
                                            <p:strVal val="ppt_y+.1"/>
                                          </p:val>
                                        </p:tav>
                                      </p:tavLst>
                                    </p:anim>
                                    <p:set>
                                      <p:cBhvr>
                                        <p:cTn id="2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9"/>
                                        </p:tgtEl>
                                        <p:attrNameLst>
                                          <p:attrName>fillcolor</p:attrName>
                                        </p:attrNameLst>
                                      </p:cBhvr>
                                      <p:to>
                                        <a:srgbClr val="000000"/>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7" presetClass="exit" presetSubtype="10" fill="hold" grpId="0" nodeType="withEffect">
                                  <p:stCondLst>
                                    <p:cond delay="0"/>
                                  </p:stCondLst>
                                  <p:childTnLst>
                                    <p:anim calcmode="lin" valueType="num">
                                      <p:cBhvr>
                                        <p:cTn id="35" dur="500"/>
                                        <p:tgtEl>
                                          <p:spTgt spid="9"/>
                                        </p:tgtEl>
                                        <p:attrNameLst>
                                          <p:attrName>ppt_w</p:attrName>
                                        </p:attrNameLst>
                                      </p:cBhvr>
                                      <p:tavLst>
                                        <p:tav tm="0">
                                          <p:val>
                                            <p:strVal val="ppt_w"/>
                                          </p:val>
                                        </p:tav>
                                        <p:tav tm="100000">
                                          <p:val>
                                            <p:fltVal val="0"/>
                                          </p:val>
                                        </p:tav>
                                      </p:tavLst>
                                    </p:anim>
                                    <p:anim calcmode="lin" valueType="num">
                                      <p:cBhvr>
                                        <p:cTn id="36" dur="500"/>
                                        <p:tgtEl>
                                          <p:spTgt spid="9"/>
                                        </p:tgtEl>
                                        <p:attrNameLst>
                                          <p:attrName>ppt_h</p:attrName>
                                        </p:attrNameLst>
                                      </p:cBhvr>
                                      <p:tavLst>
                                        <p:tav tm="0">
                                          <p:val>
                                            <p:strVal val="ppt_h"/>
                                          </p:val>
                                        </p:tav>
                                        <p:tav tm="100000">
                                          <p:val>
                                            <p:strVal val="ppt_h"/>
                                          </p:val>
                                        </p:tav>
                                      </p:tavLst>
                                    </p:anim>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0"/>
                                        </p:tgtEl>
                                        <p:attrNameLst>
                                          <p:attrName>fillcolor</p:attrName>
                                        </p:attrNameLst>
                                      </p:cBhvr>
                                      <p:to>
                                        <a:srgbClr val="000000"/>
                                      </p:to>
                                    </p:animClr>
                                    <p:set>
                                      <p:cBhvr>
                                        <p:cTn id="43" dur="2000" fill="hold"/>
                                        <p:tgtEl>
                                          <p:spTgt spid="10"/>
                                        </p:tgtEl>
                                        <p:attrNameLst>
                                          <p:attrName>fill.type</p:attrName>
                                        </p:attrNameLst>
                                      </p:cBhvr>
                                      <p:to>
                                        <p:strVal val="solid"/>
                                      </p:to>
                                    </p:set>
                                    <p:set>
                                      <p:cBhvr>
                                        <p:cTn id="44" dur="2000" fill="hold"/>
                                        <p:tgtEl>
                                          <p:spTgt spid="10"/>
                                        </p:tgtEl>
                                        <p:attrNameLst>
                                          <p:attrName>fill.on</p:attrName>
                                        </p:attrNameLst>
                                      </p:cBhvr>
                                      <p:to>
                                        <p:strVal val="true"/>
                                      </p:to>
                                    </p:set>
                                  </p:childTnLst>
                                </p:cTn>
                              </p:par>
                              <p:par>
                                <p:cTn id="45" presetID="37" presetClass="exit" presetSubtype="0" fill="hold" grpId="0" nodeType="with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 decel="100000"/>
                                        <p:tgtEl>
                                          <p:spTgt spid="10"/>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2"/>
                                        </p:tgtEl>
                                        <p:attrNameLst>
                                          <p:attrName>fillcolor</p:attrName>
                                        </p:attrNameLst>
                                      </p:cBhvr>
                                      <p:to>
                                        <a:srgbClr val="000000"/>
                                      </p:to>
                                    </p:animClr>
                                    <p:set>
                                      <p:cBhvr>
                                        <p:cTn id="56" dur="2000" fill="hold"/>
                                        <p:tgtEl>
                                          <p:spTgt spid="12"/>
                                        </p:tgtEl>
                                        <p:attrNameLst>
                                          <p:attrName>fill.type</p:attrName>
                                        </p:attrNameLst>
                                      </p:cBhvr>
                                      <p:to>
                                        <p:strVal val="solid"/>
                                      </p:to>
                                    </p:set>
                                    <p:set>
                                      <p:cBhvr>
                                        <p:cTn id="57" dur="2000" fill="hold"/>
                                        <p:tgtEl>
                                          <p:spTgt spid="12"/>
                                        </p:tgtEl>
                                        <p:attrNameLst>
                                          <p:attrName>fill.on</p:attrName>
                                        </p:attrNameLst>
                                      </p:cBhvr>
                                      <p:to>
                                        <p:strVal val="true"/>
                                      </p:to>
                                    </p:set>
                                  </p:childTnLst>
                                </p:cTn>
                              </p:par>
                              <p:par>
                                <p:cTn id="58" presetID="17" presetClass="exit" presetSubtype="10" fill="hold" grpId="0" nodeType="withEffect">
                                  <p:stCondLst>
                                    <p:cond delay="0"/>
                                  </p:stCondLst>
                                  <p:childTnLst>
                                    <p:anim calcmode="lin" valueType="num">
                                      <p:cBhvr>
                                        <p:cTn id="59" dur="500"/>
                                        <p:tgtEl>
                                          <p:spTgt spid="12"/>
                                        </p:tgtEl>
                                        <p:attrNameLst>
                                          <p:attrName>ppt_w</p:attrName>
                                        </p:attrNameLst>
                                      </p:cBhvr>
                                      <p:tavLst>
                                        <p:tav tm="0">
                                          <p:val>
                                            <p:strVal val="ppt_w"/>
                                          </p:val>
                                        </p:tav>
                                        <p:tav tm="100000">
                                          <p:val>
                                            <p:fltVal val="0"/>
                                          </p:val>
                                        </p:tav>
                                      </p:tavLst>
                                    </p:anim>
                                    <p:anim calcmode="lin" valueType="num">
                                      <p:cBhvr>
                                        <p:cTn id="60" dur="500"/>
                                        <p:tgtEl>
                                          <p:spTgt spid="12"/>
                                        </p:tgtEl>
                                        <p:attrNameLst>
                                          <p:attrName>ppt_h</p:attrName>
                                        </p:attrNameLst>
                                      </p:cBhvr>
                                      <p:tavLst>
                                        <p:tav tm="0">
                                          <p:val>
                                            <p:strVal val="ppt_h"/>
                                          </p:val>
                                        </p:tav>
                                        <p:tav tm="100000">
                                          <p:val>
                                            <p:strVal val="ppt_h"/>
                                          </p:val>
                                        </p:tav>
                                      </p:tavLst>
                                    </p:anim>
                                    <p:set>
                                      <p:cBhvr>
                                        <p:cTn id="6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1"/>
                                        </p:tgtEl>
                                        <p:attrNameLst>
                                          <p:attrName>fillcolor</p:attrName>
                                        </p:attrNameLst>
                                      </p:cBhvr>
                                      <p:to>
                                        <a:srgbClr val="000000"/>
                                      </p:to>
                                    </p:animClr>
                                    <p:set>
                                      <p:cBhvr>
                                        <p:cTn id="67" dur="2000" fill="hold"/>
                                        <p:tgtEl>
                                          <p:spTgt spid="11"/>
                                        </p:tgtEl>
                                        <p:attrNameLst>
                                          <p:attrName>fill.type</p:attrName>
                                        </p:attrNameLst>
                                      </p:cBhvr>
                                      <p:to>
                                        <p:strVal val="solid"/>
                                      </p:to>
                                    </p:set>
                                    <p:set>
                                      <p:cBhvr>
                                        <p:cTn id="68" dur="2000" fill="hold"/>
                                        <p:tgtEl>
                                          <p:spTgt spid="11"/>
                                        </p:tgtEl>
                                        <p:attrNameLst>
                                          <p:attrName>fill.on</p:attrName>
                                        </p:attrNameLst>
                                      </p:cBhvr>
                                      <p:to>
                                        <p:strVal val="true"/>
                                      </p:to>
                                    </p:set>
                                  </p:childTnLst>
                                </p:cTn>
                              </p:par>
                              <p:par>
                                <p:cTn id="69" presetID="50" presetClass="exit" presetSubtype="0" accel="100000" fill="hold" grpId="0" nodeType="withEffect">
                                  <p:stCondLst>
                                    <p:cond delay="0"/>
                                  </p:stCondLst>
                                  <p:childTnLst>
                                    <p:anim calcmode="lin" valueType="num">
                                      <p:cBhvr>
                                        <p:cTn id="70" dur="1000"/>
                                        <p:tgtEl>
                                          <p:spTgt spid="11"/>
                                        </p:tgtEl>
                                        <p:attrNameLst>
                                          <p:attrName>ppt_w</p:attrName>
                                        </p:attrNameLst>
                                      </p:cBhvr>
                                      <p:tavLst>
                                        <p:tav tm="0">
                                          <p:val>
                                            <p:strVal val="ppt_w"/>
                                          </p:val>
                                        </p:tav>
                                        <p:tav tm="100000">
                                          <p:val>
                                            <p:strVal val="ppt_w+.3"/>
                                          </p:val>
                                        </p:tav>
                                      </p:tavLst>
                                    </p:anim>
                                    <p:anim calcmode="lin" valueType="num">
                                      <p:cBhvr>
                                        <p:cTn id="71" dur="1000"/>
                                        <p:tgtEl>
                                          <p:spTgt spid="11"/>
                                        </p:tgtEl>
                                        <p:attrNameLst>
                                          <p:attrName>ppt_h</p:attrName>
                                        </p:attrNameLst>
                                      </p:cBhvr>
                                      <p:tavLst>
                                        <p:tav tm="0">
                                          <p:val>
                                            <p:strVal val="ppt_h"/>
                                          </p:val>
                                        </p:tav>
                                        <p:tav tm="100000">
                                          <p:val>
                                            <p:strVal val="ppt_h"/>
                                          </p:val>
                                        </p:tav>
                                      </p:tavLst>
                                    </p:anim>
                                    <p:animEffect transition="out" filter="fade">
                                      <p:cBhvr>
                                        <p:cTn id="72" dur="1000"/>
                                        <p:tgtEl>
                                          <p:spTgt spid="11"/>
                                        </p:tgtEl>
                                      </p:cBhvr>
                                    </p:animEffect>
                                    <p:set>
                                      <p:cBhvr>
                                        <p:cTn id="7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xmlns="" id="{B50B3A76-7E4C-4633-9DBF-47D07D5CA6BD}"/>
              </a:ext>
            </a:extLst>
          </p:cNvPr>
          <p:cNvSpPr/>
          <p:nvPr/>
        </p:nvSpPr>
        <p:spPr>
          <a:xfrm>
            <a:off x="796858" y="1475870"/>
            <a:ext cx="6033711" cy="1289747"/>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r>
              <a:rPr lang="vi-VN" sz="2800" dirty="0">
                <a:solidFill>
                  <a:schemeClr val="tx1"/>
                </a:solidFill>
                <a:latin typeface="+mj-lt"/>
              </a:rPr>
              <a:t>Vua nào xuống chiếu dời đô</a:t>
            </a:r>
            <a:br>
              <a:rPr lang="vi-VN" sz="2800" dirty="0">
                <a:solidFill>
                  <a:schemeClr val="tx1"/>
                </a:solidFill>
                <a:latin typeface="+mj-lt"/>
              </a:rPr>
            </a:br>
            <a:r>
              <a:rPr lang="vi-VN" sz="2800" dirty="0">
                <a:solidFill>
                  <a:schemeClr val="tx1"/>
                </a:solidFill>
                <a:latin typeface="+mj-lt"/>
              </a:rPr>
              <a:t>Về Thăng Long vững cơ đồ nước Nam</a:t>
            </a:r>
          </a:p>
        </p:txBody>
      </p:sp>
      <p:sp>
        <p:nvSpPr>
          <p:cNvPr id="10" name="Rectangle 9">
            <a:extLst>
              <a:ext uri="{FF2B5EF4-FFF2-40B4-BE49-F238E27FC236}">
                <a16:creationId xmlns:a16="http://schemas.microsoft.com/office/drawing/2014/main" xmlns="" id="{04173074-B572-4EAB-A398-34B347DEAF15}"/>
              </a:ext>
            </a:extLst>
          </p:cNvPr>
          <p:cNvSpPr/>
          <p:nvPr/>
        </p:nvSpPr>
        <p:spPr>
          <a:xfrm>
            <a:off x="1040632" y="4608578"/>
            <a:ext cx="3897128" cy="595241"/>
          </a:xfrm>
          <a:prstGeom prst="rect">
            <a:avLst/>
          </a:prstGeom>
          <a:gradFill flip="none" rotWithShape="1">
            <a:path path="rect">
              <a:fillToRect l="100000" t="100000"/>
            </a:path>
            <a:tileRect r="-100000" b="-100000"/>
          </a:gradFill>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vi-VN" sz="4000" b="1" dirty="0">
                <a:solidFill>
                  <a:schemeClr val="tx1"/>
                </a:solidFill>
                <a:latin typeface="+mj-lt"/>
              </a:rPr>
              <a:t>Lý Thái Tổ</a:t>
            </a:r>
          </a:p>
        </p:txBody>
      </p:sp>
      <p:sp>
        <p:nvSpPr>
          <p:cNvPr id="11" name="Arrow: Pentagon 10">
            <a:hlinkClick r:id="rId2" action="ppaction://hlinksldjump">
              <a:snd r:embed="rId3" name="arrow.wav"/>
            </a:hlinkClick>
            <a:extLst>
              <a:ext uri="{FF2B5EF4-FFF2-40B4-BE49-F238E27FC236}">
                <a16:creationId xmlns:a16="http://schemas.microsoft.com/office/drawing/2014/main" xmlns="" id="{A22B8208-68BF-43ED-B02F-C64EB5D73C58}"/>
              </a:ext>
            </a:extLst>
          </p:cNvPr>
          <p:cNvSpPr/>
          <p:nvPr/>
        </p:nvSpPr>
        <p:spPr>
          <a:xfrm flipH="1">
            <a:off x="9722069" y="6222125"/>
            <a:ext cx="2123091" cy="378373"/>
          </a:xfrm>
          <a:prstGeom prst="homePlate">
            <a:avLst/>
          </a:prstGeom>
          <a:solidFill>
            <a:srgbClr val="92D050">
              <a:alpha val="50000"/>
            </a:srgb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pic>
        <p:nvPicPr>
          <p:cNvPr id="5" name="Picture 4">
            <a:extLst>
              <a:ext uri="{FF2B5EF4-FFF2-40B4-BE49-F238E27FC236}">
                <a16:creationId xmlns:a16="http://schemas.microsoft.com/office/drawing/2014/main" xmlns="" id="{55329560-FDDB-4610-BD83-2BDC9C94F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125" y="2765617"/>
            <a:ext cx="4561985" cy="3373421"/>
          </a:xfrm>
          <a:prstGeom prst="rect">
            <a:avLst/>
          </a:prstGeom>
        </p:spPr>
      </p:pic>
      <p:sp>
        <p:nvSpPr>
          <p:cNvPr id="6" name="TextBox 5">
            <a:extLst>
              <a:ext uri="{FF2B5EF4-FFF2-40B4-BE49-F238E27FC236}">
                <a16:creationId xmlns:a16="http://schemas.microsoft.com/office/drawing/2014/main" xmlns="" id="{37FF147D-ACEA-4279-A9C6-3B6B84FCFD5F}"/>
              </a:ext>
            </a:extLst>
          </p:cNvPr>
          <p:cNvSpPr txBox="1"/>
          <p:nvPr/>
        </p:nvSpPr>
        <p:spPr>
          <a:xfrm>
            <a:off x="4792717" y="257506"/>
            <a:ext cx="6400800" cy="646331"/>
          </a:xfrm>
          <a:prstGeom prst="rect">
            <a:avLst/>
          </a:prstGeom>
          <a:noFill/>
        </p:spPr>
        <p:txBody>
          <a:bodyPr wrap="square" rtlCol="0">
            <a:spAutoFit/>
          </a:bodyPr>
          <a:lstStyle/>
          <a:p>
            <a:r>
              <a:rPr lang="vi-VN" sz="3600" dirty="0">
                <a:latin typeface="+mj-lt"/>
              </a:rPr>
              <a:t>CÂU SỐ 1</a:t>
            </a:r>
          </a:p>
        </p:txBody>
      </p:sp>
      <p:pic>
        <p:nvPicPr>
          <p:cNvPr id="3" name="Picture 2">
            <a:extLst>
              <a:ext uri="{FF2B5EF4-FFF2-40B4-BE49-F238E27FC236}">
                <a16:creationId xmlns:a16="http://schemas.microsoft.com/office/drawing/2014/main" xmlns="" id="{03DF3E02-88EE-43C7-AD85-5E1B0C1C3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872" y="133253"/>
            <a:ext cx="2276856" cy="981385"/>
          </a:xfrm>
          <a:prstGeom prst="rect">
            <a:avLst/>
          </a:prstGeom>
        </p:spPr>
      </p:pic>
    </p:spTree>
    <p:extLst>
      <p:ext uri="{BB962C8B-B14F-4D97-AF65-F5344CB8AC3E}">
        <p14:creationId xmlns:p14="http://schemas.microsoft.com/office/powerpoint/2010/main" val="4905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xmlns="" id="{B50B3A76-7E4C-4633-9DBF-47D07D5CA6BD}"/>
              </a:ext>
            </a:extLst>
          </p:cNvPr>
          <p:cNvSpPr/>
          <p:nvPr/>
        </p:nvSpPr>
        <p:spPr>
          <a:xfrm>
            <a:off x="803584" y="1392122"/>
            <a:ext cx="3946149" cy="2082599"/>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latin typeface="+mj-lt"/>
              </a:rPr>
              <a:t>Dù đứng yên một chỗ</a:t>
            </a:r>
            <a:br>
              <a:rPr lang="vi-VN" sz="2800" dirty="0">
                <a:latin typeface="+mj-lt"/>
              </a:rPr>
            </a:br>
            <a:r>
              <a:rPr lang="vi-VN" sz="2800" dirty="0">
                <a:latin typeface="+mj-lt"/>
              </a:rPr>
              <a:t>Vẫn đưa bạn lên cao</a:t>
            </a:r>
            <a:br>
              <a:rPr lang="vi-VN" sz="2800" dirty="0">
                <a:latin typeface="+mj-lt"/>
              </a:rPr>
            </a:br>
            <a:r>
              <a:rPr lang="vi-VN" sz="2800" dirty="0">
                <a:latin typeface="+mj-lt"/>
              </a:rPr>
              <a:t>Bạn bước cho cẩn thận</a:t>
            </a:r>
            <a:br>
              <a:rPr lang="vi-VN" sz="2800" dirty="0">
                <a:latin typeface="+mj-lt"/>
              </a:rPr>
            </a:br>
            <a:r>
              <a:rPr lang="vi-VN" sz="2800" dirty="0">
                <a:latin typeface="+mj-lt"/>
              </a:rPr>
              <a:t>Kẻo có khi ngã nhào</a:t>
            </a:r>
          </a:p>
        </p:txBody>
      </p:sp>
      <p:sp>
        <p:nvSpPr>
          <p:cNvPr id="10" name="Rectangle 9">
            <a:extLst>
              <a:ext uri="{FF2B5EF4-FFF2-40B4-BE49-F238E27FC236}">
                <a16:creationId xmlns:a16="http://schemas.microsoft.com/office/drawing/2014/main" xmlns="" id="{04173074-B572-4EAB-A398-34B347DEAF15}"/>
              </a:ext>
            </a:extLst>
          </p:cNvPr>
          <p:cNvSpPr/>
          <p:nvPr/>
        </p:nvSpPr>
        <p:spPr>
          <a:xfrm>
            <a:off x="1338703" y="4931326"/>
            <a:ext cx="3701436" cy="5345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schemeClr val="tx1"/>
                </a:solidFill>
                <a:latin typeface="Times New Roman" panose="02020603050405020304" pitchFamily="18" charset="0"/>
              </a:rPr>
              <a:t>Cái thang</a:t>
            </a:r>
            <a:endParaRPr kumimoji="0" lang="vi-VN" sz="4000" b="1"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11" name="Arrow: Pentagon 10">
            <a:hlinkClick r:id="rId2" action="ppaction://hlinksldjump">
              <a:snd r:embed="rId3" name="arrow.wav"/>
            </a:hlinkClick>
            <a:extLst>
              <a:ext uri="{FF2B5EF4-FFF2-40B4-BE49-F238E27FC236}">
                <a16:creationId xmlns:a16="http://schemas.microsoft.com/office/drawing/2014/main" xmlns="" id="{A22B8208-68BF-43ED-B02F-C64EB5D73C58}"/>
              </a:ext>
            </a:extLst>
          </p:cNvPr>
          <p:cNvSpPr/>
          <p:nvPr/>
        </p:nvSpPr>
        <p:spPr>
          <a:xfrm flipH="1">
            <a:off x="9722069" y="6222125"/>
            <a:ext cx="2123091" cy="378373"/>
          </a:xfrm>
          <a:prstGeom prst="homePlate">
            <a:avLst/>
          </a:prstGeom>
          <a:solidFill>
            <a:schemeClr val="accent2">
              <a:lumMod val="40000"/>
              <a:lumOff val="60000"/>
              <a:alpha val="5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xmlns="" id="{7E269689-E2D4-4413-BDCE-C9985D016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99" y="1183511"/>
            <a:ext cx="2464044" cy="5416987"/>
          </a:xfrm>
          <a:prstGeom prst="rect">
            <a:avLst/>
          </a:prstGeom>
        </p:spPr>
      </p:pic>
      <p:sp>
        <p:nvSpPr>
          <p:cNvPr id="15" name="TextBox 14">
            <a:extLst>
              <a:ext uri="{FF2B5EF4-FFF2-40B4-BE49-F238E27FC236}">
                <a16:creationId xmlns:a16="http://schemas.microsoft.com/office/drawing/2014/main" xmlns="" id="{B7BC111F-93FF-4E23-B323-5707D9DD0A39}"/>
              </a:ext>
            </a:extLst>
          </p:cNvPr>
          <p:cNvSpPr txBox="1"/>
          <p:nvPr/>
        </p:nvSpPr>
        <p:spPr>
          <a:xfrm>
            <a:off x="4824248" y="150517"/>
            <a:ext cx="6400800" cy="646331"/>
          </a:xfrm>
          <a:prstGeom prst="rect">
            <a:avLst/>
          </a:prstGeom>
          <a:noFill/>
        </p:spPr>
        <p:txBody>
          <a:bodyPr wrap="square" rtlCol="0">
            <a:spAutoFit/>
          </a:bodyPr>
          <a:lstStyle/>
          <a:p>
            <a:r>
              <a:rPr lang="vi-VN" sz="3600" dirty="0">
                <a:latin typeface="+mj-lt"/>
              </a:rPr>
              <a:t>CÂU SỐ 2</a:t>
            </a:r>
          </a:p>
        </p:txBody>
      </p:sp>
      <p:pic>
        <p:nvPicPr>
          <p:cNvPr id="7" name="Picture 6">
            <a:extLst>
              <a:ext uri="{FF2B5EF4-FFF2-40B4-BE49-F238E27FC236}">
                <a16:creationId xmlns:a16="http://schemas.microsoft.com/office/drawing/2014/main" xmlns="" id="{BF77D321-4286-4B8F-86DC-C06AFB26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443" y="-17013"/>
            <a:ext cx="2276856" cy="981385"/>
          </a:xfrm>
          <a:prstGeom prst="rect">
            <a:avLst/>
          </a:prstGeom>
        </p:spPr>
      </p:pic>
    </p:spTree>
    <p:extLst>
      <p:ext uri="{BB962C8B-B14F-4D97-AF65-F5344CB8AC3E}">
        <p14:creationId xmlns:p14="http://schemas.microsoft.com/office/powerpoint/2010/main" val="3594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path" presetSubtype="0" accel="50000" decel="50000" fill="hold" nodeType="withEffect">
                                  <p:stCondLst>
                                    <p:cond delay="0"/>
                                  </p:stCondLst>
                                  <p:childTnLst>
                                    <p:animMotion origin="layout" path="M -3.95833E-6 -2.59259E-6 C 0.06901 -2.59259E-6 0.125 0.05602 0.125 0.125 C 0.125 0.19398 0.06901 0.25 -3.95833E-6 0.25 C -0.06901 0.25 -0.125 0.19398 -0.125 0.125 C -0.125 0.05602 -0.06901 -2.59259E-6 -3.95833E-6 -2.59259E-6 Z " pathEditMode="relative" rAng="0" ptsTypes="AAAAA">
                                      <p:cBhvr>
                                        <p:cTn id="20" dur="2000" fill="hold"/>
                                        <p:tgtEl>
                                          <p:spTgt spid="1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xmlns="" id="{B50B3A76-7E4C-4633-9DBF-47D07D5CA6BD}"/>
              </a:ext>
            </a:extLst>
          </p:cNvPr>
          <p:cNvSpPr/>
          <p:nvPr/>
        </p:nvSpPr>
        <p:spPr>
          <a:xfrm>
            <a:off x="703926" y="1422530"/>
            <a:ext cx="5724308" cy="107282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vi-VN" sz="2800" dirty="0">
              <a:latin typeface="+mj-lt"/>
            </a:endParaRPr>
          </a:p>
          <a:p>
            <a:r>
              <a:rPr lang="vi-VN" sz="2800" dirty="0">
                <a:latin typeface="+mj-lt"/>
              </a:rPr>
              <a:t>Cây gì không lá, không hoa</a:t>
            </a:r>
            <a:br>
              <a:rPr lang="vi-VN" sz="2800" dirty="0">
                <a:latin typeface="+mj-lt"/>
              </a:rPr>
            </a:br>
            <a:r>
              <a:rPr lang="vi-VN" sz="2800" dirty="0">
                <a:latin typeface="+mj-lt"/>
              </a:rPr>
              <a:t>Sáng đêm sinh nhật cả nhà vây quanh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0" name="Rectangle 9">
            <a:extLst>
              <a:ext uri="{FF2B5EF4-FFF2-40B4-BE49-F238E27FC236}">
                <a16:creationId xmlns:a16="http://schemas.microsoft.com/office/drawing/2014/main" xmlns="" id="{04173074-B572-4EAB-A398-34B347DEAF15}"/>
              </a:ext>
            </a:extLst>
          </p:cNvPr>
          <p:cNvSpPr/>
          <p:nvPr/>
        </p:nvSpPr>
        <p:spPr>
          <a:xfrm>
            <a:off x="703926" y="4668524"/>
            <a:ext cx="3663527" cy="5289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schemeClr val="tx1"/>
                </a:solidFill>
                <a:latin typeface="Times New Roman" panose="02020603050405020304" pitchFamily="18" charset="0"/>
              </a:rPr>
              <a:t>Cây nến</a:t>
            </a:r>
            <a:endParaRPr kumimoji="0" lang="vi-VN" sz="4000" b="1"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11" name="Arrow: Pentagon 10">
            <a:hlinkClick r:id="rId2" action="ppaction://hlinksldjump">
              <a:snd r:embed="rId3" name="arrow.wav"/>
            </a:hlinkClick>
            <a:extLst>
              <a:ext uri="{FF2B5EF4-FFF2-40B4-BE49-F238E27FC236}">
                <a16:creationId xmlns:a16="http://schemas.microsoft.com/office/drawing/2014/main" xmlns="" id="{A22B8208-68BF-43ED-B02F-C64EB5D73C58}"/>
              </a:ext>
            </a:extLst>
          </p:cNvPr>
          <p:cNvSpPr/>
          <p:nvPr/>
        </p:nvSpPr>
        <p:spPr>
          <a:xfrm flipH="1">
            <a:off x="9722069" y="6222125"/>
            <a:ext cx="2123091" cy="378373"/>
          </a:xfrm>
          <a:prstGeom prst="homePlate">
            <a:avLst/>
          </a:prstGeom>
          <a:solidFill>
            <a:schemeClr val="accent5">
              <a:lumMod val="40000"/>
              <a:lumOff val="60000"/>
              <a:alpha val="5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EC94A4C3-54FB-43D4-BC52-7ED52E996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007" y="2953514"/>
            <a:ext cx="4313193" cy="3646985"/>
          </a:xfrm>
          <a:prstGeom prst="rect">
            <a:avLst/>
          </a:prstGeom>
        </p:spPr>
      </p:pic>
      <p:sp>
        <p:nvSpPr>
          <p:cNvPr id="7" name="TextBox 6">
            <a:extLst>
              <a:ext uri="{FF2B5EF4-FFF2-40B4-BE49-F238E27FC236}">
                <a16:creationId xmlns:a16="http://schemas.microsoft.com/office/drawing/2014/main" xmlns="" id="{46A243D8-418D-49D5-B0EC-758AFA8F0AAD}"/>
              </a:ext>
            </a:extLst>
          </p:cNvPr>
          <p:cNvSpPr txBox="1"/>
          <p:nvPr/>
        </p:nvSpPr>
        <p:spPr>
          <a:xfrm>
            <a:off x="4824248" y="150517"/>
            <a:ext cx="6400800" cy="646331"/>
          </a:xfrm>
          <a:prstGeom prst="rect">
            <a:avLst/>
          </a:prstGeom>
          <a:noFill/>
        </p:spPr>
        <p:txBody>
          <a:bodyPr wrap="square" rtlCol="0">
            <a:spAutoFit/>
          </a:bodyPr>
          <a:lstStyle/>
          <a:p>
            <a:r>
              <a:rPr lang="vi-VN" sz="3600" dirty="0">
                <a:latin typeface="+mj-lt"/>
              </a:rPr>
              <a:t>CÂU SỐ 3</a:t>
            </a:r>
          </a:p>
        </p:txBody>
      </p:sp>
      <p:pic>
        <p:nvPicPr>
          <p:cNvPr id="8" name="Picture 7">
            <a:extLst>
              <a:ext uri="{FF2B5EF4-FFF2-40B4-BE49-F238E27FC236}">
                <a16:creationId xmlns:a16="http://schemas.microsoft.com/office/drawing/2014/main" xmlns="" id="{D4FD37D2-23F5-470F-B39E-5F0A9D1DC9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443" y="-17013"/>
            <a:ext cx="2276856" cy="981385"/>
          </a:xfrm>
          <a:prstGeom prst="rect">
            <a:avLst/>
          </a:prstGeom>
        </p:spPr>
      </p:pic>
    </p:spTree>
    <p:extLst>
      <p:ext uri="{BB962C8B-B14F-4D97-AF65-F5344CB8AC3E}">
        <p14:creationId xmlns:p14="http://schemas.microsoft.com/office/powerpoint/2010/main" val="27326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35" presetClass="path" presetSubtype="0" accel="50000" decel="50000" fill="hold" nodeType="withEffect">
                                  <p:stCondLst>
                                    <p:cond delay="0"/>
                                  </p:stCondLst>
                                  <p:childTnLst>
                                    <p:animMotion origin="layout" path="M 3.125E-6 2.22222E-6 L -0.25 2.22222E-6 " pathEditMode="relative" rAng="0" ptsTypes="AA">
                                      <p:cBhvr>
                                        <p:cTn id="20" dur="2000" spd="-100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680F72-48B3-4335-BF5F-16BD762DC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90" y="1388629"/>
            <a:ext cx="4278489" cy="4278489"/>
          </a:xfrm>
          <a:prstGeom prst="rect">
            <a:avLst/>
          </a:prstGeom>
        </p:spPr>
      </p:pic>
      <p:sp>
        <p:nvSpPr>
          <p:cNvPr id="9" name="Speech Bubble: Rectangle with Corners Rounded 8">
            <a:extLst>
              <a:ext uri="{FF2B5EF4-FFF2-40B4-BE49-F238E27FC236}">
                <a16:creationId xmlns:a16="http://schemas.microsoft.com/office/drawing/2014/main" xmlns="" id="{B50B3A76-7E4C-4633-9DBF-47D07D5CA6BD}"/>
              </a:ext>
            </a:extLst>
          </p:cNvPr>
          <p:cNvSpPr/>
          <p:nvPr/>
        </p:nvSpPr>
        <p:spPr>
          <a:xfrm>
            <a:off x="496421" y="1364172"/>
            <a:ext cx="5410604" cy="2362866"/>
          </a:xfrm>
          <a:prstGeom prst="wedgeRoundRectCallout">
            <a:avLst/>
          </a:prstGeom>
          <a:solidFill>
            <a:srgbClr val="FF66FF"/>
          </a:solidFill>
        </p:spPr>
        <p:style>
          <a:lnRef idx="3">
            <a:schemeClr val="lt1"/>
          </a:lnRef>
          <a:fillRef idx="1">
            <a:schemeClr val="accent6"/>
          </a:fillRef>
          <a:effectRef idx="1">
            <a:schemeClr val="accent6"/>
          </a:effectRef>
          <a:fontRef idx="minor">
            <a:schemeClr val="lt1"/>
          </a:fontRef>
        </p:style>
        <p:txBody>
          <a:bodyPr rtlCol="0" anchor="ctr"/>
          <a:lstStyle/>
          <a:p>
            <a:r>
              <a:rPr lang="vi-VN" sz="2800" dirty="0">
                <a:solidFill>
                  <a:schemeClr val="tx1"/>
                </a:solidFill>
                <a:latin typeface="+mj-lt"/>
              </a:rPr>
              <a:t>Có mặt mà chẳng có đầu</a:t>
            </a:r>
            <a:br>
              <a:rPr lang="vi-VN" sz="2800" dirty="0">
                <a:solidFill>
                  <a:schemeClr val="tx1"/>
                </a:solidFill>
                <a:latin typeface="+mj-lt"/>
              </a:rPr>
            </a:br>
            <a:r>
              <a:rPr lang="vi-VN" sz="2800" dirty="0">
                <a:solidFill>
                  <a:schemeClr val="tx1"/>
                </a:solidFill>
                <a:latin typeface="+mj-lt"/>
              </a:rPr>
              <a:t>Bốn chân có đủ không cần có tay</a:t>
            </a:r>
            <a:br>
              <a:rPr lang="vi-VN" sz="2800" dirty="0">
                <a:solidFill>
                  <a:schemeClr val="tx1"/>
                </a:solidFill>
                <a:latin typeface="+mj-lt"/>
              </a:rPr>
            </a:br>
            <a:r>
              <a:rPr lang="vi-VN" sz="2800" dirty="0">
                <a:solidFill>
                  <a:schemeClr val="tx1"/>
                </a:solidFill>
                <a:latin typeface="+mj-lt"/>
              </a:rPr>
              <a:t>Học trò kẻ dở, người hay</a:t>
            </a:r>
            <a:r>
              <a:rPr lang="en-US" sz="2800" dirty="0">
                <a:solidFill>
                  <a:schemeClr val="tx1"/>
                </a:solidFill>
                <a:latin typeface="+mj-lt"/>
              </a:rPr>
              <a:t>                          </a:t>
            </a:r>
            <a:r>
              <a:rPr lang="vi-VN" sz="2800" dirty="0">
                <a:solidFill>
                  <a:schemeClr val="tx1"/>
                </a:solidFill>
                <a:latin typeface="+mj-lt"/>
              </a:rPr>
              <a:t/>
            </a:r>
            <a:br>
              <a:rPr lang="vi-VN" sz="2800" dirty="0">
                <a:solidFill>
                  <a:schemeClr val="tx1"/>
                </a:solidFill>
                <a:latin typeface="+mj-lt"/>
              </a:rPr>
            </a:br>
            <a:r>
              <a:rPr lang="vi-VN" sz="2800" dirty="0">
                <a:solidFill>
                  <a:schemeClr val="tx1"/>
                </a:solidFill>
                <a:latin typeface="+mj-lt"/>
              </a:rPr>
              <a:t>Ai ai cũng phải hàng ngày nhớ 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0" name="Rectangle 9">
            <a:extLst>
              <a:ext uri="{FF2B5EF4-FFF2-40B4-BE49-F238E27FC236}">
                <a16:creationId xmlns:a16="http://schemas.microsoft.com/office/drawing/2014/main" xmlns="" id="{04173074-B572-4EAB-A398-34B347DEAF15}"/>
              </a:ext>
            </a:extLst>
          </p:cNvPr>
          <p:cNvSpPr/>
          <p:nvPr/>
        </p:nvSpPr>
        <p:spPr>
          <a:xfrm>
            <a:off x="1423626" y="5047000"/>
            <a:ext cx="3614719" cy="543699"/>
          </a:xfrm>
          <a:prstGeom prst="rect">
            <a:avLst/>
          </a:prstGeom>
          <a:solidFill>
            <a:srgbClr val="FF66FF"/>
          </a:solidFill>
          <a:ln>
            <a:solidFill>
              <a:srgbClr val="992F8C"/>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schemeClr val="tx1"/>
                </a:solidFill>
                <a:latin typeface="Times New Roman" panose="02020603050405020304" pitchFamily="18" charset="0"/>
              </a:rPr>
              <a:t>Cái bàn</a:t>
            </a:r>
            <a:endParaRPr kumimoji="0" lang="vi-VN" sz="4000" b="1"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11" name="Arrow: Pentagon 10">
            <a:hlinkClick r:id="rId3" action="ppaction://hlinksldjump">
              <a:snd r:embed="rId4" name="arrow.wav"/>
            </a:hlinkClick>
            <a:extLst>
              <a:ext uri="{FF2B5EF4-FFF2-40B4-BE49-F238E27FC236}">
                <a16:creationId xmlns:a16="http://schemas.microsoft.com/office/drawing/2014/main" xmlns="" id="{A22B8208-68BF-43ED-B02F-C64EB5D73C58}"/>
              </a:ext>
            </a:extLst>
          </p:cNvPr>
          <p:cNvSpPr/>
          <p:nvPr/>
        </p:nvSpPr>
        <p:spPr>
          <a:xfrm flipH="1">
            <a:off x="9722069" y="6222125"/>
            <a:ext cx="2123091" cy="378373"/>
          </a:xfrm>
          <a:prstGeom prst="homePlate">
            <a:avLst/>
          </a:prstGeom>
          <a:solidFill>
            <a:srgbClr val="FF66FF">
              <a:alpha val="50000"/>
            </a:srgb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DFD94790-0B62-476B-92D9-9819FD73AA2A}"/>
              </a:ext>
            </a:extLst>
          </p:cNvPr>
          <p:cNvSpPr txBox="1"/>
          <p:nvPr/>
        </p:nvSpPr>
        <p:spPr>
          <a:xfrm>
            <a:off x="4824248" y="150517"/>
            <a:ext cx="6400800" cy="646331"/>
          </a:xfrm>
          <a:prstGeom prst="rect">
            <a:avLst/>
          </a:prstGeom>
          <a:noFill/>
        </p:spPr>
        <p:txBody>
          <a:bodyPr wrap="square" rtlCol="0">
            <a:spAutoFit/>
          </a:bodyPr>
          <a:lstStyle/>
          <a:p>
            <a:r>
              <a:rPr lang="vi-VN" sz="3600" dirty="0">
                <a:latin typeface="+mj-lt"/>
              </a:rPr>
              <a:t>CÂU SỐ 4</a:t>
            </a:r>
          </a:p>
        </p:txBody>
      </p:sp>
      <p:pic>
        <p:nvPicPr>
          <p:cNvPr id="8" name="Picture 7">
            <a:extLst>
              <a:ext uri="{FF2B5EF4-FFF2-40B4-BE49-F238E27FC236}">
                <a16:creationId xmlns:a16="http://schemas.microsoft.com/office/drawing/2014/main" xmlns="" id="{ADBC4338-68BC-44B5-A88C-DC78E9AC6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443" y="-17013"/>
            <a:ext cx="2276856" cy="981385"/>
          </a:xfrm>
          <a:prstGeom prst="rect">
            <a:avLst/>
          </a:prstGeom>
        </p:spPr>
      </p:pic>
    </p:spTree>
    <p:extLst>
      <p:ext uri="{BB962C8B-B14F-4D97-AF65-F5344CB8AC3E}">
        <p14:creationId xmlns:p14="http://schemas.microsoft.com/office/powerpoint/2010/main" val="40802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path" presetSubtype="0" accel="50000" decel="50000" fill="hold" nodeType="withEffect">
                                  <p:stCondLst>
                                    <p:cond delay="0"/>
                                  </p:stCondLst>
                                  <p:childTnLst>
                                    <p:animMotion origin="layout" path="M -3.54167E-6 -1.85185E-6 C 0.06901 -1.85185E-6 0.125 0.05602 0.125 0.125 C 0.125 0.19398 0.06901 0.25 -3.54167E-6 0.25 C -0.06901 0.25 -0.125 0.19398 -0.125 0.125 C -0.125 0.05602 -0.06901 -1.85185E-6 -3.54167E-6 -1.85185E-6 Z " pathEditMode="relative" rAng="0" ptsTypes="AAAAA">
                                      <p:cBhvr>
                                        <p:cTn id="20" dur="2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E408C43-A662-4FA5-A188-55E04F491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996966"/>
            <a:ext cx="4309243" cy="4309243"/>
          </a:xfrm>
          <a:prstGeom prst="rect">
            <a:avLst/>
          </a:prstGeom>
        </p:spPr>
      </p:pic>
      <p:sp>
        <p:nvSpPr>
          <p:cNvPr id="9" name="Speech Bubble: Rectangle with Corners Rounded 8">
            <a:extLst>
              <a:ext uri="{FF2B5EF4-FFF2-40B4-BE49-F238E27FC236}">
                <a16:creationId xmlns:a16="http://schemas.microsoft.com/office/drawing/2014/main" xmlns="" id="{B50B3A76-7E4C-4633-9DBF-47D07D5CA6BD}"/>
              </a:ext>
            </a:extLst>
          </p:cNvPr>
          <p:cNvSpPr/>
          <p:nvPr/>
        </p:nvSpPr>
        <p:spPr>
          <a:xfrm>
            <a:off x="521589" y="1388258"/>
            <a:ext cx="5775579" cy="1552467"/>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rPr>
              <a:t>Muốn tìm nam, bắc, đông, tây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rPr>
              <a:t>Nhìn mặt tôi, sẽ biết ngay hướng nào</a:t>
            </a:r>
          </a:p>
        </p:txBody>
      </p:sp>
      <p:sp>
        <p:nvSpPr>
          <p:cNvPr id="10" name="Rectangle 9">
            <a:extLst>
              <a:ext uri="{FF2B5EF4-FFF2-40B4-BE49-F238E27FC236}">
                <a16:creationId xmlns:a16="http://schemas.microsoft.com/office/drawing/2014/main" xmlns="" id="{04173074-B572-4EAB-A398-34B347DEAF15}"/>
              </a:ext>
            </a:extLst>
          </p:cNvPr>
          <p:cNvSpPr/>
          <p:nvPr/>
        </p:nvSpPr>
        <p:spPr>
          <a:xfrm>
            <a:off x="1245162" y="4809744"/>
            <a:ext cx="3162247" cy="481026"/>
          </a:xfrm>
          <a:prstGeom prst="rect">
            <a:avLst/>
          </a:prstGeom>
          <a:ln>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La bàn</a:t>
            </a:r>
          </a:p>
        </p:txBody>
      </p:sp>
      <p:sp>
        <p:nvSpPr>
          <p:cNvPr id="11" name="Arrow: Pentagon 10">
            <a:hlinkClick r:id="rId4" action="ppaction://hlinksldjump">
              <a:snd r:embed="rId5" name="arrow.wav"/>
            </a:hlinkClick>
            <a:extLst>
              <a:ext uri="{FF2B5EF4-FFF2-40B4-BE49-F238E27FC236}">
                <a16:creationId xmlns:a16="http://schemas.microsoft.com/office/drawing/2014/main" xmlns="" id="{A22B8208-68BF-43ED-B02F-C64EB5D73C58}"/>
              </a:ext>
            </a:extLst>
          </p:cNvPr>
          <p:cNvSpPr/>
          <p:nvPr/>
        </p:nvSpPr>
        <p:spPr>
          <a:xfrm flipH="1">
            <a:off x="9722069" y="6222125"/>
            <a:ext cx="2123091" cy="378373"/>
          </a:xfrm>
          <a:prstGeom prst="homePlate">
            <a:avLst/>
          </a:prstGeom>
          <a:solidFill>
            <a:schemeClr val="lt1">
              <a:alpha val="5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4794FBD1-789B-4223-8DF9-2132F6D27B5E}"/>
              </a:ext>
            </a:extLst>
          </p:cNvPr>
          <p:cNvSpPr txBox="1"/>
          <p:nvPr/>
        </p:nvSpPr>
        <p:spPr>
          <a:xfrm>
            <a:off x="4824248" y="150517"/>
            <a:ext cx="6400800" cy="646331"/>
          </a:xfrm>
          <a:prstGeom prst="rect">
            <a:avLst/>
          </a:prstGeom>
          <a:noFill/>
        </p:spPr>
        <p:txBody>
          <a:bodyPr wrap="square" rtlCol="0">
            <a:spAutoFit/>
          </a:bodyPr>
          <a:lstStyle/>
          <a:p>
            <a:r>
              <a:rPr lang="vi-VN" sz="3600" dirty="0">
                <a:latin typeface="+mj-lt"/>
              </a:rPr>
              <a:t>CÂU SỐ 5</a:t>
            </a:r>
          </a:p>
        </p:txBody>
      </p:sp>
      <p:pic>
        <p:nvPicPr>
          <p:cNvPr id="8" name="Picture 7">
            <a:extLst>
              <a:ext uri="{FF2B5EF4-FFF2-40B4-BE49-F238E27FC236}">
                <a16:creationId xmlns:a16="http://schemas.microsoft.com/office/drawing/2014/main" xmlns="" id="{64D91BA3-DC48-4D12-906C-B994CE4ED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4443" y="-17013"/>
            <a:ext cx="2276856" cy="981385"/>
          </a:xfrm>
          <a:prstGeom prst="rect">
            <a:avLst/>
          </a:prstGeom>
        </p:spPr>
      </p:pic>
    </p:spTree>
    <p:extLst>
      <p:ext uri="{BB962C8B-B14F-4D97-AF65-F5344CB8AC3E}">
        <p14:creationId xmlns:p14="http://schemas.microsoft.com/office/powerpoint/2010/main" val="1447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58" presetClass="path" presetSubtype="0" accel="50000" decel="50000" fill="hold" nodeType="withEffect">
                                  <p:stCondLst>
                                    <p:cond delay="0"/>
                                  </p:stCondLst>
                                  <p:childTnLst>
                                    <p:animMotion origin="layout" path="M -2.70833E-6 -4.07407E-6 L 0.03998 0.0669 C 0.04896 0.08102 0.05404 0.10209 0.05404 0.12408 C 0.05404 0.14908 0.04896 0.16899 0.03998 0.18311 L -2.70833E-6 0.25 " pathEditMode="relative" rAng="0" ptsTypes="AAAAA">
                                      <p:cBhvr>
                                        <p:cTn id="20" dur="2000" spd="-100000" fill="hold"/>
                                        <p:tgtEl>
                                          <p:spTgt spid="3"/>
                                        </p:tgtEl>
                                        <p:attrNameLst>
                                          <p:attrName>ppt_x</p:attrName>
                                          <p:attrName>ppt_y</p:attrName>
                                        </p:attrNameLst>
                                      </p:cBhvr>
                                      <p:rCtr x="2695"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xmlns="" id="{B50B3A76-7E4C-4633-9DBF-47D07D5CA6BD}"/>
              </a:ext>
            </a:extLst>
          </p:cNvPr>
          <p:cNvSpPr/>
          <p:nvPr/>
        </p:nvSpPr>
        <p:spPr>
          <a:xfrm>
            <a:off x="506974" y="1364817"/>
            <a:ext cx="5755767" cy="1100324"/>
          </a:xfrm>
          <a:prstGeom prst="wedgeRoundRectCallout">
            <a:avLst/>
          </a:prstGeom>
          <a:solidFill>
            <a:srgbClr val="FF5757"/>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rPr>
              <a:t>Hoa gì trắng xóa núi đồi</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rPr>
              <a:t>Bản làng thêm đẹp khi trời vào xuân?</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10" name="Rectangle 9">
            <a:extLst>
              <a:ext uri="{FF2B5EF4-FFF2-40B4-BE49-F238E27FC236}">
                <a16:creationId xmlns:a16="http://schemas.microsoft.com/office/drawing/2014/main" xmlns="" id="{04173074-B572-4EAB-A398-34B347DEAF15}"/>
              </a:ext>
            </a:extLst>
          </p:cNvPr>
          <p:cNvSpPr/>
          <p:nvPr/>
        </p:nvSpPr>
        <p:spPr>
          <a:xfrm>
            <a:off x="1286808" y="4853889"/>
            <a:ext cx="3195611" cy="516685"/>
          </a:xfrm>
          <a:prstGeom prst="rect">
            <a:avLst/>
          </a:prstGeom>
          <a:solidFill>
            <a:srgbClr val="FF5757"/>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schemeClr val="tx1"/>
                </a:solidFill>
                <a:latin typeface="Times New Roman" panose="02020603050405020304" pitchFamily="18" charset="0"/>
              </a:rPr>
              <a:t>Hoa ban</a:t>
            </a:r>
            <a:endParaRPr kumimoji="0" lang="vi-VN" sz="4000" b="1"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11" name="Arrow: Pentagon 10">
            <a:hlinkClick r:id="rId2" action="ppaction://hlinksldjump">
              <a:snd r:embed="rId3" name="arrow.wav"/>
            </a:hlinkClick>
            <a:extLst>
              <a:ext uri="{FF2B5EF4-FFF2-40B4-BE49-F238E27FC236}">
                <a16:creationId xmlns:a16="http://schemas.microsoft.com/office/drawing/2014/main" xmlns="" id="{A22B8208-68BF-43ED-B02F-C64EB5D73C58}"/>
              </a:ext>
            </a:extLst>
          </p:cNvPr>
          <p:cNvSpPr/>
          <p:nvPr/>
        </p:nvSpPr>
        <p:spPr>
          <a:xfrm flipH="1">
            <a:off x="9722069" y="6222125"/>
            <a:ext cx="2123091" cy="378373"/>
          </a:xfrm>
          <a:prstGeom prst="homePlate">
            <a:avLst/>
          </a:prstGeom>
          <a:solidFill>
            <a:srgbClr val="FF5757"/>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solidFill>
                  <a:schemeClr val="bg1"/>
                </a:solidFill>
              </a:ln>
              <a:solidFill>
                <a:schemeClr val="bg1"/>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67AA2F2B-3146-455E-8F2D-E8F3EA8AF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993" y="2865586"/>
            <a:ext cx="4838332" cy="3208024"/>
          </a:xfrm>
          <a:prstGeom prst="rect">
            <a:avLst/>
          </a:prstGeom>
        </p:spPr>
      </p:pic>
      <p:sp>
        <p:nvSpPr>
          <p:cNvPr id="7" name="TextBox 6">
            <a:extLst>
              <a:ext uri="{FF2B5EF4-FFF2-40B4-BE49-F238E27FC236}">
                <a16:creationId xmlns:a16="http://schemas.microsoft.com/office/drawing/2014/main" xmlns="" id="{4C13F7D7-F9E9-4C42-A743-DBD8029368C6}"/>
              </a:ext>
            </a:extLst>
          </p:cNvPr>
          <p:cNvSpPr txBox="1"/>
          <p:nvPr/>
        </p:nvSpPr>
        <p:spPr>
          <a:xfrm>
            <a:off x="4824248" y="150517"/>
            <a:ext cx="6400800" cy="646331"/>
          </a:xfrm>
          <a:prstGeom prst="rect">
            <a:avLst/>
          </a:prstGeom>
          <a:noFill/>
        </p:spPr>
        <p:txBody>
          <a:bodyPr wrap="square" rtlCol="0">
            <a:spAutoFit/>
          </a:bodyPr>
          <a:lstStyle/>
          <a:p>
            <a:r>
              <a:rPr lang="vi-VN" sz="3600" dirty="0">
                <a:latin typeface="+mj-lt"/>
              </a:rPr>
              <a:t>CÂU SỐ 6</a:t>
            </a:r>
          </a:p>
        </p:txBody>
      </p:sp>
      <p:pic>
        <p:nvPicPr>
          <p:cNvPr id="8" name="Picture 7">
            <a:extLst>
              <a:ext uri="{FF2B5EF4-FFF2-40B4-BE49-F238E27FC236}">
                <a16:creationId xmlns:a16="http://schemas.microsoft.com/office/drawing/2014/main" xmlns="" id="{456B35CE-671D-4467-9260-314731B8D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443" y="-17013"/>
            <a:ext cx="2276856" cy="981385"/>
          </a:xfrm>
          <a:prstGeom prst="rect">
            <a:avLst/>
          </a:prstGeom>
        </p:spPr>
      </p:pic>
    </p:spTree>
    <p:extLst>
      <p:ext uri="{BB962C8B-B14F-4D97-AF65-F5344CB8AC3E}">
        <p14:creationId xmlns:p14="http://schemas.microsoft.com/office/powerpoint/2010/main" val="17459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7" y="0"/>
            <a:ext cx="11949952" cy="6897742"/>
          </a:xfrm>
          <a:prstGeom prst="rect">
            <a:avLst/>
          </a:prstGeom>
        </p:spPr>
      </p:pic>
      <p:sp>
        <p:nvSpPr>
          <p:cNvPr id="2" name="TextBox 1">
            <a:extLst>
              <a:ext uri="{FF2B5EF4-FFF2-40B4-BE49-F238E27FC236}">
                <a16:creationId xmlns:a16="http://schemas.microsoft.com/office/drawing/2014/main" xmlns="" id="{6651274F-838F-4DC6-88A4-F7FB99574095}"/>
              </a:ext>
            </a:extLst>
          </p:cNvPr>
          <p:cNvSpPr txBox="1"/>
          <p:nvPr/>
        </p:nvSpPr>
        <p:spPr>
          <a:xfrm>
            <a:off x="0" y="2651762"/>
            <a:ext cx="12192000" cy="1200329"/>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TIẾT HỌC KẾT THÚC. </a:t>
            </a:r>
          </a:p>
          <a:p>
            <a:pPr algn="ctr"/>
            <a:r>
              <a:rPr lang="en-US" sz="3600" dirty="0">
                <a:solidFill>
                  <a:schemeClr val="bg1"/>
                </a:solidFill>
                <a:latin typeface="Times New Roman" panose="02020603050405020304" pitchFamily="18" charset="0"/>
                <a:cs typeface="Times New Roman" panose="02020603050405020304" pitchFamily="18" charset="0"/>
              </a:rPr>
              <a:t>CHÚC CÁC EM CHĂM NGOAN, HỌC GIỎI</a:t>
            </a:r>
            <a:r>
              <a:rPr lang="en-US" sz="3600" dirty="0">
                <a:solidFill>
                  <a:schemeClr val="bg1"/>
                </a:solidFill>
              </a:rPr>
              <a:t>.</a:t>
            </a:r>
            <a:endParaRPr lang="vi-VN" sz="3600" dirty="0">
              <a:solidFill>
                <a:schemeClr val="bg1"/>
              </a:solidFill>
            </a:endParaRPr>
          </a:p>
        </p:txBody>
      </p:sp>
      <p:sp>
        <p:nvSpPr>
          <p:cNvPr id="3" name="TextBox 2">
            <a:extLst>
              <a:ext uri="{FF2B5EF4-FFF2-40B4-BE49-F238E27FC236}">
                <a16:creationId xmlns:a16="http://schemas.microsoft.com/office/drawing/2014/main" xmlns="" id="{CA1BB2D6-E7F2-497A-B0E5-122DD082987A}"/>
              </a:ext>
            </a:extLst>
          </p:cNvPr>
          <p:cNvSpPr txBox="1"/>
          <p:nvPr/>
        </p:nvSpPr>
        <p:spPr>
          <a:xfrm>
            <a:off x="813816" y="2713315"/>
            <a:ext cx="9957816" cy="1077218"/>
          </a:xfrm>
          <a:prstGeom prst="rect">
            <a:avLst/>
          </a:prstGeom>
          <a:noFill/>
        </p:spPr>
        <p:txBody>
          <a:bodyPr wrap="square" rtlCol="0">
            <a:spAutoFit/>
          </a:bodyPr>
          <a:lstStyle/>
          <a:p>
            <a:pPr algn="ctr"/>
            <a:r>
              <a:rPr lang="vi-VN" sz="3200" b="1" dirty="0">
                <a:latin typeface="+mj-lt"/>
              </a:rPr>
              <a:t>TIẾT HỌC KẾT THÚC.</a:t>
            </a:r>
          </a:p>
          <a:p>
            <a:pPr algn="ctr"/>
            <a:r>
              <a:rPr lang="vi-VN" sz="3200" b="1" dirty="0">
                <a:latin typeface="+mj-lt"/>
              </a:rPr>
              <a:t>CHÚC CÁC EM CHĂM NGOAN HỌC GIỎI</a:t>
            </a:r>
          </a:p>
        </p:txBody>
      </p:sp>
      <p:pic>
        <p:nvPicPr>
          <p:cNvPr id="5" name="Picture 4">
            <a:extLst>
              <a:ext uri="{FF2B5EF4-FFF2-40B4-BE49-F238E27FC236}">
                <a16:creationId xmlns:a16="http://schemas.microsoft.com/office/drawing/2014/main" xmlns="" id="{C3962203-C108-48B8-BAC9-D5114FD9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24" y="1052836"/>
            <a:ext cx="10735056" cy="5448548"/>
          </a:xfrm>
          <a:prstGeom prst="rect">
            <a:avLst/>
          </a:prstGeom>
        </p:spPr>
      </p:pic>
    </p:spTree>
    <p:extLst>
      <p:ext uri="{BB962C8B-B14F-4D97-AF65-F5344CB8AC3E}">
        <p14:creationId xmlns:p14="http://schemas.microsoft.com/office/powerpoint/2010/main" val="29775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2.08333E-7 3.7037E-7 C 0.08555 3.7037E-7 0.15534 0.06018 0.15534 0.13472 C 0.15534 0.2088 0.08555 0.26944 -2.08333E-7 0.26944 C -0.08581 0.26944 -0.15534 0.2088 -0.15534 0.13472 C -0.15534 0.06018 -0.08581 3.7037E-7 -2.08333E-7 3.7037E-7 Z " pathEditMode="relative" rAng="0" ptsTypes="AAAAA">
                                      <p:cBhvr>
                                        <p:cTn id="6" dur="2000" fill="hold"/>
                                        <p:tgtEl>
                                          <p:spTgt spid="3"/>
                                        </p:tgtEl>
                                        <p:attrNameLst>
                                          <p:attrName>ppt_x</p:attrName>
                                          <p:attrName>ppt_y</p:attrName>
                                        </p:attrNameLst>
                                      </p:cBhvr>
                                      <p:rCtr x="0" y="1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FDE0CBC-6862-48BF-A320-92B69D6624C6}"/>
              </a:ext>
            </a:extLst>
          </p:cNvPr>
          <p:cNvSpPr txBox="1"/>
          <p:nvPr/>
        </p:nvSpPr>
        <p:spPr>
          <a:xfrm>
            <a:off x="517600" y="1375615"/>
            <a:ext cx="8668149"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endParaRPr lang="vi-VN" sz="32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9111F03-E1EC-4E01-AE53-7E710E187129}"/>
              </a:ext>
            </a:extLst>
          </p:cNvPr>
          <p:cNvSpPr txBox="1"/>
          <p:nvPr/>
        </p:nvSpPr>
        <p:spPr>
          <a:xfrm>
            <a:off x="825859" y="2249658"/>
            <a:ext cx="10540283" cy="584775"/>
          </a:xfrm>
          <a:prstGeom prst="rect">
            <a:avLst/>
          </a:prstGeom>
          <a:noFill/>
        </p:spPr>
        <p:txBody>
          <a:bodyPr wrap="square" rtlCol="0">
            <a:spAutoFit/>
          </a:bodyPr>
          <a:lstStyle/>
          <a:p>
            <a:r>
              <a:rPr lang="en-US" sz="3200" u="sng" dirty="0" err="1">
                <a:latin typeface="Times New Roman" panose="02020603050405020304" pitchFamily="18" charset="0"/>
                <a:cs typeface="Times New Roman" panose="02020603050405020304" pitchFamily="18" charset="0"/>
              </a:rPr>
              <a:t>Trả</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97B5C56-1B69-4A20-B281-A7BF76C9B084}"/>
              </a:ext>
            </a:extLst>
          </p:cNvPr>
          <p:cNvSpPr txBox="1"/>
          <p:nvPr/>
        </p:nvSpPr>
        <p:spPr>
          <a:xfrm>
            <a:off x="517601" y="3022844"/>
            <a:ext cx="10352169" cy="584775"/>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Câu hỏi: </a:t>
            </a:r>
            <a:r>
              <a:rPr lang="en-US" sz="3200" i="1" dirty="0" err="1" smtClean="0">
                <a:latin typeface="Times New Roman" panose="02020603050405020304" pitchFamily="18" charset="0"/>
                <a:cs typeface="Times New Roman" panose="02020603050405020304" pitchFamily="18" charset="0"/>
              </a:rPr>
              <a:t>Nêu</a:t>
            </a:r>
            <a:r>
              <a:rPr lang="en-US" sz="3200" i="1" dirty="0" smtClean="0">
                <a:latin typeface="Times New Roman" panose="02020603050405020304" pitchFamily="18" charset="0"/>
                <a:cs typeface="Times New Roman" panose="02020603050405020304" pitchFamily="18" charset="0"/>
              </a:rPr>
              <a:t> n</a:t>
            </a:r>
            <a:r>
              <a:rPr lang="vi-VN" sz="3200" i="1" dirty="0" smtClean="0">
                <a:latin typeface="Times New Roman" panose="02020603050405020304" pitchFamily="18" charset="0"/>
                <a:cs typeface="Times New Roman" panose="02020603050405020304" pitchFamily="18" charset="0"/>
              </a:rPr>
              <a:t>ội </a:t>
            </a:r>
            <a:r>
              <a:rPr lang="vi-VN" sz="3200" i="1" dirty="0">
                <a:latin typeface="Times New Roman" panose="02020603050405020304" pitchFamily="18" charset="0"/>
                <a:cs typeface="Times New Roman" panose="02020603050405020304" pitchFamily="18" charset="0"/>
              </a:rPr>
              <a:t>dung bài tập đọc Dế Mèn </a:t>
            </a:r>
            <a:r>
              <a:rPr lang="vi-VN" sz="3200" i="1" dirty="0" smtClean="0">
                <a:latin typeface="Times New Roman" panose="02020603050405020304" pitchFamily="18" charset="0"/>
                <a:cs typeface="Times New Roman" panose="02020603050405020304" pitchFamily="18" charset="0"/>
              </a:rPr>
              <a:t>b</a:t>
            </a:r>
            <a:r>
              <a:rPr lang="en-US" sz="3200" i="1" dirty="0">
                <a:latin typeface="Times New Roman" panose="02020603050405020304" pitchFamily="18" charset="0"/>
                <a:cs typeface="Times New Roman" panose="02020603050405020304" pitchFamily="18" charset="0"/>
              </a:rPr>
              <a:t>ê</a:t>
            </a:r>
            <a:r>
              <a:rPr lang="vi-VN" sz="3200" i="1" dirty="0" smtClean="0">
                <a:latin typeface="Times New Roman" panose="02020603050405020304" pitchFamily="18" charset="0"/>
                <a:cs typeface="Times New Roman" panose="02020603050405020304" pitchFamily="18" charset="0"/>
              </a:rPr>
              <a:t>nh </a:t>
            </a:r>
            <a:r>
              <a:rPr lang="vi-VN" sz="3200" i="1" dirty="0">
                <a:latin typeface="Times New Roman" panose="02020603050405020304" pitchFamily="18" charset="0"/>
                <a:cs typeface="Times New Roman" panose="02020603050405020304" pitchFamily="18" charset="0"/>
              </a:rPr>
              <a:t>việc kẻ yếu.</a:t>
            </a:r>
          </a:p>
        </p:txBody>
      </p:sp>
      <p:sp>
        <p:nvSpPr>
          <p:cNvPr id="5" name="TextBox 4">
            <a:extLst>
              <a:ext uri="{FF2B5EF4-FFF2-40B4-BE49-F238E27FC236}">
                <a16:creationId xmlns:a16="http://schemas.microsoft.com/office/drawing/2014/main" xmlns="" id="{386720AE-4820-4F4B-856F-68D41B4EEEF7}"/>
              </a:ext>
            </a:extLst>
          </p:cNvPr>
          <p:cNvSpPr txBox="1"/>
          <p:nvPr/>
        </p:nvSpPr>
        <p:spPr>
          <a:xfrm>
            <a:off x="825859" y="3896888"/>
            <a:ext cx="10853928" cy="2062103"/>
          </a:xfrm>
          <a:prstGeom prst="rect">
            <a:avLst/>
          </a:prstGeom>
          <a:noFill/>
        </p:spPr>
        <p:txBody>
          <a:bodyPr wrap="square" rtlCol="0">
            <a:spAutoFit/>
          </a:bodyPr>
          <a:lstStyle/>
          <a:p>
            <a:r>
              <a:rPr lang="vi-VN" sz="3200" u="sng" dirty="0">
                <a:latin typeface="+mj-lt"/>
              </a:rPr>
              <a:t>Trả lời</a:t>
            </a:r>
            <a:r>
              <a:rPr lang="vi-VN" sz="3200" dirty="0">
                <a:latin typeface="+mj-lt"/>
              </a:rPr>
              <a:t>: Ca ngợi Dế Mèn có tấm lòng hào hiệp, sẵn sàng làm việc nghĩa: bênh vực kẻ yếu đuối, đạp đổ những áp bức, bất công trong cuộc sống.</a:t>
            </a:r>
          </a:p>
          <a:p>
            <a:r>
              <a:rPr lang="vi-VN" sz="3200" dirty="0">
                <a:latin typeface="+mj-lt"/>
              </a:rPr>
              <a:t> </a:t>
            </a:r>
          </a:p>
        </p:txBody>
      </p:sp>
    </p:spTree>
    <p:extLst>
      <p:ext uri="{BB962C8B-B14F-4D97-AF65-F5344CB8AC3E}">
        <p14:creationId xmlns:p14="http://schemas.microsoft.com/office/powerpoint/2010/main" val="379844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7F100B-5CB2-487C-9138-9AAE8CE60F80}"/>
              </a:ext>
            </a:extLst>
          </p:cNvPr>
          <p:cNvSpPr txBox="1"/>
          <p:nvPr/>
        </p:nvSpPr>
        <p:spPr>
          <a:xfrm>
            <a:off x="873512" y="136239"/>
            <a:ext cx="10214517" cy="6401753"/>
          </a:xfrm>
          <a:prstGeom prst="rect">
            <a:avLst/>
          </a:prstGeom>
          <a:noFill/>
        </p:spPr>
        <p:txBody>
          <a:bodyPr wrap="square" rtlCol="0">
            <a:spAutoFit/>
          </a:bodyPr>
          <a:lstStyle/>
          <a:p>
            <a:pPr algn="ctr"/>
            <a:r>
              <a:rPr lang="vi-VN" sz="3600" b="1" dirty="0">
                <a:latin typeface="+mj-lt"/>
              </a:rPr>
              <a:t>Dế Mèn bênh vực kẻ yếu</a:t>
            </a:r>
          </a:p>
          <a:p>
            <a:pPr algn="ctr"/>
            <a:endParaRPr lang="vi-VN" sz="3200" dirty="0">
              <a:latin typeface="+mj-lt"/>
            </a:endParaRPr>
          </a:p>
          <a:p>
            <a:r>
              <a:rPr lang="vi-VN" sz="3200" dirty="0">
                <a:latin typeface="+mj-lt"/>
              </a:rPr>
              <a:t>      Một hôm, qua một vùng cỏ xước xanh dài. Tôi chợt nghe tiếng khóc tỉ tê. Đi được vài bước nữa, tôi gặp chị Nhà Trò ngồi gục đầu bên tảng đá cuội.</a:t>
            </a:r>
          </a:p>
          <a:p>
            <a:r>
              <a:rPr lang="vi-VN" sz="3200" dirty="0">
                <a:latin typeface="+mj-lt"/>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r>
              <a:rPr lang="vi-VN" dirty="0"/>
              <a:t/>
            </a:r>
            <a:br>
              <a:rPr lang="vi-VN" dirty="0"/>
            </a:br>
            <a:r>
              <a:rPr lang="vi-VN" dirty="0"/>
              <a:t/>
            </a:r>
            <a:br>
              <a:rPr lang="vi-VN" dirty="0"/>
            </a:br>
            <a:endParaRPr lang="vi-VN" dirty="0"/>
          </a:p>
        </p:txBody>
      </p:sp>
      <p:sp>
        <p:nvSpPr>
          <p:cNvPr id="2" name="TextBox 1">
            <a:extLst>
              <a:ext uri="{FF2B5EF4-FFF2-40B4-BE49-F238E27FC236}">
                <a16:creationId xmlns:a16="http://schemas.microsoft.com/office/drawing/2014/main" xmlns="" id="{3EB9DE6F-DEBE-44C9-BC93-6B25AC28474A}"/>
              </a:ext>
            </a:extLst>
          </p:cNvPr>
          <p:cNvSpPr txBox="1"/>
          <p:nvPr/>
        </p:nvSpPr>
        <p:spPr>
          <a:xfrm>
            <a:off x="7704824" y="5902366"/>
            <a:ext cx="3502152" cy="461665"/>
          </a:xfrm>
          <a:prstGeom prst="rect">
            <a:avLst/>
          </a:prstGeom>
          <a:noFill/>
        </p:spPr>
        <p:txBody>
          <a:bodyPr wrap="square" rtlCol="0">
            <a:spAutoFit/>
          </a:bodyPr>
          <a:lstStyle/>
          <a:p>
            <a:r>
              <a:rPr lang="vi-VN" sz="2400" i="1" dirty="0">
                <a:latin typeface="+mj-lt"/>
              </a:rPr>
              <a:t>Theo</a:t>
            </a:r>
            <a:r>
              <a:rPr lang="vi-VN" sz="2400" dirty="0">
                <a:latin typeface="+mj-lt"/>
              </a:rPr>
              <a:t> </a:t>
            </a:r>
            <a:r>
              <a:rPr lang="vi-VN" sz="2400" b="1" dirty="0">
                <a:latin typeface="+mj-lt"/>
              </a:rPr>
              <a:t>TÔ HOÀI</a:t>
            </a:r>
          </a:p>
        </p:txBody>
      </p:sp>
    </p:spTree>
    <p:extLst>
      <p:ext uri="{BB962C8B-B14F-4D97-AF65-F5344CB8AC3E}">
        <p14:creationId xmlns:p14="http://schemas.microsoft.com/office/powerpoint/2010/main" val="1891387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9A2037DE-0C43-49EC-8067-BF695236C6AC}"/>
              </a:ext>
            </a:extLst>
          </p:cNvPr>
          <p:cNvSpPr txBox="1"/>
          <p:nvPr/>
        </p:nvSpPr>
        <p:spPr>
          <a:xfrm>
            <a:off x="969897" y="1675508"/>
            <a:ext cx="5611879" cy="584775"/>
          </a:xfrm>
          <a:prstGeom prst="rect">
            <a:avLst/>
          </a:prstGeom>
          <a:noFill/>
        </p:spPr>
        <p:txBody>
          <a:bodyPr wrap="square" rtlCol="0">
            <a:spAutoFit/>
          </a:bodyPr>
          <a:lstStyle/>
          <a:p>
            <a:r>
              <a:rPr lang="vi-VN" sz="3200" dirty="0">
                <a:solidFill>
                  <a:srgbClr val="FF0000"/>
                </a:solidFill>
                <a:latin typeface="+mj-lt"/>
              </a:rPr>
              <a:t>1. Đoạn trích có mấy đoạn văn?</a:t>
            </a:r>
          </a:p>
        </p:txBody>
      </p:sp>
      <p:sp>
        <p:nvSpPr>
          <p:cNvPr id="12" name="TextBox 11">
            <a:extLst>
              <a:ext uri="{FF2B5EF4-FFF2-40B4-BE49-F238E27FC236}">
                <a16:creationId xmlns:a16="http://schemas.microsoft.com/office/drawing/2014/main" xmlns="" id="{7778C810-6F36-4301-A7FD-31CAEC5FF8E6}"/>
              </a:ext>
            </a:extLst>
          </p:cNvPr>
          <p:cNvSpPr txBox="1"/>
          <p:nvPr/>
        </p:nvSpPr>
        <p:spPr>
          <a:xfrm>
            <a:off x="3459145" y="2591118"/>
            <a:ext cx="6084904" cy="584775"/>
          </a:xfrm>
          <a:prstGeom prst="rect">
            <a:avLst/>
          </a:prstGeom>
          <a:noFill/>
        </p:spPr>
        <p:txBody>
          <a:bodyPr wrap="square" rtlCol="0">
            <a:spAutoFit/>
          </a:bodyPr>
          <a:lstStyle/>
          <a:p>
            <a:r>
              <a:rPr lang="vi-VN" sz="3200" u="sng" dirty="0">
                <a:solidFill>
                  <a:srgbClr val="0070C0"/>
                </a:solidFill>
                <a:latin typeface="+mj-lt"/>
              </a:rPr>
              <a:t>Trả lời</a:t>
            </a:r>
            <a:r>
              <a:rPr lang="vi-VN" sz="3200" dirty="0">
                <a:solidFill>
                  <a:srgbClr val="0070C0"/>
                </a:solidFill>
                <a:latin typeface="+mj-lt"/>
              </a:rPr>
              <a:t>: Đoạn trích có 2 đoạn văn.</a:t>
            </a:r>
          </a:p>
        </p:txBody>
      </p:sp>
      <p:sp>
        <p:nvSpPr>
          <p:cNvPr id="13" name="TextBox 12">
            <a:extLst>
              <a:ext uri="{FF2B5EF4-FFF2-40B4-BE49-F238E27FC236}">
                <a16:creationId xmlns:a16="http://schemas.microsoft.com/office/drawing/2014/main" xmlns="" id="{14488799-6770-4166-981F-2544EA6B9557}"/>
              </a:ext>
            </a:extLst>
          </p:cNvPr>
          <p:cNvSpPr txBox="1"/>
          <p:nvPr/>
        </p:nvSpPr>
        <p:spPr>
          <a:xfrm>
            <a:off x="969895" y="3466665"/>
            <a:ext cx="6084903" cy="584775"/>
          </a:xfrm>
          <a:prstGeom prst="rect">
            <a:avLst/>
          </a:prstGeom>
          <a:noFill/>
        </p:spPr>
        <p:txBody>
          <a:bodyPr wrap="square" rtlCol="0">
            <a:spAutoFit/>
          </a:bodyPr>
          <a:lstStyle/>
          <a:p>
            <a:r>
              <a:rPr lang="vi-VN" sz="3200" dirty="0">
                <a:solidFill>
                  <a:srgbClr val="FF0000"/>
                </a:solidFill>
                <a:latin typeface="+mj-lt"/>
              </a:rPr>
              <a:t>2. Mỗi đoạn văn có bao nhiêu câu?</a:t>
            </a:r>
          </a:p>
        </p:txBody>
      </p:sp>
      <p:sp>
        <p:nvSpPr>
          <p:cNvPr id="14" name="TextBox 13">
            <a:extLst>
              <a:ext uri="{FF2B5EF4-FFF2-40B4-BE49-F238E27FC236}">
                <a16:creationId xmlns:a16="http://schemas.microsoft.com/office/drawing/2014/main" xmlns="" id="{8C764016-3263-421F-AF5B-5441A44E4738}"/>
              </a:ext>
            </a:extLst>
          </p:cNvPr>
          <p:cNvSpPr txBox="1"/>
          <p:nvPr/>
        </p:nvSpPr>
        <p:spPr>
          <a:xfrm>
            <a:off x="3543229" y="4342212"/>
            <a:ext cx="4548631" cy="1569660"/>
          </a:xfrm>
          <a:prstGeom prst="rect">
            <a:avLst/>
          </a:prstGeom>
          <a:noFill/>
        </p:spPr>
        <p:txBody>
          <a:bodyPr wrap="square" rtlCol="0">
            <a:spAutoFit/>
          </a:bodyPr>
          <a:lstStyle/>
          <a:p>
            <a:r>
              <a:rPr lang="vi-VN" sz="3200" u="sng" dirty="0">
                <a:solidFill>
                  <a:srgbClr val="0070C0"/>
                </a:solidFill>
                <a:latin typeface="+mj-lt"/>
              </a:rPr>
              <a:t>Trả lời</a:t>
            </a:r>
            <a:r>
              <a:rPr lang="vi-VN" sz="3200" dirty="0">
                <a:solidFill>
                  <a:srgbClr val="0070C0"/>
                </a:solidFill>
                <a:latin typeface="+mj-lt"/>
              </a:rPr>
              <a:t>:</a:t>
            </a:r>
          </a:p>
          <a:p>
            <a:pPr marL="285750" indent="-285750">
              <a:buFontTx/>
              <a:buChar char="-"/>
            </a:pPr>
            <a:r>
              <a:rPr lang="vi-VN" sz="3200" dirty="0">
                <a:solidFill>
                  <a:srgbClr val="0070C0"/>
                </a:solidFill>
                <a:latin typeface="+mj-lt"/>
              </a:rPr>
              <a:t>Đoạn 1: gồm 2 câu</a:t>
            </a:r>
          </a:p>
          <a:p>
            <a:pPr marL="285750" indent="-285750">
              <a:buFontTx/>
              <a:buChar char="-"/>
            </a:pPr>
            <a:r>
              <a:rPr lang="vi-VN" sz="3200" dirty="0">
                <a:solidFill>
                  <a:srgbClr val="0070C0"/>
                </a:solidFill>
                <a:latin typeface="+mj-lt"/>
              </a:rPr>
              <a:t>Đoạn 2: gồm 4 câu</a:t>
            </a:r>
          </a:p>
        </p:txBody>
      </p:sp>
    </p:spTree>
    <p:extLst>
      <p:ext uri="{BB962C8B-B14F-4D97-AF65-F5344CB8AC3E}">
        <p14:creationId xmlns:p14="http://schemas.microsoft.com/office/powerpoint/2010/main" val="32917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7F100B-5CB2-487C-9138-9AAE8CE60F80}"/>
              </a:ext>
            </a:extLst>
          </p:cNvPr>
          <p:cNvSpPr txBox="1"/>
          <p:nvPr/>
        </p:nvSpPr>
        <p:spPr>
          <a:xfrm>
            <a:off x="873512" y="136240"/>
            <a:ext cx="10428472" cy="4401205"/>
          </a:xfrm>
          <a:prstGeom prst="rect">
            <a:avLst/>
          </a:prstGeom>
          <a:noFill/>
        </p:spPr>
        <p:txBody>
          <a:bodyPr wrap="square" rtlCol="0">
            <a:spAutoFit/>
          </a:bodyPr>
          <a:lstStyle/>
          <a:p>
            <a:pPr algn="ctr"/>
            <a:r>
              <a:rPr lang="vi-VN" sz="3600" b="1" dirty="0">
                <a:latin typeface="+mj-lt"/>
              </a:rPr>
              <a:t>Dế Mèn bênh bực kẻ yếu</a:t>
            </a:r>
          </a:p>
          <a:p>
            <a:pPr algn="ctr"/>
            <a:endParaRPr lang="vi-VN" sz="3200" dirty="0">
              <a:latin typeface="+mj-lt"/>
            </a:endParaRPr>
          </a:p>
          <a:p>
            <a:r>
              <a:rPr lang="vi-VN" sz="3200" dirty="0">
                <a:latin typeface="+mj-lt"/>
              </a:rPr>
              <a:t>     </a:t>
            </a:r>
            <a:r>
              <a:rPr lang="vi-VN" sz="2400" dirty="0">
                <a:latin typeface="+mj-lt"/>
              </a:rPr>
              <a:t> Một hôm, qua một vùng cỏ xước xanh dài. Tôi chợt nghe tiếng khóc tỉ tê. Đi được vài bước nữa, tôi gặp chị Nhà Trò ngồi gục đầu bên tảng đá cuội.</a:t>
            </a:r>
          </a:p>
          <a:p>
            <a:r>
              <a:rPr lang="vi-VN" sz="2400" dirty="0">
                <a:latin typeface="+mj-lt"/>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r>
              <a:rPr lang="vi-VN" sz="2400" dirty="0"/>
              <a:t/>
            </a:r>
            <a:br>
              <a:rPr lang="vi-VN" sz="2400" dirty="0"/>
            </a:br>
            <a:r>
              <a:rPr lang="vi-VN" dirty="0"/>
              <a:t/>
            </a:r>
            <a:br>
              <a:rPr lang="vi-VN" dirty="0"/>
            </a:br>
            <a:endParaRPr lang="vi-VN" dirty="0"/>
          </a:p>
        </p:txBody>
      </p:sp>
      <p:sp>
        <p:nvSpPr>
          <p:cNvPr id="7" name="TextBox 6">
            <a:extLst>
              <a:ext uri="{FF2B5EF4-FFF2-40B4-BE49-F238E27FC236}">
                <a16:creationId xmlns:a16="http://schemas.microsoft.com/office/drawing/2014/main" xmlns="" id="{0369BB7E-E18D-4E22-82F0-384FBC4A649D}"/>
              </a:ext>
            </a:extLst>
          </p:cNvPr>
          <p:cNvSpPr txBox="1"/>
          <p:nvPr/>
        </p:nvSpPr>
        <p:spPr>
          <a:xfrm>
            <a:off x="799469" y="3782487"/>
            <a:ext cx="8390252" cy="954107"/>
          </a:xfrm>
          <a:prstGeom prst="rect">
            <a:avLst/>
          </a:prstGeom>
          <a:noFill/>
        </p:spPr>
        <p:txBody>
          <a:bodyPr wrap="square" rtlCol="0">
            <a:spAutoFit/>
          </a:bodyPr>
          <a:lstStyle/>
          <a:p>
            <a:r>
              <a:rPr lang="vi-VN" sz="2800" dirty="0">
                <a:solidFill>
                  <a:srgbClr val="FF0000"/>
                </a:solidFill>
                <a:latin typeface="+mj-lt"/>
              </a:rPr>
              <a:t>3. Trong mỗi đoạn trích có những chữ nào phải viết hoa?        </a:t>
            </a:r>
          </a:p>
          <a:p>
            <a:r>
              <a:rPr lang="vi-VN" sz="2800" dirty="0">
                <a:solidFill>
                  <a:srgbClr val="FF0000"/>
                </a:solidFill>
                <a:latin typeface="+mj-lt"/>
              </a:rPr>
              <a:t>    Vì sao phải viết hoa?</a:t>
            </a:r>
          </a:p>
        </p:txBody>
      </p:sp>
      <p:sp>
        <p:nvSpPr>
          <p:cNvPr id="8" name="TextBox 7">
            <a:extLst>
              <a:ext uri="{FF2B5EF4-FFF2-40B4-BE49-F238E27FC236}">
                <a16:creationId xmlns:a16="http://schemas.microsoft.com/office/drawing/2014/main" xmlns="" id="{8C4F06F7-865D-4DE2-95B2-5E8EE8A49ACC}"/>
              </a:ext>
            </a:extLst>
          </p:cNvPr>
          <p:cNvSpPr txBox="1"/>
          <p:nvPr/>
        </p:nvSpPr>
        <p:spPr>
          <a:xfrm>
            <a:off x="2226825" y="4956050"/>
            <a:ext cx="8199439" cy="1384995"/>
          </a:xfrm>
          <a:prstGeom prst="rect">
            <a:avLst/>
          </a:prstGeom>
          <a:noFill/>
        </p:spPr>
        <p:txBody>
          <a:bodyPr wrap="square" rtlCol="0">
            <a:spAutoFit/>
          </a:bodyPr>
          <a:lstStyle/>
          <a:p>
            <a:r>
              <a:rPr lang="vi-VN" sz="2800" u="sng" dirty="0">
                <a:solidFill>
                  <a:srgbClr val="0070C0"/>
                </a:solidFill>
                <a:latin typeface="+mj-lt"/>
              </a:rPr>
              <a:t>Trả lời</a:t>
            </a:r>
            <a:r>
              <a:rPr lang="vi-VN" sz="2800" dirty="0">
                <a:solidFill>
                  <a:srgbClr val="0070C0"/>
                </a:solidFill>
                <a:latin typeface="+mj-lt"/>
              </a:rPr>
              <a:t>: Vì đây là những chữ đầu câu, chữ đầu đoạn và những chữ ghi tên riêng nên yêu cầu chúng ta phải viết hoa. </a:t>
            </a:r>
          </a:p>
        </p:txBody>
      </p:sp>
      <p:cxnSp>
        <p:nvCxnSpPr>
          <p:cNvPr id="3" name="Straight Connector 2">
            <a:extLst>
              <a:ext uri="{FF2B5EF4-FFF2-40B4-BE49-F238E27FC236}">
                <a16:creationId xmlns:a16="http://schemas.microsoft.com/office/drawing/2014/main" xmlns="" id="{03EC23BD-C3FC-464D-870E-C7F4D012DBCE}"/>
              </a:ext>
            </a:extLst>
          </p:cNvPr>
          <p:cNvCxnSpPr>
            <a:cxnSpLocks/>
          </p:cNvCxnSpPr>
          <p:nvPr/>
        </p:nvCxnSpPr>
        <p:spPr>
          <a:xfrm>
            <a:off x="1524002" y="1714500"/>
            <a:ext cx="5619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xmlns="" id="{33274B53-F01C-45AA-A3C0-1303C6048BB1}"/>
              </a:ext>
            </a:extLst>
          </p:cNvPr>
          <p:cNvCxnSpPr>
            <a:cxnSpLocks/>
          </p:cNvCxnSpPr>
          <p:nvPr/>
        </p:nvCxnSpPr>
        <p:spPr>
          <a:xfrm>
            <a:off x="6819900" y="1714500"/>
            <a:ext cx="4762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A9536F0D-F408-4054-9C0F-AB19CDEA3699}"/>
              </a:ext>
            </a:extLst>
          </p:cNvPr>
          <p:cNvCxnSpPr>
            <a:cxnSpLocks/>
          </p:cNvCxnSpPr>
          <p:nvPr/>
        </p:nvCxnSpPr>
        <p:spPr>
          <a:xfrm>
            <a:off x="10534650" y="1714500"/>
            <a:ext cx="3619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C070C90E-8B40-41F3-B385-4565A98DFD1C}"/>
              </a:ext>
            </a:extLst>
          </p:cNvPr>
          <p:cNvCxnSpPr>
            <a:cxnSpLocks/>
          </p:cNvCxnSpPr>
          <p:nvPr/>
        </p:nvCxnSpPr>
        <p:spPr>
          <a:xfrm>
            <a:off x="4752977" y="20955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0BA2A218-941B-400C-9C88-99094EF56096}"/>
              </a:ext>
            </a:extLst>
          </p:cNvPr>
          <p:cNvCxnSpPr>
            <a:cxnSpLocks/>
          </p:cNvCxnSpPr>
          <p:nvPr/>
        </p:nvCxnSpPr>
        <p:spPr>
          <a:xfrm>
            <a:off x="1524001" y="2457450"/>
            <a:ext cx="15811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7BD8DFCE-B241-4039-BCB7-5DA9E7282C41}"/>
              </a:ext>
            </a:extLst>
          </p:cNvPr>
          <p:cNvCxnSpPr>
            <a:cxnSpLocks/>
          </p:cNvCxnSpPr>
          <p:nvPr/>
        </p:nvCxnSpPr>
        <p:spPr>
          <a:xfrm>
            <a:off x="962025" y="2819400"/>
            <a:ext cx="4762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2C0B5853-9A54-4A45-B2DA-DC1E10461FC2}"/>
              </a:ext>
            </a:extLst>
          </p:cNvPr>
          <p:cNvCxnSpPr>
            <a:cxnSpLocks/>
          </p:cNvCxnSpPr>
          <p:nvPr/>
        </p:nvCxnSpPr>
        <p:spPr>
          <a:xfrm>
            <a:off x="3409951" y="3190875"/>
            <a:ext cx="609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57CBD85A-D797-40AD-A84A-A683BD76FF3E}"/>
              </a:ext>
            </a:extLst>
          </p:cNvPr>
          <p:cNvCxnSpPr>
            <a:cxnSpLocks/>
          </p:cNvCxnSpPr>
          <p:nvPr/>
        </p:nvCxnSpPr>
        <p:spPr>
          <a:xfrm>
            <a:off x="6096002" y="360045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xmlns="" id="{E7E1AB40-9434-47AC-A533-7E3F8B247DF5}"/>
              </a:ext>
            </a:extLst>
          </p:cNvPr>
          <p:cNvCxnSpPr>
            <a:cxnSpLocks/>
          </p:cNvCxnSpPr>
          <p:nvPr/>
        </p:nvCxnSpPr>
        <p:spPr>
          <a:xfrm>
            <a:off x="4086225" y="3600450"/>
            <a:ext cx="447675"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236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7F100B-5CB2-487C-9138-9AAE8CE60F80}"/>
              </a:ext>
            </a:extLst>
          </p:cNvPr>
          <p:cNvSpPr txBox="1"/>
          <p:nvPr/>
        </p:nvSpPr>
        <p:spPr>
          <a:xfrm>
            <a:off x="873512" y="136240"/>
            <a:ext cx="10428472" cy="4401205"/>
          </a:xfrm>
          <a:prstGeom prst="rect">
            <a:avLst/>
          </a:prstGeom>
          <a:noFill/>
        </p:spPr>
        <p:txBody>
          <a:bodyPr wrap="square" rtlCol="0">
            <a:spAutoFit/>
          </a:bodyPr>
          <a:lstStyle/>
          <a:p>
            <a:pPr algn="ctr"/>
            <a:r>
              <a:rPr lang="vi-VN" sz="3600" b="1" dirty="0">
                <a:latin typeface="+mj-lt"/>
              </a:rPr>
              <a:t>Dế Mèn bênh bực kẻ yếu</a:t>
            </a:r>
          </a:p>
          <a:p>
            <a:pPr algn="ctr"/>
            <a:endParaRPr lang="vi-VN" sz="3200" dirty="0">
              <a:latin typeface="+mj-lt"/>
            </a:endParaRPr>
          </a:p>
          <a:p>
            <a:r>
              <a:rPr lang="vi-VN" sz="3200" dirty="0">
                <a:latin typeface="+mj-lt"/>
              </a:rPr>
              <a:t>     </a:t>
            </a:r>
            <a:r>
              <a:rPr lang="vi-VN" sz="2400" dirty="0">
                <a:latin typeface="+mj-lt"/>
              </a:rPr>
              <a:t> Một hôm, qua một vùng cỏ xước xanh dài. Tôi chợt nghe tiếng khóc tỉ tê. Đi được vài bước nữa, tôi gặp chị Nhà Trò ngồi gục đầu bên tảng đá cuội.</a:t>
            </a:r>
          </a:p>
          <a:p>
            <a:r>
              <a:rPr lang="vi-VN" sz="2400" dirty="0">
                <a:latin typeface="+mj-lt"/>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r>
              <a:rPr lang="vi-VN" sz="2400" dirty="0"/>
              <a:t/>
            </a:r>
            <a:br>
              <a:rPr lang="vi-VN" sz="2400" dirty="0"/>
            </a:br>
            <a:r>
              <a:rPr lang="vi-VN" dirty="0"/>
              <a:t/>
            </a:r>
            <a:br>
              <a:rPr lang="vi-VN" dirty="0"/>
            </a:br>
            <a:endParaRPr lang="vi-VN" dirty="0"/>
          </a:p>
        </p:txBody>
      </p:sp>
      <p:cxnSp>
        <p:nvCxnSpPr>
          <p:cNvPr id="17" name="Straight Connector 16">
            <a:extLst>
              <a:ext uri="{FF2B5EF4-FFF2-40B4-BE49-F238E27FC236}">
                <a16:creationId xmlns:a16="http://schemas.microsoft.com/office/drawing/2014/main" xmlns="" id="{C070C90E-8B40-41F3-B385-4565A98DFD1C}"/>
              </a:ext>
            </a:extLst>
          </p:cNvPr>
          <p:cNvCxnSpPr>
            <a:cxnSpLocks/>
          </p:cNvCxnSpPr>
          <p:nvPr/>
        </p:nvCxnSpPr>
        <p:spPr>
          <a:xfrm>
            <a:off x="4533902" y="1702308"/>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0BA2A218-941B-400C-9C88-99094EF56096}"/>
              </a:ext>
            </a:extLst>
          </p:cNvPr>
          <p:cNvCxnSpPr>
            <a:cxnSpLocks/>
          </p:cNvCxnSpPr>
          <p:nvPr/>
        </p:nvCxnSpPr>
        <p:spPr>
          <a:xfrm>
            <a:off x="2075689" y="2457450"/>
            <a:ext cx="102946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7BD8DFCE-B241-4039-BCB7-5DA9E7282C41}"/>
              </a:ext>
            </a:extLst>
          </p:cNvPr>
          <p:cNvCxnSpPr>
            <a:cxnSpLocks/>
          </p:cNvCxnSpPr>
          <p:nvPr/>
        </p:nvCxnSpPr>
        <p:spPr>
          <a:xfrm>
            <a:off x="9959720" y="1705356"/>
            <a:ext cx="4762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2C0B5853-9A54-4A45-B2DA-DC1E10461FC2}"/>
              </a:ext>
            </a:extLst>
          </p:cNvPr>
          <p:cNvCxnSpPr>
            <a:cxnSpLocks/>
          </p:cNvCxnSpPr>
          <p:nvPr/>
        </p:nvCxnSpPr>
        <p:spPr>
          <a:xfrm>
            <a:off x="2010917" y="3172587"/>
            <a:ext cx="127177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57CBD85A-D797-40AD-A84A-A683BD76FF3E}"/>
              </a:ext>
            </a:extLst>
          </p:cNvPr>
          <p:cNvCxnSpPr>
            <a:cxnSpLocks/>
          </p:cNvCxnSpPr>
          <p:nvPr/>
        </p:nvCxnSpPr>
        <p:spPr>
          <a:xfrm>
            <a:off x="6096002" y="360045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xmlns="" id="{7D1FFA27-858F-43AD-9B08-FBA3ADA0F834}"/>
              </a:ext>
            </a:extLst>
          </p:cNvPr>
          <p:cNvSpPr txBox="1"/>
          <p:nvPr/>
        </p:nvSpPr>
        <p:spPr>
          <a:xfrm>
            <a:off x="850393" y="5323520"/>
            <a:ext cx="10271947"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5. Em hãy nêu các từ khó, dễ lẫn khi viết chính tả có trong đoạn trích.</a:t>
            </a:r>
          </a:p>
        </p:txBody>
      </p:sp>
      <p:sp>
        <p:nvSpPr>
          <p:cNvPr id="19" name="TextBox 18">
            <a:extLst>
              <a:ext uri="{FF2B5EF4-FFF2-40B4-BE49-F238E27FC236}">
                <a16:creationId xmlns:a16="http://schemas.microsoft.com/office/drawing/2014/main" xmlns="" id="{C7FB1C3B-C847-4FBB-A5F3-25EE985A9667}"/>
              </a:ext>
            </a:extLst>
          </p:cNvPr>
          <p:cNvSpPr txBox="1"/>
          <p:nvPr/>
        </p:nvSpPr>
        <p:spPr>
          <a:xfrm>
            <a:off x="850393" y="3780309"/>
            <a:ext cx="6666571"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4.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0D51FAD-42C6-435F-8B51-BEC20A3844F2}"/>
              </a:ext>
            </a:extLst>
          </p:cNvPr>
          <p:cNvSpPr txBox="1"/>
          <p:nvPr/>
        </p:nvSpPr>
        <p:spPr>
          <a:xfrm>
            <a:off x="1775089" y="4379208"/>
            <a:ext cx="10089625" cy="830997"/>
          </a:xfrm>
          <a:prstGeom prst="rect">
            <a:avLst/>
          </a:prstGeom>
          <a:noFill/>
        </p:spPr>
        <p:txBody>
          <a:bodyPr wrap="square" rtlCol="0">
            <a:spAutoFit/>
          </a:bodyPr>
          <a:lstStyle/>
          <a:p>
            <a:r>
              <a:rPr lang="en-US" sz="2400" u="sng" dirty="0" err="1">
                <a:solidFill>
                  <a:srgbClr val="0070C0"/>
                </a:solidFill>
                <a:latin typeface="Times New Roman" panose="02020603050405020304" pitchFamily="18" charset="0"/>
                <a:cs typeface="Times New Roman" panose="02020603050405020304" pitchFamily="18" charset="0"/>
              </a:rPr>
              <a:t>Trả</a:t>
            </a:r>
            <a:r>
              <a:rPr lang="en-US" sz="2400" u="sng" dirty="0">
                <a:solidFill>
                  <a:srgbClr val="0070C0"/>
                </a:solidFill>
                <a:latin typeface="Times New Roman" panose="02020603050405020304" pitchFamily="18" charset="0"/>
                <a:cs typeface="Times New Roman" panose="02020603050405020304" pitchFamily="18" charset="0"/>
              </a:rPr>
              <a:t> </a:t>
            </a:r>
            <a:r>
              <a:rPr lang="en-US" sz="2400" u="sng" dirty="0" err="1">
                <a:solidFill>
                  <a:srgbClr val="0070C0"/>
                </a:solidFill>
                <a:latin typeface="Times New Roman" panose="02020603050405020304" pitchFamily="18" charset="0"/>
                <a:cs typeface="Times New Roman" panose="02020603050405020304" pitchFamily="18" charset="0"/>
              </a:rPr>
              <a:t>lời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Đoạn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trích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biết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hoàn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Dế</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Mèn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gặp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Trò</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hình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yếu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ớt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đáng</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thương của Nhà Trò.</a:t>
            </a:r>
          </a:p>
        </p:txBody>
      </p:sp>
      <p:cxnSp>
        <p:nvCxnSpPr>
          <p:cNvPr id="23" name="Straight Connector 22">
            <a:extLst>
              <a:ext uri="{FF2B5EF4-FFF2-40B4-BE49-F238E27FC236}">
                <a16:creationId xmlns:a16="http://schemas.microsoft.com/office/drawing/2014/main" xmlns="" id="{42372F15-C694-4076-A5D9-D9F96E61B2F8}"/>
              </a:ext>
            </a:extLst>
          </p:cNvPr>
          <p:cNvCxnSpPr>
            <a:cxnSpLocks/>
          </p:cNvCxnSpPr>
          <p:nvPr/>
        </p:nvCxnSpPr>
        <p:spPr>
          <a:xfrm>
            <a:off x="4768598" y="2083308"/>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103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C92CE5A-C579-4CE7-891C-833A61723303}"/>
              </a:ext>
            </a:extLst>
          </p:cNvPr>
          <p:cNvSpPr txBox="1"/>
          <p:nvPr/>
        </p:nvSpPr>
        <p:spPr>
          <a:xfrm>
            <a:off x="1597152" y="1746505"/>
            <a:ext cx="3416381" cy="1015663"/>
          </a:xfrm>
          <a:prstGeom prst="rect">
            <a:avLst/>
          </a:prstGeom>
          <a:noFill/>
        </p:spPr>
        <p:txBody>
          <a:bodyPr wrap="square" rtlCol="0">
            <a:spAutoFit/>
          </a:bodyPr>
          <a:lstStyle/>
          <a:p>
            <a:r>
              <a:rPr lang="vi-VN" sz="6000" b="1" dirty="0">
                <a:latin typeface="+mj-lt"/>
              </a:rPr>
              <a:t>cỏ xước</a:t>
            </a:r>
          </a:p>
        </p:txBody>
      </p:sp>
      <p:sp>
        <p:nvSpPr>
          <p:cNvPr id="5" name="TextBox 4">
            <a:extLst>
              <a:ext uri="{FF2B5EF4-FFF2-40B4-BE49-F238E27FC236}">
                <a16:creationId xmlns:a16="http://schemas.microsoft.com/office/drawing/2014/main" xmlns="" id="{BEC0C16D-E52C-43A5-8543-04891B32FE4D}"/>
              </a:ext>
            </a:extLst>
          </p:cNvPr>
          <p:cNvSpPr txBox="1"/>
          <p:nvPr/>
        </p:nvSpPr>
        <p:spPr>
          <a:xfrm>
            <a:off x="7178468" y="1746505"/>
            <a:ext cx="3416381" cy="1015663"/>
          </a:xfrm>
          <a:prstGeom prst="rect">
            <a:avLst/>
          </a:prstGeom>
          <a:noFill/>
        </p:spPr>
        <p:txBody>
          <a:bodyPr wrap="square" rtlCol="0">
            <a:spAutoFit/>
          </a:bodyPr>
          <a:lstStyle/>
          <a:p>
            <a:r>
              <a:rPr lang="vi-VN" sz="6000" b="1" dirty="0">
                <a:latin typeface="+mj-lt"/>
              </a:rPr>
              <a:t>tỉ tê </a:t>
            </a:r>
          </a:p>
        </p:txBody>
      </p:sp>
      <p:sp>
        <p:nvSpPr>
          <p:cNvPr id="7" name="TextBox 6">
            <a:extLst>
              <a:ext uri="{FF2B5EF4-FFF2-40B4-BE49-F238E27FC236}">
                <a16:creationId xmlns:a16="http://schemas.microsoft.com/office/drawing/2014/main" xmlns="" id="{1C77B2BB-8528-4950-A149-5F50A396906D}"/>
              </a:ext>
            </a:extLst>
          </p:cNvPr>
          <p:cNvSpPr txBox="1"/>
          <p:nvPr/>
        </p:nvSpPr>
        <p:spPr>
          <a:xfrm>
            <a:off x="1597152" y="3959490"/>
            <a:ext cx="3852672" cy="1015663"/>
          </a:xfrm>
          <a:prstGeom prst="rect">
            <a:avLst/>
          </a:prstGeom>
          <a:noFill/>
        </p:spPr>
        <p:txBody>
          <a:bodyPr wrap="square" rtlCol="0">
            <a:spAutoFit/>
          </a:bodyPr>
          <a:lstStyle/>
          <a:p>
            <a:r>
              <a:rPr lang="vi-VN" sz="6000" b="1" dirty="0">
                <a:latin typeface="+mj-lt"/>
              </a:rPr>
              <a:t>chùn chùn</a:t>
            </a:r>
          </a:p>
        </p:txBody>
      </p:sp>
      <p:sp>
        <p:nvSpPr>
          <p:cNvPr id="8" name="TextBox 7">
            <a:extLst>
              <a:ext uri="{FF2B5EF4-FFF2-40B4-BE49-F238E27FC236}">
                <a16:creationId xmlns:a16="http://schemas.microsoft.com/office/drawing/2014/main" xmlns="" id="{949DB45C-8E8D-45B2-A0D8-847653189184}"/>
              </a:ext>
            </a:extLst>
          </p:cNvPr>
          <p:cNvSpPr txBox="1"/>
          <p:nvPr/>
        </p:nvSpPr>
        <p:spPr>
          <a:xfrm>
            <a:off x="7104888" y="3959491"/>
            <a:ext cx="5431536" cy="1015663"/>
          </a:xfrm>
          <a:prstGeom prst="rect">
            <a:avLst/>
          </a:prstGeom>
          <a:noFill/>
        </p:spPr>
        <p:txBody>
          <a:bodyPr wrap="square" rtlCol="0">
            <a:spAutoFit/>
          </a:bodyPr>
          <a:lstStyle/>
          <a:p>
            <a:r>
              <a:rPr lang="vi-VN" sz="6000" b="1" dirty="0">
                <a:latin typeface="+mj-lt"/>
              </a:rPr>
              <a:t>Nhà Trò</a:t>
            </a:r>
          </a:p>
        </p:txBody>
      </p:sp>
      <p:sp>
        <p:nvSpPr>
          <p:cNvPr id="9" name="TextBox 8">
            <a:extLst>
              <a:ext uri="{FF2B5EF4-FFF2-40B4-BE49-F238E27FC236}">
                <a16:creationId xmlns:a16="http://schemas.microsoft.com/office/drawing/2014/main" xmlns="" id="{2BE52016-7450-4816-ACDA-2E8765733A5F}"/>
              </a:ext>
            </a:extLst>
          </p:cNvPr>
          <p:cNvSpPr txBox="1"/>
          <p:nvPr/>
        </p:nvSpPr>
        <p:spPr>
          <a:xfrm>
            <a:off x="2880360" y="1746504"/>
            <a:ext cx="1883664" cy="1015663"/>
          </a:xfrm>
          <a:prstGeom prst="rect">
            <a:avLst/>
          </a:prstGeom>
          <a:noFill/>
        </p:spPr>
        <p:txBody>
          <a:bodyPr wrap="square" rtlCol="0">
            <a:spAutoFit/>
          </a:bodyPr>
          <a:lstStyle/>
          <a:p>
            <a:r>
              <a:rPr lang="vi-VN" sz="6000" b="1" dirty="0">
                <a:solidFill>
                  <a:srgbClr val="FF0000"/>
                </a:solidFill>
                <a:latin typeface="+mj-lt"/>
              </a:rPr>
              <a:t>ước</a:t>
            </a:r>
          </a:p>
        </p:txBody>
      </p:sp>
      <p:sp>
        <p:nvSpPr>
          <p:cNvPr id="10" name="TextBox 9">
            <a:extLst>
              <a:ext uri="{FF2B5EF4-FFF2-40B4-BE49-F238E27FC236}">
                <a16:creationId xmlns:a16="http://schemas.microsoft.com/office/drawing/2014/main" xmlns="" id="{D4857585-2B26-4FAA-BEBD-2C78A70DBCF6}"/>
              </a:ext>
            </a:extLst>
          </p:cNvPr>
          <p:cNvSpPr txBox="1"/>
          <p:nvPr/>
        </p:nvSpPr>
        <p:spPr>
          <a:xfrm>
            <a:off x="7427976" y="1746504"/>
            <a:ext cx="667512" cy="1015663"/>
          </a:xfrm>
          <a:prstGeom prst="rect">
            <a:avLst/>
          </a:prstGeom>
          <a:noFill/>
        </p:spPr>
        <p:txBody>
          <a:bodyPr wrap="square" rtlCol="0">
            <a:spAutoFit/>
          </a:bodyPr>
          <a:lstStyle/>
          <a:p>
            <a:r>
              <a:rPr lang="vi-VN" sz="6000" b="1" dirty="0">
                <a:solidFill>
                  <a:srgbClr val="FF0000"/>
                </a:solidFill>
                <a:latin typeface="+mj-lt"/>
              </a:rPr>
              <a:t>ỉ</a:t>
            </a:r>
          </a:p>
        </p:txBody>
      </p:sp>
      <p:sp>
        <p:nvSpPr>
          <p:cNvPr id="11" name="TextBox 10">
            <a:extLst>
              <a:ext uri="{FF2B5EF4-FFF2-40B4-BE49-F238E27FC236}">
                <a16:creationId xmlns:a16="http://schemas.microsoft.com/office/drawing/2014/main" xmlns="" id="{52A93377-1754-4793-8DAE-AA1C02E3DD2C}"/>
              </a:ext>
            </a:extLst>
          </p:cNvPr>
          <p:cNvSpPr txBox="1"/>
          <p:nvPr/>
        </p:nvSpPr>
        <p:spPr>
          <a:xfrm>
            <a:off x="2363511" y="3959489"/>
            <a:ext cx="1883664" cy="1015663"/>
          </a:xfrm>
          <a:prstGeom prst="rect">
            <a:avLst/>
          </a:prstGeom>
          <a:noFill/>
        </p:spPr>
        <p:txBody>
          <a:bodyPr wrap="square" rtlCol="0">
            <a:spAutoFit/>
          </a:bodyPr>
          <a:lstStyle/>
          <a:p>
            <a:r>
              <a:rPr lang="vi-VN" sz="6000" b="1" dirty="0">
                <a:solidFill>
                  <a:srgbClr val="FF0000"/>
                </a:solidFill>
                <a:latin typeface="+mj-lt"/>
              </a:rPr>
              <a:t>un</a:t>
            </a:r>
          </a:p>
        </p:txBody>
      </p:sp>
      <p:sp>
        <p:nvSpPr>
          <p:cNvPr id="12" name="TextBox 11">
            <a:extLst>
              <a:ext uri="{FF2B5EF4-FFF2-40B4-BE49-F238E27FC236}">
                <a16:creationId xmlns:a16="http://schemas.microsoft.com/office/drawing/2014/main" xmlns="" id="{A0117C5A-3853-4866-852A-4EADF2CD097D}"/>
              </a:ext>
            </a:extLst>
          </p:cNvPr>
          <p:cNvSpPr txBox="1"/>
          <p:nvPr/>
        </p:nvSpPr>
        <p:spPr>
          <a:xfrm>
            <a:off x="4145281" y="3959489"/>
            <a:ext cx="1883664" cy="1015663"/>
          </a:xfrm>
          <a:prstGeom prst="rect">
            <a:avLst/>
          </a:prstGeom>
          <a:noFill/>
        </p:spPr>
        <p:txBody>
          <a:bodyPr wrap="square" rtlCol="0">
            <a:spAutoFit/>
          </a:bodyPr>
          <a:lstStyle/>
          <a:p>
            <a:r>
              <a:rPr lang="vi-VN" sz="6000" b="1" dirty="0">
                <a:solidFill>
                  <a:srgbClr val="FF0000"/>
                </a:solidFill>
                <a:latin typeface="+mj-lt"/>
              </a:rPr>
              <a:t>un</a:t>
            </a:r>
          </a:p>
        </p:txBody>
      </p:sp>
      <p:sp>
        <p:nvSpPr>
          <p:cNvPr id="13" name="TextBox 12">
            <a:extLst>
              <a:ext uri="{FF2B5EF4-FFF2-40B4-BE49-F238E27FC236}">
                <a16:creationId xmlns:a16="http://schemas.microsoft.com/office/drawing/2014/main" xmlns="" id="{4D955514-243F-4356-954D-692F732F855B}"/>
              </a:ext>
            </a:extLst>
          </p:cNvPr>
          <p:cNvSpPr txBox="1"/>
          <p:nvPr/>
        </p:nvSpPr>
        <p:spPr>
          <a:xfrm>
            <a:off x="7104888" y="3959488"/>
            <a:ext cx="1883664" cy="1015663"/>
          </a:xfrm>
          <a:prstGeom prst="rect">
            <a:avLst/>
          </a:prstGeom>
          <a:noFill/>
        </p:spPr>
        <p:txBody>
          <a:bodyPr wrap="square" rtlCol="0">
            <a:spAutoFit/>
          </a:bodyPr>
          <a:lstStyle/>
          <a:p>
            <a:r>
              <a:rPr lang="vi-VN" sz="6000" b="1" dirty="0">
                <a:solidFill>
                  <a:srgbClr val="FF0000"/>
                </a:solidFill>
                <a:latin typeface="+mj-lt"/>
              </a:rPr>
              <a:t>Nh</a:t>
            </a:r>
          </a:p>
        </p:txBody>
      </p:sp>
      <p:sp>
        <p:nvSpPr>
          <p:cNvPr id="14" name="TextBox 13">
            <a:extLst>
              <a:ext uri="{FF2B5EF4-FFF2-40B4-BE49-F238E27FC236}">
                <a16:creationId xmlns:a16="http://schemas.microsoft.com/office/drawing/2014/main" xmlns="" id="{E1D79A54-B088-4F00-8E18-62B904BE7C8A}"/>
              </a:ext>
            </a:extLst>
          </p:cNvPr>
          <p:cNvSpPr txBox="1"/>
          <p:nvPr/>
        </p:nvSpPr>
        <p:spPr>
          <a:xfrm>
            <a:off x="8637260" y="3959488"/>
            <a:ext cx="1883664" cy="1015663"/>
          </a:xfrm>
          <a:prstGeom prst="rect">
            <a:avLst/>
          </a:prstGeom>
          <a:noFill/>
        </p:spPr>
        <p:txBody>
          <a:bodyPr wrap="square" rtlCol="0">
            <a:spAutoFit/>
          </a:bodyPr>
          <a:lstStyle/>
          <a:p>
            <a:r>
              <a:rPr lang="vi-VN" sz="6000" b="1" dirty="0">
                <a:solidFill>
                  <a:srgbClr val="FF0000"/>
                </a:solidFill>
                <a:latin typeface="+mj-lt"/>
              </a:rPr>
              <a:t>Tr</a:t>
            </a:r>
          </a:p>
        </p:txBody>
      </p:sp>
    </p:spTree>
    <p:extLst>
      <p:ext uri="{BB962C8B-B14F-4D97-AF65-F5344CB8AC3E}">
        <p14:creationId xmlns:p14="http://schemas.microsoft.com/office/powerpoint/2010/main" val="33757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541" y="562246"/>
            <a:ext cx="8229601" cy="1077218"/>
          </a:xfrm>
          <a:prstGeom prst="rect">
            <a:avLst/>
          </a:prstGeom>
        </p:spPr>
        <p:txBody>
          <a:bodyPr wrap="square">
            <a:spAutoFit/>
          </a:bodyPr>
          <a:lstStyle/>
          <a:p>
            <a:pPr algn="ctr"/>
            <a:r>
              <a:rPr lang="en-US" sz="3200" dirty="0" smtClean="0">
                <a:solidFill>
                  <a:srgbClr val="092A04"/>
                </a:solidFill>
                <a:latin typeface="Times New Roman" panose="02020603050405020304" pitchFamily="18" charset="0"/>
                <a:cs typeface="Times New Roman" panose="02020603050405020304" pitchFamily="18" charset="0"/>
              </a:rPr>
              <a:t>GV </a:t>
            </a:r>
            <a:r>
              <a:rPr lang="en-US" sz="3200" dirty="0" err="1" smtClean="0">
                <a:solidFill>
                  <a:srgbClr val="092A04"/>
                </a:solidFill>
                <a:latin typeface="Times New Roman" panose="02020603050405020304" pitchFamily="18" charset="0"/>
                <a:cs typeface="Times New Roman" panose="02020603050405020304" pitchFamily="18" charset="0"/>
              </a:rPr>
              <a:t>đọc</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cho</a:t>
            </a:r>
            <a:r>
              <a:rPr lang="en-US" sz="3200" dirty="0" smtClean="0">
                <a:solidFill>
                  <a:srgbClr val="092A04"/>
                </a:solidFill>
                <a:latin typeface="Times New Roman" panose="02020603050405020304" pitchFamily="18" charset="0"/>
                <a:cs typeface="Times New Roman" panose="02020603050405020304" pitchFamily="18" charset="0"/>
              </a:rPr>
              <a:t> HS </a:t>
            </a:r>
            <a:r>
              <a:rPr lang="en-US" sz="3200" dirty="0" err="1" smtClean="0">
                <a:solidFill>
                  <a:srgbClr val="092A04"/>
                </a:solidFill>
                <a:latin typeface="Times New Roman" panose="02020603050405020304" pitchFamily="18" charset="0"/>
                <a:cs typeface="Times New Roman" panose="02020603050405020304" pitchFamily="18" charset="0"/>
              </a:rPr>
              <a:t>viết</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đoạn</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trích</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trong</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bài</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tập</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đọc</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Dế</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Mèn</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bênh</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vực</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kẻ</a:t>
            </a:r>
            <a:r>
              <a:rPr lang="en-US" sz="3200" dirty="0" smtClean="0">
                <a:solidFill>
                  <a:srgbClr val="092A04"/>
                </a:solidFill>
                <a:latin typeface="Times New Roman" panose="02020603050405020304" pitchFamily="18" charset="0"/>
                <a:cs typeface="Times New Roman" panose="02020603050405020304" pitchFamily="18" charset="0"/>
              </a:rPr>
              <a:t> </a:t>
            </a:r>
            <a:r>
              <a:rPr lang="en-US" sz="3200" dirty="0" err="1" smtClean="0">
                <a:solidFill>
                  <a:srgbClr val="092A04"/>
                </a:solidFill>
                <a:latin typeface="Times New Roman" panose="02020603050405020304" pitchFamily="18" charset="0"/>
                <a:cs typeface="Times New Roman" panose="02020603050405020304" pitchFamily="18" charset="0"/>
              </a:rPr>
              <a:t>yếu</a:t>
            </a:r>
            <a:endParaRPr lang="vi-VN" sz="3200" dirty="0">
              <a:solidFill>
                <a:srgbClr val="092A04"/>
              </a:solidFill>
              <a:latin typeface="Times New Roman" panose="02020603050405020304" pitchFamily="18" charset="0"/>
              <a:cs typeface="Times New Roman" panose="02020603050405020304" pitchFamily="18" charset="0"/>
            </a:endParaRPr>
          </a:p>
        </p:txBody>
      </p:sp>
      <p:pic>
        <p:nvPicPr>
          <p:cNvPr id="1026" name="Picture 2" descr="https://quantri.pgdthanhxuan.edu.vn/UploadImages/thnguyentuan/thnt01/2019_12/20161115-tu-the-ngoi_1412201922.jpg?w=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543" y="1857960"/>
            <a:ext cx="7523516" cy="457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44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4D09F01-BFE2-4CEC-812A-4A677C86F919}"/>
              </a:ext>
            </a:extLst>
          </p:cNvPr>
          <p:cNvSpPr/>
          <p:nvPr/>
        </p:nvSpPr>
        <p:spPr>
          <a:xfrm>
            <a:off x="0" y="-392219"/>
            <a:ext cx="12192000" cy="189570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4400" dirty="0">
                <a:solidFill>
                  <a:srgbClr val="092A04"/>
                </a:solidFill>
                <a:latin typeface="+mj-lt"/>
              </a:rPr>
              <a:t>Điền vào chỗ trống </a:t>
            </a:r>
            <a:r>
              <a:rPr lang="vi-VN" sz="4400" b="1" dirty="0">
                <a:solidFill>
                  <a:srgbClr val="FF0000"/>
                </a:solidFill>
                <a:latin typeface="+mj-lt"/>
              </a:rPr>
              <a:t>l</a:t>
            </a:r>
            <a:r>
              <a:rPr lang="vi-VN" sz="4400" dirty="0">
                <a:solidFill>
                  <a:srgbClr val="092A04"/>
                </a:solidFill>
                <a:latin typeface="+mj-lt"/>
              </a:rPr>
              <a:t> hay </a:t>
            </a:r>
            <a:r>
              <a:rPr lang="vi-VN" sz="4400" b="1" dirty="0">
                <a:solidFill>
                  <a:srgbClr val="FF0000"/>
                </a:solidFill>
                <a:latin typeface="+mj-lt"/>
              </a:rPr>
              <a:t>n</a:t>
            </a:r>
            <a:r>
              <a:rPr lang="vi-VN" sz="4400" dirty="0">
                <a:solidFill>
                  <a:srgbClr val="092A04"/>
                </a:solidFill>
                <a:latin typeface="+mj-lt"/>
              </a:rPr>
              <a:t>?</a:t>
            </a:r>
          </a:p>
        </p:txBody>
      </p:sp>
      <p:sp>
        <p:nvSpPr>
          <p:cNvPr id="3" name="TextBox 2">
            <a:extLst>
              <a:ext uri="{FF2B5EF4-FFF2-40B4-BE49-F238E27FC236}">
                <a16:creationId xmlns:a16="http://schemas.microsoft.com/office/drawing/2014/main" xmlns="" id="{8C153798-4077-42BD-B1A9-FDF173CB6294}"/>
              </a:ext>
            </a:extLst>
          </p:cNvPr>
          <p:cNvSpPr txBox="1"/>
          <p:nvPr/>
        </p:nvSpPr>
        <p:spPr>
          <a:xfrm>
            <a:off x="895773" y="2253427"/>
            <a:ext cx="9802707" cy="3416320"/>
          </a:xfrm>
          <a:prstGeom prst="rect">
            <a:avLst/>
          </a:prstGeom>
          <a:noFill/>
        </p:spPr>
        <p:txBody>
          <a:bodyPr wrap="square" rtlCol="0">
            <a:spAutoFit/>
          </a:bodyPr>
          <a:lstStyle/>
          <a:p>
            <a:r>
              <a:rPr lang="vi-VN" sz="3200" dirty="0">
                <a:latin typeface="+mj-lt"/>
              </a:rPr>
              <a:t>     </a:t>
            </a:r>
            <a:r>
              <a:rPr lang="vi-VN" sz="3600" dirty="0">
                <a:latin typeface="+mj-lt"/>
              </a:rPr>
              <a:t>Không thể ...ẫn chị Chấm với bất cứ người nào khác. Chị có một thân hình ...ở nang rất cân đối. Hai cánh tay béo ...ẳn, chắc ...ịch. Đôi ...ông mày không tỉa bao giờ, mọc ...òa xòa tự nhiên, ...àm cho đôi mắt sắc sảo của chị dịu dàng đi.</a:t>
            </a:r>
            <a:br>
              <a:rPr lang="vi-VN" sz="3600" dirty="0">
                <a:latin typeface="+mj-lt"/>
              </a:rPr>
            </a:br>
            <a:r>
              <a:rPr lang="vi-VN" dirty="0"/>
              <a:t/>
            </a:r>
            <a:br>
              <a:rPr lang="vi-VN" dirty="0"/>
            </a:br>
            <a:endParaRPr lang="vi-VN" dirty="0"/>
          </a:p>
        </p:txBody>
      </p:sp>
      <p:sp>
        <p:nvSpPr>
          <p:cNvPr id="6" name="TextBox 5">
            <a:extLst>
              <a:ext uri="{FF2B5EF4-FFF2-40B4-BE49-F238E27FC236}">
                <a16:creationId xmlns:a16="http://schemas.microsoft.com/office/drawing/2014/main" xmlns="" id="{EB6E97A8-099D-4937-8FEC-FD06B7DB291E}"/>
              </a:ext>
            </a:extLst>
          </p:cNvPr>
          <p:cNvSpPr txBox="1"/>
          <p:nvPr/>
        </p:nvSpPr>
        <p:spPr>
          <a:xfrm>
            <a:off x="3552497" y="3253700"/>
            <a:ext cx="241739" cy="707886"/>
          </a:xfrm>
          <a:prstGeom prst="rect">
            <a:avLst/>
          </a:prstGeom>
          <a:noFill/>
        </p:spPr>
        <p:txBody>
          <a:bodyPr wrap="square" rtlCol="0">
            <a:spAutoFit/>
          </a:bodyPr>
          <a:lstStyle/>
          <a:p>
            <a:pPr algn="ctr"/>
            <a:r>
              <a:rPr lang="vi-VN" sz="4000" dirty="0">
                <a:solidFill>
                  <a:srgbClr val="FF0000"/>
                </a:solidFill>
                <a:latin typeface="+mj-lt"/>
              </a:rPr>
              <a:t>l</a:t>
            </a:r>
          </a:p>
        </p:txBody>
      </p:sp>
      <p:sp>
        <p:nvSpPr>
          <p:cNvPr id="7" name="TextBox 6">
            <a:extLst>
              <a:ext uri="{FF2B5EF4-FFF2-40B4-BE49-F238E27FC236}">
                <a16:creationId xmlns:a16="http://schemas.microsoft.com/office/drawing/2014/main" xmlns="" id="{02E5A626-D6F1-4CD0-8D40-EE4B779882D4}"/>
              </a:ext>
            </a:extLst>
          </p:cNvPr>
          <p:cNvSpPr txBox="1"/>
          <p:nvPr/>
        </p:nvSpPr>
        <p:spPr>
          <a:xfrm>
            <a:off x="4206059" y="3793240"/>
            <a:ext cx="241739" cy="707886"/>
          </a:xfrm>
          <a:prstGeom prst="rect">
            <a:avLst/>
          </a:prstGeom>
          <a:noFill/>
        </p:spPr>
        <p:txBody>
          <a:bodyPr wrap="square" rtlCol="0">
            <a:spAutoFit/>
          </a:bodyPr>
          <a:lstStyle/>
          <a:p>
            <a:pPr algn="ctr"/>
            <a:r>
              <a:rPr lang="vi-VN" sz="4000" dirty="0">
                <a:solidFill>
                  <a:srgbClr val="FF0000"/>
                </a:solidFill>
                <a:latin typeface="+mj-lt"/>
              </a:rPr>
              <a:t>l</a:t>
            </a:r>
          </a:p>
        </p:txBody>
      </p:sp>
      <p:sp>
        <p:nvSpPr>
          <p:cNvPr id="8" name="TextBox 7">
            <a:extLst>
              <a:ext uri="{FF2B5EF4-FFF2-40B4-BE49-F238E27FC236}">
                <a16:creationId xmlns:a16="http://schemas.microsoft.com/office/drawing/2014/main" xmlns="" id="{DDE95217-2D25-4F27-8044-15764407E533}"/>
              </a:ext>
            </a:extLst>
          </p:cNvPr>
          <p:cNvSpPr txBox="1"/>
          <p:nvPr/>
        </p:nvSpPr>
        <p:spPr>
          <a:xfrm>
            <a:off x="7592429" y="3793240"/>
            <a:ext cx="241739" cy="707886"/>
          </a:xfrm>
          <a:prstGeom prst="rect">
            <a:avLst/>
          </a:prstGeom>
          <a:noFill/>
        </p:spPr>
        <p:txBody>
          <a:bodyPr wrap="square" rtlCol="0">
            <a:spAutoFit/>
          </a:bodyPr>
          <a:lstStyle/>
          <a:p>
            <a:pPr algn="ctr"/>
            <a:r>
              <a:rPr lang="vi-VN" sz="4000" dirty="0">
                <a:solidFill>
                  <a:srgbClr val="FF0000"/>
                </a:solidFill>
                <a:latin typeface="+mj-lt"/>
              </a:rPr>
              <a:t>l</a:t>
            </a:r>
          </a:p>
        </p:txBody>
      </p:sp>
      <p:sp>
        <p:nvSpPr>
          <p:cNvPr id="9" name="TextBox 8">
            <a:extLst>
              <a:ext uri="{FF2B5EF4-FFF2-40B4-BE49-F238E27FC236}">
                <a16:creationId xmlns:a16="http://schemas.microsoft.com/office/drawing/2014/main" xmlns="" id="{EC5DF824-F1EB-48C7-AE53-9030B4290413}"/>
              </a:ext>
            </a:extLst>
          </p:cNvPr>
          <p:cNvSpPr txBox="1"/>
          <p:nvPr/>
        </p:nvSpPr>
        <p:spPr>
          <a:xfrm>
            <a:off x="6071478" y="2721114"/>
            <a:ext cx="420415" cy="707886"/>
          </a:xfrm>
          <a:prstGeom prst="rect">
            <a:avLst/>
          </a:prstGeom>
          <a:noFill/>
        </p:spPr>
        <p:txBody>
          <a:bodyPr wrap="square" rtlCol="0">
            <a:spAutoFit/>
          </a:bodyPr>
          <a:lstStyle/>
          <a:p>
            <a:r>
              <a:rPr lang="vi-VN" sz="4000" dirty="0">
                <a:solidFill>
                  <a:srgbClr val="FF0000"/>
                </a:solidFill>
                <a:latin typeface="+mj-lt"/>
              </a:rPr>
              <a:t>n</a:t>
            </a:r>
          </a:p>
        </p:txBody>
      </p:sp>
      <p:sp>
        <p:nvSpPr>
          <p:cNvPr id="10" name="TextBox 9">
            <a:extLst>
              <a:ext uri="{FF2B5EF4-FFF2-40B4-BE49-F238E27FC236}">
                <a16:creationId xmlns:a16="http://schemas.microsoft.com/office/drawing/2014/main" xmlns="" id="{0351E7F8-8B77-4E5B-827C-8BD71CB8C17C}"/>
              </a:ext>
            </a:extLst>
          </p:cNvPr>
          <p:cNvSpPr txBox="1"/>
          <p:nvPr/>
        </p:nvSpPr>
        <p:spPr>
          <a:xfrm>
            <a:off x="5343098" y="3253700"/>
            <a:ext cx="420415" cy="707886"/>
          </a:xfrm>
          <a:prstGeom prst="rect">
            <a:avLst/>
          </a:prstGeom>
          <a:noFill/>
        </p:spPr>
        <p:txBody>
          <a:bodyPr wrap="square" rtlCol="0">
            <a:spAutoFit/>
          </a:bodyPr>
          <a:lstStyle/>
          <a:p>
            <a:r>
              <a:rPr lang="vi-VN" sz="4000" dirty="0">
                <a:solidFill>
                  <a:srgbClr val="FF0000"/>
                </a:solidFill>
                <a:latin typeface="+mj-lt"/>
              </a:rPr>
              <a:t>n</a:t>
            </a:r>
          </a:p>
        </p:txBody>
      </p:sp>
      <p:sp>
        <p:nvSpPr>
          <p:cNvPr id="11" name="TextBox 10">
            <a:extLst>
              <a:ext uri="{FF2B5EF4-FFF2-40B4-BE49-F238E27FC236}">
                <a16:creationId xmlns:a16="http://schemas.microsoft.com/office/drawing/2014/main" xmlns="" id="{54C66426-F343-4F22-B7D3-2A9FA9BBF951}"/>
              </a:ext>
            </a:extLst>
          </p:cNvPr>
          <p:cNvSpPr txBox="1"/>
          <p:nvPr/>
        </p:nvSpPr>
        <p:spPr>
          <a:xfrm>
            <a:off x="7382223" y="3253700"/>
            <a:ext cx="420415" cy="707886"/>
          </a:xfrm>
          <a:prstGeom prst="rect">
            <a:avLst/>
          </a:prstGeom>
          <a:noFill/>
        </p:spPr>
        <p:txBody>
          <a:bodyPr wrap="square" rtlCol="0">
            <a:spAutoFit/>
          </a:bodyPr>
          <a:lstStyle/>
          <a:p>
            <a:r>
              <a:rPr lang="vi-VN" sz="4000" dirty="0">
                <a:solidFill>
                  <a:srgbClr val="FF0000"/>
                </a:solidFill>
                <a:latin typeface="+mj-lt"/>
              </a:rPr>
              <a:t>l</a:t>
            </a:r>
          </a:p>
        </p:txBody>
      </p:sp>
      <p:sp>
        <p:nvSpPr>
          <p:cNvPr id="5" name="TextBox 4">
            <a:extLst>
              <a:ext uri="{FF2B5EF4-FFF2-40B4-BE49-F238E27FC236}">
                <a16:creationId xmlns:a16="http://schemas.microsoft.com/office/drawing/2014/main" xmlns="" id="{737F606C-44E4-45E5-846D-06F08DBC96DA}"/>
              </a:ext>
            </a:extLst>
          </p:cNvPr>
          <p:cNvSpPr txBox="1"/>
          <p:nvPr/>
        </p:nvSpPr>
        <p:spPr>
          <a:xfrm>
            <a:off x="3673365" y="2167244"/>
            <a:ext cx="241739" cy="707886"/>
          </a:xfrm>
          <a:prstGeom prst="rect">
            <a:avLst/>
          </a:prstGeom>
          <a:noFill/>
        </p:spPr>
        <p:txBody>
          <a:bodyPr wrap="square" rtlCol="0">
            <a:spAutoFit/>
          </a:bodyPr>
          <a:lstStyle/>
          <a:p>
            <a:pPr algn="ctr"/>
            <a:r>
              <a:rPr lang="vi-VN" sz="4000" dirty="0">
                <a:solidFill>
                  <a:srgbClr val="FF0000"/>
                </a:solidFill>
                <a:latin typeface="+mj-lt"/>
              </a:rPr>
              <a:t>l</a:t>
            </a:r>
          </a:p>
        </p:txBody>
      </p:sp>
    </p:spTree>
    <p:extLst>
      <p:ext uri="{BB962C8B-B14F-4D97-AF65-F5344CB8AC3E}">
        <p14:creationId xmlns:p14="http://schemas.microsoft.com/office/powerpoint/2010/main" val="1894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1472</TotalTime>
  <Words>592</Words>
  <Application>Microsoft Office PowerPoint</Application>
  <PresentationFormat>Custom</PresentationFormat>
  <Paragraphs>105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HUYEN</cp:lastModifiedBy>
  <cp:revision>110</cp:revision>
  <dcterms:created xsi:type="dcterms:W3CDTF">2020-04-05T06:59:32Z</dcterms:created>
  <dcterms:modified xsi:type="dcterms:W3CDTF">2021-08-30T03:54:57Z</dcterms:modified>
</cp:coreProperties>
</file>