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media/audio3.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6" r:id="rId3"/>
    <p:sldMasterId id="2147483699" r:id="rId4"/>
    <p:sldMasterId id="2147483712" r:id="rId5"/>
    <p:sldMasterId id="2147483725" r:id="rId6"/>
    <p:sldMasterId id="2147483737" r:id="rId7"/>
    <p:sldMasterId id="2147483749" r:id="rId8"/>
    <p:sldMasterId id="2147483761" r:id="rId9"/>
    <p:sldMasterId id="2147483773" r:id="rId10"/>
  </p:sldMasterIdLst>
  <p:notesMasterIdLst>
    <p:notesMasterId r:id="rId53"/>
  </p:notesMasterIdLst>
  <p:sldIdLst>
    <p:sldId id="378" r:id="rId11"/>
    <p:sldId id="374" r:id="rId12"/>
    <p:sldId id="338" r:id="rId13"/>
    <p:sldId id="258" r:id="rId14"/>
    <p:sldId id="350" r:id="rId15"/>
    <p:sldId id="263" r:id="rId16"/>
    <p:sldId id="351" r:id="rId17"/>
    <p:sldId id="376" r:id="rId18"/>
    <p:sldId id="321" r:id="rId19"/>
    <p:sldId id="353" r:id="rId20"/>
    <p:sldId id="361" r:id="rId21"/>
    <p:sldId id="265" r:id="rId22"/>
    <p:sldId id="266" r:id="rId23"/>
    <p:sldId id="267" r:id="rId24"/>
    <p:sldId id="363" r:id="rId25"/>
    <p:sldId id="352" r:id="rId26"/>
    <p:sldId id="272" r:id="rId27"/>
    <p:sldId id="273" r:id="rId28"/>
    <p:sldId id="356" r:id="rId29"/>
    <p:sldId id="362" r:id="rId30"/>
    <p:sldId id="274" r:id="rId31"/>
    <p:sldId id="275" r:id="rId32"/>
    <p:sldId id="358" r:id="rId33"/>
    <p:sldId id="354" r:id="rId34"/>
    <p:sldId id="357" r:id="rId35"/>
    <p:sldId id="330" r:id="rId36"/>
    <p:sldId id="329" r:id="rId37"/>
    <p:sldId id="377" r:id="rId38"/>
    <p:sldId id="359" r:id="rId39"/>
    <p:sldId id="364" r:id="rId40"/>
    <p:sldId id="365" r:id="rId41"/>
    <p:sldId id="366" r:id="rId42"/>
    <p:sldId id="314" r:id="rId43"/>
    <p:sldId id="367" r:id="rId44"/>
    <p:sldId id="368" r:id="rId45"/>
    <p:sldId id="369" r:id="rId46"/>
    <p:sldId id="370" r:id="rId47"/>
    <p:sldId id="371" r:id="rId48"/>
    <p:sldId id="372" r:id="rId49"/>
    <p:sldId id="373" r:id="rId50"/>
    <p:sldId id="296" r:id="rId51"/>
    <p:sldId id="375" r:id="rId52"/>
  </p:sldIdLst>
  <p:sldSz cx="9906000" cy="6858000" type="A4"/>
  <p:notesSz cx="9144000" cy="6858000"/>
  <p:custShowLst>
    <p:custShow name="Custom Show 1" id="0">
      <p:sldLst/>
    </p:custShow>
    <p:custShow name="Custom Show 2" id="1">
      <p:sldLst/>
    </p:custShow>
  </p:custShowLst>
  <p:custDataLst>
    <p:tags r:id="rId54"/>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2" autoAdjust="0"/>
    <p:restoredTop sz="94660"/>
  </p:normalViewPr>
  <p:slideViewPr>
    <p:cSldViewPr>
      <p:cViewPr varScale="1">
        <p:scale>
          <a:sx n="69" d="100"/>
          <a:sy n="69" d="100"/>
        </p:scale>
        <p:origin x="1182" y="72"/>
      </p:cViewPr>
      <p:guideLst>
        <p:guide orient="horz" pos="2160"/>
        <p:guide pos="288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104929E-0145-4C03-A44A-9BDA6A7314D1}" type="datetimeFigureOut">
              <a:rPr lang="vi-VN" smtClean="0"/>
              <a:t>17/10/2022</a:t>
            </a:fld>
            <a:endParaRPr lang="vi-VN"/>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4744B33-DE44-43C9-80BC-93CADB6529BF}" type="slidenum">
              <a:rPr lang="vi-VN" smtClean="0"/>
              <a:t>‹#›</a:t>
            </a:fld>
            <a:endParaRPr lang="vi-VN"/>
          </a:p>
        </p:txBody>
      </p:sp>
    </p:spTree>
    <p:extLst>
      <p:ext uri="{BB962C8B-B14F-4D97-AF65-F5344CB8AC3E}">
        <p14:creationId xmlns:p14="http://schemas.microsoft.com/office/powerpoint/2010/main" val="278504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44B33-DE44-43C9-80BC-93CADB6529BF}" type="slidenum">
              <a:rPr lang="vi-VN" smtClean="0"/>
              <a:t>16</a:t>
            </a:fld>
            <a:endParaRPr lang="vi-VN"/>
          </a:p>
        </p:txBody>
      </p:sp>
    </p:spTree>
    <p:extLst>
      <p:ext uri="{BB962C8B-B14F-4D97-AF65-F5344CB8AC3E}">
        <p14:creationId xmlns:p14="http://schemas.microsoft.com/office/powerpoint/2010/main" val="267305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44"/>
            <a:ext cx="84201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5FBF5F94-0676-479C-BDBD-340DD53BB66C}" type="datetimeFigureOut">
              <a:rPr lang="vi-VN" smtClean="0"/>
              <a:t>17/10/2022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FBF5F94-0676-479C-BDBD-340DD53BB66C}" type="datetimeFigureOut">
              <a:rPr lang="vi-VN" smtClean="0"/>
              <a:t>17/10/2022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1630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4211350" y="98744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0182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4211350" y="98744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5972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0840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0582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1141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6756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675878" y="1709739"/>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9079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4265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323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57"/>
            <a:ext cx="222885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95300" y="274757"/>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FBF5F94-0676-479C-BDBD-340DD53BB66C}" type="datetimeFigureOut">
              <a:rPr lang="vi-VN" smtClean="0"/>
              <a:t>17/10/2022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6200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3626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808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9841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6457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47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7813"/>
            <a:ext cx="89154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p:cNvSpPr>
            <a:spLocks noGrp="1"/>
          </p:cNvSpPr>
          <p:nvPr>
            <p:ph type="dt" sz="half" idx="10"/>
          </p:nvPr>
        </p:nvSpPr>
        <p:spPr>
          <a:xfrm>
            <a:off x="495300" y="6243638"/>
            <a:ext cx="23114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384550" y="6248400"/>
            <a:ext cx="31369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7099300" y="6243638"/>
            <a:ext cx="2311400" cy="457200"/>
          </a:xfrm>
        </p:spPr>
        <p:txBody>
          <a:bodyPr/>
          <a:lstStyle>
            <a:lvl1pPr>
              <a:defRPr/>
            </a:lvl1pPr>
          </a:lstStyle>
          <a:p>
            <a:fld id="{C7DA982F-4FD3-490D-A3E9-18C989C183AD}"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3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DB37E3-707B-4543-B207-23689421D7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9601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1591-3CAF-4951-ADB6-6CC9E29E59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874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1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228A39-2220-4318-ADE9-6ABE0AE8D7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107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60719B-F47B-4407-9D03-8F7DFB9074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1248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F57CA68-8929-4725-BFD2-A1C581E4AB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2911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814320-0EA8-40A6-A62A-A2A7B44EFE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108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418761-325E-4A64-8442-EA9DB04B7A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471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FBF5F94-0676-479C-BDBD-340DD53BB66C}" type="datetimeFigureOut">
              <a:rPr lang="vi-VN" smtClean="0"/>
              <a:t>17/10/2022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4" y="27316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0C773A-13E6-41BF-8973-EADD85E4FA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7847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C0EA77-A6CC-49DE-A01F-3C0379E102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991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91E447-932E-4A47-95FC-546B675058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4662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4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74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FDFDD6-5AE6-4F09-A420-BFC53D5DDE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3908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Text Placeholder 2"/>
          <p:cNvSpPr>
            <a:spLocks noGrp="1"/>
          </p:cNvSpPr>
          <p:nvPr>
            <p:ph type="body" sz="half" idx="1"/>
          </p:nvPr>
        </p:nvSpPr>
        <p:spPr>
          <a:xfrm>
            <a:off x="49530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245225"/>
            <a:ext cx="2311400"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384550" y="6245225"/>
            <a:ext cx="31369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7099300" y="6245225"/>
            <a:ext cx="2311400" cy="476250"/>
          </a:xfrm>
        </p:spPr>
        <p:txBody>
          <a:bodyPr/>
          <a:lstStyle>
            <a:lvl1pPr>
              <a:defRPr/>
            </a:lvl1pPr>
          </a:lstStyle>
          <a:p>
            <a:pPr>
              <a:defRPr/>
            </a:pPr>
            <a:fld id="{DF7F53BF-244D-497B-BCD8-3D3CC87F4B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962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DB37E3-707B-4543-B207-23689421D7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9757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1591-3CAF-4951-ADB6-6CC9E29E59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5459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228A39-2220-4318-ADE9-6ABE0AE8D7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2027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60719B-F47B-4407-9D03-8F7DFB9074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3458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F57CA68-8929-4725-BFD2-A1C581E4AB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14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19"/>
            <a:ext cx="84201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BF5F94-0676-479C-BDBD-340DD53BB66C}" type="datetimeFigureOut">
              <a:rPr lang="vi-VN" smtClean="0"/>
              <a:t>17/10/2022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814320-0EA8-40A6-A62A-A2A7B44EFE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0900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418761-325E-4A64-8442-EA9DB04B7A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1741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4" y="2731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0C773A-13E6-41BF-8973-EADD85E4FA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4878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C0EA77-A6CC-49DE-A01F-3C0379E102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9863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91E447-932E-4A47-95FC-546B675058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2296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4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74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FDFDD6-5AE6-4F09-A420-BFC53D5DDE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0603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Text Placeholder 2"/>
          <p:cNvSpPr>
            <a:spLocks noGrp="1"/>
          </p:cNvSpPr>
          <p:nvPr>
            <p:ph type="body" sz="half" idx="1"/>
          </p:nvPr>
        </p:nvSpPr>
        <p:spPr>
          <a:xfrm>
            <a:off x="49530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245225"/>
            <a:ext cx="2311400"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384550" y="6245225"/>
            <a:ext cx="31369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7099300" y="6245225"/>
            <a:ext cx="2311400" cy="476250"/>
          </a:xfrm>
        </p:spPr>
        <p:txBody>
          <a:bodyPr/>
          <a:lstStyle>
            <a:lvl1pPr>
              <a:defRPr/>
            </a:lvl1pPr>
          </a:lstStyle>
          <a:p>
            <a:pPr>
              <a:defRPr/>
            </a:pPr>
            <a:fld id="{DF7F53BF-244D-497B-BCD8-3D3CC87F4B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6853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1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DB37E3-707B-4543-B207-23689421D7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3900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1591-3CAF-4951-ADB6-6CC9E29E59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8422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9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228A39-2220-4318-ADE9-6ABE0AE8D7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841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5FBF5F94-0676-479C-BDBD-340DD53BB66C}" type="datetimeFigureOut">
              <a:rPr lang="vi-VN" smtClean="0"/>
              <a:t>17/10/2022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60719B-F47B-4407-9D03-8F7DFB9074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532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F57CA68-8929-4725-BFD2-A1C581E4AB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2048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814320-0EA8-40A6-A62A-A2A7B44EFE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5009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418761-325E-4A64-8442-EA9DB04B7A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4119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4" y="27314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0C773A-13E6-41BF-8973-EADD85E4FA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86217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C0EA77-A6CC-49DE-A01F-3C0379E102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4073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91E447-932E-4A47-95FC-546B675058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247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3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73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FDFDD6-5AE6-4F09-A420-BFC53D5DDE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630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Text Placeholder 2"/>
          <p:cNvSpPr>
            <a:spLocks noGrp="1"/>
          </p:cNvSpPr>
          <p:nvPr>
            <p:ph type="body" sz="half" idx="1"/>
          </p:nvPr>
        </p:nvSpPr>
        <p:spPr>
          <a:xfrm>
            <a:off x="49530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245225"/>
            <a:ext cx="2311400"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384550" y="6245225"/>
            <a:ext cx="31369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7099300" y="6245225"/>
            <a:ext cx="2311400" cy="476250"/>
          </a:xfrm>
        </p:spPr>
        <p:txBody>
          <a:bodyPr/>
          <a:lstStyle>
            <a:lvl1pPr>
              <a:defRPr/>
            </a:lvl1pPr>
          </a:lstStyle>
          <a:p>
            <a:pPr>
              <a:defRPr/>
            </a:pPr>
            <a:fld id="{DF7F53BF-244D-497B-BCD8-3D3CC87F4B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17958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DB37E3-707B-4543-B207-23689421D7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096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5FBF5F94-0676-479C-BDBD-340DD53BB66C}" type="datetimeFigureOut">
              <a:rPr lang="vi-VN" smtClean="0"/>
              <a:t>17/10/2022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1591-3CAF-4951-ADB6-6CC9E29E59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322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8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228A39-2220-4318-ADE9-6ABE0AE8D7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3739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60719B-F47B-4407-9D03-8F7DFB9074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24003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F57CA68-8929-4725-BFD2-A1C581E4AB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82924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814320-0EA8-40A6-A62A-A2A7B44EFE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8733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418761-325E-4A64-8442-EA9DB04B7A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96051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13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0C773A-13E6-41BF-8973-EADD85E4FA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1864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C0EA77-A6CC-49DE-A01F-3C0379E102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13839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91E447-932E-4A47-95FC-546B675058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05198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1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71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FDFDD6-5AE6-4F09-A420-BFC53D5DDE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355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5FBF5F94-0676-479C-BDBD-340DD53BB66C}" type="datetimeFigureOut">
              <a:rPr lang="vi-VN" smtClean="0"/>
              <a:t>17/10/2022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Text Placeholder 2"/>
          <p:cNvSpPr>
            <a:spLocks noGrp="1"/>
          </p:cNvSpPr>
          <p:nvPr>
            <p:ph type="body" sz="half" idx="1"/>
          </p:nvPr>
        </p:nvSpPr>
        <p:spPr>
          <a:xfrm>
            <a:off x="49530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245225"/>
            <a:ext cx="2311400"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384550" y="6245225"/>
            <a:ext cx="31369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7099300" y="6245225"/>
            <a:ext cx="2311400" cy="476250"/>
          </a:xfrm>
        </p:spPr>
        <p:txBody>
          <a:bodyPr/>
          <a:lstStyle>
            <a:lvl1pPr>
              <a:defRPr/>
            </a:lvl1pPr>
          </a:lstStyle>
          <a:p>
            <a:pPr>
              <a:defRPr/>
            </a:pPr>
            <a:fld id="{DF7F53BF-244D-497B-BCD8-3D3CC87F4B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2374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3736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774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675878" y="1709807"/>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675878" y="4589532"/>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3501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2051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7949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9030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2668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4211374" y="987494"/>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2620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4211374" y="987494"/>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72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F5F94-0676-479C-BDBD-340DD53BB66C}" type="datetimeFigureOut">
              <a:rPr lang="vi-VN" smtClean="0"/>
              <a:t>17/10/2022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7034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788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7418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1328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675878" y="1709793"/>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675878" y="458951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8684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909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8366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2145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689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4211367" y="987480"/>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7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872974" y="27316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BF5F94-0676-479C-BDBD-340DD53BB66C}" type="datetimeFigureOut">
              <a:rPr lang="vi-VN" smtClean="0"/>
              <a:t>17/10/2022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4211367" y="987480"/>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6391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6288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4246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0417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112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675878" y="1709777"/>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675878" y="4589502"/>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3473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6062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3661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2006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41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BF5F94-0676-479C-BDBD-340DD53BB66C}" type="datetimeFigureOut">
              <a:rPr lang="vi-VN" smtClean="0"/>
              <a:t>17/10/2022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4211359" y="987464"/>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6911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4211359" y="987464"/>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3657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5653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4311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5513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8054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675878" y="1709759"/>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675878" y="458948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5680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2257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1087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66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95300" y="635646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F5F94-0676-479C-BDBD-340DD53BB66C}" type="datetimeFigureOut">
              <a:rPr lang="vi-VN" smtClean="0"/>
              <a:t>17/10/2022</a:t>
            </a:fld>
            <a:endParaRPr lang="vi-VN"/>
          </a:p>
        </p:txBody>
      </p:sp>
      <p:sp>
        <p:nvSpPr>
          <p:cNvPr id="5" name="Footer Placeholder 4"/>
          <p:cNvSpPr>
            <a:spLocks noGrp="1"/>
          </p:cNvSpPr>
          <p:nvPr>
            <p:ph type="ftr" sz="quarter" idx="3"/>
          </p:nvPr>
        </p:nvSpPr>
        <p:spPr>
          <a:xfrm>
            <a:off x="3384550" y="635646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7099300" y="635646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5114D-F977-4E6B-AD19-F217A21814BB}"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71808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46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384550" y="635646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99300" y="635646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2914DDF-B550-4594-A6DE-2C69B09C370F}"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4220980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4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384550" y="63564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99300" y="63564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2914DDF-B550-4594-A6DE-2C69B09C370F}"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37901561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44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384550" y="635644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99300" y="635644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2914DDF-B550-4594-A6DE-2C69B09C370F}"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69493330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43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384550" y="635643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99300" y="635643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2914DDF-B550-4594-A6DE-2C69B09C370F}"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179499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681038" y="6356419"/>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3281363" y="6356419"/>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6996113" y="6356419"/>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58311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681038" y="635640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3281363" y="635640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6996113" y="635640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071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681038" y="6356389"/>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3281363" y="6356389"/>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6996113" y="6356389"/>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62678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681038" y="635637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solidFill>
                  <a:prstClr val="black">
                    <a:tint val="75000"/>
                  </a:prstClr>
                </a:solidFill>
              </a:rPr>
              <a:pPr/>
              <a:t>10/17/2022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3281363" y="635637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6996113" y="635637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29843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8.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le%20hoi%20ca%20phe%20moi%20.asf" TargetMode="External"/><Relationship Id="rId2" Type="http://schemas.openxmlformats.org/officeDocument/2006/relationships/image" Target="../media/image23.jpeg"/><Relationship Id="rId1" Type="http://schemas.openxmlformats.org/officeDocument/2006/relationships/slideLayout" Target="../slideLayouts/slideLayout2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0.xml"/><Relationship Id="rId5" Type="http://schemas.openxmlformats.org/officeDocument/2006/relationships/image" Target="../media/image33.jpe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2.xml"/><Relationship Id="rId5" Type="http://schemas.openxmlformats.org/officeDocument/2006/relationships/image" Target="../media/image40.gif"/><Relationship Id="rId4" Type="http://schemas.openxmlformats.org/officeDocument/2006/relationships/image" Target="../media/image39.jpg"/></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3.xml"/><Relationship Id="rId5" Type="http://schemas.openxmlformats.org/officeDocument/2006/relationships/image" Target="../media/image41.gif"/><Relationship Id="rId4" Type="http://schemas.openxmlformats.org/officeDocument/2006/relationships/image" Target="../media/image39.jpg"/></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4.xml"/><Relationship Id="rId5" Type="http://schemas.openxmlformats.org/officeDocument/2006/relationships/image" Target="../media/image40.gif"/><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95.xml"/><Relationship Id="rId5" Type="http://schemas.openxmlformats.org/officeDocument/2006/relationships/image" Target="../media/image41.gif"/><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fif"/><Relationship Id="rId4" Type="http://schemas.openxmlformats.org/officeDocument/2006/relationships/image" Target="../media/image5.jfif"/></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06.xml"/><Relationship Id="rId6" Type="http://schemas.openxmlformats.org/officeDocument/2006/relationships/slide" Target="slide2.xml"/><Relationship Id="rId5" Type="http://schemas.openxmlformats.org/officeDocument/2006/relationships/image" Target="../media/image41.gif"/><Relationship Id="rId4" Type="http://schemas.openxmlformats.org/officeDocument/2006/relationships/image" Target="../media/image39.jp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4.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3.gif"/><Relationship Id="rId5" Type="http://schemas.openxmlformats.org/officeDocument/2006/relationships/image" Target="../media/image42.png"/><Relationship Id="rId4" Type="http://schemas.openxmlformats.org/officeDocument/2006/relationships/audio" Target="../media/audio3.wav"/></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920552" y="533400"/>
            <a:ext cx="8064896"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latin typeface="Times New Roman" panose="02020603050405020304" pitchFamily="18" charset="0"/>
                <a:cs typeface="Times New Roman" panose="02020603050405020304" pitchFamily="18" charset="0"/>
              </a:rPr>
              <a:t>ỦY BAN NHÂN DÂN QUẬN LONG BIÊN</a:t>
            </a:r>
          </a:p>
          <a:p>
            <a:pPr algn="ctr">
              <a:spcBef>
                <a:spcPct val="0"/>
              </a:spcBef>
              <a:buFontTx/>
              <a:buNone/>
            </a:pPr>
            <a:r>
              <a:rPr lang="en-US" altLang="en-US" sz="2400" b="1">
                <a:latin typeface="Times New Roman" panose="02020603050405020304" pitchFamily="18" charset="0"/>
                <a:cs typeface="Times New Roman" panose="02020603050405020304" pitchFamily="18" charset="0"/>
              </a:rPr>
              <a:t>TRƯỜNG TIỂU HỌC ÁI MỘ B</a:t>
            </a:r>
          </a:p>
          <a:p>
            <a:pPr algn="ctr">
              <a:spcBef>
                <a:spcPct val="0"/>
              </a:spcBef>
              <a:buFontTx/>
              <a:buNone/>
            </a:pPr>
            <a:endParaRPr lang="en-US" altLang="en-US" sz="2400" b="1">
              <a:latin typeface="Times New Roman" panose="02020603050405020304" pitchFamily="18" charset="0"/>
              <a:cs typeface="Times New Roman" panose="02020603050405020304" pitchFamily="18" charset="0"/>
            </a:endParaRPr>
          </a:p>
          <a:p>
            <a:pPr algn="ctr">
              <a:spcBef>
                <a:spcPct val="0"/>
              </a:spcBef>
              <a:buFontTx/>
              <a:buNone/>
            </a:pPr>
            <a:endParaRPr lang="en-US" altLang="en-US" sz="2400" b="1">
              <a:latin typeface="Times New Roman" panose="02020603050405020304" pitchFamily="18" charset="0"/>
              <a:cs typeface="Times New Roman" panose="02020603050405020304" pitchFamily="18" charset="0"/>
            </a:endParaRPr>
          </a:p>
          <a:p>
            <a:pPr algn="ctr">
              <a:spcBef>
                <a:spcPct val="0"/>
              </a:spcBef>
              <a:buFontTx/>
              <a:buNone/>
            </a:pPr>
            <a:endParaRPr lang="en-US" altLang="en-US" sz="2400" b="1">
              <a:latin typeface="Times New Roman" panose="02020603050405020304" pitchFamily="18" charset="0"/>
              <a:cs typeface="Times New Roman" panose="02020603050405020304" pitchFamily="18" charset="0"/>
            </a:endParaRPr>
          </a:p>
          <a:p>
            <a:pPr algn="ctr">
              <a:spcBef>
                <a:spcPct val="0"/>
              </a:spcBef>
              <a:buFontTx/>
              <a:buNone/>
            </a:pPr>
            <a:endParaRPr lang="en-US" altLang="en-US" sz="2400" b="1">
              <a:latin typeface="Times New Roman" panose="02020603050405020304" pitchFamily="18" charset="0"/>
              <a:cs typeface="Times New Roman" panose="02020603050405020304" pitchFamily="18" charset="0"/>
            </a:endParaRPr>
          </a:p>
          <a:p>
            <a:pPr algn="ct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PHÂN MÔN: ĐỊA LÍ</a:t>
            </a:r>
          </a:p>
          <a:p>
            <a:pPr algn="ctr">
              <a:spcBef>
                <a:spcPct val="0"/>
              </a:spcBef>
              <a:buFontTx/>
              <a:buNone/>
            </a:pPr>
            <a:r>
              <a:rPr lang="vi-VN" altLang="en-US" sz="3600" b="1">
                <a:solidFill>
                  <a:srgbClr val="FF0000"/>
                </a:solidFill>
                <a:latin typeface="Times New Roman" panose="02020603050405020304" pitchFamily="18" charset="0"/>
                <a:cs typeface="Times New Roman" panose="02020603050405020304" pitchFamily="18" charset="0"/>
              </a:rPr>
              <a:t>BÀI 5</a:t>
            </a:r>
            <a:r>
              <a:rPr lang="vi-VN" altLang="en-US" sz="3600" b="1">
                <a:solidFill>
                  <a:srgbClr val="FF0000"/>
                </a:solidFill>
                <a:latin typeface="Times New Roman" panose="02020603050405020304" pitchFamily="18" charset="0"/>
                <a:cs typeface="Times New Roman" panose="02020603050405020304" pitchFamily="18" charset="0"/>
              </a:rPr>
              <a:t>: </a:t>
            </a:r>
            <a:r>
              <a:rPr lang="vi-VN" altLang="en-US" sz="3600" b="1" smtClean="0">
                <a:solidFill>
                  <a:srgbClr val="FF0000"/>
                </a:solidFill>
                <a:latin typeface="Times New Roman" panose="02020603050405020304" pitchFamily="18" charset="0"/>
                <a:cs typeface="Times New Roman" panose="02020603050405020304" pitchFamily="18" charset="0"/>
              </a:rPr>
              <a:t>HOẠT ĐỘNG SẢN XUẤT CỦANGƯỜI DÂN Ở TÂY NGUYÊN</a:t>
            </a:r>
            <a:endParaRPr lang="vi-VN" altLang="en-US" sz="3600" b="1">
              <a:solidFill>
                <a:srgbClr val="FF0000"/>
              </a:solidFill>
              <a:latin typeface="Times New Roman" panose="02020603050405020304" pitchFamily="18" charset="0"/>
              <a:cs typeface="Times New Roman" panose="02020603050405020304" pitchFamily="18" charset="0"/>
            </a:endParaRPr>
          </a:p>
        </p:txBody>
      </p:sp>
      <p:pic>
        <p:nvPicPr>
          <p:cNvPr id="4099" name="Picture 8" descr="http://previews.123rf.com/images/yuyuyi/yuyuyi1209/yuyuyi120900222/15452353-Multicultural-children-and-banner--Stock-Vector-children-school-holding.jpg"/>
          <p:cNvPicPr>
            <a:picLocks noChangeAspect="1" noChangeArrowheads="1"/>
          </p:cNvPicPr>
          <p:nvPr/>
        </p:nvPicPr>
        <p:blipFill>
          <a:blip r:embed="rId2">
            <a:extLst>
              <a:ext uri="{28A0092B-C50C-407E-A947-70E740481C1C}">
                <a14:useLocalDpi xmlns:a14="http://schemas.microsoft.com/office/drawing/2010/main" val="0"/>
              </a:ext>
            </a:extLst>
          </a:blip>
          <a:srcRect t="49277"/>
          <a:stretch>
            <a:fillRect/>
          </a:stretch>
        </p:blipFill>
        <p:spPr bwMode="auto">
          <a:xfrm>
            <a:off x="1524000" y="54102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9644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424614" y="692696"/>
            <a:ext cx="7416824" cy="936104"/>
          </a:xfrm>
          <a:prstGeom prst="wedgeRoundRectCallout">
            <a:avLst>
              <a:gd name="adj1" fmla="val -56678"/>
              <a:gd name="adj2" fmla="val 106172"/>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Cây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nghiệp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a:t>
            </a:r>
            <a:endParaRPr lang="vi-VN" sz="2800" b="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3" y="5349139"/>
            <a:ext cx="1484784" cy="1484784"/>
          </a:xfrm>
          <a:prstGeom prst="rect">
            <a:avLst/>
          </a:prstGeom>
        </p:spPr>
      </p:pic>
      <p:sp>
        <p:nvSpPr>
          <p:cNvPr id="6" name="Rounded Rectangular Callout 5"/>
          <p:cNvSpPr/>
          <p:nvPr/>
        </p:nvSpPr>
        <p:spPr>
          <a:xfrm>
            <a:off x="488504" y="2636912"/>
            <a:ext cx="9001000" cy="2808312"/>
          </a:xfrm>
          <a:prstGeom prst="wedgeRoundRectCallout">
            <a:avLst>
              <a:gd name="adj1" fmla="val -23517"/>
              <a:gd name="adj2" fmla="val 44881"/>
              <a:gd name="adj3" fmla="val 16667"/>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tx1"/>
                </a:solidFill>
                <a:latin typeface="Times New Roman" panose="02020603050405020304" pitchFamily="18" charset="0"/>
                <a:cs typeface="Times New Roman" panose="02020603050405020304" pitchFamily="18" charset="0"/>
              </a:rPr>
              <a:t>Cây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nghiệp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thông</a:t>
            </a:r>
            <a:r>
              <a:rPr lang="en-US" sz="2800" b="1" dirty="0">
                <a:solidFill>
                  <a:schemeClr val="tx1"/>
                </a:solidFill>
                <a:latin typeface="Times New Roman" panose="02020603050405020304" pitchFamily="18" charset="0"/>
                <a:cs typeface="Times New Roman" panose="02020603050405020304" pitchFamily="18" charset="0"/>
              </a:rPr>
              <a:t> qua </a:t>
            </a:r>
            <a:r>
              <a:rPr lang="en-US" sz="2800" b="1" dirty="0" err="1">
                <a:solidFill>
                  <a:schemeClr val="tx1"/>
                </a:solidFill>
                <a:latin typeface="Times New Roman" panose="02020603050405020304" pitchFamily="18" charset="0"/>
                <a:cs typeface="Times New Roman" panose="02020603050405020304" pitchFamily="18" charset="0"/>
              </a:rPr>
              <a:t>việc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xuất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khẩu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tỉnh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thành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nước</a:t>
            </a:r>
            <a:r>
              <a:rPr lang="en-US" sz="2800" b="1" dirty="0">
                <a:solidFill>
                  <a:schemeClr val="tx1"/>
                </a:solidFill>
                <a:latin typeface="Times New Roman" panose="02020603050405020304" pitchFamily="18" charset="0"/>
                <a:cs typeface="Times New Roman" panose="02020603050405020304" pitchFamily="18" charset="0"/>
              </a:rPr>
              <a:t> và </a:t>
            </a:r>
            <a:r>
              <a:rPr lang="en-US" sz="2800" b="1" dirty="0" err="1">
                <a:solidFill>
                  <a:schemeClr val="tx1"/>
                </a:solidFill>
                <a:latin typeface="Times New Roman" panose="02020603050405020304" pitchFamily="18" charset="0"/>
                <a:cs typeface="Times New Roman" panose="02020603050405020304" pitchFamily="18" charset="0"/>
              </a:rPr>
              <a:t>đặc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biệt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xuất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khẩu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nước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ngoài</a:t>
            </a:r>
            <a:r>
              <a:rPr lang="en-US" sz="2800" b="1" dirty="0">
                <a:solidFill>
                  <a:schemeClr val="tx1"/>
                </a:solidFill>
                <a:latin typeface="Times New Roman" panose="02020603050405020304" pitchFamily="18" charset="0"/>
                <a:cs typeface="Times New Roman" panose="02020603050405020304" pitchFamily="18" charset="0"/>
              </a:rPr>
              <a:t>.</a:t>
            </a:r>
            <a:endParaRPr lang="vi-VN"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14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2" y="0"/>
            <a:ext cx="5448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AutoShape 3"/>
          <p:cNvSpPr>
            <a:spLocks noChangeArrowheads="1"/>
          </p:cNvSpPr>
          <p:nvPr/>
        </p:nvSpPr>
        <p:spPr bwMode="auto">
          <a:xfrm>
            <a:off x="3152801" y="4147890"/>
            <a:ext cx="129883" cy="519351"/>
          </a:xfrm>
          <a:prstGeom prst="flowChartConnector">
            <a:avLst/>
          </a:prstGeom>
          <a:solidFill>
            <a:srgbClr val="FF66CC"/>
          </a:solidFill>
          <a:ln w="76200" cmpd="tri" algn="ctr">
            <a:solidFill>
              <a:srgbClr val="0066FF"/>
            </a:solidFill>
            <a:round/>
            <a:headEnd/>
            <a:tailEnd/>
          </a:ln>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prstClr val="black"/>
              </a:solidFill>
            </a:endParaRPr>
          </a:p>
        </p:txBody>
      </p:sp>
      <p:sp>
        <p:nvSpPr>
          <p:cNvPr id="6148" name="Text Box 4"/>
          <p:cNvSpPr txBox="1">
            <a:spLocks noChangeArrowheads="1"/>
          </p:cNvSpPr>
          <p:nvPr/>
        </p:nvSpPr>
        <p:spPr bwMode="auto">
          <a:xfrm>
            <a:off x="5530850" y="4267313"/>
            <a:ext cx="2662510" cy="461665"/>
          </a:xfrm>
          <a:prstGeom prst="rect">
            <a:avLst/>
          </a:prstGeom>
          <a:solidFill>
            <a:schemeClr val="accent3">
              <a:lumMod val="20000"/>
              <a:lumOff val="80000"/>
            </a:schemeClr>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2400" b="1" dirty="0" err="1">
                <a:latin typeface="Times New Roman" panose="02020603050405020304" pitchFamily="18" charset="0"/>
                <a:cs typeface="Times New Roman" panose="02020603050405020304" pitchFamily="18" charset="0"/>
              </a:rPr>
              <a:t>Buôn</a:t>
            </a:r>
            <a:r>
              <a:rPr lang="en-US" altLang="en-US" sz="2400" b="1" dirty="0">
                <a:latin typeface="Times New Roman" panose="02020603050405020304" pitchFamily="18" charset="0"/>
                <a:cs typeface="Times New Roman" panose="02020603050405020304" pitchFamily="18" charset="0"/>
              </a:rPr>
              <a:t> Ma </a:t>
            </a:r>
            <a:r>
              <a:rPr lang="en-US" altLang="en-US" sz="2400" b="1" dirty="0" err="1">
                <a:latin typeface="Times New Roman" panose="02020603050405020304" pitchFamily="18" charset="0"/>
                <a:cs typeface="Times New Roman" panose="02020603050405020304" pitchFamily="18" charset="0"/>
              </a:rPr>
              <a:t>Thuột</a:t>
            </a:r>
            <a:endParaRPr lang="en-US"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6918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circle(in)">
                                      <p:cBhvr>
                                        <p:cTn id="12" dur="1000"/>
                                        <p:tgtEl>
                                          <p:spTgt spid="6147"/>
                                        </p:tgtEl>
                                      </p:cBhvr>
                                    </p:animEffect>
                                  </p:childTnLst>
                                </p:cTn>
                              </p:par>
                            </p:childTnLst>
                          </p:cTn>
                        </p:par>
                        <p:par>
                          <p:cTn id="13" fill="hold" nodeType="afterGroup">
                            <p:stCondLst>
                              <p:cond delay="1000"/>
                            </p:stCondLst>
                            <p:childTnLst>
                              <p:par>
                                <p:cTn id="14" presetID="21" presetClass="emph" presetSubtype="0" repeatCount="5000" fill="hold" grpId="1" nodeType="afterEffect">
                                  <p:stCondLst>
                                    <p:cond delay="0"/>
                                  </p:stCondLst>
                                  <p:childTnLst>
                                    <p:animClr clrSpc="hsl" dir="cw">
                                      <p:cBhvr override="childStyle">
                                        <p:cTn id="15" dur="500" fill="hold"/>
                                        <p:tgtEl>
                                          <p:spTgt spid="6147"/>
                                        </p:tgtEl>
                                        <p:attrNameLst>
                                          <p:attrName>style.color</p:attrName>
                                        </p:attrNameLst>
                                      </p:cBhvr>
                                      <p:by>
                                        <p:hsl h="7200000" s="0" l="0"/>
                                      </p:by>
                                    </p:animClr>
                                    <p:animClr clrSpc="hsl" dir="cw">
                                      <p:cBhvr>
                                        <p:cTn id="16" dur="500" fill="hold"/>
                                        <p:tgtEl>
                                          <p:spTgt spid="6147"/>
                                        </p:tgtEl>
                                        <p:attrNameLst>
                                          <p:attrName>fillcolor</p:attrName>
                                        </p:attrNameLst>
                                      </p:cBhvr>
                                      <p:by>
                                        <p:hsl h="7200000" s="0" l="0"/>
                                      </p:by>
                                    </p:animClr>
                                    <p:animClr clrSpc="hsl" dir="cw">
                                      <p:cBhvr>
                                        <p:cTn id="17" dur="500" fill="hold"/>
                                        <p:tgtEl>
                                          <p:spTgt spid="6147"/>
                                        </p:tgtEl>
                                        <p:attrNameLst>
                                          <p:attrName>stroke.color</p:attrName>
                                        </p:attrNameLst>
                                      </p:cBhvr>
                                      <p:by>
                                        <p:hsl h="7200000" s="0" l="0"/>
                                      </p:by>
                                    </p:animClr>
                                    <p:set>
                                      <p:cBhvr>
                                        <p:cTn id="18" dur="500" fill="hold"/>
                                        <p:tgtEl>
                                          <p:spTgt spid="6147"/>
                                        </p:tgtEl>
                                        <p:attrNameLst>
                                          <p:attrName>fill.type</p:attrName>
                                        </p:attrNameLst>
                                      </p:cBhvr>
                                      <p:to>
                                        <p:strVal val="solid"/>
                                      </p:to>
                                    </p:set>
                                  </p:childTnLst>
                                </p:cTn>
                              </p:par>
                              <p:par>
                                <p:cTn id="19" presetID="8" presetClass="entr" presetSubtype="16" fill="hold" grpId="0" nodeType="with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diamond(in)">
                                      <p:cBhvr>
                                        <p:cTn id="21"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7" grpId="1" animBg="1"/>
      <p:bldP spid="614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4" y="192951"/>
            <a:ext cx="6177136" cy="597246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152" y="209438"/>
            <a:ext cx="3456384" cy="4155666"/>
          </a:xfrm>
          <a:prstGeom prst="rect">
            <a:avLst/>
          </a:prstGeom>
        </p:spPr>
      </p:pic>
      <p:sp>
        <p:nvSpPr>
          <p:cNvPr id="4" name="TextBox 3"/>
          <p:cNvSpPr txBox="1"/>
          <p:nvPr/>
        </p:nvSpPr>
        <p:spPr>
          <a:xfrm>
            <a:off x="7041238" y="5013292"/>
            <a:ext cx="1656184" cy="492443"/>
          </a:xfrm>
          <a:prstGeom prst="rect">
            <a:avLst/>
          </a:prstGeom>
          <a:noFill/>
        </p:spPr>
        <p:txBody>
          <a:bodyPr wrap="square" rtlCol="0">
            <a:spAutoFit/>
          </a:bodyPr>
          <a:lstStyle/>
          <a:p>
            <a:r>
              <a:rPr lang="en-US" sz="2600" b="1" dirty="0" err="1">
                <a:latin typeface="Times New Roman" panose="02020603050405020304" pitchFamily="18" charset="0"/>
                <a:cs typeface="Times New Roman" panose="02020603050405020304" pitchFamily="18" charset="0"/>
              </a:rPr>
              <a:t>Chè</a:t>
            </a:r>
            <a:endParaRPr lang="en-US" sz="26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2" name="Picture 4" descr="Chuabuunghiem9[1]"/>
          <p:cNvPicPr>
            <a:picLocks noChangeAspect="1" noChangeArrowheads="1"/>
          </p:cNvPicPr>
          <p:nvPr/>
        </p:nvPicPr>
        <p:blipFill>
          <a:blip r:embed="rId2"/>
          <a:srcRect/>
          <a:stretch>
            <a:fillRect/>
          </a:stretch>
        </p:blipFill>
        <p:spPr bwMode="auto">
          <a:xfrm>
            <a:off x="15479" y="0"/>
            <a:ext cx="9906000" cy="6858000"/>
          </a:xfrm>
          <a:prstGeom prst="rect">
            <a:avLst/>
          </a:prstGeom>
          <a:noFill/>
        </p:spPr>
      </p:pic>
      <p:sp>
        <p:nvSpPr>
          <p:cNvPr id="2" name="TextBox 1">
            <a:extLst>
              <a:ext uri="{FF2B5EF4-FFF2-40B4-BE49-F238E27FC236}">
                <a16:creationId xmlns:a16="http://schemas.microsoft.com/office/drawing/2014/main" id="{F32A705C-8F8C-4B79-B594-F6B5509ACC5C}"/>
              </a:ext>
            </a:extLst>
          </p:cNvPr>
          <p:cNvSpPr txBox="1"/>
          <p:nvPr/>
        </p:nvSpPr>
        <p:spPr>
          <a:xfrm>
            <a:off x="4448944" y="476672"/>
            <a:ext cx="1512168"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Hồ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endParaRPr lang="vi-VN" sz="3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066" y="188640"/>
            <a:ext cx="4248472" cy="561662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6" y="188640"/>
            <a:ext cx="5410200" cy="5616624"/>
          </a:xfrm>
          <a:prstGeom prst="rect">
            <a:avLst/>
          </a:prstGeom>
        </p:spPr>
      </p:pic>
      <p:sp>
        <p:nvSpPr>
          <p:cNvPr id="5" name="Rectangle 4"/>
          <p:cNvSpPr/>
          <p:nvPr/>
        </p:nvSpPr>
        <p:spPr>
          <a:xfrm>
            <a:off x="4461093" y="5793182"/>
            <a:ext cx="1382109" cy="584775"/>
          </a:xfrm>
          <a:prstGeom prst="rect">
            <a:avLst/>
          </a:prstGeom>
        </p:spPr>
        <p:txBody>
          <a:bodyPr wrap="none">
            <a:spAutoFit/>
          </a:bodyPr>
          <a:lstStyle/>
          <a:p>
            <a:pPr lvl="0" algn="ctr"/>
            <a:r>
              <a:rPr lang="en-US" sz="3200" b="1" dirty="0">
                <a:solidFill>
                  <a:srgbClr val="FF33CC"/>
                </a:solidFill>
                <a:latin typeface="Times New Roman" panose="02020603050405020304" pitchFamily="18" charset="0"/>
                <a:cs typeface="Times New Roman" panose="02020603050405020304" pitchFamily="18" charset="0"/>
              </a:rPr>
              <a:t>Cao </a:t>
            </a:r>
            <a:r>
              <a:rPr lang="en-US" sz="3200" b="1" dirty="0" err="1">
                <a:solidFill>
                  <a:srgbClr val="FF33CC"/>
                </a:solidFill>
                <a:latin typeface="Times New Roman" panose="02020603050405020304" pitchFamily="18" charset="0"/>
                <a:cs typeface="Times New Roman" panose="02020603050405020304" pitchFamily="18" charset="0"/>
              </a:rPr>
              <a:t>su</a:t>
            </a:r>
            <a:endParaRPr lang="en-US" sz="3200" b="1" dirty="0">
              <a:solidFill>
                <a:srgbClr val="FF33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VU THU LAA\Downloads\120816_1763bbal1305791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76200"/>
            <a:ext cx="50355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1238250" y="2971895"/>
            <a:ext cx="2063750" cy="461963"/>
          </a:xfrm>
          <a:prstGeom prst="rect">
            <a:avLst/>
          </a:prstGeom>
          <a:noFill/>
          <a:ln w="9525">
            <a:noFill/>
            <a:miter lim="800000"/>
            <a:headEnd/>
            <a:tailEnd/>
          </a:ln>
          <a:effectLst/>
        </p:spPr>
        <p:txBody>
          <a:bodyPr>
            <a:spAutoFit/>
          </a:bodyPr>
          <a:lstStyle/>
          <a:p>
            <a:pPr lvl="1" algn="just" fontAlgn="base">
              <a:spcBef>
                <a:spcPct val="50000"/>
              </a:spcBef>
              <a:spcAft>
                <a:spcPct val="0"/>
              </a:spcAft>
              <a:defRPr/>
            </a:pPr>
            <a:r>
              <a:rPr lang="en-US" sz="2400" b="1" i="1" dirty="0" err="1">
                <a:solidFill>
                  <a:prstClr val="black"/>
                </a:solidFill>
                <a:latin typeface="Times New Roman" pitchFamily="18" charset="0"/>
              </a:rPr>
              <a:t>Hình</a:t>
            </a:r>
            <a:r>
              <a:rPr lang="en-US" sz="2400" b="1" i="1" dirty="0">
                <a:solidFill>
                  <a:prstClr val="black"/>
                </a:solidFill>
                <a:latin typeface="Times New Roman" pitchFamily="18" charset="0"/>
              </a:rPr>
              <a:t> 1</a:t>
            </a:r>
            <a:endParaRPr lang="en-US" sz="2400" b="1" i="1" dirty="0">
              <a:solidFill>
                <a:prstClr val="black"/>
              </a:solidFill>
              <a:effectLst>
                <a:outerShdw blurRad="38100" dist="38100" dir="2700000" algn="tl">
                  <a:srgbClr val="000000"/>
                </a:outerShdw>
              </a:effectLst>
              <a:latin typeface="Times New Roman" pitchFamily="18" charset="0"/>
            </a:endParaRPr>
          </a:p>
        </p:txBody>
      </p:sp>
      <p:sp>
        <p:nvSpPr>
          <p:cNvPr id="7" name="Text Box 7"/>
          <p:cNvSpPr txBox="1">
            <a:spLocks noChangeArrowheads="1"/>
          </p:cNvSpPr>
          <p:nvPr/>
        </p:nvSpPr>
        <p:spPr bwMode="auto">
          <a:xfrm>
            <a:off x="6026150" y="2890838"/>
            <a:ext cx="2063750" cy="461962"/>
          </a:xfrm>
          <a:prstGeom prst="rect">
            <a:avLst/>
          </a:prstGeom>
          <a:noFill/>
          <a:ln w="9525">
            <a:noFill/>
            <a:miter lim="800000"/>
            <a:headEnd/>
            <a:tailEnd/>
          </a:ln>
          <a:effectLst/>
        </p:spPr>
        <p:txBody>
          <a:bodyPr>
            <a:spAutoFit/>
          </a:bodyPr>
          <a:lstStyle/>
          <a:p>
            <a:pPr lvl="1" algn="just" fontAlgn="base">
              <a:spcBef>
                <a:spcPct val="50000"/>
              </a:spcBef>
              <a:spcAft>
                <a:spcPct val="0"/>
              </a:spcAft>
              <a:defRPr/>
            </a:pPr>
            <a:r>
              <a:rPr lang="en-US" sz="2400" b="1" i="1" dirty="0" err="1">
                <a:solidFill>
                  <a:prstClr val="black"/>
                </a:solidFill>
                <a:latin typeface="Times New Roman" pitchFamily="18" charset="0"/>
              </a:rPr>
              <a:t>Hình</a:t>
            </a:r>
            <a:r>
              <a:rPr lang="en-US" sz="2400" b="1" i="1" dirty="0">
                <a:solidFill>
                  <a:prstClr val="black"/>
                </a:solidFill>
                <a:latin typeface="Times New Roman" pitchFamily="18" charset="0"/>
              </a:rPr>
              <a:t> 2</a:t>
            </a:r>
            <a:endParaRPr lang="en-US" sz="2400" b="1" i="1" dirty="0">
              <a:solidFill>
                <a:prstClr val="black"/>
              </a:solidFill>
              <a:effectLst>
                <a:outerShdw blurRad="38100" dist="38100" dir="2700000" algn="tl">
                  <a:srgbClr val="000000"/>
                </a:outerShdw>
              </a:effectLst>
              <a:latin typeface="Times New Roman" pitchFamily="18" charset="0"/>
            </a:endParaRPr>
          </a:p>
        </p:txBody>
      </p:sp>
      <p:sp>
        <p:nvSpPr>
          <p:cNvPr id="10" name="Text Box 7"/>
          <p:cNvSpPr txBox="1">
            <a:spLocks noChangeArrowheads="1"/>
          </p:cNvSpPr>
          <p:nvPr/>
        </p:nvSpPr>
        <p:spPr bwMode="auto">
          <a:xfrm>
            <a:off x="6026150" y="6472238"/>
            <a:ext cx="2063750" cy="461962"/>
          </a:xfrm>
          <a:prstGeom prst="rect">
            <a:avLst/>
          </a:prstGeom>
          <a:noFill/>
          <a:ln w="9525">
            <a:noFill/>
            <a:miter lim="800000"/>
            <a:headEnd/>
            <a:tailEnd/>
          </a:ln>
          <a:effectLst/>
        </p:spPr>
        <p:txBody>
          <a:bodyPr>
            <a:spAutoFit/>
          </a:bodyPr>
          <a:lstStyle/>
          <a:p>
            <a:pPr lvl="1" algn="just" fontAlgn="base">
              <a:spcBef>
                <a:spcPct val="50000"/>
              </a:spcBef>
              <a:spcAft>
                <a:spcPct val="0"/>
              </a:spcAft>
              <a:defRPr/>
            </a:pPr>
            <a:r>
              <a:rPr lang="en-US" sz="2400" b="1" i="1" dirty="0" err="1">
                <a:solidFill>
                  <a:prstClr val="black"/>
                </a:solidFill>
                <a:latin typeface="Times New Roman" pitchFamily="18" charset="0"/>
              </a:rPr>
              <a:t>Hình</a:t>
            </a:r>
            <a:r>
              <a:rPr lang="en-US" sz="2400" b="1" i="1" dirty="0">
                <a:solidFill>
                  <a:prstClr val="black"/>
                </a:solidFill>
                <a:latin typeface="Times New Roman" pitchFamily="18" charset="0"/>
              </a:rPr>
              <a:t> 4</a:t>
            </a:r>
            <a:endParaRPr lang="en-US" sz="2400" b="1" i="1" dirty="0">
              <a:solidFill>
                <a:prstClr val="black"/>
              </a:solidFill>
              <a:effectLst>
                <a:outerShdw blurRad="38100" dist="38100" dir="2700000" algn="tl">
                  <a:srgbClr val="000000"/>
                </a:outerShdw>
              </a:effectLst>
              <a:latin typeface="Times New Roman" pitchFamily="18" charset="0"/>
            </a:endParaRPr>
          </a:p>
        </p:txBody>
      </p:sp>
      <p:sp>
        <p:nvSpPr>
          <p:cNvPr id="11" name="Text Box 7"/>
          <p:cNvSpPr txBox="1">
            <a:spLocks noChangeArrowheads="1"/>
          </p:cNvSpPr>
          <p:nvPr/>
        </p:nvSpPr>
        <p:spPr bwMode="auto">
          <a:xfrm>
            <a:off x="1403350" y="6467570"/>
            <a:ext cx="2063750" cy="461963"/>
          </a:xfrm>
          <a:prstGeom prst="rect">
            <a:avLst/>
          </a:prstGeom>
          <a:noFill/>
          <a:ln w="9525">
            <a:noFill/>
            <a:miter lim="800000"/>
            <a:headEnd/>
            <a:tailEnd/>
          </a:ln>
          <a:effectLst/>
        </p:spPr>
        <p:txBody>
          <a:bodyPr>
            <a:spAutoFit/>
          </a:bodyPr>
          <a:lstStyle/>
          <a:p>
            <a:pPr lvl="1" algn="just" fontAlgn="base">
              <a:spcBef>
                <a:spcPct val="50000"/>
              </a:spcBef>
              <a:spcAft>
                <a:spcPct val="0"/>
              </a:spcAft>
              <a:defRPr/>
            </a:pPr>
            <a:r>
              <a:rPr lang="en-US" sz="2400" b="1" i="1" dirty="0" err="1">
                <a:solidFill>
                  <a:prstClr val="black"/>
                </a:solidFill>
                <a:latin typeface="Times New Roman" pitchFamily="18" charset="0"/>
              </a:rPr>
              <a:t>Hình</a:t>
            </a:r>
            <a:r>
              <a:rPr lang="en-US" sz="2400" b="1" i="1" dirty="0">
                <a:solidFill>
                  <a:prstClr val="black"/>
                </a:solidFill>
                <a:latin typeface="Times New Roman" pitchFamily="18" charset="0"/>
              </a:rPr>
              <a:t> 3</a:t>
            </a:r>
            <a:endParaRPr lang="en-US" sz="2400" b="1" i="1" dirty="0">
              <a:solidFill>
                <a:prstClr val="black"/>
              </a:solidFill>
              <a:effectLst>
                <a:outerShdw blurRad="38100" dist="38100" dir="2700000" algn="tl">
                  <a:srgbClr val="000000"/>
                </a:outerShdw>
              </a:effectLst>
              <a:latin typeface="Times New Roman" pitchFamily="18" charset="0"/>
            </a:endParaRPr>
          </a:p>
        </p:txBody>
      </p:sp>
      <p:pic>
        <p:nvPicPr>
          <p:cNvPr id="21511" name="Picture 7" descr="Lốp cao 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227" y="0"/>
            <a:ext cx="48498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4" descr="Image result for hình ảnh các sản phẩm từ hạt điề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3352800"/>
            <a:ext cx="44577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6" descr="Image result for hình ảnh các sản phẩm từ hạt tiê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3409950"/>
            <a:ext cx="4540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8236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77726875"/>
              </p:ext>
            </p:extLst>
          </p:nvPr>
        </p:nvGraphicFramePr>
        <p:xfrm>
          <a:off x="1424608" y="260648"/>
          <a:ext cx="6604000" cy="3657600"/>
        </p:xfrm>
        <a:graphic>
          <a:graphicData uri="http://schemas.openxmlformats.org/drawingml/2006/table">
            <a:tbl>
              <a:tblPr firstRow="1" bandRow="1"/>
              <a:tblGrid>
                <a:gridCol w="3302000">
                  <a:extLst>
                    <a:ext uri="{9D8B030D-6E8A-4147-A177-3AD203B41FA5}">
                      <a16:colId xmlns:a16="http://schemas.microsoft.com/office/drawing/2014/main" val="20000"/>
                    </a:ext>
                  </a:extLst>
                </a:gridCol>
                <a:gridCol w="3302000">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err="1">
                          <a:ln>
                            <a:noFill/>
                          </a:ln>
                          <a:solidFill>
                            <a:srgbClr val="CC0000"/>
                          </a:solidFill>
                          <a:effectLst/>
                          <a:latin typeface="Times New Roman" panose="02020603050405020304" pitchFamily="18" charset="0"/>
                          <a:cs typeface="Times New Roman" panose="02020603050405020304" pitchFamily="18" charset="0"/>
                        </a:rPr>
                        <a:t>Cây</a:t>
                      </a:r>
                      <a:r>
                        <a:rPr kumimoji="0" lang="en-US" sz="28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CC0000"/>
                          </a:solidFill>
                          <a:effectLst/>
                          <a:latin typeface="Times New Roman" panose="02020603050405020304" pitchFamily="18" charset="0"/>
                          <a:cs typeface="Times New Roman" panose="02020603050405020304" pitchFamily="18" charset="0"/>
                        </a:rPr>
                        <a:t>công</a:t>
                      </a:r>
                      <a:r>
                        <a:rPr kumimoji="0" lang="en-US" sz="28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CC0000"/>
                          </a:solidFill>
                          <a:effectLst/>
                          <a:latin typeface="Times New Roman" panose="02020603050405020304" pitchFamily="18" charset="0"/>
                          <a:cs typeface="Times New Roman" panose="02020603050405020304" pitchFamily="18" charset="0"/>
                        </a:rPr>
                        <a:t>nghiệp</a:t>
                      </a:r>
                      <a:endParaRPr kumimoji="0" lang="en-US" sz="28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err="1">
                          <a:ln>
                            <a:noFill/>
                          </a:ln>
                          <a:solidFill>
                            <a:srgbClr val="CC0000"/>
                          </a:solidFill>
                          <a:effectLst/>
                          <a:latin typeface="Times New Roman" panose="02020603050405020304" pitchFamily="18" charset="0"/>
                          <a:cs typeface="Times New Roman" panose="02020603050405020304" pitchFamily="18" charset="0"/>
                        </a:rPr>
                        <a:t>Diện</a:t>
                      </a:r>
                      <a:r>
                        <a:rPr kumimoji="0" lang="en-US" sz="28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CC0000"/>
                          </a:solidFill>
                          <a:effectLst/>
                          <a:latin typeface="Times New Roman" panose="02020603050405020304" pitchFamily="18" charset="0"/>
                          <a:cs typeface="Times New Roman" panose="02020603050405020304" pitchFamily="18" charset="0"/>
                        </a:rPr>
                        <a:t>tích</a:t>
                      </a:r>
                      <a:r>
                        <a:rPr kumimoji="0" lang="en-US" sz="28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rPr>
                        <a:t> (ha)</a:t>
                      </a:r>
                    </a:p>
                  </a:txBody>
                  <a:tcPr/>
                </a:tc>
                <a:extLst>
                  <a:ext uri="{0D108BD9-81ED-4DB2-BD59-A6C34878D82A}">
                    <a16:rowId xmlns:a16="http://schemas.microsoft.com/office/drawing/2014/main" val="10000"/>
                  </a:ext>
                </a:extLst>
              </a:tr>
              <a:tr h="721216">
                <a:tc>
                  <a:txBody>
                    <a:bodyPr/>
                    <a:lstStyle/>
                    <a:p>
                      <a:pPr algn="ctr">
                        <a:lnSpc>
                          <a:spcPct val="150000"/>
                        </a:lnSpc>
                      </a:pPr>
                      <a:r>
                        <a:rPr lang="en-US" sz="2800" dirty="0" err="1">
                          <a:latin typeface="Times New Roman" panose="02020603050405020304" pitchFamily="18" charset="0"/>
                          <a:cs typeface="Times New Roman" panose="02020603050405020304" pitchFamily="18" charset="0"/>
                        </a:rPr>
                        <a:t>Cà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phê</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494 200</a:t>
                      </a:r>
                    </a:p>
                  </a:txBody>
                  <a:tcPr/>
                </a:tc>
                <a:extLst>
                  <a:ext uri="{0D108BD9-81ED-4DB2-BD59-A6C34878D82A}">
                    <a16:rowId xmlns:a16="http://schemas.microsoft.com/office/drawing/2014/main" val="10001"/>
                  </a:ext>
                </a:extLst>
              </a:tr>
              <a:tr h="370840">
                <a:tc>
                  <a:txBody>
                    <a:bodyPr/>
                    <a:lstStyle/>
                    <a:p>
                      <a:pPr algn="ctr">
                        <a:lnSpc>
                          <a:spcPct val="150000"/>
                        </a:lnSpc>
                      </a:pPr>
                      <a:r>
                        <a:rPr lang="en-US" sz="2800" dirty="0">
                          <a:latin typeface="Times New Roman" panose="02020603050405020304" pitchFamily="18" charset="0"/>
                          <a:cs typeface="Times New Roman" panose="02020603050405020304" pitchFamily="18" charset="0"/>
                        </a:rPr>
                        <a:t>Cao </a:t>
                      </a:r>
                      <a:r>
                        <a:rPr lang="en-US" sz="2800" dirty="0" err="1">
                          <a:latin typeface="Times New Roman" panose="02020603050405020304" pitchFamily="18" charset="0"/>
                          <a:cs typeface="Times New Roman" panose="02020603050405020304" pitchFamily="18" charset="0"/>
                        </a:rPr>
                        <a:t>su</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97 200</a:t>
                      </a:r>
                    </a:p>
                  </a:txBody>
                  <a:tcPr/>
                </a:tc>
                <a:extLst>
                  <a:ext uri="{0D108BD9-81ED-4DB2-BD59-A6C34878D82A}">
                    <a16:rowId xmlns:a16="http://schemas.microsoft.com/office/drawing/2014/main" val="10002"/>
                  </a:ext>
                </a:extLst>
              </a:tr>
              <a:tr h="370840">
                <a:tc>
                  <a:txBody>
                    <a:bodyPr/>
                    <a:lstStyle/>
                    <a:p>
                      <a:pPr algn="ctr">
                        <a:lnSpc>
                          <a:spcPct val="150000"/>
                        </a:lnSpc>
                      </a:pPr>
                      <a:r>
                        <a:rPr lang="en-US" sz="2800" dirty="0" err="1">
                          <a:latin typeface="Times New Roman" panose="02020603050405020304" pitchFamily="18" charset="0"/>
                          <a:cs typeface="Times New Roman" panose="02020603050405020304" pitchFamily="18" charset="0"/>
                        </a:rPr>
                        <a:t>Chè</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22 358</a:t>
                      </a:r>
                    </a:p>
                  </a:txBody>
                  <a:tcPr/>
                </a:tc>
                <a:extLst>
                  <a:ext uri="{0D108BD9-81ED-4DB2-BD59-A6C34878D82A}">
                    <a16:rowId xmlns:a16="http://schemas.microsoft.com/office/drawing/2014/main" val="10003"/>
                  </a:ext>
                </a:extLst>
              </a:tr>
              <a:tr h="370840">
                <a:tc>
                  <a:txBody>
                    <a:bodyPr/>
                    <a:lstStyle/>
                    <a:p>
                      <a:pPr algn="ctr">
                        <a:lnSpc>
                          <a:spcPct val="150000"/>
                        </a:lnSpc>
                      </a:pPr>
                      <a:r>
                        <a:rPr lang="en-US" sz="2800" dirty="0" err="1">
                          <a:latin typeface="Times New Roman" panose="02020603050405020304" pitchFamily="18" charset="0"/>
                          <a:cs typeface="Times New Roman" panose="02020603050405020304" pitchFamily="18" charset="0"/>
                        </a:rPr>
                        <a:t>Hồ</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tiêu</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11 000</a:t>
                      </a:r>
                    </a:p>
                  </a:txBody>
                  <a:tcPr/>
                </a:tc>
                <a:extLst>
                  <a:ext uri="{0D108BD9-81ED-4DB2-BD59-A6C34878D82A}">
                    <a16:rowId xmlns:a16="http://schemas.microsoft.com/office/drawing/2014/main" val="10004"/>
                  </a:ext>
                </a:extLst>
              </a:tr>
            </a:tbl>
          </a:graphicData>
        </a:graphic>
      </p:graphicFrame>
      <p:sp>
        <p:nvSpPr>
          <p:cNvPr id="7" name="Text Box 43"/>
          <p:cNvSpPr txBox="1">
            <a:spLocks noChangeArrowheads="1"/>
          </p:cNvSpPr>
          <p:nvPr/>
        </p:nvSpPr>
        <p:spPr bwMode="auto">
          <a:xfrm>
            <a:off x="344488" y="3916236"/>
            <a:ext cx="9433048" cy="446276"/>
          </a:xfrm>
          <a:prstGeom prst="rect">
            <a:avLst/>
          </a:prstGeom>
          <a:noFill/>
          <a:ln w="9525">
            <a:noFill/>
            <a:miter lim="800000"/>
            <a:headEnd/>
            <a:tailEnd/>
          </a:ln>
          <a:effectLst/>
        </p:spPr>
        <p:txBody>
          <a:bodyPr wrap="square">
            <a:spAutoFit/>
          </a:bodyPr>
          <a:lstStyle/>
          <a:p>
            <a:r>
              <a:rPr lang="en-US" sz="2300" b="1" dirty="0" err="1">
                <a:latin typeface="Times New Roman" panose="02020603050405020304" pitchFamily="18" charset="0"/>
                <a:cs typeface="Times New Roman" panose="02020603050405020304" pitchFamily="18" charset="0"/>
              </a:rPr>
              <a:t>Bảng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số</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liệu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về</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tích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trồng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cây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công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nghiệp</a:t>
            </a:r>
            <a:r>
              <a:rPr lang="en-US" sz="2300" b="1" dirty="0">
                <a:latin typeface="Times New Roman" panose="02020603050405020304" pitchFamily="18" charset="0"/>
                <a:cs typeface="Times New Roman" panose="02020603050405020304" pitchFamily="18" charset="0"/>
              </a:rPr>
              <a:t> ở </a:t>
            </a:r>
            <a:r>
              <a:rPr lang="en-US" sz="2300" b="1" dirty="0" err="1">
                <a:latin typeface="Times New Roman" panose="02020603050405020304" pitchFamily="18" charset="0"/>
                <a:cs typeface="Times New Roman" panose="02020603050405020304" pitchFamily="18" charset="0"/>
              </a:rPr>
              <a:t>Tây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Nguyên</a:t>
            </a:r>
            <a:r>
              <a:rPr lang="en-US" sz="2300" b="1" dirty="0">
                <a:latin typeface="Times New Roman" panose="02020603050405020304" pitchFamily="18" charset="0"/>
                <a:cs typeface="Times New Roman" panose="02020603050405020304" pitchFamily="18" charset="0"/>
              </a:rPr>
              <a:t> </a:t>
            </a:r>
            <a:r>
              <a:rPr lang="vi-VN" sz="2300" b="1" dirty="0">
                <a:latin typeface="Times New Roman" panose="02020603050405020304" pitchFamily="18" charset="0"/>
                <a:cs typeface="Times New Roman" panose="02020603050405020304" pitchFamily="18" charset="0"/>
              </a:rPr>
              <a:t>(năm 2001)</a:t>
            </a:r>
          </a:p>
        </p:txBody>
      </p:sp>
      <p:sp>
        <p:nvSpPr>
          <p:cNvPr id="9" name="Rounded Rectangular Callout 8"/>
          <p:cNvSpPr/>
          <p:nvPr/>
        </p:nvSpPr>
        <p:spPr>
          <a:xfrm>
            <a:off x="1640632" y="4653136"/>
            <a:ext cx="7632848" cy="936104"/>
          </a:xfrm>
          <a:prstGeom prst="wedgeRoundRectCallout">
            <a:avLst>
              <a:gd name="adj1" fmla="val -56678"/>
              <a:gd name="adj2" fmla="val 106172"/>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Dựa vào bảng số liệu, em hãy cho biết cây công nghiệp nào đưược trồng nhiều nhất ở Tây Nguyên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2" y="5362293"/>
            <a:ext cx="1484784" cy="1484784"/>
          </a:xfrm>
          <a:prstGeom prst="rect">
            <a:avLst/>
          </a:prstGeom>
        </p:spPr>
      </p:pic>
      <p:sp>
        <p:nvSpPr>
          <p:cNvPr id="11" name="Oval 10"/>
          <p:cNvSpPr/>
          <p:nvPr/>
        </p:nvSpPr>
        <p:spPr>
          <a:xfrm>
            <a:off x="2288711" y="980728"/>
            <a:ext cx="165618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22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0512" y="548680"/>
            <a:ext cx="8928992" cy="552151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342900" lvl="0" indent="-342900">
              <a:spcBef>
                <a:spcPct val="20000"/>
              </a:spcBef>
            </a:pPr>
            <a:r>
              <a:rPr lang="en-US" sz="2800" b="1" u="sng" dirty="0" err="1">
                <a:solidFill>
                  <a:srgbClr val="FF0000"/>
                </a:solidFill>
                <a:latin typeface="Times New Roman" panose="02020603050405020304" pitchFamily="18" charset="0"/>
                <a:cs typeface="Times New Roman" panose="02020603050405020304" pitchFamily="18" charset="0"/>
              </a:rPr>
              <a:t>Nhóm</a:t>
            </a:r>
            <a:r>
              <a:rPr lang="en-US" sz="2800" b="1" u="sng" dirty="0">
                <a:solidFill>
                  <a:srgbClr val="FF0000"/>
                </a:solidFill>
                <a:latin typeface="Times New Roman" panose="02020603050405020304" pitchFamily="18" charset="0"/>
                <a:cs typeface="Times New Roman" panose="02020603050405020304" pitchFamily="18" charset="0"/>
              </a:rPr>
              <a:t> 1+2</a:t>
            </a:r>
            <a:endParaRPr lang="vi-VN" sz="2800" b="1" dirty="0">
              <a:solidFill>
                <a:srgbClr val="FF0000"/>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dirty="0">
                <a:solidFill>
                  <a:srgbClr val="0000CC"/>
                </a:solidFill>
                <a:latin typeface="Times New Roman" panose="02020603050405020304" pitchFamily="18" charset="0"/>
                <a:cs typeface="Times New Roman" panose="02020603050405020304" pitchFamily="18" charset="0"/>
              </a:rPr>
              <a:t>1. </a:t>
            </a:r>
            <a:r>
              <a:rPr lang="en-US" sz="2800" dirty="0" err="1">
                <a:solidFill>
                  <a:srgbClr val="0000CC"/>
                </a:solidFill>
                <a:latin typeface="Times New Roman" panose="02020603050405020304" pitchFamily="18" charset="0"/>
                <a:cs typeface="Times New Roman" panose="02020603050405020304" pitchFamily="18" charset="0"/>
              </a:rPr>
              <a:t>Loại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cây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trồng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nổi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tiếng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ở </a:t>
            </a:r>
            <a:r>
              <a:rPr lang="en-US" sz="2800" dirty="0" err="1">
                <a:solidFill>
                  <a:srgbClr val="0000CC"/>
                </a:solidFill>
                <a:latin typeface="Times New Roman" panose="02020603050405020304" pitchFamily="18" charset="0"/>
                <a:cs typeface="Times New Roman" panose="02020603050405020304" pitchFamily="18" charset="0"/>
              </a:rPr>
              <a:t>Buôn</a:t>
            </a:r>
            <a:r>
              <a:rPr lang="en-US" sz="2800" dirty="0">
                <a:solidFill>
                  <a:srgbClr val="0000CC"/>
                </a:solidFill>
                <a:latin typeface="Times New Roman" panose="02020603050405020304" pitchFamily="18" charset="0"/>
                <a:cs typeface="Times New Roman" panose="02020603050405020304" pitchFamily="18" charset="0"/>
              </a:rPr>
              <a:t> Ma </a:t>
            </a:r>
            <a:r>
              <a:rPr lang="en-US" sz="2800" dirty="0" err="1">
                <a:solidFill>
                  <a:srgbClr val="0000CC"/>
                </a:solidFill>
                <a:latin typeface="Times New Roman" panose="02020603050405020304" pitchFamily="18" charset="0"/>
                <a:cs typeface="Times New Roman" panose="02020603050405020304" pitchFamily="18" charset="0"/>
              </a:rPr>
              <a:t>Thuột</a:t>
            </a:r>
            <a:r>
              <a:rPr lang="en-US" sz="2800" dirty="0">
                <a:solidFill>
                  <a:srgbClr val="0000CC"/>
                </a:solidFill>
                <a:latin typeface="Times New Roman" panose="02020603050405020304" pitchFamily="18" charset="0"/>
                <a:cs typeface="Times New Roman" panose="02020603050405020304" pitchFamily="18" charset="0"/>
              </a:rPr>
              <a:t>?</a:t>
            </a:r>
            <a:endParaRPr lang="vi-VN" sz="2800" dirty="0">
              <a:solidFill>
                <a:srgbClr val="0000CC"/>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dirty="0">
                <a:solidFill>
                  <a:srgbClr val="0000CC"/>
                </a:solidFill>
                <a:latin typeface="Times New Roman" panose="02020603050405020304" pitchFamily="18" charset="0"/>
                <a:cs typeface="Times New Roman" panose="02020603050405020304" pitchFamily="18" charset="0"/>
              </a:rPr>
              <a:t>2. </a:t>
            </a:r>
            <a:r>
              <a:rPr lang="en-US" sz="2800" dirty="0" err="1">
                <a:solidFill>
                  <a:srgbClr val="0000CC"/>
                </a:solidFill>
                <a:latin typeface="Times New Roman" panose="02020603050405020304" pitchFamily="18" charset="0"/>
                <a:cs typeface="Times New Roman" panose="02020603050405020304" pitchFamily="18" charset="0"/>
              </a:rPr>
              <a:t>Địa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phương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này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tỉnh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Tây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Nguyên</a:t>
            </a:r>
            <a:r>
              <a:rPr lang="en-US" sz="2800" dirty="0">
                <a:solidFill>
                  <a:srgbClr val="0000CC"/>
                </a:solidFill>
                <a:latin typeface="Times New Roman" panose="02020603050405020304" pitchFamily="18" charset="0"/>
                <a:cs typeface="Times New Roman" panose="02020603050405020304" pitchFamily="18" charset="0"/>
              </a:rPr>
              <a:t>?</a:t>
            </a:r>
            <a:endParaRPr lang="vi-VN" sz="2800" dirty="0">
              <a:solidFill>
                <a:srgbClr val="0000CC"/>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b="1" u="sng" dirty="0" err="1">
                <a:solidFill>
                  <a:srgbClr val="FF0000"/>
                </a:solidFill>
                <a:latin typeface="Times New Roman" panose="02020603050405020304" pitchFamily="18" charset="0"/>
                <a:cs typeface="Times New Roman" panose="02020603050405020304" pitchFamily="18" charset="0"/>
              </a:rPr>
              <a:t>Nhóm</a:t>
            </a:r>
            <a:r>
              <a:rPr lang="en-US" sz="2800" b="1" u="sng" dirty="0">
                <a:solidFill>
                  <a:srgbClr val="FF0000"/>
                </a:solidFill>
                <a:latin typeface="Times New Roman" panose="02020603050405020304" pitchFamily="18" charset="0"/>
                <a:cs typeface="Times New Roman" panose="02020603050405020304" pitchFamily="18" charset="0"/>
              </a:rPr>
              <a:t> 3+4</a:t>
            </a:r>
            <a:endParaRPr lang="vi-VN" sz="2800" b="1" dirty="0">
              <a:solidFill>
                <a:srgbClr val="FF0000"/>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dirty="0">
                <a:solidFill>
                  <a:prstClr val="black"/>
                </a:solidFill>
                <a:latin typeface="Times New Roman" panose="02020603050405020304" pitchFamily="18" charset="0"/>
                <a:cs typeface="Times New Roman" panose="02020603050405020304" pitchFamily="18" charset="0"/>
              </a:rPr>
              <a:t>3. </a:t>
            </a:r>
            <a:r>
              <a:rPr lang="en-US" sz="2800" dirty="0" err="1">
                <a:solidFill>
                  <a:prstClr val="black"/>
                </a:solidFill>
                <a:latin typeface="Times New Roman" panose="02020603050405020304" pitchFamily="18" charset="0"/>
                <a:cs typeface="Times New Roman" panose="02020603050405020304" pitchFamily="18" charset="0"/>
              </a:rPr>
              <a:t>Cà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phê</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dirty="0">
                <a:solidFill>
                  <a:prstClr val="black"/>
                </a:solidFill>
                <a:latin typeface="Times New Roman" panose="02020603050405020304" pitchFamily="18" charset="0"/>
                <a:cs typeface="Times New Roman" panose="02020603050405020304" pitchFamily="18" charset="0"/>
              </a:rPr>
              <a:t>4. </a:t>
            </a:r>
            <a:r>
              <a:rPr lang="en-US" sz="2800" dirty="0" err="1">
                <a:solidFill>
                  <a:prstClr val="black"/>
                </a:solidFill>
                <a:latin typeface="Times New Roman" panose="02020603050405020304" pitchFamily="18" charset="0"/>
                <a:cs typeface="Times New Roman" panose="02020603050405020304" pitchFamily="18" charset="0"/>
              </a:rPr>
              <a:t>Cà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phê</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Buôn</a:t>
            </a:r>
            <a:r>
              <a:rPr lang="en-US" sz="2800" dirty="0">
                <a:solidFill>
                  <a:prstClr val="black"/>
                </a:solidFill>
                <a:latin typeface="Times New Roman" panose="02020603050405020304" pitchFamily="18" charset="0"/>
                <a:cs typeface="Times New Roman" panose="02020603050405020304" pitchFamily="18" charset="0"/>
              </a:rPr>
              <a:t> Ma </a:t>
            </a:r>
            <a:r>
              <a:rPr lang="en-US" sz="2800" dirty="0" err="1">
                <a:solidFill>
                  <a:prstClr val="black"/>
                </a:solidFill>
                <a:latin typeface="Times New Roman" panose="02020603050405020304" pitchFamily="18" charset="0"/>
                <a:cs typeface="Times New Roman" panose="02020603050405020304" pitchFamily="18" charset="0"/>
              </a:rPr>
              <a:t>Thuột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b="1" u="sng" dirty="0" err="1">
                <a:solidFill>
                  <a:srgbClr val="FF0000"/>
                </a:solidFill>
                <a:latin typeface="Times New Roman" panose="02020603050405020304" pitchFamily="18" charset="0"/>
                <a:cs typeface="Times New Roman" panose="02020603050405020304" pitchFamily="18" charset="0"/>
              </a:rPr>
              <a:t>Nhóm</a:t>
            </a:r>
            <a:r>
              <a:rPr lang="en-US" sz="2800" b="1" u="sng" dirty="0">
                <a:solidFill>
                  <a:srgbClr val="FF0000"/>
                </a:solidFill>
                <a:latin typeface="Times New Roman" panose="02020603050405020304" pitchFamily="18" charset="0"/>
                <a:cs typeface="Times New Roman" panose="02020603050405020304" pitchFamily="18" charset="0"/>
              </a:rPr>
              <a:t> 5+6</a:t>
            </a:r>
            <a:endParaRPr lang="vi-VN" sz="2800" b="1" dirty="0">
              <a:solidFill>
                <a:srgbClr val="FF0000"/>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dirty="0">
                <a:solidFill>
                  <a:srgbClr val="0000CC"/>
                </a:solidFill>
                <a:latin typeface="Times New Roman" panose="02020603050405020304" pitchFamily="18" charset="0"/>
                <a:cs typeface="Times New Roman" panose="02020603050405020304" pitchFamily="18" charset="0"/>
              </a:rPr>
              <a:t>5. K</a:t>
            </a:r>
            <a:r>
              <a:rPr lang="vi-VN" sz="2800" dirty="0">
                <a:solidFill>
                  <a:srgbClr val="0000CC"/>
                </a:solidFill>
                <a:latin typeface="Times New Roman" panose="02020603050405020304" pitchFamily="18" charset="0"/>
                <a:cs typeface="Times New Roman" panose="02020603050405020304" pitchFamily="18" charset="0"/>
              </a:rPr>
              <a:t>hó khăn lớn nhất trong việc trồng cây cà phê ở Tây Nguyên là gì?</a:t>
            </a:r>
          </a:p>
          <a:p>
            <a:pPr marL="342900" lvl="0" indent="-342900">
              <a:spcBef>
                <a:spcPct val="20000"/>
              </a:spcBef>
            </a:pPr>
            <a:r>
              <a:rPr lang="vi-VN" sz="2800" dirty="0">
                <a:solidFill>
                  <a:srgbClr val="0000CC"/>
                </a:solidFill>
                <a:latin typeface="Times New Roman" panose="02020603050405020304" pitchFamily="18" charset="0"/>
                <a:cs typeface="Times New Roman" panose="02020603050405020304" pitchFamily="18" charset="0"/>
              </a:rPr>
              <a:t>6. Người dân ở Tây Nguyên đã làm gì để khắc</a:t>
            </a:r>
            <a:r>
              <a:rPr lang="en-US" sz="2800" dirty="0">
                <a:solidFill>
                  <a:srgbClr val="0000CC"/>
                </a:solidFill>
                <a:latin typeface="Times New Roman" panose="02020603050405020304" pitchFamily="18" charset="0"/>
                <a:cs typeface="Times New Roman" panose="02020603050405020304" pitchFamily="18" charset="0"/>
              </a:rPr>
              <a:t>c </a:t>
            </a:r>
            <a:r>
              <a:rPr lang="vi-VN" sz="2800" dirty="0">
                <a:solidFill>
                  <a:srgbClr val="0000CC"/>
                </a:solidFill>
                <a:latin typeface="Times New Roman" panose="02020603050405020304" pitchFamily="18" charset="0"/>
                <a:cs typeface="Times New Roman" panose="02020603050405020304" pitchFamily="18" charset="0"/>
              </a:rPr>
              <a:t>phục tình trạng khó khăn này?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60512" y="1052736"/>
            <a:ext cx="8952929" cy="3697166"/>
          </a:xfrm>
          <a:prstGeom prst="rect">
            <a:avLst/>
          </a:prstGeom>
        </p:spPr>
        <p:txBody>
          <a:bodyPr wrap="square">
            <a:spAutoFit/>
          </a:bodyPr>
          <a:lstStyle/>
          <a:p>
            <a:pPr>
              <a:lnSpc>
                <a:spcPct val="150000"/>
              </a:lnSpc>
              <a:buNone/>
            </a:pPr>
            <a:r>
              <a:rPr lang="en-US" sz="3200" b="1" u="sng" dirty="0" err="1">
                <a:solidFill>
                  <a:srgbClr val="FF0000"/>
                </a:solidFill>
                <a:latin typeface="Times New Roman" pitchFamily="18" charset="0"/>
                <a:cs typeface="Times New Roman" pitchFamily="18" charset="0"/>
              </a:rPr>
              <a:t>Nhóm</a:t>
            </a:r>
            <a:r>
              <a:rPr lang="en-US" sz="3200" b="1" u="sng" dirty="0">
                <a:solidFill>
                  <a:srgbClr val="FF0000"/>
                </a:solidFill>
                <a:latin typeface="Times New Roman" pitchFamily="18" charset="0"/>
                <a:cs typeface="Times New Roman" pitchFamily="18" charset="0"/>
              </a:rPr>
              <a:t> 1+2</a:t>
            </a:r>
            <a:endParaRPr lang="vi-VN" sz="3200" b="1" dirty="0">
              <a:solidFill>
                <a:srgbClr val="FF0000"/>
              </a:solidFill>
              <a:latin typeface="Times New Roman" pitchFamily="18" charset="0"/>
              <a:cs typeface="Times New Roman" pitchFamily="18" charset="0"/>
            </a:endParaRPr>
          </a:p>
          <a:p>
            <a:pPr>
              <a:lnSpc>
                <a:spcPct val="150000"/>
              </a:lnSpc>
            </a:pPr>
            <a:r>
              <a:rPr lang="en-US" sz="3200" dirty="0">
                <a:solidFill>
                  <a:srgbClr val="0000CC"/>
                </a:solidFill>
                <a:latin typeface="Times New Roman" pitchFamily="18" charset="0"/>
                <a:cs typeface="Times New Roman" pitchFamily="18" charset="0"/>
              </a:rPr>
              <a:t>1. </a:t>
            </a:r>
            <a:r>
              <a:rPr lang="en-US" sz="3200" dirty="0" err="1">
                <a:solidFill>
                  <a:srgbClr val="0000CC"/>
                </a:solidFill>
                <a:latin typeface="Times New Roman" pitchFamily="18" charset="0"/>
                <a:cs typeface="Times New Roman" pitchFamily="18" charset="0"/>
              </a:rPr>
              <a:t>Loại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cây</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trồng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nào</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nổi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tiếng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có</a:t>
            </a:r>
            <a:r>
              <a:rPr lang="en-US" sz="3200" dirty="0">
                <a:solidFill>
                  <a:srgbClr val="0000CC"/>
                </a:solidFill>
                <a:latin typeface="Times New Roman" pitchFamily="18" charset="0"/>
                <a:cs typeface="Times New Roman" pitchFamily="18" charset="0"/>
              </a:rPr>
              <a:t> ở </a:t>
            </a:r>
            <a:r>
              <a:rPr lang="en-US" sz="3200" dirty="0" err="1">
                <a:solidFill>
                  <a:srgbClr val="0000CC"/>
                </a:solidFill>
                <a:latin typeface="Times New Roman" pitchFamily="18" charset="0"/>
                <a:cs typeface="Times New Roman" pitchFamily="18" charset="0"/>
              </a:rPr>
              <a:t>Buôn</a:t>
            </a:r>
            <a:r>
              <a:rPr lang="en-US" sz="3200" dirty="0">
                <a:solidFill>
                  <a:srgbClr val="0000CC"/>
                </a:solidFill>
                <a:latin typeface="Times New Roman" pitchFamily="18" charset="0"/>
                <a:cs typeface="Times New Roman" pitchFamily="18" charset="0"/>
              </a:rPr>
              <a:t> Ma </a:t>
            </a:r>
            <a:r>
              <a:rPr lang="en-US" sz="3200" dirty="0" err="1">
                <a:solidFill>
                  <a:srgbClr val="0000CC"/>
                </a:solidFill>
                <a:latin typeface="Times New Roman" pitchFamily="18" charset="0"/>
                <a:cs typeface="Times New Roman" pitchFamily="18" charset="0"/>
              </a:rPr>
              <a:t>Thuột</a:t>
            </a:r>
            <a:r>
              <a:rPr lang="en-US" sz="3200" dirty="0">
                <a:solidFill>
                  <a:srgbClr val="0000CC"/>
                </a:solidFill>
                <a:latin typeface="Times New Roman" pitchFamily="18" charset="0"/>
                <a:cs typeface="Times New Roman" pitchFamily="18" charset="0"/>
              </a:rPr>
              <a:t>?</a:t>
            </a:r>
          </a:p>
          <a:p>
            <a:pPr>
              <a:lnSpc>
                <a:spcPct val="150000"/>
              </a:lnSpc>
            </a:pPr>
            <a:r>
              <a:rPr lang="en-US" sz="3200" dirty="0" err="1">
                <a:solidFill>
                  <a:srgbClr val="FF0000"/>
                </a:solidFill>
                <a:latin typeface="Times New Roman" pitchFamily="18" charset="0"/>
                <a:cs typeface="Times New Roman" pitchFamily="18" charset="0"/>
              </a:rPr>
              <a:t>Loại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cây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phê</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nổi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ở </a:t>
            </a:r>
            <a:r>
              <a:rPr lang="en-US" sz="3200" dirty="0" err="1">
                <a:solidFill>
                  <a:srgbClr val="FF0000"/>
                </a:solidFill>
                <a:latin typeface="Times New Roman" pitchFamily="18" charset="0"/>
                <a:cs typeface="Times New Roman" pitchFamily="18" charset="0"/>
              </a:rPr>
              <a:t>Buôn</a:t>
            </a:r>
            <a:r>
              <a:rPr lang="en-US" sz="3200" dirty="0">
                <a:solidFill>
                  <a:srgbClr val="FF0000"/>
                </a:solidFill>
                <a:latin typeface="Times New Roman" pitchFamily="18" charset="0"/>
                <a:cs typeface="Times New Roman" pitchFamily="18" charset="0"/>
              </a:rPr>
              <a:t> Ma </a:t>
            </a:r>
            <a:r>
              <a:rPr lang="en-US" sz="3200" dirty="0" err="1">
                <a:solidFill>
                  <a:srgbClr val="FF0000"/>
                </a:solidFill>
                <a:latin typeface="Times New Roman" pitchFamily="18" charset="0"/>
                <a:cs typeface="Times New Roman" pitchFamily="18" charset="0"/>
              </a:rPr>
              <a:t>Thuột</a:t>
            </a:r>
            <a:endParaRPr lang="vi-VN" sz="3200" dirty="0">
              <a:solidFill>
                <a:srgbClr val="FF0000"/>
              </a:solidFill>
              <a:latin typeface="Times New Roman" pitchFamily="18" charset="0"/>
              <a:cs typeface="Times New Roman" pitchFamily="18" charset="0"/>
            </a:endParaRPr>
          </a:p>
          <a:p>
            <a:pPr>
              <a:lnSpc>
                <a:spcPct val="150000"/>
              </a:lnSpc>
              <a:buNone/>
            </a:pPr>
            <a:r>
              <a:rPr lang="en-US" sz="3200" dirty="0">
                <a:solidFill>
                  <a:srgbClr val="0000CC"/>
                </a:solidFill>
                <a:latin typeface="Times New Roman" pitchFamily="18" charset="0"/>
                <a:cs typeface="Times New Roman" pitchFamily="18" charset="0"/>
              </a:rPr>
              <a:t>2. </a:t>
            </a:r>
            <a:r>
              <a:rPr lang="en-US" sz="3200" dirty="0" err="1">
                <a:solidFill>
                  <a:srgbClr val="0000CC"/>
                </a:solidFill>
                <a:latin typeface="Times New Roman" pitchFamily="18" charset="0"/>
                <a:cs typeface="Times New Roman" pitchFamily="18" charset="0"/>
              </a:rPr>
              <a:t>Địa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phương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này</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thuộc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tỉnh</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nào</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của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Tây</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Nguyên</a:t>
            </a:r>
            <a:r>
              <a:rPr lang="en-US" sz="3200" dirty="0">
                <a:solidFill>
                  <a:srgbClr val="0000CC"/>
                </a:solidFill>
                <a:latin typeface="Times New Roman" pitchFamily="18" charset="0"/>
                <a:cs typeface="Times New Roman" pitchFamily="18" charset="0"/>
              </a:rPr>
              <a:t>?</a:t>
            </a:r>
          </a:p>
          <a:p>
            <a:pPr>
              <a:lnSpc>
                <a:spcPct val="150000"/>
              </a:lnSpc>
              <a:buNone/>
            </a:pPr>
            <a:r>
              <a:rPr lang="en-US" sz="3200" dirty="0" err="1">
                <a:solidFill>
                  <a:srgbClr val="FF0000"/>
                </a:solidFill>
                <a:latin typeface="Times New Roman" pitchFamily="18" charset="0"/>
                <a:cs typeface="Times New Roman" pitchFamily="18" charset="0"/>
              </a:rPr>
              <a:t>Địa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phương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thuộc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tỉnh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Đắc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Lắc</a:t>
            </a:r>
            <a:r>
              <a:rPr lang="en-US" sz="3200" dirty="0">
                <a:solidFill>
                  <a:srgbClr val="0000CC"/>
                </a:solidFill>
                <a:latin typeface="Times New Roman" pitchFamily="18" charset="0"/>
                <a:cs typeface="Times New Roman" pitchFamily="18" charset="0"/>
              </a:rPr>
              <a:t>.</a:t>
            </a:r>
            <a:endParaRPr lang="vi-VN" sz="3200"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800" decel="100000"/>
                                        <p:tgtEl>
                                          <p:spTgt spid="4">
                                            <p:txEl>
                                              <p:pRg st="2" end="2"/>
                                            </p:txEl>
                                          </p:spTgt>
                                        </p:tgtEl>
                                      </p:cBhvr>
                                    </p:animEffect>
                                    <p:anim calcmode="lin" valueType="num">
                                      <p:cBhvr>
                                        <p:cTn id="8"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amond(in)">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856" y="71070"/>
            <a:ext cx="6096000" cy="43661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09" y="116632"/>
            <a:ext cx="3240361" cy="4320480"/>
          </a:xfrm>
          <a:prstGeom prst="rect">
            <a:avLst/>
          </a:prstGeom>
        </p:spPr>
      </p:pic>
    </p:spTree>
    <p:extLst>
      <p:ext uri="{BB962C8B-B14F-4D97-AF65-F5344CB8AC3E}">
        <p14:creationId xmlns:p14="http://schemas.microsoft.com/office/powerpoint/2010/main" val="522811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1EA05F-FFC0-4D02-AB2E-C68DC5817083}"/>
              </a:ext>
            </a:extLst>
          </p:cNvPr>
          <p:cNvSpPr/>
          <p:nvPr/>
        </p:nvSpPr>
        <p:spPr>
          <a:xfrm>
            <a:off x="2936776" y="171686"/>
            <a:ext cx="4100955"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Khởi</a:t>
            </a:r>
            <a:r>
              <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6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động</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6A9864B-71D8-4CB4-AA06-486C7437696E}"/>
              </a:ext>
            </a:extLst>
          </p:cNvPr>
          <p:cNvSpPr txBox="1"/>
          <p:nvPr/>
        </p:nvSpPr>
        <p:spPr>
          <a:xfrm>
            <a:off x="1041300" y="1391232"/>
            <a:ext cx="7560840" cy="584775"/>
          </a:xfrm>
          <a:prstGeom prst="rect">
            <a:avLst/>
          </a:prstGeom>
          <a:noFill/>
        </p:spPr>
        <p:txBody>
          <a:bodyPr wrap="square" rtlCol="0">
            <a:spAutoFit/>
          </a:bodyPr>
          <a:lstStyle/>
          <a:p>
            <a:pPr algn="just"/>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đặc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điểm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nhiên</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Tây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Nguyên</a:t>
            </a:r>
            <a:r>
              <a:rPr lang="en-US" sz="3200"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8EB5AE8-F207-4BE7-A3FE-DEB4B428B342}"/>
              </a:ext>
            </a:extLst>
          </p:cNvPr>
          <p:cNvSpPr txBox="1"/>
          <p:nvPr/>
        </p:nvSpPr>
        <p:spPr>
          <a:xfrm>
            <a:off x="1018394" y="3636405"/>
            <a:ext cx="7776864" cy="1077218"/>
          </a:xfrm>
          <a:prstGeom prst="rect">
            <a:avLst/>
          </a:prstGeom>
          <a:noFill/>
        </p:spPr>
        <p:txBody>
          <a:bodyPr wrap="square" rtlCol="0">
            <a:spAutoFit/>
          </a:bodyPr>
          <a:lstStyle/>
          <a:p>
            <a:pPr algn="just"/>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Tây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Nguyên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tộc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chung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đời</a:t>
            </a:r>
            <a:r>
              <a:rPr lang="en-US" sz="3200"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6A9864B-71D8-4CB4-AA06-486C7437696E}"/>
              </a:ext>
            </a:extLst>
          </p:cNvPr>
          <p:cNvSpPr txBox="1"/>
          <p:nvPr/>
        </p:nvSpPr>
        <p:spPr>
          <a:xfrm>
            <a:off x="1126406" y="2021376"/>
            <a:ext cx="8363098" cy="1569660"/>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p>
          <a:p>
            <a:pPr algn="just"/>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mưa</a:t>
            </a:r>
            <a:r>
              <a:rPr lang="en-US" sz="3200" dirty="0">
                <a:latin typeface="Times New Roman" panose="02020603050405020304" pitchFamily="18" charset="0"/>
                <a:cs typeface="Times New Roman" panose="02020603050405020304" pitchFamily="18" charset="0"/>
              </a:rPr>
              <a:t> và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8EB5AE8-F207-4BE7-A3FE-DEB4B428B342}"/>
              </a:ext>
            </a:extLst>
          </p:cNvPr>
          <p:cNvSpPr txBox="1"/>
          <p:nvPr/>
        </p:nvSpPr>
        <p:spPr>
          <a:xfrm>
            <a:off x="1018394" y="4790187"/>
            <a:ext cx="7776864" cy="107721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Ở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-rai, Ê-</a:t>
            </a:r>
            <a:r>
              <a:rPr lang="en-US" sz="3200" dirty="0" err="1">
                <a:latin typeface="Times New Roman" panose="02020603050405020304" pitchFamily="18" charset="0"/>
                <a:cs typeface="Times New Roman" panose="02020603050405020304" pitchFamily="18" charset="0"/>
              </a:rPr>
              <a:t>đê</a:t>
            </a:r>
            <a:r>
              <a:rPr lang="en-US" sz="3200" dirty="0">
                <a:latin typeface="Times New Roman" panose="02020603050405020304" pitchFamily="18" charset="0"/>
                <a:cs typeface="Times New Roman" panose="02020603050405020304" pitchFamily="18" charset="0"/>
              </a:rPr>
              <a:t>, Ba-</a:t>
            </a:r>
            <a:r>
              <a:rPr lang="en-US" sz="3200" dirty="0" err="1">
                <a:latin typeface="Times New Roman" panose="02020603050405020304" pitchFamily="18" charset="0"/>
                <a:cs typeface="Times New Roman" panose="02020603050405020304" pitchFamily="18" charset="0"/>
              </a:rPr>
              <a:t>na</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23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a:off x="3879850" y="6096000"/>
            <a:ext cx="561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400" b="1">
                <a:solidFill>
                  <a:srgbClr val="1F497D"/>
                </a:solidFill>
                <a:latin typeface=".VnTime" pitchFamily="34" charset="0"/>
              </a:rPr>
              <a:t> </a:t>
            </a:r>
            <a:r>
              <a:rPr lang="en-US" altLang="en-US" sz="2400" b="1">
                <a:solidFill>
                  <a:prstClr val="black"/>
                </a:solidFill>
                <a:latin typeface=".VnTime" pitchFamily="34" charset="0"/>
              </a:rPr>
              <a:t> </a:t>
            </a:r>
            <a:r>
              <a:rPr lang="en-US" altLang="en-US" sz="2400" b="1">
                <a:solidFill>
                  <a:prstClr val="white"/>
                </a:solidFill>
                <a:latin typeface=".VnTime" pitchFamily="34" charset="0"/>
              </a:rPr>
              <a:t>Cµ phª ë Bu«n Ma Thuét </a:t>
            </a:r>
          </a:p>
        </p:txBody>
      </p:sp>
      <p:pic>
        <p:nvPicPr>
          <p:cNvPr id="20483" name="Picture 31" descr="Caphe tan G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76200"/>
            <a:ext cx="28892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2" descr="capheg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0"/>
            <a:ext cx="3219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5" descr="22085484_coffee_cu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200" y="3352800"/>
            <a:ext cx="4292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D:\lan\san pham ca phe\Keo_Kopiko_cafe_sua_150g_Custo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2" y="3276600"/>
            <a:ext cx="4478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descr="dakmecoffee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50" y="304800"/>
            <a:ext cx="3054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Point Star 8">
            <a:hlinkClick r:id="rId7" action="ppaction://hlinkfile"/>
          </p:cNvPr>
          <p:cNvSpPr/>
          <p:nvPr/>
        </p:nvSpPr>
        <p:spPr>
          <a:xfrm>
            <a:off x="82550" y="6400800"/>
            <a:ext cx="3302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21839120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36575" y="908720"/>
            <a:ext cx="8832850" cy="4435830"/>
          </a:xfrm>
          <a:prstGeom prst="rect">
            <a:avLst/>
          </a:prstGeom>
        </p:spPr>
        <p:txBody>
          <a:bodyPr wrap="square">
            <a:spAutoFit/>
          </a:bodyPr>
          <a:lstStyle/>
          <a:p>
            <a:pPr>
              <a:lnSpc>
                <a:spcPct val="150000"/>
              </a:lnSpc>
              <a:buNone/>
            </a:pPr>
            <a:r>
              <a:rPr lang="en-US" sz="3200" b="1" u="sng" dirty="0" err="1">
                <a:solidFill>
                  <a:srgbClr val="FF0000"/>
                </a:solidFill>
                <a:latin typeface="Times New Roman" pitchFamily="18" charset="0"/>
                <a:cs typeface="Times New Roman" pitchFamily="18" charset="0"/>
              </a:rPr>
              <a:t>Nhóm</a:t>
            </a:r>
            <a:r>
              <a:rPr lang="en-US" sz="3200" b="1" u="sng" dirty="0">
                <a:solidFill>
                  <a:srgbClr val="FF0000"/>
                </a:solidFill>
                <a:latin typeface="Times New Roman" pitchFamily="18" charset="0"/>
                <a:cs typeface="Times New Roman" pitchFamily="18" charset="0"/>
              </a:rPr>
              <a:t> 3+4</a:t>
            </a:r>
            <a:endParaRPr lang="vi-VN" sz="3200" b="1" dirty="0">
              <a:solidFill>
                <a:srgbClr val="FF0000"/>
              </a:solidFill>
              <a:latin typeface="Times New Roman" pitchFamily="18" charset="0"/>
              <a:cs typeface="Times New Roman" pitchFamily="18" charset="0"/>
            </a:endParaRPr>
          </a:p>
          <a:p>
            <a:pPr>
              <a:lnSpc>
                <a:spcPct val="150000"/>
              </a:lnSpc>
              <a:buNone/>
            </a:pPr>
            <a:r>
              <a:rPr lang="en-US" sz="3200" dirty="0">
                <a:solidFill>
                  <a:schemeClr val="tx1"/>
                </a:solidFill>
                <a:latin typeface="Times New Roman" pitchFamily="18" charset="0"/>
                <a:cs typeface="Times New Roman" pitchFamily="18" charset="0"/>
              </a:rPr>
              <a:t>3. </a:t>
            </a:r>
            <a:r>
              <a:rPr lang="en-US" sz="3200" dirty="0" err="1">
                <a:solidFill>
                  <a:schemeClr val="tx1"/>
                </a:solidFill>
                <a:latin typeface="Times New Roman" pitchFamily="18" charset="0"/>
                <a:cs typeface="Times New Roman" pitchFamily="18" charset="0"/>
              </a:rPr>
              <a:t>Cà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phê</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có</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hương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vị</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như</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thế</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a:t>
            </a:r>
            <a:endParaRPr lang="vi-VN" sz="3200" dirty="0">
              <a:solidFill>
                <a:schemeClr val="tx1"/>
              </a:solidFill>
              <a:latin typeface="Times New Roman" pitchFamily="18" charset="0"/>
              <a:cs typeface="Times New Roman" pitchFamily="18" charset="0"/>
            </a:endParaRPr>
          </a:p>
          <a:p>
            <a:pPr>
              <a:lnSpc>
                <a:spcPct val="150000"/>
              </a:lnSpc>
            </a:pPr>
            <a:r>
              <a:rPr lang="en-US" sz="3200" dirty="0" err="1">
                <a:solidFill>
                  <a:srgbClr val="FF0000"/>
                </a:solidFill>
                <a:latin typeface="Times New Roman" pitchFamily="18" charset="0"/>
                <a:cs typeface="Times New Roman" pitchFamily="18" charset="0"/>
              </a:rPr>
              <a:t>Cà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phê</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hương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vị</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ngon</a:t>
            </a:r>
            <a:endParaRPr lang="vi-VN" sz="3200" dirty="0">
              <a:solidFill>
                <a:srgbClr val="FF0000"/>
              </a:solidFill>
              <a:latin typeface="Times New Roman" pitchFamily="18" charset="0"/>
              <a:cs typeface="Times New Roman" pitchFamily="18" charset="0"/>
            </a:endParaRPr>
          </a:p>
          <a:p>
            <a:pPr>
              <a:lnSpc>
                <a:spcPct val="150000"/>
              </a:lnSpc>
              <a:buNone/>
            </a:pPr>
            <a:r>
              <a:rPr lang="en-US" sz="3200" dirty="0">
                <a:solidFill>
                  <a:schemeClr val="tx1"/>
                </a:solidFill>
                <a:latin typeface="Times New Roman" pitchFamily="18" charset="0"/>
                <a:cs typeface="Times New Roman" pitchFamily="18" charset="0"/>
              </a:rPr>
              <a:t>4. </a:t>
            </a:r>
            <a:r>
              <a:rPr lang="en-US" sz="3200" dirty="0" err="1">
                <a:solidFill>
                  <a:schemeClr val="tx1"/>
                </a:solidFill>
                <a:latin typeface="Times New Roman" pitchFamily="18" charset="0"/>
                <a:cs typeface="Times New Roman" pitchFamily="18" charset="0"/>
              </a:rPr>
              <a:t>Cà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phê</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Buôn</a:t>
            </a:r>
            <a:r>
              <a:rPr lang="en-US" sz="3200" dirty="0">
                <a:solidFill>
                  <a:schemeClr val="tx1"/>
                </a:solidFill>
                <a:latin typeface="Times New Roman" pitchFamily="18" charset="0"/>
                <a:cs typeface="Times New Roman" pitchFamily="18" charset="0"/>
              </a:rPr>
              <a:t> Ma </a:t>
            </a:r>
            <a:r>
              <a:rPr lang="en-US" sz="3200" dirty="0" err="1">
                <a:solidFill>
                  <a:schemeClr val="tx1"/>
                </a:solidFill>
                <a:latin typeface="Times New Roman" pitchFamily="18" charset="0"/>
                <a:cs typeface="Times New Roman" pitchFamily="18" charset="0"/>
              </a:rPr>
              <a:t>Thuột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nổi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tiếng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như</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thế</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a:t>
            </a:r>
            <a:endParaRPr lang="vi-VN" sz="3200" dirty="0">
              <a:solidFill>
                <a:schemeClr val="tx1"/>
              </a:solidFill>
              <a:latin typeface="Times New Roman" pitchFamily="18" charset="0"/>
              <a:cs typeface="Times New Roman" pitchFamily="18" charset="0"/>
            </a:endParaRPr>
          </a:p>
          <a:p>
            <a:pPr>
              <a:lnSpc>
                <a:spcPct val="150000"/>
              </a:lnSpc>
              <a:buNone/>
            </a:pPr>
            <a:r>
              <a:rPr lang="en-US" sz="3200" dirty="0" err="1">
                <a:solidFill>
                  <a:srgbClr val="FF0000"/>
                </a:solidFill>
                <a:latin typeface="Times New Roman" pitchFamily="18" charset="0"/>
                <a:cs typeface="Times New Roman" pitchFamily="18" charset="0"/>
              </a:rPr>
              <a:t>Cà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phê</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Buôn</a:t>
            </a:r>
            <a:r>
              <a:rPr lang="en-US" sz="3200" dirty="0">
                <a:solidFill>
                  <a:srgbClr val="FF0000"/>
                </a:solidFill>
                <a:latin typeface="Times New Roman" pitchFamily="18" charset="0"/>
                <a:cs typeface="Times New Roman" pitchFamily="18" charset="0"/>
              </a:rPr>
              <a:t> Ma </a:t>
            </a:r>
            <a:r>
              <a:rPr lang="en-US" sz="3200" dirty="0" err="1">
                <a:solidFill>
                  <a:srgbClr val="FF0000"/>
                </a:solidFill>
                <a:latin typeface="Times New Roman" pitchFamily="18" charset="0"/>
                <a:cs typeface="Times New Roman" pitchFamily="18" charset="0"/>
              </a:rPr>
              <a:t>Thuột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nổi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chỉ</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ngoài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nước</a:t>
            </a:r>
            <a:r>
              <a:rPr lang="en-US" sz="3200" dirty="0">
                <a:solidFill>
                  <a:srgbClr val="FF0000"/>
                </a:solidFill>
                <a:latin typeface="Times New Roman" pitchFamily="18" charset="0"/>
                <a:cs typeface="Times New Roman" pitchFamily="18" charset="0"/>
              </a:rPr>
              <a:t>.</a:t>
            </a:r>
            <a:endParaRPr lang="vi-VN"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800" decel="100000"/>
                                        <p:tgtEl>
                                          <p:spTgt spid="4">
                                            <p:txEl>
                                              <p:pRg st="2" end="2"/>
                                            </p:txEl>
                                          </p:spTgt>
                                        </p:tgtEl>
                                      </p:cBhvr>
                                    </p:animEffect>
                                    <p:anim calcmode="lin" valueType="num">
                                      <p:cBhvr>
                                        <p:cTn id="8"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800" decel="100000"/>
                                        <p:tgtEl>
                                          <p:spTgt spid="4">
                                            <p:txEl>
                                              <p:pRg st="4" end="4"/>
                                            </p:txEl>
                                          </p:spTgt>
                                        </p:tgtEl>
                                      </p:cBhvr>
                                    </p:animEffect>
                                    <p:anim calcmode="lin" valueType="num">
                                      <p:cBhvr>
                                        <p:cTn id="18"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4528" y="33910"/>
            <a:ext cx="8832850" cy="7387728"/>
          </a:xfrm>
          <a:prstGeom prst="rect">
            <a:avLst/>
          </a:prstGeom>
        </p:spPr>
        <p:txBody>
          <a:bodyPr wrap="square">
            <a:spAutoFit/>
          </a:bodyPr>
          <a:lstStyle/>
          <a:p>
            <a:pPr algn="just">
              <a:lnSpc>
                <a:spcPct val="150000"/>
              </a:lnSpc>
              <a:buNone/>
            </a:pPr>
            <a:r>
              <a:rPr lang="en-US" sz="3200" b="1" u="sng" dirty="0" err="1">
                <a:solidFill>
                  <a:srgbClr val="FF0000"/>
                </a:solidFill>
                <a:latin typeface="Times New Roman" pitchFamily="18" charset="0"/>
                <a:cs typeface="Times New Roman" pitchFamily="18" charset="0"/>
              </a:rPr>
              <a:t>Nhóm</a:t>
            </a:r>
            <a:r>
              <a:rPr lang="en-US" sz="3200" b="1" u="sng" dirty="0">
                <a:solidFill>
                  <a:srgbClr val="FF0000"/>
                </a:solidFill>
                <a:latin typeface="Times New Roman" pitchFamily="18" charset="0"/>
                <a:cs typeface="Times New Roman" pitchFamily="18" charset="0"/>
              </a:rPr>
              <a:t> 5+6</a:t>
            </a:r>
            <a:endParaRPr lang="vi-VN" sz="3200" b="1" dirty="0">
              <a:solidFill>
                <a:srgbClr val="FF0000"/>
              </a:solidFill>
              <a:latin typeface="Times New Roman" pitchFamily="18" charset="0"/>
              <a:cs typeface="Times New Roman" pitchFamily="18" charset="0"/>
            </a:endParaRPr>
          </a:p>
          <a:p>
            <a:pPr algn="just">
              <a:lnSpc>
                <a:spcPct val="150000"/>
              </a:lnSpc>
              <a:buNone/>
            </a:pPr>
            <a:r>
              <a:rPr lang="en-US" sz="3200" dirty="0">
                <a:solidFill>
                  <a:srgbClr val="0000CC"/>
                </a:solidFill>
                <a:latin typeface="Times New Roman" pitchFamily="18" charset="0"/>
                <a:cs typeface="Times New Roman" pitchFamily="18" charset="0"/>
              </a:rPr>
              <a:t>5. K</a:t>
            </a:r>
            <a:r>
              <a:rPr lang="vi-VN" sz="3200" dirty="0">
                <a:solidFill>
                  <a:srgbClr val="0000CC"/>
                </a:solidFill>
                <a:latin typeface="Times New Roman" pitchFamily="18" charset="0"/>
                <a:cs typeface="Times New Roman" pitchFamily="18" charset="0"/>
              </a:rPr>
              <a:t>hó khăn lớn nhất trong việc trồng cây cà phê ở Tây Nguyên là gì?</a:t>
            </a:r>
          </a:p>
          <a:p>
            <a:pPr algn="just">
              <a:lnSpc>
                <a:spcPct val="150000"/>
              </a:lnSpc>
            </a:pPr>
            <a:r>
              <a:rPr lang="en-US" sz="3200" dirty="0">
                <a:solidFill>
                  <a:srgbClr val="FF0000"/>
                </a:solidFill>
                <a:latin typeface="Times New Roman" pitchFamily="18" charset="0"/>
                <a:cs typeface="Times New Roman" pitchFamily="18" charset="0"/>
              </a:rPr>
              <a:t>- K</a:t>
            </a:r>
            <a:r>
              <a:rPr lang="vi-VN" sz="3200" dirty="0">
                <a:solidFill>
                  <a:srgbClr val="FF0000"/>
                </a:solidFill>
                <a:latin typeface="Times New Roman" pitchFamily="18" charset="0"/>
                <a:cs typeface="Times New Roman" pitchFamily="18" charset="0"/>
              </a:rPr>
              <a:t>hó khăn lớn nhất trong việc trồng cây cà phê ở Tây Nguyên là tình trạng thiếu nước và</a:t>
            </a:r>
            <a:r>
              <a:rPr lang="en-US" sz="3200" dirty="0">
                <a:solidFill>
                  <a:srgbClr val="FF0000"/>
                </a:solidFill>
                <a:latin typeface="Times New Roman" pitchFamily="18" charset="0"/>
                <a:cs typeface="Times New Roman" pitchFamily="18" charset="0"/>
              </a:rPr>
              <a:t>o</a:t>
            </a:r>
            <a:r>
              <a:rPr lang="vi-VN" sz="3200" dirty="0">
                <a:solidFill>
                  <a:srgbClr val="FF0000"/>
                </a:solidFill>
                <a:latin typeface="Times New Roman" pitchFamily="18" charset="0"/>
                <a:cs typeface="Times New Roman" pitchFamily="18" charset="0"/>
              </a:rPr>
              <a:t> mùa khô.</a:t>
            </a:r>
          </a:p>
          <a:p>
            <a:pPr algn="just">
              <a:lnSpc>
                <a:spcPct val="150000"/>
              </a:lnSpc>
              <a:buNone/>
            </a:pPr>
            <a:r>
              <a:rPr lang="vi-VN" sz="3200" dirty="0">
                <a:solidFill>
                  <a:srgbClr val="0000CC"/>
                </a:solidFill>
                <a:latin typeface="Times New Roman" pitchFamily="18" charset="0"/>
                <a:cs typeface="Times New Roman" pitchFamily="18" charset="0"/>
              </a:rPr>
              <a:t>6. Người dân ở Tây Nguyên đã làm gì để khắc phục tình trạng khó khăn này?</a:t>
            </a:r>
          </a:p>
          <a:p>
            <a:pPr algn="just">
              <a:lnSpc>
                <a:spcPct val="150000"/>
              </a:lnSpc>
              <a:buNone/>
            </a:pPr>
            <a:r>
              <a:rPr lang="vi-VN" sz="3200" dirty="0">
                <a:solidFill>
                  <a:srgbClr val="FF0000"/>
                </a:solidFill>
                <a:latin typeface="Times New Roman" pitchFamily="18" charset="0"/>
                <a:cs typeface="Times New Roman" pitchFamily="18" charset="0"/>
              </a:rPr>
              <a:t>- Người dân phải dùng máy bơm nước ngầm để tưới cho cây.</a:t>
            </a:r>
          </a:p>
          <a:p>
            <a:pPr algn="just">
              <a:lnSpc>
                <a:spcPct val="150000"/>
              </a:lnSpc>
            </a:pPr>
            <a:endParaRPr lang="vi-V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32520" y="2852936"/>
            <a:ext cx="8568952" cy="1953868"/>
          </a:xfrm>
          <a:prstGeom prst="rect">
            <a:avLst/>
          </a:prstGeom>
        </p:spPr>
        <p:txBody>
          <a:bodyPr wrap="square">
            <a:spAutoFit/>
          </a:bodyPr>
          <a:lstStyle/>
          <a:p>
            <a:pPr lvl="0" algn="just">
              <a:lnSpc>
                <a:spcPct val="150000"/>
              </a:lnSpc>
              <a:spcBef>
                <a:spcPct val="20000"/>
              </a:spcBef>
              <a:buClr>
                <a:srgbClr val="0000FF"/>
              </a:buClr>
              <a:buSzPct val="60000"/>
            </a:pPr>
            <a:r>
              <a:rPr lang="en-US" sz="2800" dirty="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Trên các cao nguyên ở Tây Nguyên có những vùng đất ba dan rộng lớn, được khai thác để trồng cây công nghiệp lâu năm như cà phê, cao su, hồ tiêu, chè.</a:t>
            </a:r>
          </a:p>
        </p:txBody>
      </p:sp>
      <p:sp>
        <p:nvSpPr>
          <p:cNvPr id="5" name="Rectangle 4"/>
          <p:cNvSpPr/>
          <p:nvPr/>
        </p:nvSpPr>
        <p:spPr>
          <a:xfrm>
            <a:off x="3669196" y="1960677"/>
            <a:ext cx="199445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i="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Kết</a:t>
            </a:r>
            <a:r>
              <a:rPr lang="en-US" sz="40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000" b="1" i="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luận</a:t>
            </a:r>
            <a:endParaRPr lang="en-US" sz="40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22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EE577F-7CF6-4D1A-8D2F-24E8ABF82246}"/>
              </a:ext>
            </a:extLst>
          </p:cNvPr>
          <p:cNvSpPr/>
          <p:nvPr/>
        </p:nvSpPr>
        <p:spPr>
          <a:xfrm>
            <a:off x="704528" y="908720"/>
            <a:ext cx="8496944" cy="108012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2. </a:t>
            </a:r>
            <a:r>
              <a:rPr lang="nl-NL" sz="3200" b="1" dirty="0">
                <a:solidFill>
                  <a:srgbClr val="FF0000"/>
                </a:solidFill>
                <a:latin typeface="Times New Roman" panose="02020603050405020304" pitchFamily="18" charset="0"/>
                <a:cs typeface="Times New Roman" panose="02020603050405020304" pitchFamily="18" charset="0"/>
              </a:rPr>
              <a:t>Chăn nuôi gia súc lớn trên các đồng cỏ: </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051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Luoc_do_mot_so_cay_trong_va_vat_nuoi_chinh_o_Tay_Nguyen"/>
          <p:cNvPicPr>
            <a:picLocks noChangeAspect="1" noChangeArrowheads="1"/>
          </p:cNvPicPr>
          <p:nvPr/>
        </p:nvPicPr>
        <p:blipFill>
          <a:blip r:embed="rId2"/>
          <a:srcRect/>
          <a:stretch>
            <a:fillRect/>
          </a:stretch>
        </p:blipFill>
        <p:spPr bwMode="auto">
          <a:xfrm>
            <a:off x="4824536" y="36316"/>
            <a:ext cx="5025008" cy="6624736"/>
          </a:xfrm>
          <a:prstGeom prst="rect">
            <a:avLst/>
          </a:prstGeom>
          <a:noFill/>
          <a:ln w="19050">
            <a:solidFill>
              <a:schemeClr val="tx1"/>
            </a:solidFill>
          </a:ln>
        </p:spPr>
      </p:pic>
      <p:graphicFrame>
        <p:nvGraphicFramePr>
          <p:cNvPr id="5" name="Table 4"/>
          <p:cNvGraphicFramePr>
            <a:graphicFrameLocks noGrp="1"/>
          </p:cNvGraphicFramePr>
          <p:nvPr>
            <p:extLst>
              <p:ext uri="{D42A27DB-BD31-4B8C-83A1-F6EECF244321}">
                <p14:modId xmlns:p14="http://schemas.microsoft.com/office/powerpoint/2010/main" val="3746277302"/>
              </p:ext>
            </p:extLst>
          </p:nvPr>
        </p:nvGraphicFramePr>
        <p:xfrm>
          <a:off x="151888" y="404664"/>
          <a:ext cx="4608512" cy="1554480"/>
        </p:xfrm>
        <a:graphic>
          <a:graphicData uri="http://schemas.openxmlformats.org/drawingml/2006/table">
            <a:tbl>
              <a:tblPr firstRow="1" bandRow="1"/>
              <a:tblGrid>
                <a:gridCol w="1466391">
                  <a:extLst>
                    <a:ext uri="{9D8B030D-6E8A-4147-A177-3AD203B41FA5}">
                      <a16:colId xmlns:a16="http://schemas.microsoft.com/office/drawing/2014/main" val="20000"/>
                    </a:ext>
                  </a:extLst>
                </a:gridCol>
                <a:gridCol w="3142121">
                  <a:extLst>
                    <a:ext uri="{9D8B030D-6E8A-4147-A177-3AD203B41FA5}">
                      <a16:colId xmlns:a16="http://schemas.microsoft.com/office/drawing/2014/main" val="20001"/>
                    </a:ext>
                  </a:extLst>
                </a:gridCol>
              </a:tblGrid>
              <a:tr h="370840">
                <a:tc>
                  <a:txBody>
                    <a:bodyPr/>
                    <a:lstStyle/>
                    <a:p>
                      <a:pPr algn="ctr"/>
                      <a:r>
                        <a:rPr lang="en-US" sz="2800" dirty="0" err="1">
                          <a:latin typeface="Times New Roman" panose="02020603050405020304" pitchFamily="18" charset="0"/>
                          <a:cs typeface="Times New Roman" panose="02020603050405020304" pitchFamily="18" charset="0"/>
                        </a:rPr>
                        <a:t>Vật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nuôi</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Số</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lượng</a:t>
                      </a:r>
                      <a:r>
                        <a:rPr lang="en-US" sz="2800" baseline="0" dirty="0">
                          <a:latin typeface="Times New Roman" panose="02020603050405020304" pitchFamily="18" charset="0"/>
                          <a:cs typeface="Times New Roman" panose="02020603050405020304" pitchFamily="18" charset="0"/>
                        </a:rPr>
                        <a:t> (con )</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sz="2800" dirty="0" err="1">
                          <a:latin typeface="Times New Roman" panose="02020603050405020304" pitchFamily="18" charset="0"/>
                          <a:cs typeface="Times New Roman" panose="02020603050405020304" pitchFamily="18" charset="0"/>
                        </a:rPr>
                        <a:t>Bò</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476 000</a:t>
                      </a:r>
                    </a:p>
                  </a:txBody>
                  <a:tcPr/>
                </a:tc>
                <a:extLst>
                  <a:ext uri="{0D108BD9-81ED-4DB2-BD59-A6C34878D82A}">
                    <a16:rowId xmlns:a16="http://schemas.microsoft.com/office/drawing/2014/main" val="10001"/>
                  </a:ext>
                </a:extLst>
              </a:tr>
              <a:tr h="370840">
                <a:tc>
                  <a:txBody>
                    <a:bodyPr/>
                    <a:lstStyle/>
                    <a:p>
                      <a:pPr algn="ctr"/>
                      <a:r>
                        <a:rPr lang="en-US" sz="2800" dirty="0" err="1">
                          <a:latin typeface="Times New Roman" panose="02020603050405020304" pitchFamily="18" charset="0"/>
                          <a:cs typeface="Times New Roman" panose="02020603050405020304" pitchFamily="18" charset="0"/>
                        </a:rPr>
                        <a:t>Trâu</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65 900</a:t>
                      </a:r>
                    </a:p>
                  </a:txBody>
                  <a:tcPr/>
                </a:tc>
                <a:extLst>
                  <a:ext uri="{0D108BD9-81ED-4DB2-BD59-A6C34878D82A}">
                    <a16:rowId xmlns:a16="http://schemas.microsoft.com/office/drawing/2014/main" val="10002"/>
                  </a:ext>
                </a:extLst>
              </a:tr>
            </a:tbl>
          </a:graphicData>
        </a:graphic>
      </p:graphicFrame>
      <p:sp>
        <p:nvSpPr>
          <p:cNvPr id="6" name="Rectangle 5"/>
          <p:cNvSpPr/>
          <p:nvPr/>
        </p:nvSpPr>
        <p:spPr>
          <a:xfrm>
            <a:off x="183956" y="2564904"/>
            <a:ext cx="4608512" cy="4001095"/>
          </a:xfrm>
          <a:prstGeom prst="rect">
            <a:avLst/>
          </a:prstGeom>
        </p:spPr>
        <p:txBody>
          <a:bodyPr wrap="square">
            <a:spAutoFit/>
          </a:bodyPr>
          <a:lstStyle/>
          <a:p>
            <a:pPr algn="just">
              <a:spcBef>
                <a:spcPts val="1200"/>
              </a:spcBef>
            </a:pPr>
            <a:r>
              <a:rPr lang="nl-NL" sz="2800" dirty="0">
                <a:latin typeface="Times New Roman" panose="02020603050405020304" pitchFamily="18" charset="0"/>
                <a:cs typeface="Times New Roman" panose="02020603050405020304" pitchFamily="18" charset="0"/>
              </a:rPr>
              <a:t>+ Hãy kể tên những vật nuôi chính ở Tây Nguyên. </a:t>
            </a:r>
            <a:endParaRPr lang="en-US" sz="2800" dirty="0">
              <a:latin typeface="Times New Roman" panose="02020603050405020304" pitchFamily="18" charset="0"/>
              <a:cs typeface="Times New Roman" panose="02020603050405020304" pitchFamily="18" charset="0"/>
            </a:endParaRPr>
          </a:p>
          <a:p>
            <a:pPr algn="just">
              <a:spcBef>
                <a:spcPts val="1200"/>
              </a:spcBef>
            </a:pPr>
            <a:r>
              <a:rPr lang="nl-NL" sz="2800" dirty="0">
                <a:latin typeface="Times New Roman" panose="02020603050405020304" pitchFamily="18" charset="0"/>
                <a:cs typeface="Times New Roman" panose="02020603050405020304" pitchFamily="18" charset="0"/>
              </a:rPr>
              <a:t>+ Con vật nào được nuôi nhiều ở Tây Nguyên? </a:t>
            </a:r>
          </a:p>
          <a:p>
            <a:pPr algn="just">
              <a:spcBef>
                <a:spcPts val="1200"/>
              </a:spcBef>
            </a:pP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Vì sao chăn nuôi gia súc lớn ở Tây Nguyên lại phát triển?</a:t>
            </a:r>
            <a:endParaRPr lang="en-US" sz="2800" dirty="0">
              <a:latin typeface="Times New Roman" panose="02020603050405020304" pitchFamily="18" charset="0"/>
              <a:cs typeface="Times New Roman" panose="02020603050405020304" pitchFamily="18" charset="0"/>
            </a:endParaRPr>
          </a:p>
          <a:p>
            <a:pPr algn="just">
              <a:spcBef>
                <a:spcPts val="1200"/>
              </a:spcBef>
            </a:pPr>
            <a:r>
              <a:rPr lang="nl-NL" sz="2800" dirty="0">
                <a:latin typeface="Times New Roman" panose="02020603050405020304" pitchFamily="18" charset="0"/>
                <a:cs typeface="Times New Roman" panose="02020603050405020304" pitchFamily="18" charset="0"/>
              </a:rPr>
              <a:t>+ Ở Tây Nguyên voi được nuôi để làm gì?</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9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5467" y="1412776"/>
            <a:ext cx="9595066" cy="3456384"/>
          </a:xfrm>
        </p:spPr>
        <p:txBody>
          <a:bodyPr>
            <a:normAutofit/>
          </a:bodyPr>
          <a:lstStyle/>
          <a:p>
            <a:r>
              <a:rPr lang="vi-VN" sz="3600" dirty="0">
                <a:latin typeface="Times New Roman" panose="02020603050405020304" pitchFamily="18" charset="0"/>
                <a:cs typeface="Times New Roman" panose="02020603050405020304" pitchFamily="18" charset="0"/>
              </a:rPr>
              <a:t>1. Hãy kể tên các vật nuôi chính ở Tây Nguyên?</a:t>
            </a:r>
            <a:endParaRPr lang="en-US" sz="3600" dirty="0">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C</a:t>
            </a:r>
            <a:r>
              <a:rPr lang="vi-VN" sz="3600" dirty="0">
                <a:solidFill>
                  <a:srgbClr val="FF0000"/>
                </a:solidFill>
                <a:latin typeface="Times New Roman" panose="02020603050405020304" pitchFamily="18" charset="0"/>
                <a:cs typeface="Times New Roman" panose="02020603050405020304" pitchFamily="18" charset="0"/>
              </a:rPr>
              <a:t>ác vật nuôi chính ở Tây Nguyên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trâu</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bò</a:t>
            </a:r>
            <a:r>
              <a:rPr lang="en-US" sz="3600" b="1" u="sng" dirty="0">
                <a:solidFill>
                  <a:srgbClr val="FF0000"/>
                </a:solidFill>
                <a:latin typeface="Times New Roman" panose="02020603050405020304" pitchFamily="18" charset="0"/>
                <a:cs typeface="Times New Roman" panose="02020603050405020304" pitchFamily="18" charset="0"/>
              </a:rPr>
              <a:t>.</a:t>
            </a:r>
          </a:p>
          <a:p>
            <a:r>
              <a:rPr lang="vi-VN" sz="3600" dirty="0">
                <a:latin typeface="Times New Roman" panose="02020603050405020304" pitchFamily="18" charset="0"/>
                <a:cs typeface="Times New Roman" panose="02020603050405020304" pitchFamily="18" charset="0"/>
              </a:rPr>
              <a:t>2.Con vật nào được nuôi nhiều ở Tây Nguyên?</a:t>
            </a:r>
            <a:endParaRPr lang="en-US" sz="3600" dirty="0">
              <a:latin typeface="Times New Roman" panose="02020603050405020304" pitchFamily="18" charset="0"/>
              <a:cs typeface="Times New Roman" panose="02020603050405020304" pitchFamily="18" charset="0"/>
            </a:endParaRPr>
          </a:p>
          <a:p>
            <a:r>
              <a:rPr lang="vi-VN" sz="3600" dirty="0">
                <a:solidFill>
                  <a:srgbClr val="FF0000"/>
                </a:solidFill>
                <a:latin typeface="Times New Roman" panose="02020603050405020304" pitchFamily="18" charset="0"/>
                <a:cs typeface="Times New Roman" panose="02020603050405020304" pitchFamily="18" charset="0"/>
              </a:rPr>
              <a:t>Con vật nào được nuôi nhiều ở Tây Nguyên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b="1" u="sng" dirty="0">
                <a:solidFill>
                  <a:srgbClr val="FF0000"/>
                </a:solidFill>
                <a:latin typeface="Times New Roman" panose="02020603050405020304" pitchFamily="18" charset="0"/>
                <a:cs typeface="Times New Roman" panose="02020603050405020304" pitchFamily="18" charset="0"/>
              </a:rPr>
              <a:t>con </a:t>
            </a:r>
            <a:r>
              <a:rPr lang="en-US" sz="3600" b="1" u="sng" dirty="0" err="1">
                <a:solidFill>
                  <a:srgbClr val="FF0000"/>
                </a:solidFill>
                <a:latin typeface="Times New Roman" panose="02020603050405020304" pitchFamily="18" charset="0"/>
                <a:cs typeface="Times New Roman" panose="02020603050405020304" pitchFamily="18" charset="0"/>
              </a:rPr>
              <a:t>bò</a:t>
            </a:r>
            <a:r>
              <a:rPr lang="en-US" sz="3600" dirty="0">
                <a:solidFill>
                  <a:srgbClr val="FF0000"/>
                </a:solidFill>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2936776" y="332656"/>
            <a:ext cx="3414717" cy="923330"/>
          </a:xfrm>
          <a:prstGeom prst="rect">
            <a:avLst/>
          </a:prstGeom>
          <a:noFill/>
        </p:spPr>
        <p:txBody>
          <a:bodyPr wrap="none" lIns="91440" tIns="45720" rIns="91440" bIns="45720">
            <a:spAutoFit/>
          </a:bodyPr>
          <a:lstStyle/>
          <a:p>
            <a:pPr algn="ct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5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trả</a:t>
            </a:r>
            <a:r>
              <a:rPr lang="en-US" sz="5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lời</a:t>
            </a:r>
            <a:endParaRPr lang="en-US" sz="5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16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Vertical)">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8464" y="1268760"/>
            <a:ext cx="9673075" cy="4464496"/>
          </a:xfrm>
        </p:spPr>
        <p:txBody>
          <a:bodyPr>
            <a:normAutofit/>
          </a:bodyPr>
          <a:lstStyle/>
          <a:p>
            <a:r>
              <a:rPr lang="en-US" sz="3600" dirty="0">
                <a:latin typeface="Times New Roman" panose="02020603050405020304" pitchFamily="18" charset="0"/>
                <a:cs typeface="Times New Roman" panose="02020603050405020304" pitchFamily="18" charset="0"/>
              </a:rPr>
              <a:t>3. </a:t>
            </a:r>
            <a:r>
              <a:rPr lang="en-US" sz="3600" dirty="0" err="1">
                <a:latin typeface="Times New Roman" panose="02020603050405020304" pitchFamily="18" charset="0"/>
                <a:cs typeface="Times New Roman" panose="02020603050405020304" pitchFamily="18" charset="0"/>
              </a:rPr>
              <a:t>Tây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bò</a:t>
            </a:r>
            <a:r>
              <a:rPr lang="en-US" sz="3600" dirty="0">
                <a:latin typeface="Times New Roman" panose="02020603050405020304" pitchFamily="18" charset="0"/>
                <a:cs typeface="Times New Roman" panose="02020603050405020304" pitchFamily="18" charset="0"/>
              </a:rPr>
              <a:t>?</a:t>
            </a:r>
          </a:p>
          <a:p>
            <a:r>
              <a:rPr lang="en-US" sz="3600" dirty="0" err="1">
                <a:solidFill>
                  <a:srgbClr val="FF0000"/>
                </a:solidFill>
                <a:latin typeface="Times New Roman" panose="02020603050405020304" pitchFamily="18" charset="0"/>
                <a:cs typeface="Times New Roman" panose="02020603050405020304" pitchFamily="18" charset="0"/>
              </a:rPr>
              <a:t>Tây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Nguyên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đồng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thuận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lợi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việc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chăn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nuôi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bò</a:t>
            </a:r>
            <a:r>
              <a:rPr lang="en-US" sz="3600" dirty="0">
                <a:solidFill>
                  <a:srgbClr val="FF0000"/>
                </a:solidFill>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4</a:t>
            </a:r>
            <a:r>
              <a:rPr lang="vi-VN" sz="3600" dirty="0">
                <a:latin typeface="Times New Roman" panose="02020603050405020304" pitchFamily="18" charset="0"/>
                <a:cs typeface="Times New Roman" panose="02020603050405020304" pitchFamily="18" charset="0"/>
              </a:rPr>
              <a:t>.Ở Tây Nguyên voi được nuôi để làm gì?</a:t>
            </a:r>
            <a:endParaRPr lang="en-US" sz="3600" dirty="0">
              <a:latin typeface="Times New Roman" panose="02020603050405020304" pitchFamily="18" charset="0"/>
              <a:cs typeface="Times New Roman" panose="02020603050405020304" pitchFamily="18" charset="0"/>
            </a:endParaRPr>
          </a:p>
          <a:p>
            <a:r>
              <a:rPr lang="en-US" sz="3600" dirty="0" err="1">
                <a:solidFill>
                  <a:srgbClr val="FF0000"/>
                </a:solidFill>
                <a:latin typeface="Times New Roman" panose="02020603050405020304" pitchFamily="18" charset="0"/>
                <a:cs typeface="Times New Roman" panose="02020603050405020304" pitchFamily="18" charset="0"/>
              </a:rPr>
              <a:t>Voi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được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nuôi</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Tây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Nguyên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chở</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hàng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hóa</a:t>
            </a:r>
            <a:r>
              <a:rPr lang="en-US" sz="3600" dirty="0">
                <a:solidFill>
                  <a:srgbClr val="FF0000"/>
                </a:solidFill>
                <a:latin typeface="Times New Roman" panose="02020603050405020304" pitchFamily="18" charset="0"/>
                <a:cs typeface="Times New Roman" panose="02020603050405020304" pitchFamily="18" charset="0"/>
              </a:rPr>
              <a:t>.</a:t>
            </a:r>
          </a:p>
          <a:p>
            <a:endParaRPr lang="en-US" sz="2400" dirty="0"/>
          </a:p>
        </p:txBody>
      </p:sp>
      <p:sp>
        <p:nvSpPr>
          <p:cNvPr id="4" name="Rectangle 3"/>
          <p:cNvSpPr/>
          <p:nvPr/>
        </p:nvSpPr>
        <p:spPr>
          <a:xfrm>
            <a:off x="3152800" y="188640"/>
            <a:ext cx="3414717" cy="923330"/>
          </a:xfrm>
          <a:prstGeom prst="rect">
            <a:avLst/>
          </a:prstGeom>
          <a:noFill/>
        </p:spPr>
        <p:txBody>
          <a:bodyPr wrap="none" lIns="91440" tIns="45720" rIns="91440" bIns="45720">
            <a:spAutoFit/>
          </a:bodyPr>
          <a:lstStyle/>
          <a:p>
            <a:pPr algn="ct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5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trả</a:t>
            </a:r>
            <a:r>
              <a:rPr lang="en-US" sz="5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lời</a:t>
            </a:r>
            <a:endParaRPr lang="en-US" sz="5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3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Luoc_do_mot_so_cay_trong_va_vat_nuoi_chinh_o_Tay_Nguyen"/>
          <p:cNvPicPr>
            <a:picLocks noChangeAspect="1" noChangeArrowheads="1"/>
          </p:cNvPicPr>
          <p:nvPr/>
        </p:nvPicPr>
        <p:blipFill>
          <a:blip r:embed="rId2"/>
          <a:srcRect/>
          <a:stretch>
            <a:fillRect/>
          </a:stretch>
        </p:blipFill>
        <p:spPr bwMode="auto">
          <a:xfrm>
            <a:off x="4824536" y="36316"/>
            <a:ext cx="5025008" cy="6624736"/>
          </a:xfrm>
          <a:prstGeom prst="rect">
            <a:avLst/>
          </a:prstGeom>
          <a:noFill/>
          <a:ln w="19050">
            <a:solidFill>
              <a:schemeClr val="tx1"/>
            </a:solidFill>
          </a:ln>
        </p:spPr>
      </p:pic>
      <p:graphicFrame>
        <p:nvGraphicFramePr>
          <p:cNvPr id="5" name="Table 4"/>
          <p:cNvGraphicFramePr>
            <a:graphicFrameLocks noGrp="1"/>
          </p:cNvGraphicFramePr>
          <p:nvPr>
            <p:extLst>
              <p:ext uri="{D42A27DB-BD31-4B8C-83A1-F6EECF244321}">
                <p14:modId xmlns:p14="http://schemas.microsoft.com/office/powerpoint/2010/main" val="845726088"/>
              </p:ext>
            </p:extLst>
          </p:nvPr>
        </p:nvGraphicFramePr>
        <p:xfrm>
          <a:off x="183956" y="188641"/>
          <a:ext cx="4576444" cy="1554480"/>
        </p:xfrm>
        <a:graphic>
          <a:graphicData uri="http://schemas.openxmlformats.org/drawingml/2006/table">
            <a:tbl>
              <a:tblPr firstRow="1" bandRow="1"/>
              <a:tblGrid>
                <a:gridCol w="1456187">
                  <a:extLst>
                    <a:ext uri="{9D8B030D-6E8A-4147-A177-3AD203B41FA5}">
                      <a16:colId xmlns:a16="http://schemas.microsoft.com/office/drawing/2014/main" val="20000"/>
                    </a:ext>
                  </a:extLst>
                </a:gridCol>
                <a:gridCol w="3120257">
                  <a:extLst>
                    <a:ext uri="{9D8B030D-6E8A-4147-A177-3AD203B41FA5}">
                      <a16:colId xmlns:a16="http://schemas.microsoft.com/office/drawing/2014/main" val="20001"/>
                    </a:ext>
                  </a:extLst>
                </a:gridCol>
              </a:tblGrid>
              <a:tr h="480053">
                <a:tc>
                  <a:txBody>
                    <a:bodyPr/>
                    <a:lstStyle/>
                    <a:p>
                      <a:pPr algn="ctr"/>
                      <a:r>
                        <a:rPr lang="en-US" sz="2800" dirty="0" err="1">
                          <a:latin typeface="Times New Roman" panose="02020603050405020304" pitchFamily="18" charset="0"/>
                          <a:cs typeface="Times New Roman" panose="02020603050405020304" pitchFamily="18" charset="0"/>
                        </a:rPr>
                        <a:t>Vật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nuôi</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Số</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lượng</a:t>
                      </a:r>
                      <a:r>
                        <a:rPr lang="en-US" sz="2800" baseline="0" dirty="0">
                          <a:latin typeface="Times New Roman" panose="02020603050405020304" pitchFamily="18" charset="0"/>
                          <a:cs typeface="Times New Roman" panose="02020603050405020304" pitchFamily="18" charset="0"/>
                        </a:rPr>
                        <a:t> (con )</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80053">
                <a:tc>
                  <a:txBody>
                    <a:bodyPr/>
                    <a:lstStyle/>
                    <a:p>
                      <a:pPr algn="ctr"/>
                      <a:r>
                        <a:rPr lang="en-US" sz="2800" dirty="0" err="1">
                          <a:latin typeface="Times New Roman" panose="02020603050405020304" pitchFamily="18" charset="0"/>
                          <a:cs typeface="Times New Roman" panose="02020603050405020304" pitchFamily="18" charset="0"/>
                        </a:rPr>
                        <a:t>Bò</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476 000</a:t>
                      </a:r>
                    </a:p>
                  </a:txBody>
                  <a:tcPr/>
                </a:tc>
                <a:extLst>
                  <a:ext uri="{0D108BD9-81ED-4DB2-BD59-A6C34878D82A}">
                    <a16:rowId xmlns:a16="http://schemas.microsoft.com/office/drawing/2014/main" val="10001"/>
                  </a:ext>
                </a:extLst>
              </a:tr>
              <a:tr h="480053">
                <a:tc>
                  <a:txBody>
                    <a:bodyPr/>
                    <a:lstStyle/>
                    <a:p>
                      <a:pPr algn="ctr"/>
                      <a:r>
                        <a:rPr lang="en-US" sz="2800" dirty="0" err="1">
                          <a:latin typeface="Times New Roman" panose="02020603050405020304" pitchFamily="18" charset="0"/>
                          <a:cs typeface="Times New Roman" panose="02020603050405020304" pitchFamily="18" charset="0"/>
                        </a:rPr>
                        <a:t>Trâu</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65 900</a:t>
                      </a:r>
                    </a:p>
                  </a:txBody>
                  <a:tcPr/>
                </a:tc>
                <a:extLst>
                  <a:ext uri="{0D108BD9-81ED-4DB2-BD59-A6C34878D82A}">
                    <a16:rowId xmlns:a16="http://schemas.microsoft.com/office/drawing/2014/main" val="10002"/>
                  </a:ext>
                </a:extLst>
              </a:tr>
            </a:tbl>
          </a:graphicData>
        </a:graphic>
      </p:graphicFrame>
      <p:sp>
        <p:nvSpPr>
          <p:cNvPr id="6" name="Rectangle 5"/>
          <p:cNvSpPr/>
          <p:nvPr/>
        </p:nvSpPr>
        <p:spPr>
          <a:xfrm>
            <a:off x="183956" y="1844824"/>
            <a:ext cx="4576444" cy="4862870"/>
          </a:xfrm>
          <a:prstGeom prst="rect">
            <a:avLst/>
          </a:prstGeom>
        </p:spPr>
        <p:txBody>
          <a:bodyPr wrap="square">
            <a:spAutoFit/>
          </a:bodyPr>
          <a:lstStyle/>
          <a:p>
            <a:pPr>
              <a:spcBef>
                <a:spcPts val="1200"/>
              </a:spcBef>
            </a:pPr>
            <a:r>
              <a:rPr lang="nl-NL" sz="2800" dirty="0">
                <a:latin typeface="Times New Roman" panose="02020603050405020304" pitchFamily="18" charset="0"/>
                <a:cs typeface="Times New Roman" panose="02020603050405020304" pitchFamily="18" charset="0"/>
              </a:rPr>
              <a:t>+ Những vật nuôi chính ở Tây Nguyên: bò, trâu, voi.</a:t>
            </a:r>
            <a:endParaRPr lang="en-US" sz="2800" dirty="0">
              <a:latin typeface="Times New Roman" panose="02020603050405020304" pitchFamily="18" charset="0"/>
              <a:cs typeface="Times New Roman" panose="02020603050405020304" pitchFamily="18" charset="0"/>
            </a:endParaRPr>
          </a:p>
          <a:p>
            <a:pPr>
              <a:spcBef>
                <a:spcPts val="1200"/>
              </a:spcBef>
            </a:pPr>
            <a:r>
              <a:rPr lang="nl-NL" sz="2800" dirty="0">
                <a:latin typeface="Times New Roman" panose="02020603050405020304" pitchFamily="18" charset="0"/>
                <a:cs typeface="Times New Roman" panose="02020603050405020304" pitchFamily="18" charset="0"/>
              </a:rPr>
              <a:t>+ Vật nuôi nhiều ở Tây Nguyên: bò </a:t>
            </a:r>
          </a:p>
          <a:p>
            <a:pPr>
              <a:spcBef>
                <a:spcPts val="1200"/>
              </a:spcBef>
            </a:pPr>
            <a:r>
              <a:rPr lang="en-US" altLang="en-US" sz="2800" dirty="0">
                <a:latin typeface="Times New Roman" panose="02020603050405020304" pitchFamily="18" charset="0"/>
                <a:cs typeface="Times New Roman" panose="02020603050405020304" pitchFamily="18" charset="0"/>
              </a:rPr>
              <a:t>+ C</a:t>
            </a:r>
            <a:r>
              <a:rPr lang="vi-VN" altLang="en-US" sz="2800" dirty="0">
                <a:latin typeface="Times New Roman" panose="02020603050405020304" pitchFamily="18" charset="0"/>
                <a:cs typeface="Times New Roman" panose="02020603050405020304" pitchFamily="18" charset="0"/>
              </a:rPr>
              <a:t>hăn nuôi gia súc lớn ở Tây Nguyên phát triển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cỏ</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tốt</a:t>
            </a:r>
            <a:r>
              <a:rPr lang="en-US" alt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spcBef>
                <a:spcPts val="1200"/>
              </a:spcBef>
            </a:pPr>
            <a:r>
              <a:rPr lang="nl-NL" sz="2800" dirty="0">
                <a:latin typeface="Times New Roman" panose="02020603050405020304" pitchFamily="18" charset="0"/>
                <a:cs typeface="Times New Roman" panose="02020603050405020304" pitchFamily="18" charset="0"/>
              </a:rPr>
              <a:t>+ Ở Tây Nguyên voi được nuôi để chuyên chở và phục vụ du lịch.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4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66" y="116632"/>
            <a:ext cx="9649072" cy="6624736"/>
          </a:xfrm>
          <a:prstGeom prst="rect">
            <a:avLst/>
          </a:prstGeom>
        </p:spPr>
      </p:pic>
    </p:spTree>
    <p:extLst>
      <p:ext uri="{BB962C8B-B14F-4D97-AF65-F5344CB8AC3E}">
        <p14:creationId xmlns:p14="http://schemas.microsoft.com/office/powerpoint/2010/main" val="4186611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3791443" y="404089"/>
            <a:ext cx="1810111" cy="93871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500" b="1" dirty="0" err="1">
                <a:ln/>
                <a:solidFill>
                  <a:srgbClr val="0070C0"/>
                </a:solidFill>
                <a:latin typeface="Times New Roman" panose="02020603050405020304" pitchFamily="18" charset="0"/>
                <a:cs typeface="Times New Roman" panose="02020603050405020304" pitchFamily="18" charset="0"/>
              </a:rPr>
              <a:t>Địa</a:t>
            </a:r>
            <a:r>
              <a:rPr lang="en-US" sz="5500" b="1" dirty="0">
                <a:ln/>
                <a:solidFill>
                  <a:srgbClr val="0070C0"/>
                </a:solidFill>
                <a:latin typeface="Times New Roman" panose="02020603050405020304" pitchFamily="18" charset="0"/>
                <a:cs typeface="Times New Roman" panose="02020603050405020304" pitchFamily="18" charset="0"/>
              </a:rPr>
              <a:t> </a:t>
            </a:r>
            <a:r>
              <a:rPr lang="en-US" sz="5500" b="1" dirty="0" err="1">
                <a:ln/>
                <a:solidFill>
                  <a:srgbClr val="0070C0"/>
                </a:solidFill>
                <a:latin typeface="Times New Roman" panose="02020603050405020304" pitchFamily="18" charset="0"/>
                <a:cs typeface="Times New Roman" panose="02020603050405020304" pitchFamily="18" charset="0"/>
              </a:rPr>
              <a:t>lí</a:t>
            </a:r>
            <a:endParaRPr lang="en-US" sz="5500" b="1" dirty="0">
              <a:ln/>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858722" y="1591632"/>
            <a:ext cx="6288068" cy="147732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500" b="1" dirty="0" err="1">
                <a:ln/>
                <a:solidFill>
                  <a:srgbClr val="FF0000"/>
                </a:solidFill>
                <a:latin typeface="Times New Roman" panose="02020603050405020304" pitchFamily="18" charset="0"/>
                <a:cs typeface="Times New Roman" panose="02020603050405020304" pitchFamily="18" charset="0"/>
              </a:rPr>
              <a:t>Hoạt</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động</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sản</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xuất</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của</a:t>
            </a:r>
            <a:endParaRPr lang="en-US" sz="4500" b="1" dirty="0">
              <a:ln/>
              <a:solidFill>
                <a:srgbClr val="FF0000"/>
              </a:solidFill>
              <a:latin typeface="Times New Roman" panose="02020603050405020304" pitchFamily="18" charset="0"/>
              <a:cs typeface="Times New Roman" panose="02020603050405020304" pitchFamily="18" charset="0"/>
            </a:endParaRPr>
          </a:p>
          <a:p>
            <a:pPr algn="ctr"/>
            <a:r>
              <a:rPr lang="en-US" sz="4500" b="1" dirty="0" err="1">
                <a:ln/>
                <a:solidFill>
                  <a:srgbClr val="FF0000"/>
                </a:solidFill>
                <a:latin typeface="Times New Roman" panose="02020603050405020304" pitchFamily="18" charset="0"/>
                <a:cs typeface="Times New Roman" panose="02020603050405020304" pitchFamily="18" charset="0"/>
              </a:rPr>
              <a:t>người</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dân</a:t>
            </a:r>
            <a:r>
              <a:rPr lang="en-US" sz="4500" b="1" dirty="0">
                <a:ln/>
                <a:solidFill>
                  <a:srgbClr val="FF0000"/>
                </a:solidFill>
                <a:latin typeface="Times New Roman" panose="02020603050405020304" pitchFamily="18" charset="0"/>
                <a:cs typeface="Times New Roman" panose="02020603050405020304" pitchFamily="18" charset="0"/>
              </a:rPr>
              <a:t> ở </a:t>
            </a:r>
            <a:r>
              <a:rPr lang="en-US" sz="4500" b="1" dirty="0" err="1">
                <a:ln/>
                <a:solidFill>
                  <a:srgbClr val="FF0000"/>
                </a:solidFill>
                <a:latin typeface="Times New Roman" panose="02020603050405020304" pitchFamily="18" charset="0"/>
                <a:cs typeface="Times New Roman" panose="02020603050405020304" pitchFamily="18" charset="0"/>
              </a:rPr>
              <a:t>Tây</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Nguyên</a:t>
            </a:r>
            <a:endParaRPr lang="en-US" sz="4500" b="1"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460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2002" name="Picture 18" descr="voi kéo g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124200"/>
            <a:ext cx="4953000" cy="3733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37891" name="Picture 19" descr="v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 y="7938"/>
            <a:ext cx="4953000" cy="3124200"/>
          </a:xfrm>
          <a:prstGeom prst="rect">
            <a:avLst/>
          </a:prstGeom>
          <a:noFill/>
          <a:ln w="317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42005" name="Picture 21" descr="post-2-12027142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43200"/>
            <a:ext cx="4953000" cy="3733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2007" name="Text Box 23"/>
          <p:cNvSpPr txBox="1">
            <a:spLocks noChangeArrowheads="1"/>
          </p:cNvSpPr>
          <p:nvPr/>
        </p:nvSpPr>
        <p:spPr bwMode="auto">
          <a:xfrm>
            <a:off x="26370" y="6435995"/>
            <a:ext cx="49530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2200" b="1" dirty="0" err="1">
                <a:solidFill>
                  <a:srgbClr val="FF0000"/>
                </a:solidFill>
                <a:latin typeface="Times New Roman" panose="02020603050405020304" pitchFamily="18" charset="0"/>
                <a:cs typeface="Times New Roman" panose="02020603050405020304" pitchFamily="18" charset="0"/>
              </a:rPr>
              <a:t>Voi</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phục</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vụ</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khách</a:t>
            </a:r>
            <a:r>
              <a:rPr lang="en-US" sz="2200" b="1" dirty="0">
                <a:solidFill>
                  <a:prstClr val="black"/>
                </a:solidFill>
                <a:latin typeface="Times New Roman" panose="02020603050405020304" pitchFamily="18" charset="0"/>
                <a:cs typeface="Times New Roman" panose="02020603050405020304" pitchFamily="18" charset="0"/>
              </a:rPr>
              <a:t> du </a:t>
            </a:r>
            <a:r>
              <a:rPr lang="en-US" sz="2200" b="1" dirty="0" err="1">
                <a:solidFill>
                  <a:prstClr val="black"/>
                </a:solidFill>
                <a:latin typeface="Times New Roman" panose="02020603050405020304" pitchFamily="18" charset="0"/>
                <a:cs typeface="Times New Roman" panose="02020603050405020304" pitchFamily="18" charset="0"/>
              </a:rPr>
              <a:t>lịch</a:t>
            </a:r>
            <a:r>
              <a:rPr lang="en-US" sz="2200" b="1" dirty="0">
                <a:solidFill>
                  <a:prstClr val="black"/>
                </a:solidFill>
                <a:latin typeface="Times New Roman" panose="02020603050405020304" pitchFamily="18" charset="0"/>
                <a:cs typeface="Times New Roman" panose="02020603050405020304" pitchFamily="18" charset="0"/>
              </a:rPr>
              <a:t> </a:t>
            </a:r>
          </a:p>
        </p:txBody>
      </p:sp>
      <p:sp>
        <p:nvSpPr>
          <p:cNvPr id="42008" name="Text Box 24"/>
          <p:cNvSpPr txBox="1">
            <a:spLocks noChangeArrowheads="1"/>
          </p:cNvSpPr>
          <p:nvPr/>
        </p:nvSpPr>
        <p:spPr bwMode="auto">
          <a:xfrm>
            <a:off x="4971392" y="6431554"/>
            <a:ext cx="49530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2200" b="1" dirty="0" err="1">
                <a:solidFill>
                  <a:prstClr val="black"/>
                </a:solidFill>
                <a:latin typeface="Times New Roman" panose="02020603050405020304" pitchFamily="18" charset="0"/>
                <a:cs typeface="Times New Roman" panose="02020603050405020304" pitchFamily="18" charset="0"/>
              </a:rPr>
              <a:t>Voi</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kéo</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gỗ</a:t>
            </a:r>
            <a:r>
              <a:rPr lang="en-US" sz="2200" b="1" dirty="0">
                <a:solidFill>
                  <a:prstClr val="black"/>
                </a:solidFill>
                <a:latin typeface="Times New Roman" panose="02020603050405020304" pitchFamily="18" charset="0"/>
                <a:cs typeface="Times New Roman" panose="02020603050405020304" pitchFamily="18" charset="0"/>
              </a:rPr>
              <a:t> ở </a:t>
            </a:r>
            <a:r>
              <a:rPr lang="en-US" sz="2200" b="1" dirty="0" err="1">
                <a:solidFill>
                  <a:prstClr val="black"/>
                </a:solidFill>
                <a:latin typeface="Times New Roman" panose="02020603050405020304" pitchFamily="18" charset="0"/>
                <a:cs typeface="Times New Roman" panose="02020603050405020304" pitchFamily="18" charset="0"/>
              </a:rPr>
              <a:t>Tây</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Nguyên</a:t>
            </a:r>
            <a:endParaRPr lang="en-US" sz="2200" b="1" dirty="0">
              <a:solidFill>
                <a:prstClr val="black"/>
              </a:solidFill>
              <a:latin typeface="Times New Roman" panose="02020603050405020304" pitchFamily="18" charset="0"/>
              <a:cs typeface="Times New Roman" panose="02020603050405020304" pitchFamily="18" charset="0"/>
            </a:endParaRPr>
          </a:p>
        </p:txBody>
      </p:sp>
      <p:pic>
        <p:nvPicPr>
          <p:cNvPr id="42009" name="Picture 25" descr="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0"/>
            <a:ext cx="4953000" cy="31242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2012" name="Text Box 28"/>
          <p:cNvSpPr txBox="1">
            <a:spLocks noChangeArrowheads="1"/>
          </p:cNvSpPr>
          <p:nvPr/>
        </p:nvSpPr>
        <p:spPr bwMode="auto">
          <a:xfrm>
            <a:off x="-8385" y="2734317"/>
            <a:ext cx="49530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vi-VN" sz="2200" b="1" dirty="0">
                <a:solidFill>
                  <a:prstClr val="black"/>
                </a:solidFill>
                <a:latin typeface="+mj-lt"/>
              </a:rPr>
              <a:t>Nghề thuần dưỡng voi ở Tây Nguyên</a:t>
            </a:r>
          </a:p>
        </p:txBody>
      </p:sp>
      <p:sp>
        <p:nvSpPr>
          <p:cNvPr id="42013" name="Text Box 29"/>
          <p:cNvSpPr txBox="1">
            <a:spLocks noChangeArrowheads="1"/>
          </p:cNvSpPr>
          <p:nvPr/>
        </p:nvSpPr>
        <p:spPr bwMode="auto">
          <a:xfrm>
            <a:off x="4961385" y="2734318"/>
            <a:ext cx="49530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vi-VN" sz="2200" b="1" dirty="0">
                <a:solidFill>
                  <a:prstClr val="black"/>
                </a:solidFill>
                <a:latin typeface="+mj-lt"/>
              </a:rPr>
              <a:t>Voi vận chuyển người và hàng hóa </a:t>
            </a:r>
          </a:p>
        </p:txBody>
      </p:sp>
    </p:spTree>
    <p:extLst>
      <p:ext uri="{BB962C8B-B14F-4D97-AF65-F5344CB8AC3E}">
        <p14:creationId xmlns:p14="http://schemas.microsoft.com/office/powerpoint/2010/main" val="6534078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2012"/>
                                        </p:tgtEl>
                                        <p:attrNameLst>
                                          <p:attrName>style.visibility</p:attrName>
                                        </p:attrNameLst>
                                      </p:cBhvr>
                                      <p:to>
                                        <p:strVal val="visible"/>
                                      </p:to>
                                    </p:set>
                                    <p:animEffect transition="in" filter="diamond(in)">
                                      <p:cBhvr>
                                        <p:cTn id="7" dur="2000"/>
                                        <p:tgtEl>
                                          <p:spTgt spid="420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2013"/>
                                        </p:tgtEl>
                                        <p:attrNameLst>
                                          <p:attrName>style.visibility</p:attrName>
                                        </p:attrNameLst>
                                      </p:cBhvr>
                                      <p:to>
                                        <p:strVal val="visible"/>
                                      </p:to>
                                    </p:set>
                                    <p:animEffect transition="in" filter="diamond(in)">
                                      <p:cBhvr>
                                        <p:cTn id="10" dur="2000"/>
                                        <p:tgtEl>
                                          <p:spTgt spid="42013"/>
                                        </p:tgtEl>
                                      </p:cBhvr>
                                    </p:animEffect>
                                  </p:childTnLst>
                                </p:cTn>
                              </p:par>
                              <p:par>
                                <p:cTn id="11" presetID="8" presetClass="entr" presetSubtype="16" fill="hold" nodeType="withEffect">
                                  <p:stCondLst>
                                    <p:cond delay="0"/>
                                  </p:stCondLst>
                                  <p:childTnLst>
                                    <p:set>
                                      <p:cBhvr>
                                        <p:cTn id="12" dur="1" fill="hold">
                                          <p:stCondLst>
                                            <p:cond delay="0"/>
                                          </p:stCondLst>
                                        </p:cTn>
                                        <p:tgtEl>
                                          <p:spTgt spid="42009"/>
                                        </p:tgtEl>
                                        <p:attrNameLst>
                                          <p:attrName>style.visibility</p:attrName>
                                        </p:attrNameLst>
                                      </p:cBhvr>
                                      <p:to>
                                        <p:strVal val="visible"/>
                                      </p:to>
                                    </p:set>
                                    <p:animEffect transition="in" filter="diamond(in)">
                                      <p:cBhvr>
                                        <p:cTn id="13" dur="2000"/>
                                        <p:tgtEl>
                                          <p:spTgt spid="42009"/>
                                        </p:tgtEl>
                                      </p:cBhvr>
                                    </p:animEffect>
                                  </p:childTnLst>
                                </p:cTn>
                              </p:par>
                              <p:par>
                                <p:cTn id="14" presetID="8" presetClass="entr" presetSubtype="16" fill="hold" nodeType="withEffect">
                                  <p:stCondLst>
                                    <p:cond delay="0"/>
                                  </p:stCondLst>
                                  <p:childTnLst>
                                    <p:set>
                                      <p:cBhvr>
                                        <p:cTn id="15" dur="1" fill="hold">
                                          <p:stCondLst>
                                            <p:cond delay="0"/>
                                          </p:stCondLst>
                                        </p:cTn>
                                        <p:tgtEl>
                                          <p:spTgt spid="42005"/>
                                        </p:tgtEl>
                                        <p:attrNameLst>
                                          <p:attrName>style.visibility</p:attrName>
                                        </p:attrNameLst>
                                      </p:cBhvr>
                                      <p:to>
                                        <p:strVal val="visible"/>
                                      </p:to>
                                    </p:set>
                                    <p:animEffect transition="in" filter="diamond(in)">
                                      <p:cBhvr>
                                        <p:cTn id="16" dur="2000"/>
                                        <p:tgtEl>
                                          <p:spTgt spid="42005"/>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2007"/>
                                        </p:tgtEl>
                                        <p:attrNameLst>
                                          <p:attrName>style.visibility</p:attrName>
                                        </p:attrNameLst>
                                      </p:cBhvr>
                                      <p:to>
                                        <p:strVal val="visible"/>
                                      </p:to>
                                    </p:set>
                                    <p:animEffect transition="in" filter="diamond(in)">
                                      <p:cBhvr>
                                        <p:cTn id="19" dur="2000"/>
                                        <p:tgtEl>
                                          <p:spTgt spid="42007"/>
                                        </p:tgtEl>
                                      </p:cBhvr>
                                    </p:animEffect>
                                  </p:childTnLst>
                                </p:cTn>
                              </p:par>
                              <p:par>
                                <p:cTn id="20" presetID="8" presetClass="entr" presetSubtype="16" fill="hold" nodeType="withEffect">
                                  <p:stCondLst>
                                    <p:cond delay="0"/>
                                  </p:stCondLst>
                                  <p:childTnLst>
                                    <p:set>
                                      <p:cBhvr>
                                        <p:cTn id="21" dur="1" fill="hold">
                                          <p:stCondLst>
                                            <p:cond delay="0"/>
                                          </p:stCondLst>
                                        </p:cTn>
                                        <p:tgtEl>
                                          <p:spTgt spid="42002"/>
                                        </p:tgtEl>
                                        <p:attrNameLst>
                                          <p:attrName>style.visibility</p:attrName>
                                        </p:attrNameLst>
                                      </p:cBhvr>
                                      <p:to>
                                        <p:strVal val="visible"/>
                                      </p:to>
                                    </p:set>
                                    <p:animEffect transition="in" filter="diamond(in)">
                                      <p:cBhvr>
                                        <p:cTn id="22" dur="2000"/>
                                        <p:tgtEl>
                                          <p:spTgt spid="42002"/>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42008"/>
                                        </p:tgtEl>
                                        <p:attrNameLst>
                                          <p:attrName>style.visibility</p:attrName>
                                        </p:attrNameLst>
                                      </p:cBhvr>
                                      <p:to>
                                        <p:strVal val="visible"/>
                                      </p:to>
                                    </p:set>
                                    <p:animEffect transition="in" filter="diamond(in)">
                                      <p:cBhvr>
                                        <p:cTn id="25" dur="2000"/>
                                        <p:tgtEl>
                                          <p:spTgt spid="42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7" grpId="0" animBg="1"/>
      <p:bldP spid="42008" grpId="0" animBg="1"/>
      <p:bldP spid="42012" grpId="0" animBg="1"/>
      <p:bldP spid="420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SCF97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3" y="533483"/>
            <a:ext cx="8244681"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2063750" y="5867483"/>
            <a:ext cx="6356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2800" b="1" dirty="0" err="1">
                <a:solidFill>
                  <a:srgbClr val="0000FF"/>
                </a:solidFill>
                <a:latin typeface="Times New Roman" panose="02020603050405020304" pitchFamily="18" charset="0"/>
                <a:cs typeface="Times New Roman" panose="02020603050405020304" pitchFamily="18" charset="0"/>
              </a:rPr>
              <a:t>Hội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đua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voi</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Tây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Nguyên</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0472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1000"/>
                                        <p:tgtEl>
                                          <p:spTgt spid="1536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blinds(horizontal)">
                                      <p:cBhvr>
                                        <p:cTn id="10" dur="1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64773"/>
            <a:ext cx="1724720" cy="2060848"/>
          </a:xfrm>
          <a:prstGeom prst="rect">
            <a:avLst/>
          </a:prstGeom>
        </p:spPr>
      </p:pic>
      <p:sp>
        <p:nvSpPr>
          <p:cNvPr id="3" name="Cloud Callout 2"/>
          <p:cNvSpPr/>
          <p:nvPr/>
        </p:nvSpPr>
        <p:spPr>
          <a:xfrm>
            <a:off x="776536" y="1145126"/>
            <a:ext cx="8424936" cy="1224136"/>
          </a:xfrm>
          <a:prstGeom prst="cloudCallout">
            <a:avLst>
              <a:gd name="adj1" fmla="val -46876"/>
              <a:gd name="adj2" fmla="val 321175"/>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lượng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trâu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bò</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ý </a:t>
            </a:r>
            <a:r>
              <a:rPr lang="en-US" sz="2800" b="1" dirty="0" err="1">
                <a:solidFill>
                  <a:schemeClr val="tx1"/>
                </a:solidFill>
                <a:latin typeface="Times New Roman" panose="02020603050405020304" pitchFamily="18" charset="0"/>
                <a:cs typeface="Times New Roman" panose="02020603050405020304" pitchFamily="18" charset="0"/>
              </a:rPr>
              <a:t>nghĩa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đình</a:t>
            </a:r>
            <a:r>
              <a:rPr lang="en-US" sz="2800" b="1" dirty="0">
                <a:solidFill>
                  <a:schemeClr val="tx1"/>
                </a:solidFill>
                <a:latin typeface="Times New Roman" panose="02020603050405020304" pitchFamily="18" charset="0"/>
                <a:cs typeface="Times New Roman" panose="02020603050405020304" pitchFamily="18" charset="0"/>
              </a:rPr>
              <a:t> ở </a:t>
            </a:r>
            <a:r>
              <a:rPr lang="en-US" sz="2800" b="1" dirty="0" err="1">
                <a:solidFill>
                  <a:schemeClr val="tx1"/>
                </a:solidFill>
                <a:latin typeface="Times New Roman" panose="02020603050405020304" pitchFamily="18" charset="0"/>
                <a:cs typeface="Times New Roman" panose="02020603050405020304" pitchFamily="18" charset="0"/>
              </a:rPr>
              <a:t>Tây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Nguyên</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4" name="Content Placeholder 2"/>
          <p:cNvSpPr txBox="1">
            <a:spLocks/>
          </p:cNvSpPr>
          <p:nvPr/>
        </p:nvSpPr>
        <p:spPr bwMode="auto">
          <a:xfrm>
            <a:off x="610332" y="3140968"/>
            <a:ext cx="8928992"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lượng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bò</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biểu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giàu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và sung </a:t>
            </a:r>
            <a:r>
              <a:rPr lang="en-US" sz="3600" b="1" dirty="0" err="1">
                <a:solidFill>
                  <a:srgbClr val="FF0000"/>
                </a:solidFill>
                <a:latin typeface="Times New Roman" panose="02020603050405020304" pitchFamily="18" charset="0"/>
                <a:cs typeface="Times New Roman" panose="02020603050405020304" pitchFamily="18" charset="0"/>
              </a:rPr>
              <a:t>túc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Tây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Nguyên</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203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1293405" y="2564904"/>
            <a:ext cx="6984775" cy="1569660"/>
          </a:xfrm>
          <a:prstGeom prst="rect">
            <a:avLst/>
          </a:prstGeom>
        </p:spPr>
        <p:txBody>
          <a:bodyPr wrap="square">
            <a:spAutoFit/>
          </a:bodyPr>
          <a:lstStyle/>
          <a:p>
            <a:pPr lvl="0"/>
            <a:r>
              <a:rPr lang="vi-VN" sz="3200" dirty="0">
                <a:solidFill>
                  <a:prstClr val="black"/>
                </a:solidFill>
                <a:latin typeface="Times New Roman" panose="02020603050405020304" pitchFamily="18" charset="0"/>
                <a:cs typeface="Times New Roman" panose="02020603050405020304" pitchFamily="18" charset="0"/>
              </a:rPr>
              <a:t>Trên các cao nguyên ở Tây Nguyên có nhiều đồng cỏ thuận lợi cho việc chăn nuôi trâu, bò.</a:t>
            </a:r>
          </a:p>
        </p:txBody>
      </p:sp>
      <p:sp>
        <p:nvSpPr>
          <p:cNvPr id="5" name="Rectangle 4"/>
          <p:cNvSpPr/>
          <p:nvPr/>
        </p:nvSpPr>
        <p:spPr>
          <a:xfrm>
            <a:off x="2962403" y="1412776"/>
            <a:ext cx="3646781" cy="923330"/>
          </a:xfrm>
          <a:prstGeom prst="rect">
            <a:avLst/>
          </a:prstGeom>
          <a:noFill/>
        </p:spPr>
        <p:txBody>
          <a:bodyPr wrap="square" lIns="91440" tIns="45720" rIns="91440" bIns="45720">
            <a:spAutoFit/>
          </a:bodyPr>
          <a:lstStyle/>
          <a:p>
            <a:pPr algn="ct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Kết</a:t>
            </a: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luận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511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48544" y="1196752"/>
            <a:ext cx="8208912" cy="3246530"/>
          </a:xfrm>
          <a:prstGeom prst="rect">
            <a:avLst/>
          </a:prstGeom>
          <a:noFill/>
          <a:ln w="9525">
            <a:noFill/>
            <a:miter lim="800000"/>
            <a:headEnd/>
            <a:tailEnd/>
          </a:ln>
          <a:effectLst/>
        </p:spPr>
        <p:txBody>
          <a:bodyPr wrap="square">
            <a:spAutoFit/>
          </a:bodyPr>
          <a:lstStyle/>
          <a:p>
            <a:pPr>
              <a:lnSpc>
                <a:spcPct val="150000"/>
              </a:lnSpc>
            </a:pPr>
            <a:r>
              <a:rPr lang="en-US" sz="2800" b="1" i="1" u="sng" dirty="0" err="1">
                <a:solidFill>
                  <a:srgbClr val="FF0000"/>
                </a:solidFill>
                <a:latin typeface="Times New Roman" panose="02020603050405020304" pitchFamily="18" charset="0"/>
                <a:cs typeface="Times New Roman" panose="02020603050405020304" pitchFamily="18" charset="0"/>
              </a:rPr>
              <a:t>Ghi</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nhớ</a:t>
            </a:r>
            <a:r>
              <a:rPr lang="en-US" sz="2800" b="1" i="1" u="sng"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vi-VN" sz="2800" dirty="0">
                <a:latin typeface="Times New Roman" panose="02020603050405020304" pitchFamily="18" charset="0"/>
                <a:cs typeface="Times New Roman" panose="02020603050405020304" pitchFamily="18" charset="0"/>
              </a:rPr>
              <a:t>    Trên các cao nguyên ở Tây Nguyên có những vùng đất ba dan rộng lớn, được khai thác để trồng cây công nghiệp lâu năm như cà phê, cao su, hồ tiêu, chè và có nhiều đồng cỏ thuận lợi cho việc chăn nuôi trâu, bò.</a:t>
            </a:r>
          </a:p>
        </p:txBody>
      </p:sp>
    </p:spTree>
    <p:extLst>
      <p:ext uri="{BB962C8B-B14F-4D97-AF65-F5344CB8AC3E}">
        <p14:creationId xmlns:p14="http://schemas.microsoft.com/office/powerpoint/2010/main" val="2147519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24435" y="4581208"/>
            <a:ext cx="3414717"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Vận</a:t>
            </a:r>
            <a:r>
              <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6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dụng</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1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559904" y="2497522"/>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A</a:t>
            </a:r>
            <a:r>
              <a:rPr lang="vi-VN"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Đất</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ba</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dan</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254447" y="231982"/>
            <a:ext cx="9019034"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Phần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lớn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các</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cao</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ở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Tây</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được</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phủ</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loại</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đất</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gì</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559904" y="3567637"/>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B.</a:t>
            </a:r>
            <a:r>
              <a:rPr lang="vi-VN"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Đất</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sét</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559904" y="4637752"/>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C.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Đất</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cát</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84374" y="1370733"/>
            <a:ext cx="867179" cy="1037413"/>
          </a:xfrm>
          <a:prstGeom prst="rect">
            <a:avLst/>
          </a:prstGeom>
        </p:spPr>
      </p:pic>
    </p:spTree>
    <p:extLst>
      <p:ext uri="{BB962C8B-B14F-4D97-AF65-F5344CB8AC3E}">
        <p14:creationId xmlns:p14="http://schemas.microsoft.com/office/powerpoint/2010/main" val="124265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92D05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7"/>
                                        </p:tgtEl>
                                        <p:attrNameLst>
                                          <p:attrName>fillcolor</p:attrName>
                                        </p:attrNameLst>
                                      </p:cBhvr>
                                      <p:to>
                                        <a:srgbClr val="FF0000"/>
                                      </p:to>
                                    </p:animClr>
                                    <p:set>
                                      <p:cBhvr>
                                        <p:cTn id="40" dur="500" fill="hold"/>
                                        <p:tgtEl>
                                          <p:spTgt spid="7"/>
                                        </p:tgtEl>
                                        <p:attrNameLst>
                                          <p:attrName>fill.type</p:attrName>
                                        </p:attrNameLst>
                                      </p:cBhvr>
                                      <p:to>
                                        <p:strVal val="solid"/>
                                      </p:to>
                                    </p:set>
                                    <p:set>
                                      <p:cBhvr>
                                        <p:cTn id="41" dur="5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8"/>
                                        </p:tgtEl>
                                        <p:attrNameLst>
                                          <p:attrName>fillcolor</p:attrName>
                                        </p:attrNameLst>
                                      </p:cBhvr>
                                      <p:to>
                                        <a:srgbClr val="FF0000"/>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35" presetClass="path" presetSubtype="0" accel="50000" decel="50000" fill="hold" nodeType="afterEffect">
                                  <p:stCondLst>
                                    <p:cond delay="0"/>
                                  </p:stCondLst>
                                  <p:childTnLst>
                                    <p:animMotion origin="layout" path="M -4.16667E-7 -4.07407E-6 L -0.45417 0.16968 " pathEditMode="relative" rAng="0" ptsTypes="AA">
                                      <p:cBhvr>
                                        <p:cTn id="57" dur="2000" fill="hold"/>
                                        <p:tgtEl>
                                          <p:spTgt spid="10"/>
                                        </p:tgtEl>
                                        <p:attrNameLst>
                                          <p:attrName>ppt_x</p:attrName>
                                          <p:attrName>ppt_y</p:attrName>
                                        </p:attrNameLst>
                                      </p:cBhvr>
                                      <p:rCtr x="-22708" y="8472"/>
                                    </p:animMotion>
                                  </p:childTnLst>
                                </p:cTn>
                              </p:par>
                            </p:childTnLst>
                          </p:cTn>
                        </p:par>
                        <p:par>
                          <p:cTn id="58" fill="hold">
                            <p:stCondLst>
                              <p:cond delay="2500"/>
                            </p:stCondLst>
                            <p:childTnLst>
                              <p:par>
                                <p:cTn id="59" presetID="1" presetClass="emph" presetSubtype="2" fill="hold" nodeType="afterEffect">
                                  <p:stCondLst>
                                    <p:cond delay="0"/>
                                  </p:stCondLst>
                                  <p:childTnLst>
                                    <p:animClr clrSpc="rgb" dir="cw">
                                      <p:cBhvr>
                                        <p:cTn id="60" dur="500" fill="hold"/>
                                        <p:tgtEl>
                                          <p:spTgt spid="5"/>
                                        </p:tgtEl>
                                        <p:attrNameLst>
                                          <p:attrName>fillcolor</p:attrName>
                                        </p:attrNameLst>
                                      </p:cBhvr>
                                      <p:to>
                                        <a:srgbClr val="92D050"/>
                                      </p:to>
                                    </p:animClr>
                                    <p:set>
                                      <p:cBhvr>
                                        <p:cTn id="61" dur="500" fill="hold"/>
                                        <p:tgtEl>
                                          <p:spTgt spid="5"/>
                                        </p:tgtEl>
                                        <p:attrNameLst>
                                          <p:attrName>fill.type</p:attrName>
                                        </p:attrNameLst>
                                      </p:cBhvr>
                                      <p:to>
                                        <p:strVal val="solid"/>
                                      </p:to>
                                    </p:set>
                                    <p:set>
                                      <p:cBhvr>
                                        <p:cTn id="62" dur="500" fill="hold"/>
                                        <p:tgtEl>
                                          <p:spTgt spid="5"/>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559904" y="2497522"/>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A.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Cây</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chè</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279980" y="304803"/>
            <a:ext cx="8700217" cy="186271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None/>
            </a:pP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Cây</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công</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nghiệp</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nào</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được</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trồng</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nhiều</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nhất</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ở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Tây</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559904" y="3567637"/>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B.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Cây</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cao</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su</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559904" y="4637752"/>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C.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Cây</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cà</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phê</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81983" y="992712"/>
            <a:ext cx="996374" cy="1174802"/>
          </a:xfrm>
          <a:prstGeom prst="rect">
            <a:avLst/>
          </a:prstGeom>
        </p:spPr>
      </p:pic>
    </p:spTree>
    <p:extLst>
      <p:ext uri="{BB962C8B-B14F-4D97-AF65-F5344CB8AC3E}">
        <p14:creationId xmlns:p14="http://schemas.microsoft.com/office/powerpoint/2010/main" val="288374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FF000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7"/>
                                        </p:tgtEl>
                                        <p:attrNameLst>
                                          <p:attrName>fillcolor</p:attrName>
                                        </p:attrNameLst>
                                      </p:cBhvr>
                                      <p:to>
                                        <a:srgbClr val="FF0000"/>
                                      </p:to>
                                    </p:animClr>
                                    <p:set>
                                      <p:cBhvr>
                                        <p:cTn id="40" dur="500" fill="hold"/>
                                        <p:tgtEl>
                                          <p:spTgt spid="7"/>
                                        </p:tgtEl>
                                        <p:attrNameLst>
                                          <p:attrName>fill.type</p:attrName>
                                        </p:attrNameLst>
                                      </p:cBhvr>
                                      <p:to>
                                        <p:strVal val="solid"/>
                                      </p:to>
                                    </p:set>
                                    <p:set>
                                      <p:cBhvr>
                                        <p:cTn id="41" dur="5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8"/>
                                        </p:tgtEl>
                                        <p:attrNameLst>
                                          <p:attrName>fillcolor</p:attrName>
                                        </p:attrNameLst>
                                      </p:cBhvr>
                                      <p:to>
                                        <a:srgbClr val="92D050"/>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35" presetClass="path" presetSubtype="0" accel="50000" decel="50000" fill="hold" nodeType="afterEffect">
                                  <p:stCondLst>
                                    <p:cond delay="0"/>
                                  </p:stCondLst>
                                  <p:childTnLst>
                                    <p:animMotion origin="layout" path="M -4.16667E-7 -4.07407E-6 L -0.40651 0.50926 " pathEditMode="relative" rAng="0" ptsTypes="AA">
                                      <p:cBhvr>
                                        <p:cTn id="57" dur="2000" fill="hold"/>
                                        <p:tgtEl>
                                          <p:spTgt spid="10"/>
                                        </p:tgtEl>
                                        <p:attrNameLst>
                                          <p:attrName>ppt_x</p:attrName>
                                          <p:attrName>ppt_y</p:attrName>
                                        </p:attrNameLst>
                                      </p:cBhvr>
                                      <p:rCtr x="-20326" y="25463"/>
                                    </p:animMotion>
                                  </p:childTnLst>
                                </p:cTn>
                              </p:par>
                            </p:childTnLst>
                          </p:cTn>
                        </p:par>
                        <p:par>
                          <p:cTn id="58" fill="hold">
                            <p:stCondLst>
                              <p:cond delay="2500"/>
                            </p:stCondLst>
                            <p:childTnLst>
                              <p:par>
                                <p:cTn id="59" presetID="1" presetClass="emph" presetSubtype="2" fill="hold" nodeType="afterEffect">
                                  <p:stCondLst>
                                    <p:cond delay="0"/>
                                  </p:stCondLst>
                                  <p:childTnLst>
                                    <p:animClr clrSpc="rgb" dir="cw">
                                      <p:cBhvr>
                                        <p:cTn id="60" dur="500" fill="hold"/>
                                        <p:tgtEl>
                                          <p:spTgt spid="8"/>
                                        </p:tgtEl>
                                        <p:attrNameLst>
                                          <p:attrName>fillcolor</p:attrName>
                                        </p:attrNameLst>
                                      </p:cBhvr>
                                      <p:to>
                                        <a:srgbClr val="92D050"/>
                                      </p:to>
                                    </p:animClr>
                                    <p:set>
                                      <p:cBhvr>
                                        <p:cTn id="61" dur="500" fill="hold"/>
                                        <p:tgtEl>
                                          <p:spTgt spid="8"/>
                                        </p:tgtEl>
                                        <p:attrNameLst>
                                          <p:attrName>fill.type</p:attrName>
                                        </p:attrNameLst>
                                      </p:cBhvr>
                                      <p:to>
                                        <p:strVal val="solid"/>
                                      </p:to>
                                    </p:set>
                                    <p:set>
                                      <p:cBhvr>
                                        <p:cTn id="62" dur="500" fill="hold"/>
                                        <p:tgtEl>
                                          <p:spTgt spid="8"/>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559904" y="2510778"/>
            <a:ext cx="7273416"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A</a:t>
            </a:r>
            <a:r>
              <a:rPr lang="vi-VN"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Vào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mùa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khô</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nắng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nóng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kéo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dài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thiếu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nước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trầm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trọng</a:t>
            </a:r>
            <a:r>
              <a:rPr lang="en-US" sz="3200" b="1" dirty="0">
                <a:solidFill>
                  <a:schemeClr val="bg1"/>
                </a:solidFill>
                <a:latin typeface="Times New Roman" panose="02020603050405020304" pitchFamily="18" charset="0"/>
                <a:cs typeface="Times New Roman" panose="02020603050405020304" pitchFamily="18" charset="0"/>
              </a:rPr>
              <a:t>. </a:t>
            </a: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254447" y="231915"/>
            <a:ext cx="9346095" cy="190094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Khó</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khăn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lớn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nhất</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của</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người</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trong</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việc</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trồng</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cà</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phê</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ở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Tây</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là</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gì</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559904" y="3586272"/>
            <a:ext cx="7273416"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B.</a:t>
            </a:r>
            <a:r>
              <a:rPr lang="vi-VN"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Thiếu</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nhân</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công</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a:t>
            </a: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559904" y="4656387"/>
            <a:ext cx="7273416"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C. </a:t>
            </a:r>
            <a:r>
              <a:rPr lang="en-US" sz="3200" b="1" dirty="0" err="1">
                <a:solidFill>
                  <a:schemeClr val="bg1"/>
                </a:solidFill>
                <a:latin typeface="Times New Roman" panose="02020603050405020304" pitchFamily="18" charset="0"/>
                <a:cs typeface="Times New Roman" panose="02020603050405020304" pitchFamily="18" charset="0"/>
              </a:rPr>
              <a:t>Có</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nhiều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loại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sâu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bệnh</a:t>
            </a:r>
            <a:r>
              <a:rPr lang="en-US" sz="3200" b="1" dirty="0">
                <a:solidFill>
                  <a:schemeClr val="bg1"/>
                </a:solidFill>
                <a:latin typeface="Times New Roman" panose="02020603050405020304" pitchFamily="18" charset="0"/>
                <a:cs typeface="Times New Roman" panose="02020603050405020304" pitchFamily="18" charset="0"/>
              </a:rPr>
              <a:t>.</a:t>
            </a:r>
            <a:endParaRPr lang="en-US" sz="32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334293" y="807445"/>
            <a:ext cx="1291755" cy="1545336"/>
          </a:xfrm>
          <a:prstGeom prst="rect">
            <a:avLst/>
          </a:prstGeom>
        </p:spPr>
      </p:pic>
    </p:spTree>
    <p:extLst>
      <p:ext uri="{BB962C8B-B14F-4D97-AF65-F5344CB8AC3E}">
        <p14:creationId xmlns:p14="http://schemas.microsoft.com/office/powerpoint/2010/main" val="194409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92D05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7"/>
                                        </p:tgtEl>
                                        <p:attrNameLst>
                                          <p:attrName>fillcolor</p:attrName>
                                        </p:attrNameLst>
                                      </p:cBhvr>
                                      <p:to>
                                        <a:srgbClr val="FF0000"/>
                                      </p:to>
                                    </p:animClr>
                                    <p:set>
                                      <p:cBhvr>
                                        <p:cTn id="40" dur="500" fill="hold"/>
                                        <p:tgtEl>
                                          <p:spTgt spid="7"/>
                                        </p:tgtEl>
                                        <p:attrNameLst>
                                          <p:attrName>fill.type</p:attrName>
                                        </p:attrNameLst>
                                      </p:cBhvr>
                                      <p:to>
                                        <p:strVal val="solid"/>
                                      </p:to>
                                    </p:set>
                                    <p:set>
                                      <p:cBhvr>
                                        <p:cTn id="41" dur="5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8"/>
                                        </p:tgtEl>
                                        <p:attrNameLst>
                                          <p:attrName>fillcolor</p:attrName>
                                        </p:attrNameLst>
                                      </p:cBhvr>
                                      <p:to>
                                        <a:srgbClr val="FF0000"/>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35" presetClass="path" presetSubtype="0" accel="50000" decel="50000" fill="hold" nodeType="afterEffect">
                                  <p:stCondLst>
                                    <p:cond delay="0"/>
                                  </p:stCondLst>
                                  <p:childTnLst>
                                    <p:animMotion origin="layout" path="M -4.16667E-7 -4.07407E-6 L -0.45417 0.16968 " pathEditMode="relative" rAng="0" ptsTypes="AA">
                                      <p:cBhvr>
                                        <p:cTn id="57" dur="2000" fill="hold"/>
                                        <p:tgtEl>
                                          <p:spTgt spid="10"/>
                                        </p:tgtEl>
                                        <p:attrNameLst>
                                          <p:attrName>ppt_x</p:attrName>
                                          <p:attrName>ppt_y</p:attrName>
                                        </p:attrNameLst>
                                      </p:cBhvr>
                                      <p:rCtr x="-22708" y="8472"/>
                                    </p:animMotion>
                                  </p:childTnLst>
                                </p:cTn>
                              </p:par>
                            </p:childTnLst>
                          </p:cTn>
                        </p:par>
                        <p:par>
                          <p:cTn id="58" fill="hold">
                            <p:stCondLst>
                              <p:cond delay="2500"/>
                            </p:stCondLst>
                            <p:childTnLst>
                              <p:par>
                                <p:cTn id="59" presetID="1" presetClass="emph" presetSubtype="2" fill="hold" nodeType="afterEffect">
                                  <p:stCondLst>
                                    <p:cond delay="0"/>
                                  </p:stCondLst>
                                  <p:childTnLst>
                                    <p:animClr clrSpc="rgb" dir="cw">
                                      <p:cBhvr>
                                        <p:cTn id="60" dur="500" fill="hold"/>
                                        <p:tgtEl>
                                          <p:spTgt spid="5"/>
                                        </p:tgtEl>
                                        <p:attrNameLst>
                                          <p:attrName>fillcolor</p:attrName>
                                        </p:attrNameLst>
                                      </p:cBhvr>
                                      <p:to>
                                        <a:srgbClr val="92D050"/>
                                      </p:to>
                                    </p:animClr>
                                    <p:set>
                                      <p:cBhvr>
                                        <p:cTn id="61" dur="500" fill="hold"/>
                                        <p:tgtEl>
                                          <p:spTgt spid="5"/>
                                        </p:tgtEl>
                                        <p:attrNameLst>
                                          <p:attrName>fill.type</p:attrName>
                                        </p:attrNameLst>
                                      </p:cBhvr>
                                      <p:to>
                                        <p:strVal val="solid"/>
                                      </p:to>
                                    </p:set>
                                    <p:set>
                                      <p:cBhvr>
                                        <p:cTn id="62" dur="500" fill="hold"/>
                                        <p:tgtEl>
                                          <p:spTgt spid="5"/>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559904" y="2497522"/>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bg1"/>
                </a:solidFill>
                <a:latin typeface="Times New Roman" panose="02020603050405020304" pitchFamily="18" charset="0"/>
                <a:cs typeface="Times New Roman" panose="02020603050405020304" pitchFamily="18" charset="0"/>
              </a:rPr>
              <a:t>A.  </a:t>
            </a:r>
            <a:r>
              <a:rPr lang="en-US" sz="4400" b="1" dirty="0" err="1">
                <a:solidFill>
                  <a:schemeClr val="bg1"/>
                </a:solidFill>
                <a:latin typeface="Times New Roman" panose="02020603050405020304" pitchFamily="18" charset="0"/>
                <a:cs typeface="Times New Roman" panose="02020603050405020304" pitchFamily="18" charset="0"/>
                <a:sym typeface="Wingdings" pitchFamily="2" charset="2"/>
              </a:rPr>
              <a:t>Trâu</a:t>
            </a:r>
            <a:endParaRPr lang="en-US" sz="44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279953" y="304822"/>
            <a:ext cx="9346095"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Con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vật</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được</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nuôi</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nhiều</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hơn</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ở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Tây</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là</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559904" y="3567637"/>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bg1"/>
                </a:solidFill>
                <a:latin typeface="Times New Roman" panose="02020603050405020304" pitchFamily="18" charset="0"/>
                <a:cs typeface="Times New Roman" panose="02020603050405020304" pitchFamily="18" charset="0"/>
              </a:rPr>
              <a:t>B.  </a:t>
            </a:r>
            <a:r>
              <a:rPr lang="en-US" sz="4400" b="1" dirty="0" err="1">
                <a:solidFill>
                  <a:schemeClr val="bg1"/>
                </a:solidFill>
                <a:latin typeface="Times New Roman" panose="02020603050405020304" pitchFamily="18" charset="0"/>
                <a:cs typeface="Times New Roman" panose="02020603050405020304" pitchFamily="18" charset="0"/>
                <a:sym typeface="Wingdings" pitchFamily="2" charset="2"/>
              </a:rPr>
              <a:t>Bò</a:t>
            </a:r>
            <a:endParaRPr lang="en-US" sz="44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559904" y="4581128"/>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b="1" dirty="0">
                <a:solidFill>
                  <a:schemeClr val="bg1"/>
                </a:solidFill>
                <a:latin typeface="Times New Roman" panose="02020603050405020304" pitchFamily="18" charset="0"/>
                <a:cs typeface="Times New Roman" panose="02020603050405020304" pitchFamily="18" charset="0"/>
              </a:rPr>
              <a:t>C.  </a:t>
            </a:r>
            <a:r>
              <a:rPr lang="en-US" sz="4400" b="1" dirty="0" err="1">
                <a:solidFill>
                  <a:schemeClr val="bg1"/>
                </a:solidFill>
                <a:latin typeface="Times New Roman" panose="02020603050405020304" pitchFamily="18" charset="0"/>
                <a:cs typeface="Times New Roman" panose="02020603050405020304" pitchFamily="18" charset="0"/>
                <a:sym typeface="Wingdings" pitchFamily="2" charset="2"/>
              </a:rPr>
              <a:t>Voi</a:t>
            </a:r>
            <a:endParaRPr lang="en-US" sz="44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81983" y="992712"/>
            <a:ext cx="996374" cy="1174802"/>
          </a:xfrm>
          <a:prstGeom prst="rect">
            <a:avLst/>
          </a:prstGeom>
        </p:spPr>
      </p:pic>
    </p:spTree>
    <p:extLst>
      <p:ext uri="{BB962C8B-B14F-4D97-AF65-F5344CB8AC3E}">
        <p14:creationId xmlns:p14="http://schemas.microsoft.com/office/powerpoint/2010/main" val="52965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FF000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7"/>
                                        </p:tgtEl>
                                        <p:attrNameLst>
                                          <p:attrName>fillcolor</p:attrName>
                                        </p:attrNameLst>
                                      </p:cBhvr>
                                      <p:to>
                                        <a:srgbClr val="92D050"/>
                                      </p:to>
                                    </p:animClr>
                                    <p:set>
                                      <p:cBhvr>
                                        <p:cTn id="40" dur="500" fill="hold"/>
                                        <p:tgtEl>
                                          <p:spTgt spid="7"/>
                                        </p:tgtEl>
                                        <p:attrNameLst>
                                          <p:attrName>fill.type</p:attrName>
                                        </p:attrNameLst>
                                      </p:cBhvr>
                                      <p:to>
                                        <p:strVal val="solid"/>
                                      </p:to>
                                    </p:set>
                                    <p:set>
                                      <p:cBhvr>
                                        <p:cTn id="41" dur="5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8"/>
                                        </p:tgtEl>
                                        <p:attrNameLst>
                                          <p:attrName>fillcolor</p:attrName>
                                        </p:attrNameLst>
                                      </p:cBhvr>
                                      <p:to>
                                        <a:srgbClr val="FF0000"/>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35" presetClass="path" presetSubtype="0" accel="50000" decel="50000" fill="hold" nodeType="afterEffect">
                                  <p:stCondLst>
                                    <p:cond delay="0"/>
                                  </p:stCondLst>
                                  <p:childTnLst>
                                    <p:animMotion origin="layout" path="M -4.16667E-7 -4.07407E-6 L -0.40651 0.36135 " pathEditMode="relative" rAng="0" ptsTypes="AA">
                                      <p:cBhvr>
                                        <p:cTn id="57" dur="2000" fill="hold"/>
                                        <p:tgtEl>
                                          <p:spTgt spid="10"/>
                                        </p:tgtEl>
                                        <p:attrNameLst>
                                          <p:attrName>ppt_x</p:attrName>
                                          <p:attrName>ppt_y</p:attrName>
                                        </p:attrNameLst>
                                      </p:cBhvr>
                                      <p:rCtr x="-20326" y="18056"/>
                                    </p:animMotion>
                                  </p:childTnLst>
                                </p:cTn>
                              </p:par>
                            </p:childTnLst>
                          </p:cTn>
                        </p:par>
                        <p:par>
                          <p:cTn id="58" fill="hold">
                            <p:stCondLst>
                              <p:cond delay="2500"/>
                            </p:stCondLst>
                            <p:childTnLst>
                              <p:par>
                                <p:cTn id="59" presetID="1" presetClass="emph" presetSubtype="2" fill="hold" nodeType="afterEffect">
                                  <p:stCondLst>
                                    <p:cond delay="0"/>
                                  </p:stCondLst>
                                  <p:childTnLst>
                                    <p:animClr clrSpc="rgb" dir="cw">
                                      <p:cBhvr>
                                        <p:cTn id="60" dur="500" fill="hold"/>
                                        <p:tgtEl>
                                          <p:spTgt spid="7"/>
                                        </p:tgtEl>
                                        <p:attrNameLst>
                                          <p:attrName>fillcolor</p:attrName>
                                        </p:attrNameLst>
                                      </p:cBhvr>
                                      <p:to>
                                        <a:srgbClr val="92D050"/>
                                      </p:to>
                                    </p:animClr>
                                    <p:set>
                                      <p:cBhvr>
                                        <p:cTn id="61" dur="500" fill="hold"/>
                                        <p:tgtEl>
                                          <p:spTgt spid="7"/>
                                        </p:tgtEl>
                                        <p:attrNameLst>
                                          <p:attrName>fill.type</p:attrName>
                                        </p:attrNameLst>
                                      </p:cBhvr>
                                      <p:to>
                                        <p:strVal val="solid"/>
                                      </p:to>
                                    </p:set>
                                    <p:set>
                                      <p:cBhvr>
                                        <p:cTn id="62" dur="500" fill="hold"/>
                                        <p:tgtEl>
                                          <p:spTgt spid="7"/>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71148-1DBB-4457-B869-17A5A154DB24}"/>
              </a:ext>
            </a:extLst>
          </p:cNvPr>
          <p:cNvSpPr txBox="1"/>
          <p:nvPr/>
        </p:nvSpPr>
        <p:spPr>
          <a:xfrm>
            <a:off x="3017102" y="-11207281"/>
            <a:ext cx="3865700" cy="892552"/>
          </a:xfrm>
          <a:prstGeom prst="rect">
            <a:avLst/>
          </a:prstGeom>
          <a:noFill/>
        </p:spPr>
        <p:txBody>
          <a:bodyPr wrap="square" rtlCol="0">
            <a:spAutoFit/>
          </a:bodyPr>
          <a:lstStyle/>
          <a:p>
            <a:pPr algn="ctr"/>
            <a:r>
              <a:rPr lang="en-US" sz="2600" b="1">
                <a:latin typeface="Arial" panose="020B0604020202020204" pitchFamily="34" charset="0"/>
                <a:cs typeface="Arial" panose="020B0604020202020204" pitchFamily="34" charset="0"/>
              </a:rPr>
              <a:t>Thành Viên trong nhóm</a:t>
            </a:r>
          </a:p>
        </p:txBody>
      </p:sp>
      <p:grpSp>
        <p:nvGrpSpPr>
          <p:cNvPr id="4" name="Group 3">
            <a:extLst>
              <a:ext uri="{FF2B5EF4-FFF2-40B4-BE49-F238E27FC236}">
                <a16:creationId xmlns:a16="http://schemas.microsoft.com/office/drawing/2014/main" id="{1956FCF3-9631-4695-812A-F8BF5706EE77}"/>
              </a:ext>
            </a:extLst>
          </p:cNvPr>
          <p:cNvGrpSpPr/>
          <p:nvPr/>
        </p:nvGrpSpPr>
        <p:grpSpPr>
          <a:xfrm>
            <a:off x="482136" y="-4165768"/>
            <a:ext cx="2099345" cy="1573259"/>
            <a:chOff x="768200" y="2282928"/>
            <a:chExt cx="2583809" cy="1936319"/>
          </a:xfrm>
        </p:grpSpPr>
        <p:sp>
          <p:nvSpPr>
            <p:cNvPr id="3" name="Oval 2">
              <a:extLst>
                <a:ext uri="{FF2B5EF4-FFF2-40B4-BE49-F238E27FC236}">
                  <a16:creationId xmlns:a16="http://schemas.microsoft.com/office/drawing/2014/main" id="{E651C1B0-51BC-437A-B042-0FC2640B7772}"/>
                </a:ext>
              </a:extLst>
            </p:cNvPr>
            <p:cNvSpPr/>
            <p:nvPr/>
          </p:nvSpPr>
          <p:spPr>
            <a:xfrm>
              <a:off x="1488452" y="2282928"/>
              <a:ext cx="1143304" cy="1146072"/>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17" name="Group 16">
              <a:extLst>
                <a:ext uri="{FF2B5EF4-FFF2-40B4-BE49-F238E27FC236}">
                  <a16:creationId xmlns:a16="http://schemas.microsoft.com/office/drawing/2014/main" id="{217518BA-3F87-4201-B183-77E4F384A200}"/>
                </a:ext>
              </a:extLst>
            </p:cNvPr>
            <p:cNvGrpSpPr/>
            <p:nvPr/>
          </p:nvGrpSpPr>
          <p:grpSpPr>
            <a:xfrm>
              <a:off x="768200" y="2340761"/>
              <a:ext cx="2583809" cy="1878486"/>
              <a:chOff x="4773336" y="2365695"/>
              <a:chExt cx="2583809" cy="1878486"/>
            </a:xfrm>
          </p:grpSpPr>
          <p:sp>
            <p:nvSpPr>
              <p:cNvPr id="18" name="Oval 17">
                <a:extLst>
                  <a:ext uri="{FF2B5EF4-FFF2-40B4-BE49-F238E27FC236}">
                    <a16:creationId xmlns:a16="http://schemas.microsoft.com/office/drawing/2014/main" id="{9F5F948A-8290-4DD3-8F7F-1DDC1DD65BAC}"/>
                  </a:ext>
                </a:extLst>
              </p:cNvPr>
              <p:cNvSpPr/>
              <p:nvPr/>
            </p:nvSpPr>
            <p:spPr>
              <a:xfrm>
                <a:off x="5540928" y="2365695"/>
                <a:ext cx="1110144" cy="1063305"/>
              </a:xfrm>
              <a:prstGeom prst="ellipse">
                <a:avLst/>
              </a:prstGeom>
              <a:blipFill dpi="0" rotWithShape="1">
                <a:blip r:embed="rId2" cstate="print">
                  <a:extLst>
                    <a:ext uri="{28A0092B-C50C-407E-A947-70E740481C1C}">
                      <a14:useLocalDpi xmlns:a14="http://schemas.microsoft.com/office/drawing/2010/main" val="0"/>
                    </a:ext>
                  </a:extLst>
                </a:blip>
                <a:srcRect/>
                <a:stretch>
                  <a:fillRect t="-12156" b="-121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 name="TextBox 18">
                <a:extLst>
                  <a:ext uri="{FF2B5EF4-FFF2-40B4-BE49-F238E27FC236}">
                    <a16:creationId xmlns:a16="http://schemas.microsoft.com/office/drawing/2014/main" id="{732E1A59-A5B4-4F25-B068-5E38621D30AB}"/>
                  </a:ext>
                </a:extLst>
              </p:cNvPr>
              <p:cNvSpPr txBox="1"/>
              <p:nvPr/>
            </p:nvSpPr>
            <p:spPr>
              <a:xfrm>
                <a:off x="4773336" y="3514987"/>
                <a:ext cx="2583809" cy="729194"/>
              </a:xfrm>
              <a:prstGeom prst="rect">
                <a:avLst/>
              </a:prstGeom>
              <a:noFill/>
            </p:spPr>
            <p:txBody>
              <a:bodyPr wrap="square" rtlCol="0">
                <a:spAutoFit/>
              </a:bodyPr>
              <a:lstStyle/>
              <a:p>
                <a:pPr algn="ctr"/>
                <a:r>
                  <a:rPr lang="en-US" sz="1625" b="1">
                    <a:latin typeface="Arial" panose="020B0604020202020204" pitchFamily="34" charset="0"/>
                    <a:cs typeface="Arial" panose="020B0604020202020204" pitchFamily="34" charset="0"/>
                  </a:rPr>
                  <a:t>Tên </a:t>
                </a:r>
              </a:p>
              <a:p>
                <a:pPr algn="ctr"/>
                <a:r>
                  <a:rPr lang="en-US" sz="1625" b="1">
                    <a:latin typeface="Arial" panose="020B0604020202020204" pitchFamily="34" charset="0"/>
                    <a:cs typeface="Arial" panose="020B0604020202020204" pitchFamily="34" charset="0"/>
                  </a:rPr>
                  <a:t>Mã Sinh Viên</a:t>
                </a:r>
              </a:p>
            </p:txBody>
          </p:sp>
        </p:grpSp>
      </p:grpSp>
      <p:grpSp>
        <p:nvGrpSpPr>
          <p:cNvPr id="23" name="Group 22">
            <a:extLst>
              <a:ext uri="{FF2B5EF4-FFF2-40B4-BE49-F238E27FC236}">
                <a16:creationId xmlns:a16="http://schemas.microsoft.com/office/drawing/2014/main" id="{63128184-4DA0-4C74-978F-62776868A745}"/>
              </a:ext>
            </a:extLst>
          </p:cNvPr>
          <p:cNvGrpSpPr/>
          <p:nvPr/>
        </p:nvGrpSpPr>
        <p:grpSpPr>
          <a:xfrm>
            <a:off x="2706376" y="-6587235"/>
            <a:ext cx="2099345" cy="1593518"/>
            <a:chOff x="3377849" y="2334877"/>
            <a:chExt cx="2583809" cy="1961253"/>
          </a:xfrm>
        </p:grpSpPr>
        <p:sp>
          <p:nvSpPr>
            <p:cNvPr id="22" name="Oval 21">
              <a:extLst>
                <a:ext uri="{FF2B5EF4-FFF2-40B4-BE49-F238E27FC236}">
                  <a16:creationId xmlns:a16="http://schemas.microsoft.com/office/drawing/2014/main" id="{18C5FD5B-6C46-45A9-A78C-0B93C22AFF5F}"/>
                </a:ext>
              </a:extLst>
            </p:cNvPr>
            <p:cNvSpPr/>
            <p:nvPr/>
          </p:nvSpPr>
          <p:spPr>
            <a:xfrm>
              <a:off x="4098101" y="2334877"/>
              <a:ext cx="1143304" cy="1146072"/>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14" name="Group 13">
              <a:extLst>
                <a:ext uri="{FF2B5EF4-FFF2-40B4-BE49-F238E27FC236}">
                  <a16:creationId xmlns:a16="http://schemas.microsoft.com/office/drawing/2014/main" id="{091DFCBA-30E0-441C-B798-B03DE94B2F2B}"/>
                </a:ext>
              </a:extLst>
            </p:cNvPr>
            <p:cNvGrpSpPr/>
            <p:nvPr/>
          </p:nvGrpSpPr>
          <p:grpSpPr>
            <a:xfrm>
              <a:off x="3377849" y="2417644"/>
              <a:ext cx="2583809" cy="1878486"/>
              <a:chOff x="4773336" y="2365695"/>
              <a:chExt cx="2583809" cy="1878486"/>
            </a:xfrm>
          </p:grpSpPr>
          <p:sp>
            <p:nvSpPr>
              <p:cNvPr id="15" name="Oval 14">
                <a:extLst>
                  <a:ext uri="{FF2B5EF4-FFF2-40B4-BE49-F238E27FC236}">
                    <a16:creationId xmlns:a16="http://schemas.microsoft.com/office/drawing/2014/main" id="{18585C52-81F2-4DC0-B0EB-A94019EA743F}"/>
                  </a:ext>
                </a:extLst>
              </p:cNvPr>
              <p:cNvSpPr/>
              <p:nvPr/>
            </p:nvSpPr>
            <p:spPr>
              <a:xfrm>
                <a:off x="5540928" y="2365695"/>
                <a:ext cx="1110144" cy="106330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6" name="TextBox 15">
                <a:extLst>
                  <a:ext uri="{FF2B5EF4-FFF2-40B4-BE49-F238E27FC236}">
                    <a16:creationId xmlns:a16="http://schemas.microsoft.com/office/drawing/2014/main" id="{525BBD5F-5DBE-47C1-AF6E-7ACF31C36DB9}"/>
                  </a:ext>
                </a:extLst>
              </p:cNvPr>
              <p:cNvSpPr txBox="1"/>
              <p:nvPr/>
            </p:nvSpPr>
            <p:spPr>
              <a:xfrm>
                <a:off x="4773336" y="3514987"/>
                <a:ext cx="2583809" cy="729194"/>
              </a:xfrm>
              <a:prstGeom prst="rect">
                <a:avLst/>
              </a:prstGeom>
              <a:noFill/>
            </p:spPr>
            <p:txBody>
              <a:bodyPr wrap="square" rtlCol="0">
                <a:spAutoFit/>
              </a:bodyPr>
              <a:lstStyle/>
              <a:p>
                <a:pPr algn="ctr"/>
                <a:r>
                  <a:rPr lang="en-US" sz="1625" b="1">
                    <a:latin typeface="Arial" panose="020B0604020202020204" pitchFamily="34" charset="0"/>
                    <a:cs typeface="Arial" panose="020B0604020202020204" pitchFamily="34" charset="0"/>
                  </a:rPr>
                  <a:t>Tên </a:t>
                </a:r>
              </a:p>
              <a:p>
                <a:pPr algn="ctr"/>
                <a:r>
                  <a:rPr lang="en-US" sz="1625" b="1">
                    <a:latin typeface="Arial" panose="020B0604020202020204" pitchFamily="34" charset="0"/>
                    <a:cs typeface="Arial" panose="020B0604020202020204" pitchFamily="34" charset="0"/>
                  </a:rPr>
                  <a:t>Mã Sinh Viên</a:t>
                </a:r>
              </a:p>
            </p:txBody>
          </p:sp>
        </p:grpSp>
      </p:grpSp>
      <p:grpSp>
        <p:nvGrpSpPr>
          <p:cNvPr id="24" name="Group 23">
            <a:extLst>
              <a:ext uri="{FF2B5EF4-FFF2-40B4-BE49-F238E27FC236}">
                <a16:creationId xmlns:a16="http://schemas.microsoft.com/office/drawing/2014/main" id="{F65F5CB7-D249-4273-8F20-27FCF6E84F7B}"/>
              </a:ext>
            </a:extLst>
          </p:cNvPr>
          <p:cNvGrpSpPr/>
          <p:nvPr/>
        </p:nvGrpSpPr>
        <p:grpSpPr>
          <a:xfrm>
            <a:off x="4773511" y="-9201396"/>
            <a:ext cx="2099345" cy="1581380"/>
            <a:chOff x="5875090" y="2215100"/>
            <a:chExt cx="2583809" cy="1946314"/>
          </a:xfrm>
        </p:grpSpPr>
        <p:sp>
          <p:nvSpPr>
            <p:cNvPr id="20" name="Oval 19">
              <a:extLst>
                <a:ext uri="{FF2B5EF4-FFF2-40B4-BE49-F238E27FC236}">
                  <a16:creationId xmlns:a16="http://schemas.microsoft.com/office/drawing/2014/main" id="{6639DBC8-4B6D-4210-94A1-FD7D1BB5B091}"/>
                </a:ext>
              </a:extLst>
            </p:cNvPr>
            <p:cNvSpPr/>
            <p:nvPr/>
          </p:nvSpPr>
          <p:spPr>
            <a:xfrm>
              <a:off x="6591721" y="2215100"/>
              <a:ext cx="1143304" cy="1146072"/>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11" name="Group 10">
              <a:extLst>
                <a:ext uri="{FF2B5EF4-FFF2-40B4-BE49-F238E27FC236}">
                  <a16:creationId xmlns:a16="http://schemas.microsoft.com/office/drawing/2014/main" id="{3522A27F-DE85-4A4E-8249-F39741909E8B}"/>
                </a:ext>
              </a:extLst>
            </p:cNvPr>
            <p:cNvGrpSpPr/>
            <p:nvPr/>
          </p:nvGrpSpPr>
          <p:grpSpPr>
            <a:xfrm>
              <a:off x="5875090" y="2282928"/>
              <a:ext cx="2583809" cy="1878486"/>
              <a:chOff x="4773336" y="2365695"/>
              <a:chExt cx="2583809" cy="1878486"/>
            </a:xfrm>
          </p:grpSpPr>
          <p:sp>
            <p:nvSpPr>
              <p:cNvPr id="12" name="Oval 11">
                <a:extLst>
                  <a:ext uri="{FF2B5EF4-FFF2-40B4-BE49-F238E27FC236}">
                    <a16:creationId xmlns:a16="http://schemas.microsoft.com/office/drawing/2014/main" id="{D44A0F07-D05F-4FA2-9D1C-CA10138741FA}"/>
                  </a:ext>
                </a:extLst>
              </p:cNvPr>
              <p:cNvSpPr/>
              <p:nvPr/>
            </p:nvSpPr>
            <p:spPr>
              <a:xfrm>
                <a:off x="5540928" y="2365695"/>
                <a:ext cx="1110144" cy="1063305"/>
              </a:xfrm>
              <a:prstGeom prst="ellipse">
                <a:avLst/>
              </a:prstGeom>
              <a:blipFill dpi="0" rotWithShape="1">
                <a:blip r:embed="rId4">
                  <a:extLst>
                    <a:ext uri="{28A0092B-C50C-407E-A947-70E740481C1C}">
                      <a14:useLocalDpi xmlns:a14="http://schemas.microsoft.com/office/drawing/2010/main" val="0"/>
                    </a:ext>
                  </a:extLst>
                </a:blip>
                <a:srcRect/>
                <a:stretch>
                  <a:fillRect l="-22888" r="-228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extBox 12">
                <a:extLst>
                  <a:ext uri="{FF2B5EF4-FFF2-40B4-BE49-F238E27FC236}">
                    <a16:creationId xmlns:a16="http://schemas.microsoft.com/office/drawing/2014/main" id="{E0EB807B-490D-485B-B92E-32EB81F4249B}"/>
                  </a:ext>
                </a:extLst>
              </p:cNvPr>
              <p:cNvSpPr txBox="1"/>
              <p:nvPr/>
            </p:nvSpPr>
            <p:spPr>
              <a:xfrm>
                <a:off x="4773336" y="3514987"/>
                <a:ext cx="2583809" cy="729194"/>
              </a:xfrm>
              <a:prstGeom prst="rect">
                <a:avLst/>
              </a:prstGeom>
              <a:noFill/>
            </p:spPr>
            <p:txBody>
              <a:bodyPr wrap="square" rtlCol="0">
                <a:spAutoFit/>
              </a:bodyPr>
              <a:lstStyle/>
              <a:p>
                <a:pPr algn="ctr"/>
                <a:r>
                  <a:rPr lang="en-US" sz="1625" b="1">
                    <a:latin typeface="Arial" panose="020B0604020202020204" pitchFamily="34" charset="0"/>
                    <a:cs typeface="Arial" panose="020B0604020202020204" pitchFamily="34" charset="0"/>
                  </a:rPr>
                  <a:t>Tên </a:t>
                </a:r>
              </a:p>
              <a:p>
                <a:pPr algn="ctr"/>
                <a:r>
                  <a:rPr lang="en-US" sz="1625" b="1">
                    <a:latin typeface="Arial" panose="020B0604020202020204" pitchFamily="34" charset="0"/>
                    <a:cs typeface="Arial" panose="020B0604020202020204" pitchFamily="34" charset="0"/>
                  </a:rPr>
                  <a:t>Mã Sinh Viên</a:t>
                </a:r>
              </a:p>
            </p:txBody>
          </p:sp>
        </p:grpSp>
      </p:grpSp>
      <p:grpSp>
        <p:nvGrpSpPr>
          <p:cNvPr id="25" name="Group 24">
            <a:extLst>
              <a:ext uri="{FF2B5EF4-FFF2-40B4-BE49-F238E27FC236}">
                <a16:creationId xmlns:a16="http://schemas.microsoft.com/office/drawing/2014/main" id="{EB6F0446-4A3D-457D-BC85-0BE56824981E}"/>
              </a:ext>
            </a:extLst>
          </p:cNvPr>
          <p:cNvGrpSpPr/>
          <p:nvPr/>
        </p:nvGrpSpPr>
        <p:grpSpPr>
          <a:xfrm>
            <a:off x="6840646" y="-10809980"/>
            <a:ext cx="2099345" cy="1605656"/>
            <a:chOff x="8419256" y="2200161"/>
            <a:chExt cx="2583809" cy="1976192"/>
          </a:xfrm>
        </p:grpSpPr>
        <p:sp>
          <p:nvSpPr>
            <p:cNvPr id="21" name="Oval 20">
              <a:extLst>
                <a:ext uri="{FF2B5EF4-FFF2-40B4-BE49-F238E27FC236}">
                  <a16:creationId xmlns:a16="http://schemas.microsoft.com/office/drawing/2014/main" id="{9319B653-C8CD-44B4-8F87-65E18210A06A}"/>
                </a:ext>
              </a:extLst>
            </p:cNvPr>
            <p:cNvSpPr/>
            <p:nvPr/>
          </p:nvSpPr>
          <p:spPr>
            <a:xfrm>
              <a:off x="9140001" y="2200161"/>
              <a:ext cx="1143304" cy="1146072"/>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8" name="Group 7">
              <a:extLst>
                <a:ext uri="{FF2B5EF4-FFF2-40B4-BE49-F238E27FC236}">
                  <a16:creationId xmlns:a16="http://schemas.microsoft.com/office/drawing/2014/main" id="{6290F4DB-7994-43F5-84DE-4703F141122F}"/>
                </a:ext>
              </a:extLst>
            </p:cNvPr>
            <p:cNvGrpSpPr/>
            <p:nvPr/>
          </p:nvGrpSpPr>
          <p:grpSpPr>
            <a:xfrm>
              <a:off x="8419256" y="2297867"/>
              <a:ext cx="2583809" cy="1878486"/>
              <a:chOff x="4773336" y="2365695"/>
              <a:chExt cx="2583809" cy="1878486"/>
            </a:xfrm>
          </p:grpSpPr>
          <p:sp>
            <p:nvSpPr>
              <p:cNvPr id="9" name="Oval 8">
                <a:extLst>
                  <a:ext uri="{FF2B5EF4-FFF2-40B4-BE49-F238E27FC236}">
                    <a16:creationId xmlns:a16="http://schemas.microsoft.com/office/drawing/2014/main" id="{C0A485DC-0782-4A96-A1D3-0D14C362475B}"/>
                  </a:ext>
                </a:extLst>
              </p:cNvPr>
              <p:cNvSpPr/>
              <p:nvPr/>
            </p:nvSpPr>
            <p:spPr>
              <a:xfrm>
                <a:off x="5540928" y="2365695"/>
                <a:ext cx="1110144" cy="106330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0" name="TextBox 9">
                <a:extLst>
                  <a:ext uri="{FF2B5EF4-FFF2-40B4-BE49-F238E27FC236}">
                    <a16:creationId xmlns:a16="http://schemas.microsoft.com/office/drawing/2014/main" id="{338CD102-DE21-4CDD-9158-3CEF697ACF36}"/>
                  </a:ext>
                </a:extLst>
              </p:cNvPr>
              <p:cNvSpPr txBox="1"/>
              <p:nvPr/>
            </p:nvSpPr>
            <p:spPr>
              <a:xfrm>
                <a:off x="4773336" y="3514987"/>
                <a:ext cx="2583809" cy="729194"/>
              </a:xfrm>
              <a:prstGeom prst="rect">
                <a:avLst/>
              </a:prstGeom>
              <a:noFill/>
            </p:spPr>
            <p:txBody>
              <a:bodyPr wrap="square" rtlCol="0">
                <a:spAutoFit/>
              </a:bodyPr>
              <a:lstStyle/>
              <a:p>
                <a:pPr algn="ctr"/>
                <a:r>
                  <a:rPr lang="en-US" sz="1625" b="1">
                    <a:latin typeface="Arial" panose="020B0604020202020204" pitchFamily="34" charset="0"/>
                    <a:cs typeface="Arial" panose="020B0604020202020204" pitchFamily="34" charset="0"/>
                  </a:rPr>
                  <a:t>Tên </a:t>
                </a:r>
              </a:p>
              <a:p>
                <a:pPr algn="ctr"/>
                <a:r>
                  <a:rPr lang="en-US" sz="1625" b="1">
                    <a:latin typeface="Arial" panose="020B0604020202020204" pitchFamily="34" charset="0"/>
                    <a:cs typeface="Arial" panose="020B0604020202020204" pitchFamily="34" charset="0"/>
                  </a:rPr>
                  <a:t>Mã Sinh Viên</a:t>
                </a:r>
              </a:p>
            </p:txBody>
          </p:sp>
        </p:grpSp>
      </p:grpSp>
      <p:sp>
        <p:nvSpPr>
          <p:cNvPr id="49" name="Rectangle: Rounded Corners 48">
            <a:extLst>
              <a:ext uri="{FF2B5EF4-FFF2-40B4-BE49-F238E27FC236}">
                <a16:creationId xmlns:a16="http://schemas.microsoft.com/office/drawing/2014/main" id="{6F5B78D9-CD28-488B-8F6C-2E1AD8CC4556}"/>
              </a:ext>
            </a:extLst>
          </p:cNvPr>
          <p:cNvSpPr/>
          <p:nvPr/>
        </p:nvSpPr>
        <p:spPr>
          <a:xfrm>
            <a:off x="5171635" y="9792125"/>
            <a:ext cx="4066786" cy="3660913"/>
          </a:xfrm>
          <a:prstGeom prst="roundRect">
            <a:avLst>
              <a:gd name="adj" fmla="val 695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50" name="Group 49">
            <a:extLst>
              <a:ext uri="{FF2B5EF4-FFF2-40B4-BE49-F238E27FC236}">
                <a16:creationId xmlns:a16="http://schemas.microsoft.com/office/drawing/2014/main" id="{75C02C2B-929E-4818-B5D3-0A40A981A634}"/>
              </a:ext>
            </a:extLst>
          </p:cNvPr>
          <p:cNvGrpSpPr/>
          <p:nvPr/>
        </p:nvGrpSpPr>
        <p:grpSpPr>
          <a:xfrm>
            <a:off x="405021" y="8568413"/>
            <a:ext cx="3827015" cy="1135453"/>
            <a:chOff x="1078302" y="1814423"/>
            <a:chExt cx="4326629" cy="1397480"/>
          </a:xfrm>
        </p:grpSpPr>
        <p:sp>
          <p:nvSpPr>
            <p:cNvPr id="51" name="Rectangle: Rounded Corners 50">
              <a:extLst>
                <a:ext uri="{FF2B5EF4-FFF2-40B4-BE49-F238E27FC236}">
                  <a16:creationId xmlns:a16="http://schemas.microsoft.com/office/drawing/2014/main" id="{CA3EE438-1630-4F5F-AAC6-C15F0EBFC297}"/>
                </a:ext>
              </a:extLst>
            </p:cNvPr>
            <p:cNvSpPr/>
            <p:nvPr/>
          </p:nvSpPr>
          <p:spPr>
            <a:xfrm>
              <a:off x="1078302" y="1814423"/>
              <a:ext cx="4326629" cy="1397480"/>
            </a:xfrm>
            <a:prstGeom prst="roundRect">
              <a:avLst>
                <a:gd name="adj" fmla="val 25502"/>
              </a:avLst>
            </a:prstGeom>
            <a:solidFill>
              <a:srgbClr val="0C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63" dirty="0"/>
            </a:p>
          </p:txBody>
        </p:sp>
        <p:sp>
          <p:nvSpPr>
            <p:cNvPr id="52" name="Rectangle: Rounded Corners 51">
              <a:extLst>
                <a:ext uri="{FF2B5EF4-FFF2-40B4-BE49-F238E27FC236}">
                  <a16:creationId xmlns:a16="http://schemas.microsoft.com/office/drawing/2014/main" id="{566FC69B-5614-47C7-83CF-EEAF6AB1A567}"/>
                </a:ext>
              </a:extLst>
            </p:cNvPr>
            <p:cNvSpPr/>
            <p:nvPr/>
          </p:nvSpPr>
          <p:spPr>
            <a:xfrm>
              <a:off x="1257136" y="2060989"/>
              <a:ext cx="898152" cy="897147"/>
            </a:xfrm>
            <a:prstGeom prst="roundRect">
              <a:avLst>
                <a:gd name="adj" fmla="val 36860"/>
              </a:avLst>
            </a:prstGeom>
            <a:blipFill dpi="0" rotWithShape="1">
              <a:blip r:embed="rId6" cstate="print">
                <a:extLst>
                  <a:ext uri="{28A0092B-C50C-407E-A947-70E740481C1C}">
                    <a14:useLocalDpi xmlns:a14="http://schemas.microsoft.com/office/drawing/2010/main" val="0"/>
                  </a:ext>
                </a:extLst>
              </a:blip>
              <a:srcRect/>
              <a:stretch>
                <a:fillRect t="-13658" b="-136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63">
                <a:solidFill>
                  <a:srgbClr val="AB69D5"/>
                </a:solidFill>
              </a:endParaRPr>
            </a:p>
          </p:txBody>
        </p:sp>
        <p:sp>
          <p:nvSpPr>
            <p:cNvPr id="53" name="TextBox 52">
              <a:extLst>
                <a:ext uri="{FF2B5EF4-FFF2-40B4-BE49-F238E27FC236}">
                  <a16:creationId xmlns:a16="http://schemas.microsoft.com/office/drawing/2014/main" id="{10ADD7A0-EE18-4790-B35A-FD8918DD1F8C}"/>
                </a:ext>
              </a:extLst>
            </p:cNvPr>
            <p:cNvSpPr txBox="1"/>
            <p:nvPr/>
          </p:nvSpPr>
          <p:spPr>
            <a:xfrm>
              <a:off x="2186022" y="2170286"/>
              <a:ext cx="2281730" cy="390719"/>
            </a:xfrm>
            <a:prstGeom prst="rect">
              <a:avLst/>
            </a:prstGeom>
            <a:noFill/>
          </p:spPr>
          <p:txBody>
            <a:bodyPr wrap="square" rtlCol="0">
              <a:spAutoFit/>
            </a:bodyPr>
            <a:lstStyle/>
            <a:p>
              <a:r>
                <a:rPr lang="en-MY" sz="1463">
                  <a:solidFill>
                    <a:schemeClr val="bg1"/>
                  </a:solidFill>
                </a:rPr>
                <a:t>Chèn hình ảnh bạn thích </a:t>
              </a:r>
              <a:endParaRPr lang="en-MY" sz="1463" dirty="0">
                <a:solidFill>
                  <a:schemeClr val="bg1"/>
                </a:solidFill>
              </a:endParaRPr>
            </a:p>
          </p:txBody>
        </p:sp>
      </p:grpSp>
      <p:grpSp>
        <p:nvGrpSpPr>
          <p:cNvPr id="54" name="Group 53">
            <a:extLst>
              <a:ext uri="{FF2B5EF4-FFF2-40B4-BE49-F238E27FC236}">
                <a16:creationId xmlns:a16="http://schemas.microsoft.com/office/drawing/2014/main" id="{3824FBB6-6BA8-4E84-8004-22C292F41CCA}"/>
              </a:ext>
            </a:extLst>
          </p:cNvPr>
          <p:cNvGrpSpPr/>
          <p:nvPr/>
        </p:nvGrpSpPr>
        <p:grpSpPr>
          <a:xfrm>
            <a:off x="394839" y="12378782"/>
            <a:ext cx="1958474" cy="2152169"/>
            <a:chOff x="644482" y="3549683"/>
            <a:chExt cx="2410430" cy="3057110"/>
          </a:xfrm>
        </p:grpSpPr>
        <p:sp>
          <p:nvSpPr>
            <p:cNvPr id="55" name="Rectangle: Rounded Corners 54">
              <a:extLst>
                <a:ext uri="{FF2B5EF4-FFF2-40B4-BE49-F238E27FC236}">
                  <a16:creationId xmlns:a16="http://schemas.microsoft.com/office/drawing/2014/main" id="{67294CBC-E49E-424C-B60C-0F75F17E7F40}"/>
                </a:ext>
              </a:extLst>
            </p:cNvPr>
            <p:cNvSpPr/>
            <p:nvPr/>
          </p:nvSpPr>
          <p:spPr>
            <a:xfrm>
              <a:off x="644482" y="3549683"/>
              <a:ext cx="2410430" cy="3057110"/>
            </a:xfrm>
            <a:prstGeom prst="roundRect">
              <a:avLst>
                <a:gd name="adj" fmla="val 5184"/>
              </a:avLst>
            </a:prstGeom>
            <a:solidFill>
              <a:srgbClr val="0C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6" name="Rectangle 55">
              <a:extLst>
                <a:ext uri="{FF2B5EF4-FFF2-40B4-BE49-F238E27FC236}">
                  <a16:creationId xmlns:a16="http://schemas.microsoft.com/office/drawing/2014/main" id="{38CCDD2E-99FD-43FC-ACAE-C9B176F6F814}"/>
                </a:ext>
              </a:extLst>
            </p:cNvPr>
            <p:cNvSpPr/>
            <p:nvPr/>
          </p:nvSpPr>
          <p:spPr>
            <a:xfrm>
              <a:off x="830897" y="3781586"/>
              <a:ext cx="2045203" cy="2572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a:t>Chèn ảnh</a:t>
              </a:r>
            </a:p>
          </p:txBody>
        </p:sp>
      </p:grpSp>
      <p:grpSp>
        <p:nvGrpSpPr>
          <p:cNvPr id="57" name="Group 56">
            <a:extLst>
              <a:ext uri="{FF2B5EF4-FFF2-40B4-BE49-F238E27FC236}">
                <a16:creationId xmlns:a16="http://schemas.microsoft.com/office/drawing/2014/main" id="{04E79E0D-BE68-439C-BECB-B3EF9E26056E}"/>
              </a:ext>
            </a:extLst>
          </p:cNvPr>
          <p:cNvGrpSpPr/>
          <p:nvPr/>
        </p:nvGrpSpPr>
        <p:grpSpPr>
          <a:xfrm>
            <a:off x="2394746" y="18570032"/>
            <a:ext cx="1870597" cy="2152169"/>
            <a:chOff x="3169783" y="3549683"/>
            <a:chExt cx="2410430" cy="3057110"/>
          </a:xfrm>
        </p:grpSpPr>
        <p:sp>
          <p:nvSpPr>
            <p:cNvPr id="58" name="Rectangle: Rounded Corners 57">
              <a:extLst>
                <a:ext uri="{FF2B5EF4-FFF2-40B4-BE49-F238E27FC236}">
                  <a16:creationId xmlns:a16="http://schemas.microsoft.com/office/drawing/2014/main" id="{9C0D0AED-6D8D-4438-8BCC-22287E9967F8}"/>
                </a:ext>
              </a:extLst>
            </p:cNvPr>
            <p:cNvSpPr/>
            <p:nvPr/>
          </p:nvSpPr>
          <p:spPr>
            <a:xfrm>
              <a:off x="3169783" y="3549683"/>
              <a:ext cx="2410430" cy="3057110"/>
            </a:xfrm>
            <a:prstGeom prst="roundRect">
              <a:avLst>
                <a:gd name="adj" fmla="val 5184"/>
              </a:avLst>
            </a:prstGeom>
            <a:solidFill>
              <a:srgbClr val="0C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9" name="Rectangle 58">
              <a:extLst>
                <a:ext uri="{FF2B5EF4-FFF2-40B4-BE49-F238E27FC236}">
                  <a16:creationId xmlns:a16="http://schemas.microsoft.com/office/drawing/2014/main" id="{3EFDDEAF-4C99-47DA-B53C-8E247B9819E3}"/>
                </a:ext>
              </a:extLst>
            </p:cNvPr>
            <p:cNvSpPr/>
            <p:nvPr/>
          </p:nvSpPr>
          <p:spPr>
            <a:xfrm>
              <a:off x="3348702" y="3746494"/>
              <a:ext cx="2045203" cy="2572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a:t>Chèn ảnh 2</a:t>
              </a:r>
            </a:p>
          </p:txBody>
        </p:sp>
      </p:grpSp>
      <p:sp>
        <p:nvSpPr>
          <p:cNvPr id="60" name="Snip Diagonal Corner Rectangle 2">
            <a:extLst>
              <a:ext uri="{FF2B5EF4-FFF2-40B4-BE49-F238E27FC236}">
                <a16:creationId xmlns:a16="http://schemas.microsoft.com/office/drawing/2014/main" id="{5321F498-2BA1-4FFC-9ECF-002D3D124C70}"/>
              </a:ext>
            </a:extLst>
          </p:cNvPr>
          <p:cNvSpPr/>
          <p:nvPr/>
        </p:nvSpPr>
        <p:spPr bwMode="auto">
          <a:xfrm>
            <a:off x="3915990" y="1286182"/>
            <a:ext cx="5058349" cy="1955990"/>
          </a:xfrm>
          <a:prstGeom prst="snip2DiagRect">
            <a:avLst>
              <a:gd name="adj1" fmla="val 5724"/>
              <a:gd name="adj2" fmla="val 16667"/>
            </a:avLst>
          </a:prstGeom>
          <a:solidFill>
            <a:srgbClr val="F8DCF1"/>
          </a:solidFill>
          <a:ln w="28575" cap="flat" cmpd="sng" algn="ctr">
            <a:noFill/>
            <a:prstDash val="solid"/>
            <a:round/>
            <a:headEnd type="none" w="med" len="med"/>
            <a:tailEnd type="none" w="med" len="med"/>
          </a:ln>
          <a:effectLst/>
        </p:spPr>
        <p:txBody>
          <a:bodyPr/>
          <a:lstStyle/>
          <a:p>
            <a:pPr algn="ctr">
              <a:defRPr/>
            </a:pP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a:t>
            </a:r>
          </a:p>
        </p:txBody>
      </p:sp>
      <p:sp>
        <p:nvSpPr>
          <p:cNvPr id="61" name="Rounded Rectangle 3">
            <a:extLst>
              <a:ext uri="{FF2B5EF4-FFF2-40B4-BE49-F238E27FC236}">
                <a16:creationId xmlns:a16="http://schemas.microsoft.com/office/drawing/2014/main" id="{B29AF7E4-DFB2-4035-8DA9-9D301A5769C4}"/>
              </a:ext>
            </a:extLst>
          </p:cNvPr>
          <p:cNvSpPr>
            <a:spLocks noChangeArrowheads="1"/>
          </p:cNvSpPr>
          <p:nvPr/>
        </p:nvSpPr>
        <p:spPr bwMode="auto">
          <a:xfrm>
            <a:off x="3873910" y="3783964"/>
            <a:ext cx="5058349" cy="1575078"/>
          </a:xfrm>
          <a:prstGeom prst="roundRect">
            <a:avLst>
              <a:gd name="adj" fmla="val 16667"/>
            </a:avLst>
          </a:prstGeom>
          <a:solidFill>
            <a:srgbClr val="FFF2C9"/>
          </a:solidFill>
          <a:ln w="28575" algn="ctr">
            <a:no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dirty="0" err="1">
                <a:latin typeface="Times New Roman" panose="02020603050405020304" pitchFamily="18" charset="0"/>
                <a:cs typeface="Times New Roman" panose="02020603050405020304" pitchFamily="18" charset="0"/>
              </a:rPr>
              <a:t>Dựa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bảng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liệu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loại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nghiệp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vật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nuôi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nhiều</a:t>
            </a:r>
            <a:r>
              <a:rPr lang="en-US" altLang="en-US" dirty="0">
                <a:latin typeface="Times New Roman" panose="02020603050405020304" pitchFamily="18" charset="0"/>
                <a:cs typeface="Times New Roman" panose="02020603050405020304" pitchFamily="18" charset="0"/>
              </a:rPr>
              <a:t> ở </a:t>
            </a:r>
            <a:r>
              <a:rPr lang="en-US" altLang="en-US" dirty="0" err="1">
                <a:latin typeface="Times New Roman" panose="02020603050405020304" pitchFamily="18" charset="0"/>
                <a:cs typeface="Times New Roman" panose="02020603050405020304" pitchFamily="18" charset="0"/>
              </a:rPr>
              <a:t>Tây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Nguyên</a:t>
            </a:r>
            <a:r>
              <a:rPr lang="en-US" altLang="en-US" dirty="0">
                <a:latin typeface="Times New Roman" panose="02020603050405020304" pitchFamily="18" charset="0"/>
                <a:cs typeface="Times New Roman" panose="02020603050405020304" pitchFamily="18" charset="0"/>
              </a:rPr>
              <a:t>.</a:t>
            </a:r>
          </a:p>
        </p:txBody>
      </p:sp>
      <p:sp>
        <p:nvSpPr>
          <p:cNvPr id="62" name="Hình chữ nhật: Góc Tròn 61">
            <a:extLst>
              <a:ext uri="{FF2B5EF4-FFF2-40B4-BE49-F238E27FC236}">
                <a16:creationId xmlns:a16="http://schemas.microsoft.com/office/drawing/2014/main" id="{6DF01CE6-077C-4303-908E-A9F7866B92CE}"/>
              </a:ext>
            </a:extLst>
          </p:cNvPr>
          <p:cNvSpPr/>
          <p:nvPr/>
        </p:nvSpPr>
        <p:spPr>
          <a:xfrm>
            <a:off x="55287" y="2792585"/>
            <a:ext cx="3097513" cy="89917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w="28575">
                  <a:solidFill>
                    <a:srgbClr val="AE373C"/>
                  </a:solidFill>
                  <a:round/>
                </a:ln>
                <a:solidFill>
                  <a:srgbClr val="EDF31B"/>
                </a:solidFill>
                <a:latin typeface="Times New Roman" panose="02020603050405020304" pitchFamily="18" charset="0"/>
                <a:cs typeface="Times New Roman" panose="02020603050405020304" pitchFamily="18" charset="0"/>
              </a:rPr>
              <a:t>Yêu</a:t>
            </a:r>
            <a:r>
              <a:rPr lang="en-US" sz="3200" dirty="0">
                <a:ln w="28575">
                  <a:solidFill>
                    <a:srgbClr val="AE373C"/>
                  </a:solidFill>
                  <a:round/>
                </a:ln>
                <a:solidFill>
                  <a:srgbClr val="EDF31B"/>
                </a:solidFill>
                <a:latin typeface="Times New Roman" panose="02020603050405020304" pitchFamily="18" charset="0"/>
                <a:cs typeface="Times New Roman" panose="02020603050405020304" pitchFamily="18" charset="0"/>
              </a:rPr>
              <a:t> </a:t>
            </a:r>
            <a:r>
              <a:rPr lang="en-US" sz="3200" dirty="0" err="1">
                <a:ln w="28575">
                  <a:solidFill>
                    <a:srgbClr val="AE373C"/>
                  </a:solidFill>
                  <a:round/>
                </a:ln>
                <a:solidFill>
                  <a:srgbClr val="EDF31B"/>
                </a:solidFill>
                <a:latin typeface="Times New Roman" panose="02020603050405020304" pitchFamily="18" charset="0"/>
                <a:cs typeface="Times New Roman" panose="02020603050405020304" pitchFamily="18" charset="0"/>
              </a:rPr>
              <a:t>cầu</a:t>
            </a:r>
            <a:r>
              <a:rPr lang="en-US" sz="3200" dirty="0">
                <a:ln w="28575">
                  <a:solidFill>
                    <a:srgbClr val="AE373C"/>
                  </a:solidFill>
                  <a:round/>
                </a:ln>
                <a:solidFill>
                  <a:srgbClr val="EDF31B"/>
                </a:solidFill>
                <a:latin typeface="Times New Roman" panose="02020603050405020304" pitchFamily="18" charset="0"/>
                <a:cs typeface="Times New Roman" panose="02020603050405020304" pitchFamily="18" charset="0"/>
              </a:rPr>
              <a:t> </a:t>
            </a:r>
            <a:r>
              <a:rPr lang="en-US" sz="3200" dirty="0" err="1">
                <a:ln w="28575">
                  <a:solidFill>
                    <a:srgbClr val="AE373C"/>
                  </a:solidFill>
                  <a:round/>
                </a:ln>
                <a:solidFill>
                  <a:srgbClr val="EDF31B"/>
                </a:solidFill>
                <a:latin typeface="Times New Roman" panose="02020603050405020304" pitchFamily="18" charset="0"/>
                <a:cs typeface="Times New Roman" panose="02020603050405020304" pitchFamily="18" charset="0"/>
              </a:rPr>
              <a:t>cần</a:t>
            </a:r>
            <a:r>
              <a:rPr lang="en-US" sz="3200" dirty="0">
                <a:ln w="28575">
                  <a:solidFill>
                    <a:srgbClr val="AE373C"/>
                  </a:solidFill>
                  <a:round/>
                </a:ln>
                <a:solidFill>
                  <a:srgbClr val="EDF31B"/>
                </a:solidFill>
                <a:latin typeface="Times New Roman" panose="02020603050405020304" pitchFamily="18" charset="0"/>
                <a:cs typeface="Times New Roman" panose="02020603050405020304" pitchFamily="18" charset="0"/>
              </a:rPr>
              <a:t> </a:t>
            </a:r>
            <a:r>
              <a:rPr lang="en-US" sz="3200" dirty="0" err="1">
                <a:ln w="28575">
                  <a:solidFill>
                    <a:srgbClr val="AE373C"/>
                  </a:solidFill>
                  <a:round/>
                </a:ln>
                <a:solidFill>
                  <a:srgbClr val="EDF31B"/>
                </a:solidFill>
                <a:latin typeface="Times New Roman" panose="02020603050405020304" pitchFamily="18" charset="0"/>
                <a:cs typeface="Times New Roman" panose="02020603050405020304" pitchFamily="18" charset="0"/>
              </a:rPr>
              <a:t>đạt</a:t>
            </a:r>
            <a:endParaRPr lang="vi-VN" sz="3200" dirty="0">
              <a:ln w="28575">
                <a:solidFill>
                  <a:srgbClr val="AE373C"/>
                </a:solidFill>
                <a:round/>
              </a:ln>
              <a:solidFill>
                <a:srgbClr val="E150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6203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559904" y="2497522"/>
            <a:ext cx="8425544"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A.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Đất</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rộng</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người</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thưa</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a:t>
            </a: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279953" y="304802"/>
            <a:ext cx="9732508"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None/>
            </a:pP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Ở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Tây</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phát</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triển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việc</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chăn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nuôi</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trâu</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bò</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vì</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559904" y="3567637"/>
            <a:ext cx="8425544"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B.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Những</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con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vật</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này</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thích</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hợp</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ở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nơi</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đây</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559904" y="4637752"/>
            <a:ext cx="8425544"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en-US" sz="3200" b="1" dirty="0">
                <a:solidFill>
                  <a:schemeClr val="bg1"/>
                </a:solidFill>
                <a:latin typeface="Times New Roman" panose="02020603050405020304" pitchFamily="18" charset="0"/>
                <a:cs typeface="Times New Roman" panose="02020603050405020304" pitchFamily="18" charset="0"/>
              </a:rPr>
              <a:t>C.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Có</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đồng</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cỏ</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xanh</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tốt</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a:t>
            </a: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81983" y="992712"/>
            <a:ext cx="996374" cy="1174802"/>
          </a:xfrm>
          <a:prstGeom prst="rect">
            <a:avLst/>
          </a:prstGeom>
        </p:spPr>
      </p:pic>
      <p:sp>
        <p:nvSpPr>
          <p:cNvPr id="11" name="Arrow: Pentagon 10">
            <a:hlinkClick r:id="rId6" action="ppaction://hlinksldjump"/>
            <a:extLst>
              <a:ext uri="{FF2B5EF4-FFF2-40B4-BE49-F238E27FC236}">
                <a16:creationId xmlns:a16="http://schemas.microsoft.com/office/drawing/2014/main" id="{3F5E0018-06D1-4CC3-8E0E-A698D17C90D4}"/>
              </a:ext>
            </a:extLst>
          </p:cNvPr>
          <p:cNvSpPr/>
          <p:nvPr/>
        </p:nvSpPr>
        <p:spPr>
          <a:xfrm flipH="1">
            <a:off x="7675804" y="5643584"/>
            <a:ext cx="1950244"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39689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FF000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7"/>
                                        </p:tgtEl>
                                        <p:attrNameLst>
                                          <p:attrName>fillcolor</p:attrName>
                                        </p:attrNameLst>
                                      </p:cBhvr>
                                      <p:to>
                                        <a:srgbClr val="FF0000"/>
                                      </p:to>
                                    </p:animClr>
                                    <p:set>
                                      <p:cBhvr>
                                        <p:cTn id="40" dur="500" fill="hold"/>
                                        <p:tgtEl>
                                          <p:spTgt spid="7"/>
                                        </p:tgtEl>
                                        <p:attrNameLst>
                                          <p:attrName>fill.type</p:attrName>
                                        </p:attrNameLst>
                                      </p:cBhvr>
                                      <p:to>
                                        <p:strVal val="solid"/>
                                      </p:to>
                                    </p:set>
                                    <p:set>
                                      <p:cBhvr>
                                        <p:cTn id="41" dur="5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8"/>
                                        </p:tgtEl>
                                        <p:attrNameLst>
                                          <p:attrName>fillcolor</p:attrName>
                                        </p:attrNameLst>
                                      </p:cBhvr>
                                      <p:to>
                                        <a:srgbClr val="92D050"/>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35" presetClass="path" presetSubtype="0" accel="50000" decel="50000" fill="hold" nodeType="afterEffect">
                                  <p:stCondLst>
                                    <p:cond delay="0"/>
                                  </p:stCondLst>
                                  <p:childTnLst>
                                    <p:animMotion origin="layout" path="M -4.16667E-7 -4.07407E-6 L -0.40651 0.50926 " pathEditMode="relative" rAng="0" ptsTypes="AA">
                                      <p:cBhvr>
                                        <p:cTn id="57" dur="2000" fill="hold"/>
                                        <p:tgtEl>
                                          <p:spTgt spid="10"/>
                                        </p:tgtEl>
                                        <p:attrNameLst>
                                          <p:attrName>ppt_x</p:attrName>
                                          <p:attrName>ppt_y</p:attrName>
                                        </p:attrNameLst>
                                      </p:cBhvr>
                                      <p:rCtr x="-20326" y="25463"/>
                                    </p:animMotion>
                                  </p:childTnLst>
                                </p:cTn>
                              </p:par>
                            </p:childTnLst>
                          </p:cTn>
                        </p:par>
                        <p:par>
                          <p:cTn id="58" fill="hold">
                            <p:stCondLst>
                              <p:cond delay="2500"/>
                            </p:stCondLst>
                            <p:childTnLst>
                              <p:par>
                                <p:cTn id="59" presetID="1" presetClass="emph" presetSubtype="2" fill="hold" nodeType="afterEffect">
                                  <p:stCondLst>
                                    <p:cond delay="0"/>
                                  </p:stCondLst>
                                  <p:childTnLst>
                                    <p:animClr clrSpc="rgb" dir="cw">
                                      <p:cBhvr>
                                        <p:cTn id="60" dur="500" fill="hold"/>
                                        <p:tgtEl>
                                          <p:spTgt spid="8"/>
                                        </p:tgtEl>
                                        <p:attrNameLst>
                                          <p:attrName>fillcolor</p:attrName>
                                        </p:attrNameLst>
                                      </p:cBhvr>
                                      <p:to>
                                        <a:srgbClr val="92D050"/>
                                      </p:to>
                                    </p:animClr>
                                    <p:set>
                                      <p:cBhvr>
                                        <p:cTn id="61" dur="500" fill="hold"/>
                                        <p:tgtEl>
                                          <p:spTgt spid="8"/>
                                        </p:tgtEl>
                                        <p:attrNameLst>
                                          <p:attrName>fill.type</p:attrName>
                                        </p:attrNameLst>
                                      </p:cBhvr>
                                      <p:to>
                                        <p:strVal val="solid"/>
                                      </p:to>
                                    </p:set>
                                    <p:set>
                                      <p:cBhvr>
                                        <p:cTn id="62" dur="500" fill="hold"/>
                                        <p:tgtEl>
                                          <p:spTgt spid="8"/>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7" name="Picture 3">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9658350" y="6400800"/>
            <a:ext cx="495300" cy="457200"/>
          </a:xfrm>
          <a:prstGeom prst="rect">
            <a:avLst/>
          </a:prstGeom>
          <a:noFill/>
        </p:spPr>
      </p:pic>
      <p:pic>
        <p:nvPicPr>
          <p:cNvPr id="52230" name="Picture 6" descr="EXPLODE"/>
          <p:cNvPicPr>
            <a:picLocks noChangeAspect="1" noChangeArrowheads="1" noCrop="1"/>
          </p:cNvPicPr>
          <p:nvPr/>
        </p:nvPicPr>
        <p:blipFill>
          <a:blip r:embed="rId6"/>
          <a:srcRect/>
          <a:stretch>
            <a:fillRect/>
          </a:stretch>
        </p:blipFill>
        <p:spPr bwMode="auto">
          <a:xfrm>
            <a:off x="7512091" y="1600200"/>
            <a:ext cx="868495" cy="803275"/>
          </a:xfrm>
          <a:prstGeom prst="rect">
            <a:avLst/>
          </a:prstGeom>
          <a:noFill/>
        </p:spPr>
      </p:pic>
      <p:pic>
        <p:nvPicPr>
          <p:cNvPr id="52232" name="Picture 8" descr="EXPLODE"/>
          <p:cNvPicPr>
            <a:picLocks noChangeAspect="1" noChangeArrowheads="1" noCrop="1"/>
          </p:cNvPicPr>
          <p:nvPr/>
        </p:nvPicPr>
        <p:blipFill>
          <a:blip r:embed="rId6"/>
          <a:srcRect/>
          <a:stretch>
            <a:fillRect/>
          </a:stretch>
        </p:blipFill>
        <p:spPr bwMode="auto">
          <a:xfrm>
            <a:off x="5804298" y="1703507"/>
            <a:ext cx="868494" cy="803275"/>
          </a:xfrm>
          <a:prstGeom prst="rect">
            <a:avLst/>
          </a:prstGeom>
          <a:noFill/>
        </p:spPr>
      </p:pic>
      <p:pic>
        <p:nvPicPr>
          <p:cNvPr id="52234" name="Picture 10" descr="EXPLODE"/>
          <p:cNvPicPr>
            <a:picLocks noChangeAspect="1" noChangeArrowheads="1" noCrop="1"/>
          </p:cNvPicPr>
          <p:nvPr/>
        </p:nvPicPr>
        <p:blipFill>
          <a:blip r:embed="rId6"/>
          <a:srcRect/>
          <a:stretch>
            <a:fillRect/>
          </a:stretch>
        </p:blipFill>
        <p:spPr bwMode="auto">
          <a:xfrm>
            <a:off x="14494" y="3664164"/>
            <a:ext cx="868495" cy="803275"/>
          </a:xfrm>
          <a:prstGeom prst="rect">
            <a:avLst/>
          </a:prstGeom>
          <a:noFill/>
        </p:spPr>
      </p:pic>
      <p:pic>
        <p:nvPicPr>
          <p:cNvPr id="52235" name="Picture 11" descr="EXPLODE"/>
          <p:cNvPicPr>
            <a:picLocks noChangeAspect="1" noChangeArrowheads="1" noCrop="1"/>
          </p:cNvPicPr>
          <p:nvPr/>
        </p:nvPicPr>
        <p:blipFill>
          <a:blip r:embed="rId6"/>
          <a:srcRect/>
          <a:stretch>
            <a:fillRect/>
          </a:stretch>
        </p:blipFill>
        <p:spPr bwMode="auto">
          <a:xfrm>
            <a:off x="1938206" y="2508369"/>
            <a:ext cx="868494" cy="803275"/>
          </a:xfrm>
          <a:prstGeom prst="rect">
            <a:avLst/>
          </a:prstGeom>
          <a:noFill/>
        </p:spPr>
      </p:pic>
      <p:pic>
        <p:nvPicPr>
          <p:cNvPr id="52238" name="Picture 14" descr="EXPLODE"/>
          <p:cNvPicPr>
            <a:picLocks noChangeAspect="1" noChangeArrowheads="1" noCrop="1"/>
          </p:cNvPicPr>
          <p:nvPr/>
        </p:nvPicPr>
        <p:blipFill>
          <a:blip r:embed="rId6"/>
          <a:srcRect/>
          <a:stretch>
            <a:fillRect/>
          </a:stretch>
        </p:blipFill>
        <p:spPr bwMode="auto">
          <a:xfrm>
            <a:off x="3756066" y="2068632"/>
            <a:ext cx="868495" cy="803275"/>
          </a:xfrm>
          <a:prstGeom prst="rect">
            <a:avLst/>
          </a:prstGeom>
          <a:noFill/>
        </p:spPr>
      </p:pic>
      <p:pic>
        <p:nvPicPr>
          <p:cNvPr id="52242" name="Picture 18" descr="305_GHDDV00028[1][1]"/>
          <p:cNvPicPr>
            <a:picLocks noChangeAspect="1" noChangeArrowheads="1" noCrop="1"/>
          </p:cNvPicPr>
          <p:nvPr/>
        </p:nvPicPr>
        <p:blipFill>
          <a:blip r:embed="rId7"/>
          <a:srcRect/>
          <a:stretch>
            <a:fillRect/>
          </a:stretch>
        </p:blipFill>
        <p:spPr bwMode="auto">
          <a:xfrm>
            <a:off x="8255000" y="2286000"/>
            <a:ext cx="1320800" cy="1219200"/>
          </a:xfrm>
          <a:prstGeom prst="rect">
            <a:avLst/>
          </a:prstGeom>
          <a:noFill/>
        </p:spPr>
      </p:pic>
      <p:pic>
        <p:nvPicPr>
          <p:cNvPr id="52245" name="Picture 21" descr="305_GHDDV00028[1][1]"/>
          <p:cNvPicPr>
            <a:picLocks noChangeAspect="1" noChangeArrowheads="1" noCrop="1"/>
          </p:cNvPicPr>
          <p:nvPr/>
        </p:nvPicPr>
        <p:blipFill>
          <a:blip r:embed="rId7"/>
          <a:srcRect/>
          <a:stretch>
            <a:fillRect/>
          </a:stretch>
        </p:blipFill>
        <p:spPr bwMode="auto">
          <a:xfrm>
            <a:off x="7429500" y="3429000"/>
            <a:ext cx="1320800" cy="1219200"/>
          </a:xfrm>
          <a:prstGeom prst="rect">
            <a:avLst/>
          </a:prstGeom>
          <a:noFill/>
        </p:spPr>
      </p:pic>
      <p:pic>
        <p:nvPicPr>
          <p:cNvPr id="52246" name="Picture 22" descr="305_GHDDV00028[1][1]"/>
          <p:cNvPicPr>
            <a:picLocks noChangeAspect="1" noChangeArrowheads="1" noCrop="1"/>
          </p:cNvPicPr>
          <p:nvPr/>
        </p:nvPicPr>
        <p:blipFill>
          <a:blip r:embed="rId7"/>
          <a:srcRect/>
          <a:stretch>
            <a:fillRect/>
          </a:stretch>
        </p:blipFill>
        <p:spPr bwMode="auto">
          <a:xfrm>
            <a:off x="7924800" y="4953000"/>
            <a:ext cx="1320800" cy="1219200"/>
          </a:xfrm>
          <a:prstGeom prst="rect">
            <a:avLst/>
          </a:prstGeom>
          <a:noFill/>
        </p:spPr>
      </p:pic>
      <p:sp>
        <p:nvSpPr>
          <p:cNvPr id="2" name="TextBox 1">
            <a:extLst>
              <a:ext uri="{FF2B5EF4-FFF2-40B4-BE49-F238E27FC236}">
                <a16:creationId xmlns:a16="http://schemas.microsoft.com/office/drawing/2014/main" id="{E4213441-6755-4D00-8271-628F5276E97E}"/>
              </a:ext>
            </a:extLst>
          </p:cNvPr>
          <p:cNvSpPr txBox="1"/>
          <p:nvPr/>
        </p:nvSpPr>
        <p:spPr>
          <a:xfrm>
            <a:off x="1789965" y="2871907"/>
            <a:ext cx="5823106" cy="1446550"/>
          </a:xfrm>
          <a:prstGeom prst="rect">
            <a:avLst/>
          </a:prstGeom>
          <a:noFill/>
        </p:spPr>
        <p:txBody>
          <a:bodyPr wrap="square" rtlCol="0">
            <a:spAutoFit/>
          </a:bodyPr>
          <a:lstStyle/>
          <a:p>
            <a:pPr algn="ctr"/>
            <a:r>
              <a:rPr lang="en-US" sz="4400" dirty="0">
                <a:solidFill>
                  <a:srgbClr val="FF0000"/>
                </a:solidFill>
                <a:latin typeface="Times New Roman" panose="02020603050405020304" pitchFamily="18" charset="0"/>
                <a:cs typeface="Times New Roman" panose="02020603050405020304" pitchFamily="18" charset="0"/>
              </a:rPr>
              <a:t>CHÚC CÁC EM HỌC GIỎI, CHĂM NGOAN.</a:t>
            </a:r>
            <a:endParaRPr lang="vi-VN" sz="4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over dir="ld"/>
    <p:sndAc>
      <p:stSnd>
        <p:snd r:embed="rId4"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3000"/>
                                  </p:stCondLst>
                                  <p:childTnLst>
                                    <p:animMotion origin="layout" path="M 0 -4.44444E-6 L -0.76667 -0.37777 " pathEditMode="relative" rAng="0" ptsTypes="AA">
                                      <p:cBhvr>
                                        <p:cTn id="6" dur="5000" fill="hold"/>
                                        <p:tgtEl>
                                          <p:spTgt spid="52242"/>
                                        </p:tgtEl>
                                        <p:attrNameLst>
                                          <p:attrName>ppt_x</p:attrName>
                                          <p:attrName>ppt_y</p:attrName>
                                        </p:attrNameLst>
                                      </p:cBhvr>
                                      <p:rCtr x="-38300" y="-18900"/>
                                    </p:animMotion>
                                  </p:childTnLst>
                                </p:cTn>
                              </p:par>
                              <p:par>
                                <p:cTn id="7" presetID="56" presetClass="path" presetSubtype="0" accel="50000" decel="50000" fill="hold" nodeType="withEffect">
                                  <p:stCondLst>
                                    <p:cond delay="3000"/>
                                  </p:stCondLst>
                                  <p:childTnLst>
                                    <p:animMotion origin="layout" path="M 0 -4.44444E-6 L -0.76667 -0.37777 " pathEditMode="relative" rAng="0" ptsTypes="AA">
                                      <p:cBhvr>
                                        <p:cTn id="8" dur="5000" fill="hold"/>
                                        <p:tgtEl>
                                          <p:spTgt spid="52245"/>
                                        </p:tgtEl>
                                        <p:attrNameLst>
                                          <p:attrName>ppt_x</p:attrName>
                                          <p:attrName>ppt_y</p:attrName>
                                        </p:attrNameLst>
                                      </p:cBhvr>
                                      <p:rCtr x="-38300" y="-18900"/>
                                    </p:animMotion>
                                  </p:childTnLst>
                                </p:cTn>
                              </p:par>
                              <p:par>
                                <p:cTn id="9" presetID="56" presetClass="path" presetSubtype="0" accel="50000" decel="50000" fill="hold" nodeType="withEffect">
                                  <p:stCondLst>
                                    <p:cond delay="3000"/>
                                  </p:stCondLst>
                                  <p:childTnLst>
                                    <p:animMotion origin="layout" path="M 3.33333E-6 -3.4104E-6 L -0.81667 -0.44393 " pathEditMode="relative" rAng="0" ptsTypes="AA">
                                      <p:cBhvr>
                                        <p:cTn id="10" dur="5000" fill="hold"/>
                                        <p:tgtEl>
                                          <p:spTgt spid="52246"/>
                                        </p:tgtEl>
                                        <p:attrNameLst>
                                          <p:attrName>ppt_x</p:attrName>
                                          <p:attrName>ppt_y</p:attrName>
                                        </p:attrNameLst>
                                      </p:cBhvr>
                                      <p:rCtr x="-40800" y="-22200"/>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2227"/>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0512" y="764704"/>
            <a:ext cx="9001000" cy="4754635"/>
          </a:xfrm>
          <a:prstGeom prst="rect">
            <a:avLst/>
          </a:prstGeom>
          <a:noFill/>
        </p:spPr>
        <p:txBody>
          <a:bodyPr wrap="square">
            <a:spAutoFit/>
          </a:bodyPr>
          <a:lstStyle/>
          <a:p>
            <a:pPr algn="ctr"/>
            <a:r>
              <a:rPr lang="en-US" sz="2800" b="1">
                <a:ln/>
                <a:solidFill>
                  <a:srgbClr val="FF0000"/>
                </a:solidFill>
                <a:latin typeface="Times New Roman" panose="02020603050405020304" pitchFamily="18" charset="0"/>
                <a:cs typeface="Times New Roman" panose="02020603050405020304" pitchFamily="18" charset="0"/>
              </a:rPr>
              <a:t>Địa lí</a:t>
            </a:r>
          </a:p>
          <a:p>
            <a:pPr algn="ctr"/>
            <a:r>
              <a:rPr lang="en-US" sz="2800" b="1">
                <a:ln/>
                <a:solidFill>
                  <a:srgbClr val="FF0000"/>
                </a:solidFill>
                <a:latin typeface="Times New Roman" panose="02020603050405020304" pitchFamily="18" charset="0"/>
                <a:cs typeface="Times New Roman" panose="02020603050405020304" pitchFamily="18" charset="0"/>
              </a:rPr>
              <a:t>Bài 8: Hoạt </a:t>
            </a:r>
            <a:r>
              <a:rPr lang="en-US" sz="2800" b="1" dirty="0" err="1">
                <a:ln/>
                <a:solidFill>
                  <a:srgbClr val="FF0000"/>
                </a:solidFill>
                <a:latin typeface="Times New Roman" panose="02020603050405020304" pitchFamily="18" charset="0"/>
                <a:cs typeface="Times New Roman" panose="02020603050405020304" pitchFamily="18" charset="0"/>
              </a:rPr>
              <a:t>động</a:t>
            </a:r>
            <a:r>
              <a:rPr lang="en-US" sz="2800" b="1" dirty="0">
                <a:ln/>
                <a:solidFill>
                  <a:srgbClr val="FF0000"/>
                </a:solidFill>
                <a:latin typeface="Times New Roman" panose="02020603050405020304" pitchFamily="18" charset="0"/>
                <a:cs typeface="Times New Roman" panose="02020603050405020304" pitchFamily="18" charset="0"/>
              </a:rPr>
              <a:t> </a:t>
            </a:r>
            <a:r>
              <a:rPr lang="en-US" sz="2800" b="1" dirty="0" err="1">
                <a:ln/>
                <a:solidFill>
                  <a:srgbClr val="FF0000"/>
                </a:solidFill>
                <a:latin typeface="Times New Roman" panose="02020603050405020304" pitchFamily="18" charset="0"/>
                <a:cs typeface="Times New Roman" panose="02020603050405020304" pitchFamily="18" charset="0"/>
              </a:rPr>
              <a:t>sản</a:t>
            </a:r>
            <a:r>
              <a:rPr lang="en-US" sz="2800" b="1" dirty="0">
                <a:ln/>
                <a:solidFill>
                  <a:srgbClr val="FF0000"/>
                </a:solidFill>
                <a:latin typeface="Times New Roman" panose="02020603050405020304" pitchFamily="18" charset="0"/>
                <a:cs typeface="Times New Roman" panose="02020603050405020304" pitchFamily="18" charset="0"/>
              </a:rPr>
              <a:t> </a:t>
            </a:r>
            <a:r>
              <a:rPr lang="en-US" sz="2800" b="1" dirty="0" err="1">
                <a:ln/>
                <a:solidFill>
                  <a:srgbClr val="FF0000"/>
                </a:solidFill>
                <a:latin typeface="Times New Roman" panose="02020603050405020304" pitchFamily="18" charset="0"/>
                <a:cs typeface="Times New Roman" panose="02020603050405020304" pitchFamily="18" charset="0"/>
              </a:rPr>
              <a:t>xuất</a:t>
            </a:r>
            <a:r>
              <a:rPr lang="en-US" sz="2800" b="1" dirty="0">
                <a:ln/>
                <a:solidFill>
                  <a:srgbClr val="FF0000"/>
                </a:solidFill>
                <a:latin typeface="Times New Roman" panose="02020603050405020304" pitchFamily="18" charset="0"/>
                <a:cs typeface="Times New Roman" panose="02020603050405020304" pitchFamily="18" charset="0"/>
              </a:rPr>
              <a:t> </a:t>
            </a:r>
            <a:r>
              <a:rPr lang="en-US" sz="2800" b="1" dirty="0" err="1">
                <a:ln/>
                <a:solidFill>
                  <a:srgbClr val="FF0000"/>
                </a:solidFill>
                <a:latin typeface="Times New Roman" panose="02020603050405020304" pitchFamily="18" charset="0"/>
                <a:cs typeface="Times New Roman" panose="02020603050405020304" pitchFamily="18" charset="0"/>
              </a:rPr>
              <a:t>của</a:t>
            </a:r>
            <a:r>
              <a:rPr lang="en-US" sz="2800" b="1" dirty="0">
                <a:ln/>
                <a:solidFill>
                  <a:srgbClr val="FF0000"/>
                </a:solidFill>
                <a:latin typeface="Times New Roman" panose="02020603050405020304" pitchFamily="18" charset="0"/>
                <a:cs typeface="Times New Roman" panose="02020603050405020304" pitchFamily="18" charset="0"/>
              </a:rPr>
              <a:t> </a:t>
            </a:r>
            <a:r>
              <a:rPr lang="en-US" sz="2800" b="1" dirty="0" err="1">
                <a:ln/>
                <a:solidFill>
                  <a:srgbClr val="FF0000"/>
                </a:solidFill>
                <a:latin typeface="Times New Roman" panose="02020603050405020304" pitchFamily="18" charset="0"/>
                <a:cs typeface="Times New Roman" panose="02020603050405020304" pitchFamily="18" charset="0"/>
              </a:rPr>
              <a:t>người</a:t>
            </a:r>
            <a:r>
              <a:rPr lang="en-US" sz="2800" b="1" dirty="0">
                <a:ln/>
                <a:solidFill>
                  <a:srgbClr val="FF0000"/>
                </a:solidFill>
                <a:latin typeface="Times New Roman" panose="02020603050405020304" pitchFamily="18" charset="0"/>
                <a:cs typeface="Times New Roman" panose="02020603050405020304" pitchFamily="18" charset="0"/>
              </a:rPr>
              <a:t> </a:t>
            </a:r>
            <a:r>
              <a:rPr lang="en-US" sz="2800" b="1" dirty="0" err="1">
                <a:ln/>
                <a:solidFill>
                  <a:srgbClr val="FF0000"/>
                </a:solidFill>
                <a:latin typeface="Times New Roman" panose="02020603050405020304" pitchFamily="18" charset="0"/>
                <a:cs typeface="Times New Roman" panose="02020603050405020304" pitchFamily="18" charset="0"/>
              </a:rPr>
              <a:t>dân</a:t>
            </a:r>
            <a:r>
              <a:rPr lang="en-US" sz="2800" b="1" dirty="0">
                <a:ln/>
                <a:solidFill>
                  <a:srgbClr val="FF0000"/>
                </a:solidFill>
                <a:latin typeface="Times New Roman" panose="02020603050405020304" pitchFamily="18" charset="0"/>
                <a:cs typeface="Times New Roman" panose="02020603050405020304" pitchFamily="18" charset="0"/>
              </a:rPr>
              <a:t> ở </a:t>
            </a:r>
            <a:r>
              <a:rPr lang="en-US" sz="2800" b="1" dirty="0" err="1">
                <a:ln/>
                <a:solidFill>
                  <a:srgbClr val="FF0000"/>
                </a:solidFill>
                <a:latin typeface="Times New Roman" panose="02020603050405020304" pitchFamily="18" charset="0"/>
                <a:cs typeface="Times New Roman" panose="02020603050405020304" pitchFamily="18" charset="0"/>
              </a:rPr>
              <a:t>Tây</a:t>
            </a:r>
            <a:r>
              <a:rPr lang="en-US" sz="2800" b="1" dirty="0">
                <a:ln/>
                <a:solidFill>
                  <a:srgbClr val="FF0000"/>
                </a:solidFill>
                <a:latin typeface="Times New Roman" panose="02020603050405020304" pitchFamily="18" charset="0"/>
                <a:cs typeface="Times New Roman" panose="02020603050405020304" pitchFamily="18" charset="0"/>
              </a:rPr>
              <a:t> </a:t>
            </a:r>
            <a:r>
              <a:rPr lang="en-US" sz="2800" b="1" dirty="0" err="1">
                <a:ln/>
                <a:solidFill>
                  <a:srgbClr val="FF0000"/>
                </a:solidFill>
                <a:latin typeface="Times New Roman" panose="02020603050405020304" pitchFamily="18" charset="0"/>
                <a:cs typeface="Times New Roman" panose="02020603050405020304" pitchFamily="18" charset="0"/>
              </a:rPr>
              <a:t>Nguyên</a:t>
            </a:r>
            <a:endParaRPr lang="en-US" sz="2800" b="1" dirty="0">
              <a:ln/>
              <a:solidFill>
                <a:srgbClr val="FF0000"/>
              </a:solidFill>
              <a:latin typeface="Times New Roman" panose="02020603050405020304" pitchFamily="18" charset="0"/>
              <a:cs typeface="Times New Roman" panose="02020603050405020304" pitchFamily="18" charset="0"/>
            </a:endParaRPr>
          </a:p>
          <a:p>
            <a:pPr>
              <a:lnSpc>
                <a:spcPct val="150000"/>
              </a:lnSpc>
              <a:defRPr/>
            </a:pPr>
            <a:r>
              <a:rPr lang="en-US" sz="2800" b="1">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.Trồng cây công nghiệp trên đất ba dan</a:t>
            </a:r>
          </a:p>
          <a:p>
            <a:pPr>
              <a:lnSpc>
                <a:spcPct val="150000"/>
              </a:lnSpc>
              <a:defRPr/>
            </a:pPr>
            <a:r>
              <a:rPr lang="en-US" sz="280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công nghiệp lâu năm: cao su, cà phê,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chè…..</a:t>
            </a:r>
          </a:p>
          <a:p>
            <a:pPr>
              <a:lnSpc>
                <a:spcPct val="150000"/>
              </a:lnSpc>
              <a:defRPr/>
            </a:pPr>
            <a:r>
              <a:rPr lang="en-US" sz="2800" b="1" dirty="0">
                <a:latin typeface="Times New Roman" panose="02020603050405020304" pitchFamily="18" charset="0"/>
                <a:cs typeface="Times New Roman" panose="02020603050405020304" pitchFamily="18" charset="0"/>
              </a:rPr>
              <a:t>2. Chăn nuôi trên đồng cỏ</a:t>
            </a:r>
          </a:p>
          <a:p>
            <a:pPr>
              <a:lnSpc>
                <a:spcPct val="150000"/>
              </a:lnSpc>
              <a:defRPr/>
            </a:pPr>
            <a:r>
              <a:rPr lang="en-US" sz="280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cỏ xanh tốt, thuận lợi phát triển </a:t>
            </a:r>
            <a:r>
              <a:rPr lang="en-US" sz="2800" dirty="0" err="1">
                <a:latin typeface="Times New Roman" panose="02020603050405020304" pitchFamily="18" charset="0"/>
                <a:cs typeface="Times New Roman" panose="02020603050405020304" pitchFamily="18" charset="0"/>
              </a:rPr>
              <a:t>chăn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trâu, bò.</a:t>
            </a:r>
          </a:p>
          <a:p>
            <a:pPr>
              <a:lnSpc>
                <a:spcPct val="150000"/>
              </a:lnSpc>
              <a:defRPr/>
            </a:pPr>
            <a:r>
              <a:rPr lang="en-US" sz="280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và thuần dưỡng voi là một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ở Tây Nguyên.</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091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504" y="764704"/>
            <a:ext cx="7560840" cy="584775"/>
          </a:xfrm>
          <a:prstGeom prst="rect">
            <a:avLst/>
          </a:prstGeom>
          <a:solidFill>
            <a:schemeClr val="accent3">
              <a:lumMod val="40000"/>
              <a:lumOff val="60000"/>
            </a:schemeClr>
          </a:solid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nghiệp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dan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74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28_7.png"/>
          <p:cNvPicPr>
            <a:picLocks noChangeAspect="1"/>
          </p:cNvPicPr>
          <p:nvPr/>
        </p:nvPicPr>
        <p:blipFill>
          <a:blip r:embed="rId2"/>
          <a:srcRect b="20000"/>
          <a:stretch>
            <a:fillRect/>
          </a:stretch>
        </p:blipFill>
        <p:spPr>
          <a:xfrm>
            <a:off x="4213648" y="1124744"/>
            <a:ext cx="5260306" cy="5544500"/>
          </a:xfrm>
          <a:prstGeom prst="rect">
            <a:avLst/>
          </a:prstGeom>
        </p:spPr>
      </p:pic>
      <p:sp>
        <p:nvSpPr>
          <p:cNvPr id="6" name="Rectangle 5"/>
          <p:cNvSpPr/>
          <p:nvPr/>
        </p:nvSpPr>
        <p:spPr>
          <a:xfrm>
            <a:off x="528454" y="1628800"/>
            <a:ext cx="2435283" cy="1754326"/>
          </a:xfrm>
          <a:prstGeom prst="rect">
            <a:avLst/>
          </a:prstGeom>
          <a:noFill/>
        </p:spPr>
        <p:txBody>
          <a:bodyPr wrap="none" lIns="91440" tIns="45720" rIns="91440" bIns="45720">
            <a:spAutoFit/>
          </a:bodyPr>
          <a:lstStyle/>
          <a:p>
            <a:pPr algn="ctr"/>
            <a:r>
              <a:rPr lang="en-US" sz="5400" b="1" cap="none" spc="300" dirty="0" err="1">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Đất</a:t>
            </a:r>
            <a:r>
              <a:rPr lang="en-US" sz="5400" b="1" cap="none" spc="300" dirty="0">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p>
          <a:p>
            <a:pPr algn="ctr"/>
            <a:r>
              <a:rPr lang="en-US" sz="5400" b="1" cap="none" spc="300" dirty="0" err="1">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ba</a:t>
            </a:r>
            <a:r>
              <a:rPr lang="en-US" sz="5400" b="1" cap="none" spc="300" dirty="0">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sz="5400" b="1" cap="none" spc="300" dirty="0" err="1">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dan</a:t>
            </a:r>
            <a:endParaRPr lang="en-US" sz="5400" b="1" cap="none" spc="300" dirty="0">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endParaRPr>
          </a:p>
        </p:txBody>
      </p:sp>
      <p:pic>
        <p:nvPicPr>
          <p:cNvPr id="7" name="Picture 6" descr="28_7.png"/>
          <p:cNvPicPr>
            <a:picLocks noChangeAspect="1"/>
          </p:cNvPicPr>
          <p:nvPr/>
        </p:nvPicPr>
        <p:blipFill>
          <a:blip r:embed="rId2"/>
          <a:srcRect l="1791" t="91111" r="89849" b="2026"/>
          <a:stretch>
            <a:fillRect/>
          </a:stretch>
        </p:blipFill>
        <p:spPr>
          <a:xfrm>
            <a:off x="1060450" y="3500775"/>
            <a:ext cx="11557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28_7.png"/>
          <p:cNvPicPr>
            <a:picLocks noChangeAspect="1"/>
          </p:cNvPicPr>
          <p:nvPr/>
        </p:nvPicPr>
        <p:blipFill>
          <a:blip r:embed="rId2"/>
          <a:srcRect l="1791" t="91111" r="89849" b="2026"/>
          <a:stretch>
            <a:fillRect/>
          </a:stretch>
        </p:blipFill>
        <p:spPr>
          <a:xfrm>
            <a:off x="5172865" y="4862280"/>
            <a:ext cx="780087" cy="856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28_7.png"/>
          <p:cNvPicPr>
            <a:picLocks noChangeAspect="1"/>
          </p:cNvPicPr>
          <p:nvPr/>
        </p:nvPicPr>
        <p:blipFill>
          <a:blip r:embed="rId2"/>
          <a:srcRect l="1791" t="91111" r="89849" b="2026"/>
          <a:stretch>
            <a:fillRect/>
          </a:stretch>
        </p:blipFill>
        <p:spPr>
          <a:xfrm>
            <a:off x="5928149" y="3977548"/>
            <a:ext cx="702078" cy="771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28_7.png"/>
          <p:cNvPicPr>
            <a:picLocks noChangeAspect="1"/>
          </p:cNvPicPr>
          <p:nvPr/>
        </p:nvPicPr>
        <p:blipFill>
          <a:blip r:embed="rId2"/>
          <a:srcRect l="1791" t="91111" r="89849" b="2026"/>
          <a:stretch>
            <a:fillRect/>
          </a:stretch>
        </p:blipFill>
        <p:spPr>
          <a:xfrm>
            <a:off x="5616114" y="2759995"/>
            <a:ext cx="624069" cy="685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48" name="Text Box 8"/>
          <p:cNvSpPr txBox="1">
            <a:spLocks noChangeArrowheads="1"/>
          </p:cNvSpPr>
          <p:nvPr/>
        </p:nvSpPr>
        <p:spPr bwMode="auto">
          <a:xfrm>
            <a:off x="128466" y="188756"/>
            <a:ext cx="9345488" cy="954107"/>
          </a:xfrm>
          <a:prstGeom prst="rect">
            <a:avLst/>
          </a:prstGeom>
          <a:noFill/>
          <a:ln w="9525">
            <a:noFill/>
            <a:miter lim="800000"/>
            <a:headEnd/>
            <a:tailEnd/>
          </a:ln>
          <a:effectLst/>
        </p:spPr>
        <p:txBody>
          <a:bodyPr wrap="square">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nguyên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Nguyên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Text Box 8"/>
          <p:cNvSpPr txBox="1">
            <a:spLocks noChangeArrowheads="1"/>
          </p:cNvSpPr>
          <p:nvPr/>
        </p:nvSpPr>
        <p:spPr bwMode="auto">
          <a:xfrm>
            <a:off x="0" y="126156"/>
            <a:ext cx="9906000" cy="1384995"/>
          </a:xfrm>
          <a:prstGeom prst="rect">
            <a:avLst/>
          </a:prstGeom>
          <a:noFill/>
          <a:ln w="9525">
            <a:noFill/>
            <a:miter lim="800000"/>
            <a:headEnd/>
            <a:tailEnd/>
          </a:ln>
          <a:effectLst/>
        </p:spPr>
        <p:txBody>
          <a:bodyPr>
            <a:spAutoFit/>
          </a:bodyPr>
          <a:lstStyle/>
          <a:p>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Phần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lớn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cao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nguyên</a:t>
            </a:r>
            <a:r>
              <a:rPr lang="en-US" sz="2800" dirty="0">
                <a:solidFill>
                  <a:srgbClr val="C00000"/>
                </a:solidFill>
                <a:latin typeface="Times New Roman" panose="02020603050405020304" pitchFamily="18" charset="0"/>
                <a:cs typeface="Times New Roman" panose="02020603050405020304" pitchFamily="18" charset="0"/>
              </a:rPr>
              <a:t> ở </a:t>
            </a:r>
            <a:r>
              <a:rPr lang="en-US" sz="2800" dirty="0" err="1">
                <a:solidFill>
                  <a:srgbClr val="C00000"/>
                </a:solidFill>
                <a:latin typeface="Times New Roman" panose="02020603050405020304" pitchFamily="18" charset="0"/>
                <a:cs typeface="Times New Roman" panose="02020603050405020304" pitchFamily="18" charset="0"/>
              </a:rPr>
              <a:t>Tây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Nguyên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được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phủ</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loại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dan.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Loại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này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thường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có</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màu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đỏ</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tơi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xốp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thuận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lợi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việc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trồng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cây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công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nghiệp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lâu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năm</a:t>
            </a:r>
            <a:r>
              <a:rPr lang="en-US" sz="2800" dirty="0">
                <a:solidFill>
                  <a:srgbClr val="C00000"/>
                </a:solidFill>
                <a:latin typeface="Times New Roman" panose="02020603050405020304" pitchFamily="18" charset="0"/>
                <a:cs typeface="Times New Roman" panose="02020603050405020304" pitchFamily="18" charset="0"/>
              </a:rPr>
              <a:t>.</a:t>
            </a:r>
            <a:endParaRPr lang="vi-VN" sz="28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0248"/>
                                        </p:tgtEl>
                                      </p:cBhvr>
                                    </p:animEffect>
                                    <p:set>
                                      <p:cBhvr>
                                        <p:cTn id="7" dur="1" fill="hold">
                                          <p:stCondLst>
                                            <p:cond delay="499"/>
                                          </p:stCondLst>
                                        </p:cTn>
                                        <p:tgtEl>
                                          <p:spTgt spid="1024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 decel="100000"/>
                                        <p:tgtEl>
                                          <p:spTgt spid="4"/>
                                        </p:tgtEl>
                                      </p:cBhvr>
                                    </p:animEffect>
                                    <p:anim calcmode="lin" valueType="num">
                                      <p:cBhvr>
                                        <p:cTn id="13" dur="400" decel="100000" fill="hold"/>
                                        <p:tgtEl>
                                          <p:spTgt spid="4"/>
                                        </p:tgtEl>
                                        <p:attrNameLst>
                                          <p:attrName>style.rotation</p:attrName>
                                        </p:attrNameLst>
                                      </p:cBhvr>
                                      <p:tavLst>
                                        <p:tav tm="0">
                                          <p:val>
                                            <p:fltVal val="-90"/>
                                          </p:val>
                                        </p:tav>
                                        <p:tav tm="100000">
                                          <p:val>
                                            <p:fltVal val="0"/>
                                          </p:val>
                                        </p:tav>
                                      </p:tavLst>
                                    </p:anim>
                                    <p:anim calcmode="lin" valueType="num">
                                      <p:cBhvr>
                                        <p:cTn id="14" dur="400" decel="100000" fill="hold"/>
                                        <p:tgtEl>
                                          <p:spTgt spid="4"/>
                                        </p:tgtEl>
                                        <p:attrNameLst>
                                          <p:attrName>ppt_x</p:attrName>
                                        </p:attrNameLst>
                                      </p:cBhvr>
                                      <p:tavLst>
                                        <p:tav tm="0">
                                          <p:val>
                                            <p:strVal val="#ppt_x+0.4"/>
                                          </p:val>
                                        </p:tav>
                                        <p:tav tm="100000">
                                          <p:val>
                                            <p:strVal val="#ppt_x-0.05"/>
                                          </p:val>
                                        </p:tav>
                                      </p:tavLst>
                                    </p:anim>
                                    <p:anim calcmode="lin" valueType="num">
                                      <p:cBhvr>
                                        <p:cTn id="15" dur="400" decel="100000" fill="hold"/>
                                        <p:tgtEl>
                                          <p:spTgt spid="4"/>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6"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248"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uoc_do_mot_so_cay_trong_va_vat_nuoi_chinh_o_Tay_Nguyen"/>
          <p:cNvPicPr>
            <a:picLocks noChangeAspect="1" noChangeArrowheads="1"/>
          </p:cNvPicPr>
          <p:nvPr/>
        </p:nvPicPr>
        <p:blipFill>
          <a:blip r:embed="rId2"/>
          <a:srcRect/>
          <a:stretch>
            <a:fillRect/>
          </a:stretch>
        </p:blipFill>
        <p:spPr bwMode="auto">
          <a:xfrm>
            <a:off x="4232926" y="0"/>
            <a:ext cx="5647678" cy="6858000"/>
          </a:xfrm>
          <a:prstGeom prst="rect">
            <a:avLst/>
          </a:prstGeom>
          <a:noFill/>
          <a:ln w="19050">
            <a:solidFill>
              <a:schemeClr val="tx1"/>
            </a:solidFill>
          </a:ln>
        </p:spPr>
      </p:pic>
      <p:sp>
        <p:nvSpPr>
          <p:cNvPr id="3" name="Rectangle 2"/>
          <p:cNvSpPr/>
          <p:nvPr/>
        </p:nvSpPr>
        <p:spPr>
          <a:xfrm>
            <a:off x="128505" y="1332639"/>
            <a:ext cx="4104455" cy="5293757"/>
          </a:xfrm>
          <a:prstGeom prst="rect">
            <a:avLst/>
          </a:prstGeom>
        </p:spPr>
        <p:txBody>
          <a:bodyPr wrap="square">
            <a:spAutoFit/>
          </a:bodyPr>
          <a:lstStyle/>
          <a:p>
            <a:pPr algn="just">
              <a:spcBef>
                <a:spcPts val="1200"/>
              </a:spcBef>
            </a:pPr>
            <a:r>
              <a:rPr lang="nl-NL" sz="2800" b="1" dirty="0">
                <a:latin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cs typeface="Times New Roman" panose="02020603050405020304" pitchFamily="18" charset="0"/>
              </a:rPr>
              <a:t>Kể tên những cây trồng chính ở Tây Nguyên?</a:t>
            </a:r>
          </a:p>
          <a:p>
            <a:pPr algn="just">
              <a:spcBef>
                <a:spcPts val="1200"/>
              </a:spcBef>
            </a:pPr>
            <a:r>
              <a:rPr lang="nl-NL" sz="2800" dirty="0">
                <a:latin typeface="Times New Roman" panose="02020603050405020304" pitchFamily="18" charset="0"/>
                <a:cs typeface="Times New Roman" panose="02020603050405020304" pitchFamily="18" charset="0"/>
              </a:rPr>
              <a:t>+ Chúng thuộc loại cây công nghiệp, cây lương thực hay cây rau màu?</a:t>
            </a:r>
            <a:endParaRPr lang="en-US" sz="2800" dirty="0">
              <a:latin typeface="Times New Roman" panose="02020603050405020304" pitchFamily="18" charset="0"/>
              <a:cs typeface="Times New Roman" panose="02020603050405020304" pitchFamily="18" charset="0"/>
            </a:endParaRPr>
          </a:p>
          <a:p>
            <a:pPr algn="just">
              <a:spcBef>
                <a:spcPts val="1200"/>
              </a:spcBef>
            </a:pPr>
            <a:r>
              <a:rPr lang="nl-NL" sz="2800" b="1" dirty="0">
                <a:latin typeface="Times New Roman" panose="02020603050405020304" pitchFamily="18" charset="0"/>
                <a:cs typeface="Times New Roman" panose="02020603050405020304" pitchFamily="18" charset="0"/>
              </a:rPr>
              <a:t>+</a:t>
            </a:r>
            <a:r>
              <a:rPr lang="nl-NL" sz="2800" dirty="0">
                <a:latin typeface="Times New Roman" panose="02020603050405020304" pitchFamily="18" charset="0"/>
                <a:cs typeface="Times New Roman" panose="02020603050405020304" pitchFamily="18" charset="0"/>
              </a:rPr>
              <a:t> Cây công nghiệp lâu năm nào được trồng nhiều nhất ở đây? </a:t>
            </a:r>
          </a:p>
          <a:p>
            <a:pPr algn="just">
              <a:spcBef>
                <a:spcPts val="1200"/>
              </a:spcBef>
            </a:pPr>
            <a:r>
              <a:rPr lang="nl-NL" sz="2800" b="1" dirty="0">
                <a:latin typeface="Times New Roman" panose="02020603050405020304" pitchFamily="18" charset="0"/>
                <a:cs typeface="Times New Roman" panose="02020603050405020304" pitchFamily="18" charset="0"/>
              </a:rPr>
              <a:t>+</a:t>
            </a:r>
            <a:r>
              <a:rPr lang="nl-NL" sz="2800" dirty="0">
                <a:latin typeface="Times New Roman" panose="02020603050405020304" pitchFamily="18" charset="0"/>
                <a:cs typeface="Times New Roman" panose="02020603050405020304" pitchFamily="18" charset="0"/>
              </a:rPr>
              <a:t> Tại sao ở Tây Nguyên lại thích hợp cho việc trồng cây công nghiệp?</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44493" y="404664"/>
            <a:ext cx="3024336" cy="720080"/>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tx1"/>
                </a:solidFill>
                <a:latin typeface="Times New Roman" panose="02020603050405020304" pitchFamily="18" charset="0"/>
                <a:cs typeface="Times New Roman" panose="02020603050405020304" pitchFamily="18" charset="0"/>
              </a:rPr>
              <a:t>Thảo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luận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nhóm</a:t>
            </a:r>
            <a:endParaRPr lang="en-US" sz="28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88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uoc_do_mot_so_cay_trong_va_vat_nuoi_chinh_o_Tay_Nguyen"/>
          <p:cNvPicPr>
            <a:picLocks noChangeAspect="1" noChangeArrowheads="1"/>
          </p:cNvPicPr>
          <p:nvPr/>
        </p:nvPicPr>
        <p:blipFill>
          <a:blip r:embed="rId2"/>
          <a:srcRect/>
          <a:stretch>
            <a:fillRect/>
          </a:stretch>
        </p:blipFill>
        <p:spPr bwMode="auto">
          <a:xfrm>
            <a:off x="4232926" y="0"/>
            <a:ext cx="5647678" cy="6858000"/>
          </a:xfrm>
          <a:prstGeom prst="rect">
            <a:avLst/>
          </a:prstGeom>
          <a:noFill/>
          <a:ln w="19050">
            <a:solidFill>
              <a:schemeClr val="tx1"/>
            </a:solidFill>
          </a:ln>
        </p:spPr>
      </p:pic>
      <p:sp>
        <p:nvSpPr>
          <p:cNvPr id="3" name="Rectangle 2"/>
          <p:cNvSpPr/>
          <p:nvPr/>
        </p:nvSpPr>
        <p:spPr>
          <a:xfrm>
            <a:off x="117277" y="188640"/>
            <a:ext cx="3971628" cy="5724644"/>
          </a:xfrm>
          <a:prstGeom prst="rect">
            <a:avLst/>
          </a:prstGeom>
        </p:spPr>
        <p:txBody>
          <a:bodyPr wrap="square">
            <a:spAutoFit/>
          </a:bodyPr>
          <a:lstStyle/>
          <a:p>
            <a:pPr algn="just">
              <a:spcBef>
                <a:spcPts val="1200"/>
              </a:spcBef>
            </a:pPr>
            <a:r>
              <a:rPr lang="nl-NL" sz="2800" b="1" dirty="0">
                <a:latin typeface="Times New Roman" panose="02020603050405020304" pitchFamily="18" charset="0"/>
                <a:cs typeface="Times New Roman" panose="02020603050405020304" pitchFamily="18" charset="0"/>
              </a:rPr>
              <a:t>+ N</a:t>
            </a:r>
            <a:r>
              <a:rPr lang="nl-NL" sz="2800" dirty="0">
                <a:latin typeface="Times New Roman" panose="02020603050405020304" pitchFamily="18" charset="0"/>
                <a:cs typeface="Times New Roman" panose="02020603050405020304" pitchFamily="18" charset="0"/>
              </a:rPr>
              <a:t>hững cây trồng chính ở Tây Nguyên: cao su, cà phê, hồ tiêu, chè,...</a:t>
            </a:r>
          </a:p>
          <a:p>
            <a:pPr algn="just">
              <a:spcBef>
                <a:spcPts val="1200"/>
              </a:spcBef>
            </a:pPr>
            <a:r>
              <a:rPr lang="nl-NL" sz="2800" dirty="0">
                <a:latin typeface="Times New Roman" panose="02020603050405020304" pitchFamily="18" charset="0"/>
                <a:cs typeface="Times New Roman" panose="02020603050405020304" pitchFamily="18" charset="0"/>
              </a:rPr>
              <a:t>+ Đó là những cây công 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a:t>
            </a:r>
          </a:p>
          <a:p>
            <a:pPr algn="just">
              <a:spcBef>
                <a:spcPts val="1200"/>
              </a:spcBef>
            </a:pPr>
            <a:r>
              <a:rPr lang="nl-NL" sz="2800" b="1" dirty="0">
                <a:latin typeface="Times New Roman" panose="02020603050405020304" pitchFamily="18" charset="0"/>
                <a:cs typeface="Times New Roman" panose="02020603050405020304" pitchFamily="18" charset="0"/>
              </a:rPr>
              <a:t>+</a:t>
            </a:r>
            <a:r>
              <a:rPr lang="nl-NL" sz="2800" dirty="0">
                <a:latin typeface="Times New Roman" panose="02020603050405020304" pitchFamily="18" charset="0"/>
                <a:cs typeface="Times New Roman" panose="02020603050405020304" pitchFamily="18" charset="0"/>
              </a:rPr>
              <a:t> Cây công nghiệp lâu năm được trồng nhiều nhất ở đây là cà phê. </a:t>
            </a:r>
          </a:p>
          <a:p>
            <a:pPr algn="just">
              <a:spcBef>
                <a:spcPts val="1200"/>
              </a:spcBef>
            </a:pPr>
            <a:r>
              <a:rPr lang="nl-NL" sz="2800" b="1" dirty="0">
                <a:latin typeface="Times New Roman" panose="02020603050405020304" pitchFamily="18" charset="0"/>
                <a:cs typeface="Times New Roman" panose="02020603050405020304" pitchFamily="18" charset="0"/>
              </a:rPr>
              <a:t>+</a:t>
            </a:r>
            <a:r>
              <a:rPr lang="nl-NL" sz="2800" dirty="0">
                <a:latin typeface="Times New Roman" panose="02020603050405020304" pitchFamily="18" charset="0"/>
                <a:cs typeface="Times New Roman" panose="02020603050405020304" pitchFamily="18" charset="0"/>
              </a:rPr>
              <a:t> Tây Nguyên thích hợp cho việc trồng cây công nghiệp vì là vùng đất đỏ badan, tơi xốp, phì nhiêu.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7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7" name="Picture 7" descr="Luoc_do_mot_so_cay_trong_va_vat_nuoi_chinh_o_Tay_Nguyen"/>
          <p:cNvPicPr>
            <a:picLocks noChangeAspect="1" noChangeArrowheads="1"/>
          </p:cNvPicPr>
          <p:nvPr/>
        </p:nvPicPr>
        <p:blipFill>
          <a:blip r:embed="rId2"/>
          <a:srcRect/>
          <a:stretch>
            <a:fillRect/>
          </a:stretch>
        </p:blipFill>
        <p:spPr bwMode="auto">
          <a:xfrm>
            <a:off x="1294228" y="404667"/>
            <a:ext cx="7216169" cy="6486901"/>
          </a:xfrm>
          <a:prstGeom prst="rect">
            <a:avLst/>
          </a:prstGeom>
          <a:noFill/>
          <a:ln w="28575">
            <a:solidFill>
              <a:schemeClr val="tx1"/>
            </a:solidFill>
          </a:ln>
        </p:spPr>
      </p:pic>
      <p:pic>
        <p:nvPicPr>
          <p:cNvPr id="5" name="Picture 7" descr="Luoc_do_mot_so_cay_trong_va_vat_nuoi_chinh_o_Tay_Nguyen"/>
          <p:cNvPicPr>
            <a:picLocks noChangeAspect="1" noChangeArrowheads="1"/>
          </p:cNvPicPr>
          <p:nvPr/>
        </p:nvPicPr>
        <p:blipFill rotWithShape="1">
          <a:blip r:embed="rId2"/>
          <a:srcRect t="32961" r="95440" b="61082"/>
          <a:stretch/>
        </p:blipFill>
        <p:spPr bwMode="auto">
          <a:xfrm>
            <a:off x="4094966" y="4881560"/>
            <a:ext cx="325833" cy="386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7" descr="Luoc_do_mot_so_cay_trong_va_vat_nuoi_chinh_o_Tay_Nguyen"/>
          <p:cNvPicPr>
            <a:picLocks noChangeAspect="1" noChangeArrowheads="1"/>
          </p:cNvPicPr>
          <p:nvPr/>
        </p:nvPicPr>
        <p:blipFill rotWithShape="1">
          <a:blip r:embed="rId2"/>
          <a:srcRect t="32961" r="95440" b="61082"/>
          <a:stretch/>
        </p:blipFill>
        <p:spPr bwMode="auto">
          <a:xfrm>
            <a:off x="4407001" y="2937344"/>
            <a:ext cx="325833" cy="386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descr="Luoc_do_mot_so_cay_trong_va_vat_nuoi_chinh_o_Tay_Nguyen"/>
          <p:cNvPicPr>
            <a:picLocks noChangeAspect="1" noChangeArrowheads="1"/>
          </p:cNvPicPr>
          <p:nvPr/>
        </p:nvPicPr>
        <p:blipFill rotWithShape="1">
          <a:blip r:embed="rId2"/>
          <a:srcRect l="13587" t="37438" r="79584" b="56841"/>
          <a:stretch/>
        </p:blipFill>
        <p:spPr bwMode="auto">
          <a:xfrm>
            <a:off x="4797025" y="3227745"/>
            <a:ext cx="487907" cy="371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Luoc_do_mot_so_cay_trong_va_vat_nuoi_chinh_o_Tay_Nguyen"/>
          <p:cNvPicPr>
            <a:picLocks noChangeAspect="1" noChangeArrowheads="1"/>
          </p:cNvPicPr>
          <p:nvPr/>
        </p:nvPicPr>
        <p:blipFill rotWithShape="1">
          <a:blip r:embed="rId2"/>
          <a:srcRect l="13587" t="37438" r="79584" b="56841"/>
          <a:stretch/>
        </p:blipFill>
        <p:spPr bwMode="auto">
          <a:xfrm>
            <a:off x="4094947" y="5964049"/>
            <a:ext cx="487907" cy="371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4796983" y="4240835"/>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4796983" y="4816899"/>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5031009" y="5825011"/>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4016896" y="5248947"/>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4406939" y="2296619"/>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4328931" y="3376739"/>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7" descr="Luoc_do_mot_so_cay_trong_va_vat_nuoi_chinh_o_Tay_Nguyen"/>
          <p:cNvPicPr>
            <a:picLocks noChangeAspect="1" noChangeArrowheads="1"/>
          </p:cNvPicPr>
          <p:nvPr/>
        </p:nvPicPr>
        <p:blipFill rotWithShape="1">
          <a:blip r:embed="rId2"/>
          <a:srcRect l="13795" t="32712" r="78965" b="61816"/>
          <a:stretch/>
        </p:blipFill>
        <p:spPr bwMode="auto">
          <a:xfrm>
            <a:off x="3782870" y="3086333"/>
            <a:ext cx="517476" cy="355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7" descr="Luoc_do_mot_so_cay_trong_va_vat_nuoi_chinh_o_Tay_Nguyen"/>
          <p:cNvPicPr>
            <a:picLocks noChangeAspect="1" noChangeArrowheads="1"/>
          </p:cNvPicPr>
          <p:nvPr/>
        </p:nvPicPr>
        <p:blipFill rotWithShape="1">
          <a:blip r:embed="rId2"/>
          <a:srcRect l="13795" t="32712" r="78965" b="61816"/>
          <a:stretch/>
        </p:blipFill>
        <p:spPr bwMode="auto">
          <a:xfrm>
            <a:off x="5187026" y="4238461"/>
            <a:ext cx="517476" cy="355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6969390" y="1628801"/>
            <a:ext cx="1194558" cy="507831"/>
          </a:xfrm>
          <a:prstGeom prst="rect">
            <a:avLst/>
          </a:prstGeom>
          <a:noFill/>
        </p:spPr>
        <p:txBody>
          <a:bodyPr wrap="none" lIns="91440" tIns="45720" rIns="91440" bIns="45720">
            <a:spAutoFit/>
          </a:bodyPr>
          <a:lstStyle/>
          <a:p>
            <a:pPr algn="ctr"/>
            <a:r>
              <a:rPr lang="en-US" sz="27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Cao </a:t>
            </a:r>
            <a:r>
              <a:rPr lang="en-US" sz="27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su</a:t>
            </a:r>
            <a:endParaRPr lang="en-US" sz="27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6998008" y="4293212"/>
            <a:ext cx="780983" cy="507831"/>
          </a:xfrm>
          <a:prstGeom prst="rect">
            <a:avLst/>
          </a:prstGeom>
          <a:noFill/>
        </p:spPr>
        <p:txBody>
          <a:bodyPr wrap="none" lIns="91440" tIns="45720" rIns="91440" bIns="45720">
            <a:spAutoFit/>
          </a:bodyPr>
          <a:lstStyle/>
          <a:p>
            <a:pPr algn="ctr"/>
            <a:r>
              <a:rPr lang="en-US" sz="27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Chè</a:t>
            </a:r>
            <a:endParaRPr lang="en-US" sz="27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
        <p:nvSpPr>
          <p:cNvPr id="20" name="Rectangle 19"/>
          <p:cNvSpPr/>
          <p:nvPr/>
        </p:nvSpPr>
        <p:spPr>
          <a:xfrm>
            <a:off x="7126406" y="2637028"/>
            <a:ext cx="1233030" cy="507831"/>
          </a:xfrm>
          <a:prstGeom prst="rect">
            <a:avLst/>
          </a:prstGeom>
          <a:noFill/>
        </p:spPr>
        <p:txBody>
          <a:bodyPr wrap="none" lIns="91440" tIns="45720" rIns="91440" bIns="45720">
            <a:spAutoFit/>
          </a:bodyPr>
          <a:lstStyle/>
          <a:p>
            <a:pPr algn="ctr"/>
            <a:r>
              <a:rPr lang="en-US" sz="27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Cà</a:t>
            </a:r>
            <a:r>
              <a:rPr lang="en-US" sz="27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7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phê</a:t>
            </a:r>
            <a:endParaRPr lang="en-US" sz="27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7221745" y="3501009"/>
            <a:ext cx="1271502" cy="507831"/>
          </a:xfrm>
          <a:prstGeom prst="rect">
            <a:avLst/>
          </a:prstGeom>
          <a:noFill/>
        </p:spPr>
        <p:txBody>
          <a:bodyPr wrap="none" lIns="91440" tIns="45720" rIns="91440" bIns="45720">
            <a:spAutoFit/>
          </a:bodyPr>
          <a:lstStyle/>
          <a:p>
            <a:pPr algn="ctr"/>
            <a:r>
              <a:rPr lang="en-US" sz="27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Hồ</a:t>
            </a:r>
            <a:r>
              <a:rPr lang="en-US" sz="27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7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tiêu</a:t>
            </a:r>
            <a:endParaRPr lang="en-US" sz="27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80683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5"/>
                                        </p:tgtEl>
                                      </p:cBhvr>
                                      <p:by x="150000" y="150000"/>
                                    </p:animScale>
                                  </p:childTnLst>
                                </p:cTn>
                              </p:par>
                              <p:par>
                                <p:cTn id="9" presetID="16" presetClass="entr" presetSubtype="2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13"/>
                                        </p:tgtEl>
                                      </p:cBhvr>
                                      <p:by x="150000" y="150000"/>
                                    </p:animScale>
                                  </p:childTnLst>
                                </p:cTn>
                              </p:par>
                              <p:par>
                                <p:cTn id="16" presetID="6" presetClass="emph" presetSubtype="0" fill="hold" nodeType="withEffect">
                                  <p:stCondLst>
                                    <p:cond delay="0"/>
                                  </p:stCondLst>
                                  <p:childTnLst>
                                    <p:animScale>
                                      <p:cBhvr>
                                        <p:cTn id="17" dur="2000" fill="hold"/>
                                        <p:tgtEl>
                                          <p:spTgt spid="14"/>
                                        </p:tgtEl>
                                      </p:cBhvr>
                                      <p:by x="150000" y="150000"/>
                                    </p:animScale>
                                  </p:childTnLst>
                                </p:cTn>
                              </p:par>
                              <p:par>
                                <p:cTn id="18" presetID="6" presetClass="emph" presetSubtype="0" fill="hold" nodeType="withEffect">
                                  <p:stCondLst>
                                    <p:cond delay="0"/>
                                  </p:stCondLst>
                                  <p:childTnLst>
                                    <p:animScale>
                                      <p:cBhvr>
                                        <p:cTn id="19" dur="2000" fill="hold"/>
                                        <p:tgtEl>
                                          <p:spTgt spid="10"/>
                                        </p:tgtEl>
                                      </p:cBhvr>
                                      <p:by x="150000" y="150000"/>
                                    </p:animScale>
                                  </p:childTnLst>
                                </p:cTn>
                              </p:par>
                              <p:par>
                                <p:cTn id="20" presetID="6" presetClass="emph" presetSubtype="0" fill="hold" nodeType="withEffect">
                                  <p:stCondLst>
                                    <p:cond delay="0"/>
                                  </p:stCondLst>
                                  <p:childTnLst>
                                    <p:animScale>
                                      <p:cBhvr>
                                        <p:cTn id="21" dur="2000" fill="hold"/>
                                        <p:tgtEl>
                                          <p:spTgt spid="9"/>
                                        </p:tgtEl>
                                      </p:cBhvr>
                                      <p:by x="150000" y="150000"/>
                                    </p:animScale>
                                  </p:childTnLst>
                                </p:cTn>
                              </p:par>
                              <p:par>
                                <p:cTn id="22" presetID="6" presetClass="emph" presetSubtype="0" fill="hold" nodeType="withEffect">
                                  <p:stCondLst>
                                    <p:cond delay="0"/>
                                  </p:stCondLst>
                                  <p:childTnLst>
                                    <p:animScale>
                                      <p:cBhvr>
                                        <p:cTn id="23" dur="2000" fill="hold"/>
                                        <p:tgtEl>
                                          <p:spTgt spid="12"/>
                                        </p:tgtEl>
                                      </p:cBhvr>
                                      <p:by x="150000" y="150000"/>
                                    </p:animScale>
                                  </p:childTnLst>
                                </p:cTn>
                              </p:par>
                              <p:par>
                                <p:cTn id="24" presetID="6" presetClass="emph" presetSubtype="0" fill="hold" nodeType="withEffect">
                                  <p:stCondLst>
                                    <p:cond delay="0"/>
                                  </p:stCondLst>
                                  <p:childTnLst>
                                    <p:animScale>
                                      <p:cBhvr>
                                        <p:cTn id="25" dur="2000" fill="hold"/>
                                        <p:tgtEl>
                                          <p:spTgt spid="11"/>
                                        </p:tgtEl>
                                      </p:cBhvr>
                                      <p:by x="150000" y="150000"/>
                                    </p:animScale>
                                  </p:childTnLst>
                                </p:cTn>
                              </p:par>
                              <p:par>
                                <p:cTn id="26" presetID="6"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15"/>
                                        </p:tgtEl>
                                      </p:cBhvr>
                                      <p:by x="150000" y="150000"/>
                                    </p:animScale>
                                  </p:childTnLst>
                                </p:cTn>
                              </p:par>
                              <p:par>
                                <p:cTn id="33" presetID="6" presetClass="emph" presetSubtype="0" fill="hold" nodeType="withEffect">
                                  <p:stCondLst>
                                    <p:cond delay="0"/>
                                  </p:stCondLst>
                                  <p:childTnLst>
                                    <p:animScale>
                                      <p:cBhvr>
                                        <p:cTn id="34" dur="2000" fill="hold"/>
                                        <p:tgtEl>
                                          <p:spTgt spid="16"/>
                                        </p:tgtEl>
                                      </p:cBhvr>
                                      <p:by x="150000" y="150000"/>
                                    </p:animScale>
                                  </p:childTnLst>
                                </p:cTn>
                              </p:par>
                              <p:par>
                                <p:cTn id="35" presetID="6"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nodeType="clickEffect">
                                  <p:stCondLst>
                                    <p:cond delay="0"/>
                                  </p:stCondLst>
                                  <p:childTnLst>
                                    <p:animScale>
                                      <p:cBhvr>
                                        <p:cTn id="41" dur="2000" fill="hold"/>
                                        <p:tgtEl>
                                          <p:spTgt spid="7"/>
                                        </p:tgtEl>
                                      </p:cBhvr>
                                      <p:by x="150000" y="150000"/>
                                    </p:animScale>
                                  </p:childTnLst>
                                </p:cTn>
                              </p:par>
                              <p:par>
                                <p:cTn id="42" presetID="6" presetClass="emph" presetSubtype="0" fill="hold" nodeType="withEffect">
                                  <p:stCondLst>
                                    <p:cond delay="0"/>
                                  </p:stCondLst>
                                  <p:childTnLst>
                                    <p:animScale>
                                      <p:cBhvr>
                                        <p:cTn id="43" dur="2000" fill="hold"/>
                                        <p:tgtEl>
                                          <p:spTgt spid="8"/>
                                        </p:tgtEl>
                                      </p:cBhvr>
                                      <p:by x="150000" y="150000"/>
                                    </p:animScale>
                                  </p:childTnLst>
                                </p:cTn>
                              </p:par>
                              <p:par>
                                <p:cTn id="44" presetID="6"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434378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1513</Words>
  <Application>Microsoft Office PowerPoint</Application>
  <PresentationFormat>A4 Paper (210x297 mm)</PresentationFormat>
  <Paragraphs>172</Paragraphs>
  <Slides>42</Slides>
  <Notes>1</Notes>
  <HiddenSlides>0</HiddenSlides>
  <MMClips>1</MMClips>
  <ScaleCrop>false</ScaleCrop>
  <HeadingPairs>
    <vt:vector size="8" baseType="variant">
      <vt:variant>
        <vt:lpstr>Fonts Used</vt:lpstr>
      </vt:variant>
      <vt:variant>
        <vt:i4>6</vt:i4>
      </vt:variant>
      <vt:variant>
        <vt:lpstr>Theme</vt:lpstr>
      </vt:variant>
      <vt:variant>
        <vt:i4>10</vt:i4>
      </vt:variant>
      <vt:variant>
        <vt:lpstr>Slide Titles</vt:lpstr>
      </vt:variant>
      <vt:variant>
        <vt:i4>42</vt:i4>
      </vt:variant>
      <vt:variant>
        <vt:lpstr>Custom Shows</vt:lpstr>
      </vt:variant>
      <vt:variant>
        <vt:i4>2</vt:i4>
      </vt:variant>
    </vt:vector>
  </HeadingPairs>
  <TitlesOfParts>
    <vt:vector size="60" baseType="lpstr">
      <vt:lpstr>.VnTime</vt:lpstr>
      <vt:lpstr>Arial</vt:lpstr>
      <vt:lpstr>Calibri</vt:lpstr>
      <vt:lpstr>Calibri Light</vt:lpstr>
      <vt:lpstr>Times New Roman</vt:lpstr>
      <vt:lpstr>Wingdings</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lpstr>Custom Show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 HOC VIEN</dc:creator>
  <cp:lastModifiedBy>Admin</cp:lastModifiedBy>
  <cp:revision>100</cp:revision>
  <dcterms:created xsi:type="dcterms:W3CDTF">2018-10-30T10:38:00Z</dcterms:created>
  <dcterms:modified xsi:type="dcterms:W3CDTF">2022-10-17T03:53:06Z</dcterms:modified>
</cp:coreProperties>
</file>