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25" r:id="rId1"/>
  </p:sldMasterIdLst>
  <p:notesMasterIdLst>
    <p:notesMasterId r:id="rId29"/>
  </p:notesMasterIdLst>
  <p:sldIdLst>
    <p:sldId id="8722" r:id="rId2"/>
    <p:sldId id="8714" r:id="rId3"/>
    <p:sldId id="8705" r:id="rId4"/>
    <p:sldId id="8723" r:id="rId5"/>
    <p:sldId id="8724" r:id="rId6"/>
    <p:sldId id="8715" r:id="rId7"/>
    <p:sldId id="8725" r:id="rId8"/>
    <p:sldId id="433" r:id="rId9"/>
    <p:sldId id="434" r:id="rId10"/>
    <p:sldId id="375" r:id="rId11"/>
    <p:sldId id="436" r:id="rId12"/>
    <p:sldId id="437" r:id="rId13"/>
    <p:sldId id="8709" r:id="rId14"/>
    <p:sldId id="8726" r:id="rId15"/>
    <p:sldId id="8710" r:id="rId16"/>
    <p:sldId id="8711" r:id="rId17"/>
    <p:sldId id="8712" r:id="rId18"/>
    <p:sldId id="8718" r:id="rId19"/>
    <p:sldId id="8713" r:id="rId20"/>
    <p:sldId id="8727" r:id="rId21"/>
    <p:sldId id="8716" r:id="rId22"/>
    <p:sldId id="445" r:id="rId23"/>
    <p:sldId id="456" r:id="rId24"/>
    <p:sldId id="8720" r:id="rId25"/>
    <p:sldId id="8719" r:id="rId26"/>
    <p:sldId id="8728" r:id="rId27"/>
    <p:sldId id="8697" r:id="rId28"/>
  </p:sldIdLst>
  <p:sldSz cx="12192000" cy="6858000"/>
  <p:notesSz cx="6858000" cy="9144000"/>
  <p:custDataLst>
    <p:tags r:id="rId30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3300"/>
    <a:srgbClr val="0000FF"/>
    <a:srgbClr val="FFFF00"/>
    <a:srgbClr val="FFFF66"/>
    <a:srgbClr val="00FF00"/>
    <a:srgbClr val="FF33CC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5" autoAdjust="0"/>
    <p:restoredTop sz="94673" autoAdjust="0"/>
  </p:normalViewPr>
  <p:slideViewPr>
    <p:cSldViewPr>
      <p:cViewPr varScale="1">
        <p:scale>
          <a:sx n="59" d="100"/>
          <a:sy n="59" d="100"/>
        </p:scale>
        <p:origin x="84" y="3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1273F8-4736-4BFA-8E69-75BF131C1E74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19FA804-3C29-4F63-90A0-D5D7E45BF5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1533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Chỗ dành sẵn cho Hình ảnh của Bản chiế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Chỗ dành sẵn cho Ghi chú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>
              <a:cs typeface="Arial" panose="020B0604020202020204" pitchFamily="34" charset="0"/>
            </a:endParaRPr>
          </a:p>
        </p:txBody>
      </p:sp>
      <p:sp>
        <p:nvSpPr>
          <p:cNvPr id="142340" name="Chỗ dành sẵn cho Số hiệu Bản chiế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4DD86A5B-8B0D-40D1-B82F-EDAF26FC7029}" type="slidenum">
              <a:rPr lang="vi-VN">
                <a:solidFill>
                  <a:srgbClr val="9A53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1" hangingPunct="1"/>
              <a:t>1</a:t>
            </a:fld>
            <a:endParaRPr lang="vi-VN">
              <a:solidFill>
                <a:srgbClr val="9A5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409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Chỗ dành sẵn cho Hình ảnh của Bản chiế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Chỗ dành sẵn cho Ghi chú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>
              <a:cs typeface="Arial" panose="020B0604020202020204" pitchFamily="34" charset="0"/>
            </a:endParaRPr>
          </a:p>
        </p:txBody>
      </p:sp>
      <p:sp>
        <p:nvSpPr>
          <p:cNvPr id="168964" name="Chỗ dành sẵn cho Số hiệu Bản chiế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90D264EC-0012-4E5E-8F8E-C160B87FE271}" type="slidenum">
              <a:rPr lang="vi-VN">
                <a:solidFill>
                  <a:srgbClr val="9A53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1" hangingPunct="1"/>
              <a:t>25</a:t>
            </a:fld>
            <a:endParaRPr lang="vi-VN">
              <a:solidFill>
                <a:srgbClr val="9A5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695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Chỗ dành sẵn cho Hình ảnh của Bản chiế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Chỗ dành sẵn cho Ghi chú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>
              <a:cs typeface="Arial" panose="020B0604020202020204" pitchFamily="34" charset="0"/>
            </a:endParaRPr>
          </a:p>
        </p:txBody>
      </p:sp>
      <p:sp>
        <p:nvSpPr>
          <p:cNvPr id="144388" name="Chỗ dành sẵn cho Số hiệu Bản chiế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AFFDC7DD-B87B-40E0-B99D-1F7DC14B4A31}" type="slidenum">
              <a:rPr lang="vi-VN">
                <a:solidFill>
                  <a:srgbClr val="9A53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1" hangingPunct="1"/>
              <a:t>2</a:t>
            </a:fld>
            <a:endParaRPr lang="vi-VN">
              <a:solidFill>
                <a:srgbClr val="9A5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050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Chỗ dành sẵn cho Hình ảnh của Bản chiế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Chỗ dành sẵn cho Ghi chú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>
              <a:cs typeface="Arial" panose="020B0604020202020204" pitchFamily="34" charset="0"/>
            </a:endParaRPr>
          </a:p>
        </p:txBody>
      </p:sp>
      <p:sp>
        <p:nvSpPr>
          <p:cNvPr id="142340" name="Chỗ dành sẵn cho Số hiệu Bản chiế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4DD86A5B-8B0D-40D1-B82F-EDAF26FC7029}" type="slidenum">
              <a:rPr lang="vi-VN">
                <a:solidFill>
                  <a:srgbClr val="9A53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1" hangingPunct="1"/>
              <a:t>4</a:t>
            </a:fld>
            <a:endParaRPr lang="vi-VN">
              <a:solidFill>
                <a:srgbClr val="9A5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862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Chỗ dành sẵn cho Hình ảnh của Bản chiế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Chỗ dành sẵn cho Ghi chú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>
              <a:cs typeface="Arial" panose="020B0604020202020204" pitchFamily="34" charset="0"/>
            </a:endParaRPr>
          </a:p>
        </p:txBody>
      </p:sp>
      <p:sp>
        <p:nvSpPr>
          <p:cNvPr id="147460" name="Chỗ dành sẵn cho Số hiệu Bản chiế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43985BB9-A691-4357-B6C2-47F543580E4B}" type="slidenum">
              <a:rPr lang="vi-VN">
                <a:solidFill>
                  <a:srgbClr val="9A53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1" hangingPunct="1"/>
              <a:t>6</a:t>
            </a:fld>
            <a:endParaRPr lang="vi-VN">
              <a:solidFill>
                <a:srgbClr val="9A5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956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207;g853034354b_0_63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7411" name="Google Shape;208;g853034354b_0_63:notes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973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4FC9F922-B502-4137-99A2-E2045B59B54C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710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207;g853034354b_0_63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7411" name="Google Shape;208;g853034354b_0_63:notes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829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Chỗ dành sẵn cho Hình ảnh của Bản chiế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Chỗ dành sẵn cho Ghi chú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>
              <a:cs typeface="Arial" panose="020B0604020202020204" pitchFamily="34" charset="0"/>
            </a:endParaRPr>
          </a:p>
        </p:txBody>
      </p:sp>
      <p:sp>
        <p:nvSpPr>
          <p:cNvPr id="162820" name="Chỗ dành sẵn cho Số hiệu Bản chiế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4EF3DEB6-4C71-4056-A75C-47705C59D70C}" type="slidenum">
              <a:rPr lang="vi-VN">
                <a:solidFill>
                  <a:srgbClr val="9A53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1" hangingPunct="1"/>
              <a:t>21</a:t>
            </a:fld>
            <a:endParaRPr lang="vi-VN">
              <a:solidFill>
                <a:srgbClr val="9A5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887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A7E00467-F56C-4711-A7DC-E7CE609CBA4A}" type="slidenum">
              <a:rPr lang="en-US" altLang="en-US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376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362236047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Nhóm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9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0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1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</p:grpSp>
      <p:grpSp>
        <p:nvGrpSpPr>
          <p:cNvPr id="20" name="Nhóm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2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3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4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5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6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7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8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9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0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1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2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</p:grpSp>
      <p:grpSp>
        <p:nvGrpSpPr>
          <p:cNvPr id="33" name="Nhóm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4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5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6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7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8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9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0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1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2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3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4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5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97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vi-VN" noProof="0" dirty="0"/>
          </a:p>
        </p:txBody>
      </p:sp>
      <p:sp>
        <p:nvSpPr>
          <p:cNvPr id="111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vi-VN" noProof="0" dirty="0"/>
          </a:p>
        </p:txBody>
      </p:sp>
      <p:sp>
        <p:nvSpPr>
          <p:cNvPr id="125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vi-VN" noProof="0" dirty="0"/>
          </a:p>
        </p:txBody>
      </p:sp>
      <p:sp>
        <p:nvSpPr>
          <p:cNvPr id="126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Chỗ dành sẵn cho Số Trang chiếu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761CF90F-3023-4BFF-BDC4-1A15FDB3E9EB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47" name="Chỗ dành sẵn cho Chân trang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8" name="Chỗ dành sẵn cho Ngày tháng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A1C741-D94A-477D-8D95-C8C2E6A0501E}" type="datetime1">
              <a:rPr lang="vi-VN"/>
              <a:pPr>
                <a:defRPr/>
              </a:pPr>
              <a:t>31/12/2021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7182025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>
            <a:normAutofit/>
          </a:bodyPr>
          <a:lstStyle>
            <a:lvl1pPr algn="l" rtl="0">
              <a:defRPr sz="3600"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hỗ dành sẵn cho Số Trang chiế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66AED7-80DC-489D-8409-F0A41A9ECED2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6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ỗ dành sẵn cho Ngày tháng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A4F0A-6682-4283-8C76-53D022A48D8E}" type="datetime1">
              <a:rPr lang="vi-VN"/>
              <a:pPr>
                <a:defRPr/>
              </a:pPr>
              <a:t>31/12/2021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4235390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Nhóm 7"/>
          <p:cNvGrpSpPr>
            <a:grpSpLocks/>
          </p:cNvGrpSpPr>
          <p:nvPr/>
        </p:nvGrpSpPr>
        <p:grpSpPr bwMode="auto">
          <a:xfrm>
            <a:off x="595313" y="781050"/>
            <a:ext cx="6434137" cy="5054600"/>
            <a:chOff x="5162444" y="781398"/>
            <a:chExt cx="6433398" cy="5053665"/>
          </a:xfrm>
        </p:grpSpPr>
        <p:sp>
          <p:nvSpPr>
            <p:cNvPr id="6" name="Hình tự do 42"/>
            <p:cNvSpPr>
              <a:spLocks/>
            </p:cNvSpPr>
            <p:nvPr/>
          </p:nvSpPr>
          <p:spPr bwMode="auto">
            <a:xfrm rot="16200000" flipV="1">
              <a:off x="3342718" y="3275693"/>
              <a:ext cx="3828342" cy="17460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7" name="Hình tự do 43"/>
            <p:cNvSpPr>
              <a:spLocks/>
            </p:cNvSpPr>
            <p:nvPr/>
          </p:nvSpPr>
          <p:spPr bwMode="auto">
            <a:xfrm rot="16200000" flipV="1">
              <a:off x="9565004" y="3299501"/>
              <a:ext cx="3837865" cy="17461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grpSp>
          <p:nvGrpSpPr>
            <p:cNvPr id="8" name="Nhóm 10"/>
            <p:cNvGrpSpPr>
              <a:grpSpLocks/>
            </p:cNvGrpSpPr>
            <p:nvPr/>
          </p:nvGrpSpPr>
          <p:grpSpPr bwMode="auto"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17" name="Hình tự do 41"/>
              <p:cNvSpPr>
                <a:spLocks/>
              </p:cNvSpPr>
              <p:nvPr/>
            </p:nvSpPr>
            <p:spPr bwMode="auto">
              <a:xfrm rot="16200000" flipV="1">
                <a:off x="9392238" y="4188656"/>
                <a:ext cx="15872" cy="3086477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vi-VN" dirty="0"/>
              </a:p>
            </p:txBody>
          </p:sp>
          <p:sp>
            <p:nvSpPr>
              <p:cNvPr id="18" name="Hình tự do 44"/>
              <p:cNvSpPr>
                <a:spLocks/>
              </p:cNvSpPr>
              <p:nvPr/>
            </p:nvSpPr>
            <p:spPr bwMode="auto">
              <a:xfrm rot="16200000" flipV="1">
                <a:off x="9367555" y="-651448"/>
                <a:ext cx="12698" cy="3033937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vi-VN" dirty="0"/>
              </a:p>
            </p:txBody>
          </p:sp>
        </p:grpSp>
        <p:sp>
          <p:nvSpPr>
            <p:cNvPr id="9" name="Hình tự do 45"/>
            <p:cNvSpPr>
              <a:spLocks noEditPoints="1"/>
            </p:cNvSpPr>
            <p:nvPr/>
          </p:nvSpPr>
          <p:spPr bwMode="auto">
            <a:xfrm rot="16200000" flipV="1">
              <a:off x="5185477" y="5323170"/>
              <a:ext cx="477750" cy="523815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0" name="Hình tự do 46"/>
            <p:cNvSpPr>
              <a:spLocks noEditPoints="1"/>
            </p:cNvSpPr>
            <p:nvPr/>
          </p:nvSpPr>
          <p:spPr bwMode="auto">
            <a:xfrm rot="16200000" flipV="1">
              <a:off x="5197382" y="5323965"/>
              <a:ext cx="477749" cy="512704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1" name="Hình tự do 47"/>
            <p:cNvSpPr>
              <a:spLocks noEditPoints="1"/>
            </p:cNvSpPr>
            <p:nvPr/>
          </p:nvSpPr>
          <p:spPr bwMode="auto">
            <a:xfrm rot="16200000" flipV="1">
              <a:off x="11077601" y="5321583"/>
              <a:ext cx="507906" cy="51905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2" name="Hình tự do 48"/>
            <p:cNvSpPr>
              <a:spLocks noEditPoints="1"/>
            </p:cNvSpPr>
            <p:nvPr/>
          </p:nvSpPr>
          <p:spPr bwMode="auto">
            <a:xfrm rot="16200000" flipV="1">
              <a:off x="11092679" y="5320789"/>
              <a:ext cx="471401" cy="534926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3" name="Hình tự do 49"/>
            <p:cNvSpPr>
              <a:spLocks noEditPoints="1"/>
            </p:cNvSpPr>
            <p:nvPr/>
          </p:nvSpPr>
          <p:spPr bwMode="auto">
            <a:xfrm rot="16200000" flipV="1">
              <a:off x="11051408" y="771858"/>
              <a:ext cx="468226" cy="519052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4" name="Hình tự do 50"/>
            <p:cNvSpPr>
              <a:spLocks noEditPoints="1"/>
            </p:cNvSpPr>
            <p:nvPr/>
          </p:nvSpPr>
          <p:spPr bwMode="auto">
            <a:xfrm rot="16200000" flipV="1">
              <a:off x="11044265" y="786937"/>
              <a:ext cx="468226" cy="488894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5" name="Hình tự do 51"/>
            <p:cNvSpPr>
              <a:spLocks noEditPoints="1"/>
            </p:cNvSpPr>
            <p:nvPr/>
          </p:nvSpPr>
          <p:spPr bwMode="auto">
            <a:xfrm rot="16200000" flipV="1">
              <a:off x="5232300" y="721066"/>
              <a:ext cx="423785" cy="544449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6" name="Hình tự do 52"/>
            <p:cNvSpPr>
              <a:spLocks noEditPoints="1"/>
            </p:cNvSpPr>
            <p:nvPr/>
          </p:nvSpPr>
          <p:spPr bwMode="auto">
            <a:xfrm rot="16200000" flipV="1">
              <a:off x="5241825" y="749637"/>
              <a:ext cx="428546" cy="492068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>
            <a:normAutofit/>
          </a:bodyPr>
          <a:lstStyle>
            <a:lvl1pPr algn="l" rtl="0">
              <a:defRPr sz="3600"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Ảnh 2" descr="Chỗ dành sẵn trống để thêm một hình ảnh. Bấm vào chỗ dành sẵn, rồi chọn hình ảnh mà bạn muốn thêm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vi-VN" noProof="0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hỗ dành sẵn cho Số Trang chiế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C65223-548D-4769-982F-B2E7A0A4BB54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20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1" name="Chỗ dành sẵn cho Ngày tháng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052D01-2C44-4CC6-BE47-BC0D0CF2DC41}" type="datetime1">
              <a:rPr lang="vi-VN"/>
              <a:pPr>
                <a:defRPr/>
              </a:pPr>
              <a:t>31/12/2021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4056369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 dirty="0"/>
          </a:p>
        </p:txBody>
      </p:sp>
      <p:sp>
        <p:nvSpPr>
          <p:cNvPr id="4" name="Chỗ dành sẵn cho Số Trang chiế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9C71D5-CAE6-48A7-9E8C-11826FBEB867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ỗ dành sẵn cho Ngày tháng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D7513-C6E2-4367-8392-52845F3F09C1}" type="datetime1">
              <a:rPr lang="vi-VN"/>
              <a:pPr>
                <a:defRPr/>
              </a:pPr>
              <a:t>31/12/2021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1552211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 dirty="0"/>
          </a:p>
        </p:txBody>
      </p:sp>
      <p:sp>
        <p:nvSpPr>
          <p:cNvPr id="4" name="Chỗ dành sẵn cho Số Trang chiế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F74FD5-F697-47EA-8A63-33FE0268DE1A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ỗ dành sẵn cho Ngày tháng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52C748-1319-4493-ABA6-B9B13584D518}" type="datetime1">
              <a:rPr lang="vi-VN"/>
              <a:pPr>
                <a:defRPr/>
              </a:pPr>
              <a:t>31/12/2021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359622279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1C706F0B-963D-4080-905D-1B62202520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510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04;p1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" b="39510"/>
          <a:stretch>
            <a:fillRect/>
          </a:stretch>
        </p:blipFill>
        <p:spPr bwMode="auto">
          <a:xfrm>
            <a:off x="-330200" y="-249238"/>
            <a:ext cx="12982575" cy="735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05;p17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89"/>
          <a:stretch>
            <a:fillRect/>
          </a:stretch>
        </p:blipFill>
        <p:spPr bwMode="auto">
          <a:xfrm rot="635655">
            <a:off x="2465388" y="4078288"/>
            <a:ext cx="2757487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oogle Shape;106;p17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89"/>
          <a:stretch>
            <a:fillRect/>
          </a:stretch>
        </p:blipFill>
        <p:spPr bwMode="auto">
          <a:xfrm rot="1903775">
            <a:off x="9018588" y="1155700"/>
            <a:ext cx="2757487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oogle Shape;107;p17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6" b="6837"/>
          <a:stretch>
            <a:fillRect/>
          </a:stretch>
        </p:blipFill>
        <p:spPr bwMode="auto">
          <a:xfrm>
            <a:off x="171450" y="179388"/>
            <a:ext cx="11166475" cy="649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1735267" y="3626384"/>
            <a:ext cx="2801600" cy="8848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735267" y="4511184"/>
            <a:ext cx="2801600" cy="955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/>
          </p:nvPr>
        </p:nvSpPr>
        <p:spPr>
          <a:xfrm>
            <a:off x="4695200" y="3626384"/>
            <a:ext cx="2801600" cy="8848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4695200" y="4511184"/>
            <a:ext cx="2801600" cy="955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/>
          </p:nvPr>
        </p:nvSpPr>
        <p:spPr>
          <a:xfrm>
            <a:off x="7655133" y="3626384"/>
            <a:ext cx="2801600" cy="8848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7655133" y="4511184"/>
            <a:ext cx="2801600" cy="955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998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6;p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" b="39510"/>
          <a:stretch>
            <a:fillRect/>
          </a:stretch>
        </p:blipFill>
        <p:spPr bwMode="auto">
          <a:xfrm>
            <a:off x="-330200" y="-249238"/>
            <a:ext cx="12982575" cy="735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17;p3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2498725" y="596900"/>
            <a:ext cx="7194550" cy="5664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64895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 dirty="0"/>
          </a:p>
        </p:txBody>
      </p:sp>
      <p:sp>
        <p:nvSpPr>
          <p:cNvPr id="4" name="Chỗ dành sẵn cho Số Trang chiế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E00A67-21C4-4DCC-AC52-5EE8B02CFAD7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ỗ dành sẵn cho Ngày tháng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DAB5F-2A06-4528-A93F-D5AD20893F34}" type="datetime1">
              <a:rPr lang="vi-VN"/>
              <a:pPr>
                <a:defRPr/>
              </a:pPr>
              <a:t>31/12/2021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4285865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>
            <a:normAutofit/>
          </a:bodyPr>
          <a:lstStyle>
            <a:lvl1pPr algn="l" rtl="0">
              <a:defRPr sz="4400"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379480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 dirty="0"/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 dirty="0"/>
          </a:p>
        </p:txBody>
      </p:sp>
      <p:sp>
        <p:nvSpPr>
          <p:cNvPr id="5" name="Chỗ dành sẵn cho Số Trang chiế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3EF4C1-DBE2-491A-A648-884FEB0220CC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6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ỗ dành sẵn cho Ngày tháng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CE941-7811-4F32-84B1-5759F2EA558D}" type="datetime1">
              <a:rPr lang="vi-VN"/>
              <a:pPr>
                <a:defRPr/>
              </a:pPr>
              <a:t>31/12/2021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5636700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 dirty="0"/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hỗ dành sẵn cho Nội dung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 dirty="0"/>
          </a:p>
        </p:txBody>
      </p:sp>
      <p:sp>
        <p:nvSpPr>
          <p:cNvPr id="7" name="Chỗ dành sẵn cho Số Trang chiế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97DCB3-139D-4EBA-BFD7-2F9C72700E6F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8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Chỗ dành sẵn cho Ngày tháng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0A21F-F86D-4247-8364-874BBD88F096}" type="datetime1">
              <a:rPr lang="vi-VN"/>
              <a:pPr>
                <a:defRPr/>
              </a:pPr>
              <a:t>31/12/2021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8061823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Số Trang chiế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98167F-BD4C-466B-9943-A16C014EF139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4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Chỗ dành sẵn cho Ngày tháng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E99A5-C4B1-4A66-B878-37216E2B46E4}" type="datetime1">
              <a:rPr lang="vi-VN"/>
              <a:pPr>
                <a:defRPr/>
              </a:pPr>
              <a:t>31/12/2021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1895403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Số Trang chiế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392C9C-8AA7-4BFE-8016-FF60049C8E8E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3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FC849-006C-470C-A704-E82B8ABC6EC7}" type="datetime1">
              <a:rPr lang="vi-VN"/>
              <a:pPr>
                <a:defRPr/>
              </a:pPr>
              <a:t>31/12/2021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01628588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Nhóm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9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0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1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</p:grpSp>
      <p:grpSp>
        <p:nvGrpSpPr>
          <p:cNvPr id="20" name="Nhóm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2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3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4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5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6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7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8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9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0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1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2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6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vi-VN" noProof="0" dirty="0"/>
          </a:p>
        </p:txBody>
      </p:sp>
      <p:sp>
        <p:nvSpPr>
          <p:cNvPr id="39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vi-VN" noProof="0" dirty="0"/>
          </a:p>
        </p:txBody>
      </p:sp>
      <p:sp>
        <p:nvSpPr>
          <p:cNvPr id="40" name="Chỗ dành sẵn cho Văn bản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Chỗ dành sẵn cho Số Trang chiếu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0081D9F8-CDDD-4D8E-BC08-1F852EDEAA79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34" name="Chỗ dành sẵn cho Chân trang 6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5" name="Chỗ dành sẵn cho Ngày tháng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4BAE2D-A187-4B95-822F-736644E7062D}" type="datetime1">
              <a:rPr lang="vi-VN"/>
              <a:pPr>
                <a:defRPr/>
              </a:pPr>
              <a:t>31/12/2021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55421236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1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2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3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4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5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6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7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8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9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0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1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</p:grpSp>
      <p:grpSp>
        <p:nvGrpSpPr>
          <p:cNvPr id="22" name="Nhóm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4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5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6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7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8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9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0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1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2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3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4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</p:grpSp>
      <p:grpSp>
        <p:nvGrpSpPr>
          <p:cNvPr id="35" name="Nhóm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6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7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8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9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0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1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2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3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4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5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6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7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79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vi-VN" noProof="0" dirty="0"/>
          </a:p>
        </p:txBody>
      </p:sp>
      <p:sp>
        <p:nvSpPr>
          <p:cNvPr id="81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vi-VN" noProof="0" dirty="0"/>
          </a:p>
        </p:txBody>
      </p:sp>
      <p:sp>
        <p:nvSpPr>
          <p:cNvPr id="82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0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vi-VN" noProof="0" dirty="0"/>
          </a:p>
        </p:txBody>
      </p:sp>
      <p:sp>
        <p:nvSpPr>
          <p:cNvPr id="83" name="Chỗ dành sẵn cho Văn bản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Chỗ dành sẵn cho Số Trang chiếu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35694C8F-7B3A-4838-93BA-580FDCCB9BCA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49" name="Chỗ dành sẵn cho Chân trang 6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0" name="Chỗ dành sẵn cho Ngày tháng 5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3F7994-0DE4-4E07-853B-053D724FF214}" type="datetime1">
              <a:rPr lang="vi-VN"/>
              <a:pPr>
                <a:defRPr/>
              </a:pPr>
              <a:t>31/12/2021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04998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hỗ dành sẵn cho Tiêu đề 1"/>
          <p:cNvSpPr>
            <a:spLocks noGrp="1" noChangeArrowheads="1"/>
          </p:cNvSpPr>
          <p:nvPr>
            <p:ph type="title"/>
          </p:nvPr>
        </p:nvSpPr>
        <p:spPr bwMode="auto">
          <a:xfrm>
            <a:off x="1065213" y="304800"/>
            <a:ext cx="10058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để sửa kiểu tiêu đề Bản cái</a:t>
            </a:r>
          </a:p>
        </p:txBody>
      </p:sp>
      <p:sp>
        <p:nvSpPr>
          <p:cNvPr id="2051" name="Chỗ dành sẵn cho Văn bản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5213" y="1752600"/>
            <a:ext cx="100584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Chỉnh sửa kiểu văn bản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bốn</a:t>
            </a:r>
          </a:p>
          <a:p>
            <a:pPr lvl="4"/>
            <a:r>
              <a:rPr lang="vi-VN" smtClean="0"/>
              <a:t>Mức năm</a:t>
            </a:r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fld id="{44C6936F-B4E3-4EB4-AF17-AF18EE8A90C1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7BCF292-3D64-4F3A-AFB1-1E388703F004}" type="datetime1">
              <a:rPr lang="vi-VN"/>
              <a:pPr>
                <a:defRPr/>
              </a:pPr>
              <a:t>31/12/2021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08" r:id="rId1"/>
    <p:sldLayoutId id="2147485674" r:id="rId2"/>
    <p:sldLayoutId id="2147485809" r:id="rId3"/>
    <p:sldLayoutId id="2147485675" r:id="rId4"/>
    <p:sldLayoutId id="2147485676" r:id="rId5"/>
    <p:sldLayoutId id="2147485677" r:id="rId6"/>
    <p:sldLayoutId id="2147485678" r:id="rId7"/>
    <p:sldLayoutId id="2147485810" r:id="rId8"/>
    <p:sldLayoutId id="2147485811" r:id="rId9"/>
    <p:sldLayoutId id="2147485812" r:id="rId10"/>
    <p:sldLayoutId id="2147485679" r:id="rId11"/>
    <p:sldLayoutId id="2147485813" r:id="rId12"/>
    <p:sldLayoutId id="2147485680" r:id="rId13"/>
    <p:sldLayoutId id="2147485814" r:id="rId14"/>
    <p:sldLayoutId id="2147485815" r:id="rId15"/>
    <p:sldLayoutId id="2147485816" r:id="rId16"/>
    <p:sldLayoutId id="2147485817" r:id="rId17"/>
  </p:sldLayoutIdLst>
  <p:transition spd="med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9pPr>
    </p:titleStyle>
    <p:bodyStyle>
      <a:lvl1pPr marL="346075" indent="-346075" algn="l" rtl="0" fontAlgn="base"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739775" indent="-282575" algn="l" rtl="0" fontAlgn="base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1143000" indent="-228600" algn="l" rtl="0" fontAlgn="base"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600200" indent="-228600" algn="l" rtl="0" fontAlgn="base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2057400" indent="-228600" algn="l" rtl="0" fontAlgn="base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086" y="2286000"/>
            <a:ext cx="9397701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1" algn="ctr">
              <a:defRPr/>
            </a:pPr>
            <a:r>
              <a:rPr lang="en-US" sz="8000" b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 HỌC LỚP 4</a:t>
            </a:r>
            <a:endParaRPr lang="en-US" sz="8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78058" y="2743200"/>
            <a:ext cx="11049000" cy="3233738"/>
            <a:chOff x="381000" y="2743200"/>
            <a:chExt cx="11049000" cy="3233738"/>
          </a:xfrm>
        </p:grpSpPr>
        <p:pic>
          <p:nvPicPr>
            <p:cNvPr id="151557" name="PA_图片 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743200"/>
              <a:ext cx="11049000" cy="3233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558" name="Text Box 39"/>
            <p:cNvSpPr txBox="1">
              <a:spLocks noChangeArrowheads="1"/>
            </p:cNvSpPr>
            <p:nvPr/>
          </p:nvSpPr>
          <p:spPr bwMode="auto">
            <a:xfrm>
              <a:off x="1295400" y="3581400"/>
              <a:ext cx="9372600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>
                  <a:solidFill>
                    <a:srgbClr val="CC3300"/>
                  </a:solidFill>
                  <a:latin typeface="Times New Roman" panose="02020603050405020304" pitchFamily="18" charset="0"/>
                </a:rPr>
                <a:t>Trong quá trình hô hấp, con người cần có không khí. Trong không khí có ô-xy, nếu thiếu ô-xy từ 3-4 phút con người sẽ chết.</a:t>
              </a:r>
              <a:endParaRPr lang="en-US" altLang="en-US" sz="3600" b="1">
                <a:solidFill>
                  <a:srgbClr val="CC3300"/>
                </a:solidFill>
              </a:endParaRPr>
            </a:p>
          </p:txBody>
        </p:sp>
      </p:grpSp>
      <p:sp>
        <p:nvSpPr>
          <p:cNvPr id="1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335258" y="520700"/>
            <a:ext cx="10134600" cy="2222500"/>
          </a:xfrm>
          <a:prstGeom prst="cloudCallout">
            <a:avLst>
              <a:gd name="adj1" fmla="val -21963"/>
              <a:gd name="adj2" fmla="val -85111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Qua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nghiệm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81275" y="16412"/>
            <a:ext cx="7772400" cy="1333500"/>
          </a:xfrm>
        </p:spPr>
        <p:txBody>
          <a:bodyPr/>
          <a:lstStyle/>
          <a:p>
            <a:pPr algn="ctr" eaLnBrk="1" hangingPunct="1"/>
            <a:r>
              <a:rPr lang="en-US" altLang="en-US" sz="30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Quan sát tranh vẽ và giải thích: </a:t>
            </a:r>
            <a:br>
              <a:rPr lang="en-US" altLang="en-US" sz="3000" b="1" smtClean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en-US" sz="30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Vì sao con vật trong hình B sẽ chết?  </a:t>
            </a:r>
            <a:endParaRPr lang="en-US" altLang="en-US" sz="3000" b="1" smtClean="0">
              <a:solidFill>
                <a:srgbClr val="0000FF"/>
              </a:solidFill>
            </a:endParaRPr>
          </a:p>
        </p:txBody>
      </p:sp>
      <p:pic>
        <p:nvPicPr>
          <p:cNvPr id="9219" name="Picture 3" descr="h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769" y="1397239"/>
            <a:ext cx="27527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h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5" y="1246456"/>
            <a:ext cx="3276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1" name="Rectangle 2"/>
          <p:cNvSpPr>
            <a:spLocks noChangeArrowheads="1"/>
          </p:cNvSpPr>
          <p:nvPr/>
        </p:nvSpPr>
        <p:spPr bwMode="auto">
          <a:xfrm>
            <a:off x="1219200" y="1447800"/>
            <a:ext cx="4953000" cy="4538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    Trong lọ B có không khí. Con vật  dùng ô-xy trong không khí để thở, sau 1 thời gian lượng ô-xy hết đi, vì lọ có nắp đậy, không khí không được cung cấp, nên thiếu ô-xy, con vật sẽ chết.</a:t>
            </a:r>
            <a:endParaRPr lang="en-US" altLang="en-US" sz="28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1065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461962"/>
            <a:ext cx="5791200" cy="609600"/>
          </a:xfrm>
        </p:spPr>
        <p:txBody>
          <a:bodyPr/>
          <a:lstStyle/>
          <a:p>
            <a:pPr algn="ctr" eaLnBrk="1" hangingPunct="1"/>
            <a:r>
              <a:rPr lang="en-US" altLang="en-US" sz="3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vẽ và giải thích:</a:t>
            </a:r>
            <a:br>
              <a:rPr lang="en-US" altLang="en-US" sz="3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cây ở hình B sẽ chết?</a:t>
            </a:r>
            <a:r>
              <a:rPr lang="en-US" altLang="en-US" sz="3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pic>
        <p:nvPicPr>
          <p:cNvPr id="10243" name="Picture 3" descr="h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1371600"/>
            <a:ext cx="31051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h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8" y="1460500"/>
            <a:ext cx="3306762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391400" y="5791200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</a:rPr>
              <a:t>a)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0363200" y="579120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</a:rPr>
              <a:t>b)</a:t>
            </a:r>
          </a:p>
        </p:txBody>
      </p:sp>
      <p:sp>
        <p:nvSpPr>
          <p:cNvPr id="107528" name="Rectangle 2"/>
          <p:cNvSpPr>
            <a:spLocks noChangeArrowheads="1"/>
          </p:cNvSpPr>
          <p:nvPr/>
        </p:nvSpPr>
        <p:spPr bwMode="auto">
          <a:xfrm>
            <a:off x="1208088" y="1371600"/>
            <a:ext cx="4724400" cy="461664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    Trong lọ B có không khí. Cây xanh  dùng ô-xy trong không khí để hô hấp, sau 1 thời gian lượng ô-xy hết đi, vì lọ có nắp đậy, không khí không được cung cấp, nên thiếu ô-xy, cây sẽ chết.</a:t>
            </a:r>
            <a:endParaRPr lang="en-US" altLang="en-US" sz="28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5" grpId="0"/>
      <p:bldP spid="10246" grpId="0"/>
      <p:bldP spid="1075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524000" y="1981200"/>
            <a:ext cx="9836150" cy="2446338"/>
            <a:chOff x="1143000" y="1981200"/>
            <a:chExt cx="9836150" cy="2446338"/>
          </a:xfrm>
        </p:grpSpPr>
        <p:sp>
          <p:nvSpPr>
            <p:cNvPr id="6" name="AutoShape 14"/>
            <p:cNvSpPr>
              <a:spLocks noChangeArrowheads="1"/>
            </p:cNvSpPr>
            <p:nvPr/>
          </p:nvSpPr>
          <p:spPr bwMode="auto">
            <a:xfrm>
              <a:off x="1143000" y="1981200"/>
              <a:ext cx="9836150" cy="244633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40700">
                  <a:srgbClr val="E3FFEC"/>
                </a:gs>
                <a:gs pos="92000">
                  <a:srgbClr val="D8FFE5"/>
                </a:gs>
                <a:gs pos="0">
                  <a:srgbClr val="66FF99"/>
                </a:gs>
                <a:gs pos="4000">
                  <a:schemeClr val="bg1"/>
                </a:gs>
                <a:gs pos="100000">
                  <a:srgbClr val="66FF99"/>
                </a:gs>
              </a:gsLst>
              <a:lin ang="5400000" scaled="1"/>
            </a:gradFill>
            <a:ln w="57150" cmpd="thinThick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600">
                <a:latin typeface="Arial"/>
              </a:endParaRPr>
            </a:p>
          </p:txBody>
        </p:sp>
        <p:sp>
          <p:nvSpPr>
            <p:cNvPr id="154629" name="Text Box 9"/>
            <p:cNvSpPr txBox="1">
              <a:spLocks noChangeArrowheads="1"/>
            </p:cNvSpPr>
            <p:nvPr/>
          </p:nvSpPr>
          <p:spPr bwMode="auto">
            <a:xfrm>
              <a:off x="1447800" y="2133600"/>
              <a:ext cx="9220200" cy="1949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just" eaLnBrk="1" hangingPunct="1">
                <a:lnSpc>
                  <a:spcPct val="130000"/>
                </a:lnSpc>
                <a:spcBef>
                  <a:spcPts val="300"/>
                </a:spcBef>
                <a:buClrTx/>
                <a:buSzTx/>
                <a:buFontTx/>
                <a:buNone/>
              </a:pPr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    </a:t>
              </a:r>
              <a:r>
                <a:rPr lang="en-US" alt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 người, động vật, cây cối đều phải cần có đủ không khí để sống. Nếu thiếu không khí, con người, động vật, cây cối sẽ chết.</a:t>
              </a:r>
            </a:p>
          </p:txBody>
        </p:sp>
      </p:grpSp>
      <p:sp>
        <p:nvSpPr>
          <p:cNvPr id="154627" name="Rectangle 2"/>
          <p:cNvSpPr>
            <a:spLocks noChangeArrowheads="1"/>
          </p:cNvSpPr>
          <p:nvPr/>
        </p:nvSpPr>
        <p:spPr bwMode="auto">
          <a:xfrm>
            <a:off x="5257800" y="1069851"/>
            <a:ext cx="28543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altLang="en-US" sz="42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Google Shape;212;p32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1" t="21025" b="16969"/>
          <a:stretch>
            <a:fillRect/>
          </a:stretch>
        </p:blipFill>
        <p:spPr bwMode="auto">
          <a:xfrm>
            <a:off x="1111250" y="1633538"/>
            <a:ext cx="271621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Google Shape;213;p32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1" t="18300" b="16734"/>
          <a:stretch>
            <a:fillRect/>
          </a:stretch>
        </p:blipFill>
        <p:spPr bwMode="auto">
          <a:xfrm>
            <a:off x="1111250" y="2317750"/>
            <a:ext cx="271621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3657600" y="1905000"/>
            <a:ext cx="5064125" cy="1087438"/>
          </a:xfrm>
        </p:spPr>
        <p:txBody>
          <a:bodyPr lIns="121900" tIns="121900" rIns="121900" bIns="121900"/>
          <a:lstStyle/>
          <a:p>
            <a:pPr>
              <a:defRPr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2</a:t>
            </a:r>
            <a:endParaRPr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Google Shape;214;p32"/>
          <p:cNvSpPr>
            <a:spLocks noGrp="1"/>
          </p:cNvSpPr>
          <p:nvPr>
            <p:ph type="title"/>
          </p:nvPr>
        </p:nvSpPr>
        <p:spPr>
          <a:xfrm>
            <a:off x="2819400" y="3132931"/>
            <a:ext cx="6359525" cy="1087438"/>
          </a:xfrm>
        </p:spPr>
        <p:txBody>
          <a:bodyPr lIns="121900" tIns="121900" rIns="121900" bIns="121900"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 vai trò của ô – xi trong đời sống</a:t>
            </a:r>
          </a:p>
        </p:txBody>
      </p:sp>
    </p:spTree>
    <p:extLst>
      <p:ext uri="{BB962C8B-B14F-4D97-AF65-F5344CB8AC3E}">
        <p14:creationId xmlns:p14="http://schemas.microsoft.com/office/powerpoint/2010/main" val="86748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图片 41992" descr="1-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304800"/>
            <a:ext cx="145542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TextBox 6"/>
          <p:cNvSpPr txBox="1">
            <a:spLocks noChangeArrowheads="1"/>
          </p:cNvSpPr>
          <p:nvPr/>
        </p:nvSpPr>
        <p:spPr bwMode="auto">
          <a:xfrm>
            <a:off x="838200" y="1752600"/>
            <a:ext cx="480060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ts val="3363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Người thợ lặn đang đeo bình gì?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	A. Bình chữa cháy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	B. Bình ô-xy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	C. Bình nước uống</a:t>
            </a:r>
          </a:p>
        </p:txBody>
      </p:sp>
      <p:sp>
        <p:nvSpPr>
          <p:cNvPr id="110596" name="Rectangle 1"/>
          <p:cNvSpPr>
            <a:spLocks noChangeArrowheads="1"/>
          </p:cNvSpPr>
          <p:nvPr/>
        </p:nvSpPr>
        <p:spPr bwMode="auto">
          <a:xfrm>
            <a:off x="1143000" y="5486400"/>
            <a:ext cx="63738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>
                <a:solidFill>
                  <a:srgbClr val="FF0000"/>
                </a:solidFill>
                <a:latin typeface="Times New Roman" panose="02020603050405020304" pitchFamily="18" charset="0"/>
              </a:rPr>
              <a:t> Người thợ lặn đeo bình ô-xy để làm gì?</a:t>
            </a:r>
            <a:endParaRPr lang="en-US" altLang="en-US" sz="3000">
              <a:solidFill>
                <a:srgbClr val="FF0000"/>
              </a:solidFill>
            </a:endParaRPr>
          </a:p>
        </p:txBody>
      </p:sp>
      <p:pic>
        <p:nvPicPr>
          <p:cNvPr id="156677" name="Picture 4" descr="h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75" y="1174750"/>
            <a:ext cx="53117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196975" y="2778125"/>
            <a:ext cx="577850" cy="598488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467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43000" y="6040438"/>
            <a:ext cx="31357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>
                <a:solidFill>
                  <a:srgbClr val="FF0000"/>
                </a:solidFill>
                <a:latin typeface="Times New Roman" panose="02020603050405020304" pitchFamily="18" charset="0"/>
              </a:rPr>
              <a:t> Cung cấp khí </a:t>
            </a:r>
            <a:r>
              <a:rPr lang="en-US" altLang="en-US" sz="3000" smtClean="0">
                <a:solidFill>
                  <a:srgbClr val="FF0000"/>
                </a:solidFill>
                <a:latin typeface="Times New Roman" panose="02020603050405020304" pitchFamily="18" charset="0"/>
              </a:rPr>
              <a:t>ô-</a:t>
            </a:r>
            <a:r>
              <a:rPr lang="en-US" altLang="en-US" sz="3000" smtClean="0">
                <a:solidFill>
                  <a:srgbClr val="FF0000"/>
                </a:solidFill>
                <a:latin typeface="Times New Roman" panose="02020603050405020304" pitchFamily="18" charset="0"/>
              </a:rPr>
              <a:t>xy</a:t>
            </a:r>
            <a:endParaRPr lang="en-US" altLang="en-US" sz="3000">
              <a:solidFill>
                <a:srgbClr val="FF0000"/>
              </a:solidFill>
            </a:endParaRPr>
          </a:p>
        </p:txBody>
      </p:sp>
      <p:sp>
        <p:nvSpPr>
          <p:cNvPr id="8" name="AutoShape 31"/>
          <p:cNvSpPr>
            <a:spLocks noChangeArrowheads="1"/>
          </p:cNvSpPr>
          <p:nvPr/>
        </p:nvSpPr>
        <p:spPr bwMode="auto">
          <a:xfrm rot="1204757">
            <a:off x="8806523" y="1885777"/>
            <a:ext cx="2869930" cy="762000"/>
          </a:xfrm>
          <a:prstGeom prst="wedgeEllipseCallout">
            <a:avLst>
              <a:gd name="adj1" fmla="val -12509"/>
              <a:gd name="adj2" fmla="val 184019"/>
            </a:avLst>
          </a:prstGeom>
          <a:solidFill>
            <a:schemeClr val="bg1"/>
          </a:solidFill>
          <a:ln w="57150" cmpd="thinThick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</a:t>
            </a:r>
            <a:r>
              <a:rPr lang="en-US" altLang="en-US" sz="3200" b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ô-xy</a:t>
            </a:r>
            <a:endParaRPr lang="en-US" altLang="en-US" sz="3200" b="1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/>
      <p:bldP spid="110596" grpId="0"/>
      <p:bldP spid="6" grpId="0" animBg="1"/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图片 41992" descr="1-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304800"/>
            <a:ext cx="145542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TextBox 6"/>
          <p:cNvSpPr txBox="1">
            <a:spLocks noChangeArrowheads="1"/>
          </p:cNvSpPr>
          <p:nvPr/>
        </p:nvSpPr>
        <p:spPr bwMode="auto">
          <a:xfrm>
            <a:off x="838200" y="1752600"/>
            <a:ext cx="4191000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ts val="3363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 Chọn đáp án đúng:</a:t>
            </a:r>
          </a:p>
          <a:p>
            <a:pPr eaLnBrk="1" hangingPunct="1">
              <a:lnSpc>
                <a:spcPts val="3363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Ở bể cá có dụng cụ gì?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A. Máy bơm không khí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B. Máy bơm nước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C. Máy hút nước </a:t>
            </a:r>
          </a:p>
        </p:txBody>
      </p:sp>
      <p:sp>
        <p:nvSpPr>
          <p:cNvPr id="111620" name="Rectangle 1"/>
          <p:cNvSpPr>
            <a:spLocks noChangeArrowheads="1"/>
          </p:cNvSpPr>
          <p:nvPr/>
        </p:nvSpPr>
        <p:spPr bwMode="auto">
          <a:xfrm>
            <a:off x="838200" y="5105400"/>
            <a:ext cx="477246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smtClean="0">
                <a:solidFill>
                  <a:srgbClr val="FF0000"/>
                </a:solidFill>
                <a:latin typeface="Times New Roman" panose="02020603050405020304" pitchFamily="18" charset="0"/>
              </a:rPr>
              <a:t>- Dụng </a:t>
            </a:r>
            <a:r>
              <a:rPr lang="en-US" altLang="en-US" sz="3000">
                <a:solidFill>
                  <a:srgbClr val="FF0000"/>
                </a:solidFill>
                <a:latin typeface="Times New Roman" panose="02020603050405020304" pitchFamily="18" charset="0"/>
              </a:rPr>
              <a:t>cụ đó dùng để làm gì?</a:t>
            </a:r>
            <a:endParaRPr lang="en-US" altLang="en-US" sz="3000">
              <a:solidFill>
                <a:srgbClr val="FF0000"/>
              </a:solidFill>
            </a:endParaRPr>
          </a:p>
        </p:txBody>
      </p:sp>
      <p:pic>
        <p:nvPicPr>
          <p:cNvPr id="157701" name="Picture 1028" descr="h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95400"/>
            <a:ext cx="49657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762000" y="2819400"/>
            <a:ext cx="577850" cy="598488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467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/>
      <p:bldP spid="111620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图片 41992" descr="1-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304800"/>
            <a:ext cx="145542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TextBox 6"/>
          <p:cNvSpPr txBox="1">
            <a:spLocks noChangeArrowheads="1"/>
          </p:cNvSpPr>
          <p:nvPr/>
        </p:nvSpPr>
        <p:spPr bwMode="auto">
          <a:xfrm>
            <a:off x="381000" y="1524000"/>
            <a:ext cx="61722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Chọn đáp án đúng: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Vì sao con cá lại sống được trong nước? 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	A. Vì con cá không cần không khí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	B. Vì con cá cần nước để bơi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	C. Vì trong nước có không khí</a:t>
            </a:r>
          </a:p>
        </p:txBody>
      </p:sp>
      <p:sp>
        <p:nvSpPr>
          <p:cNvPr id="112644" name="Rectangle 1"/>
          <p:cNvSpPr>
            <a:spLocks noChangeArrowheads="1"/>
          </p:cNvSpPr>
          <p:nvPr/>
        </p:nvSpPr>
        <p:spPr bwMode="auto">
          <a:xfrm>
            <a:off x="533400" y="4267200"/>
            <a:ext cx="5867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 Vì sao con người không sống được trong nước mà con cá lại sống được trong nước?</a:t>
            </a:r>
            <a:endParaRPr lang="en-US" altLang="en-US" sz="2800">
              <a:solidFill>
                <a:srgbClr val="FF0000"/>
              </a:solidFill>
            </a:endParaRPr>
          </a:p>
        </p:txBody>
      </p:sp>
      <p:pic>
        <p:nvPicPr>
          <p:cNvPr id="158725" name="Picture 2" descr="h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95400"/>
            <a:ext cx="52673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/>
      <p:bldP spid="1126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722" name="Picture 2" descr="Mang cá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290638"/>
            <a:ext cx="44196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9975" y="1148556"/>
            <a:ext cx="6097588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 thụ khí oxi trong nước, cá sử dụng cơ quan gọi là mang.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1894" y="2286000"/>
            <a:ext cx="6097587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thở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 hấp thụ nước qua miệng và đẩy mạnh qua mang. Khi nước chuyển qua mang,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ô-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hòa tan trong nước sẽ đi qua thành mỏng của mang và mạch máu sau đó đi vào máu. Cuối cùng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các-bô-níc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trong máu sẽ đi vào nước giúp cá thở dưới nước.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89225" y="452836"/>
            <a:ext cx="78803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vi-VN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thở dưới nước như thế nào nhỉ?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peech Bubble: Oval 8"/>
          <p:cNvSpPr/>
          <p:nvPr/>
        </p:nvSpPr>
        <p:spPr>
          <a:xfrm>
            <a:off x="6629400" y="2008981"/>
            <a:ext cx="2362200" cy="954087"/>
          </a:xfrm>
          <a:prstGeom prst="wedgeEllipseCallout">
            <a:avLst>
              <a:gd name="adj1" fmla="val 63812"/>
              <a:gd name="adj2" fmla="val 7326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4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219200" y="1524000"/>
            <a:ext cx="10210801" cy="4381500"/>
            <a:chOff x="838200" y="1981200"/>
            <a:chExt cx="10950575" cy="4381500"/>
          </a:xfrm>
        </p:grpSpPr>
        <p:sp>
          <p:nvSpPr>
            <p:cNvPr id="6" name="AutoShape 14"/>
            <p:cNvSpPr>
              <a:spLocks noChangeArrowheads="1"/>
            </p:cNvSpPr>
            <p:nvPr/>
          </p:nvSpPr>
          <p:spPr bwMode="auto">
            <a:xfrm>
              <a:off x="838200" y="1981200"/>
              <a:ext cx="10950575" cy="3810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40700">
                  <a:srgbClr val="E3FFEC"/>
                </a:gs>
                <a:gs pos="92000">
                  <a:srgbClr val="D8FFE5"/>
                </a:gs>
                <a:gs pos="0">
                  <a:srgbClr val="66FF99"/>
                </a:gs>
                <a:gs pos="4000">
                  <a:schemeClr val="bg1"/>
                </a:gs>
                <a:gs pos="100000">
                  <a:srgbClr val="66FF99"/>
                </a:gs>
              </a:gsLst>
              <a:lin ang="5400000" scaled="1"/>
            </a:gradFill>
            <a:ln w="57150" cmpd="thinThick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600">
                <a:latin typeface="Arial"/>
              </a:endParaRPr>
            </a:p>
          </p:txBody>
        </p:sp>
        <p:sp>
          <p:nvSpPr>
            <p:cNvPr id="46083" name="Text Box 9"/>
            <p:cNvSpPr txBox="1">
              <a:spLocks noChangeArrowheads="1"/>
            </p:cNvSpPr>
            <p:nvPr/>
          </p:nvSpPr>
          <p:spPr bwMode="auto">
            <a:xfrm>
              <a:off x="1155700" y="2173288"/>
              <a:ext cx="10426700" cy="4189412"/>
            </a:xfrm>
            <a:prstGeom prst="rect">
              <a:avLst/>
            </a:prstGeom>
            <a:noFill/>
            <a:ln>
              <a:noFill/>
            </a:ln>
          </p:spPr>
          <p:txBody>
            <a:bodyPr lIns="45720" rIns="45720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marL="285750" indent="-285750" algn="just">
                <a:lnSpc>
                  <a:spcPct val="130000"/>
                </a:lnSpc>
                <a:spcAft>
                  <a:spcPts val="600"/>
                </a:spcAft>
                <a:buFontTx/>
                <a:buChar char="-"/>
                <a:defRPr/>
              </a:pPr>
              <a:r>
                <a:rPr lang="en-US" altLang="en-US" sz="32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Sinh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vật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phải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có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không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khí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để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thở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thì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mới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sống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Times New Roman" panose="02020603050405020304" pitchFamily="18" charset="0"/>
                </a:rPr>
                <a:t>. Ô-</a:t>
              </a:r>
              <a:r>
                <a:rPr lang="en-US" sz="3200" dirty="0" err="1">
                  <a:latin typeface="Times New Roman" panose="02020603050405020304" pitchFamily="18" charset="0"/>
                </a:rPr>
                <a:t>xy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trong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không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khí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là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thành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phần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quan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trọng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nhất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đối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với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hoạt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động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hô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hấp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của</a:t>
              </a:r>
              <a:r>
                <a:rPr lang="en-US" sz="3200" dirty="0">
                  <a:latin typeface="Times New Roman" panose="02020603050405020304" pitchFamily="18" charset="0"/>
                </a:rPr>
                <a:t> con </a:t>
              </a:r>
              <a:r>
                <a:rPr lang="en-US" sz="3200" dirty="0" err="1">
                  <a:latin typeface="Times New Roman" panose="02020603050405020304" pitchFamily="18" charset="0"/>
                </a:rPr>
                <a:t>người</a:t>
              </a:r>
              <a:r>
                <a:rPr lang="en-US" sz="3200" dirty="0">
                  <a:latin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</a:rPr>
                <a:t>động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vật</a:t>
              </a:r>
              <a:r>
                <a:rPr lang="en-US" sz="3200" dirty="0">
                  <a:latin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</a:rPr>
                <a:t>thực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vật</a:t>
              </a:r>
              <a:r>
                <a:rPr lang="en-US" sz="3200" dirty="0">
                  <a:latin typeface="Times New Roman" panose="02020603050405020304" pitchFamily="18" charset="0"/>
                </a:rPr>
                <a:t>.</a:t>
              </a:r>
            </a:p>
            <a:p>
              <a:pPr marL="285750" indent="-285750" algn="just">
                <a:lnSpc>
                  <a:spcPct val="130000"/>
                </a:lnSpc>
                <a:spcAft>
                  <a:spcPts val="600"/>
                </a:spcAft>
                <a:buFontTx/>
                <a:buChar char="-"/>
                <a:defRPr/>
              </a:pPr>
              <a:r>
                <a:rPr lang="en-US" sz="3200" dirty="0" err="1">
                  <a:latin typeface="Times New Roman" panose="02020603050405020304" pitchFamily="18" charset="0"/>
                </a:rPr>
                <a:t>Không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khí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có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thể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hòa</a:t>
              </a:r>
              <a:r>
                <a:rPr lang="en-US" sz="3200" dirty="0">
                  <a:latin typeface="Times New Roman" panose="02020603050405020304" pitchFamily="18" charset="0"/>
                </a:rPr>
                <a:t> tan </a:t>
              </a:r>
              <a:r>
                <a:rPr lang="en-US" sz="3200" dirty="0" err="1">
                  <a:latin typeface="Times New Roman" panose="02020603050405020304" pitchFamily="18" charset="0"/>
                </a:rPr>
                <a:t>trong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nước</a:t>
              </a:r>
              <a:r>
                <a:rPr lang="en-US" sz="3200" dirty="0">
                  <a:latin typeface="Times New Roman" panose="02020603050405020304" pitchFamily="18" charset="0"/>
                </a:rPr>
                <a:t>. </a:t>
              </a:r>
              <a:r>
                <a:rPr lang="en-US" sz="3200" dirty="0" err="1">
                  <a:latin typeface="Times New Roman" panose="02020603050405020304" pitchFamily="18" charset="0"/>
                </a:rPr>
                <a:t>Một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số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động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vật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và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thực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vật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có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khả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năng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lấy</a:t>
              </a:r>
              <a:r>
                <a:rPr lang="en-US" sz="3200" dirty="0">
                  <a:latin typeface="Times New Roman" panose="02020603050405020304" pitchFamily="18" charset="0"/>
                </a:rPr>
                <a:t> ô-</a:t>
              </a:r>
              <a:r>
                <a:rPr lang="en-US" sz="3200" dirty="0" err="1">
                  <a:latin typeface="Times New Roman" panose="02020603050405020304" pitchFamily="18" charset="0"/>
                </a:rPr>
                <a:t>xy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hòa</a:t>
              </a:r>
              <a:r>
                <a:rPr lang="en-US" sz="3200" dirty="0">
                  <a:latin typeface="Times New Roman" panose="02020603050405020304" pitchFamily="18" charset="0"/>
                </a:rPr>
                <a:t> tan </a:t>
              </a:r>
              <a:r>
                <a:rPr lang="en-US" sz="3200" dirty="0" err="1">
                  <a:latin typeface="Times New Roman" panose="02020603050405020304" pitchFamily="18" charset="0"/>
                </a:rPr>
                <a:t>trong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nước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để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thở</a:t>
              </a:r>
              <a:endParaRPr lang="en-US" sz="3200" dirty="0"/>
            </a:p>
            <a:p>
              <a:pPr eaLnBrk="1" hangingPunct="1">
                <a:lnSpc>
                  <a:spcPct val="130000"/>
                </a:lnSpc>
                <a:spcBef>
                  <a:spcPts val="300"/>
                </a:spcBef>
                <a:buClrTx/>
                <a:buSzTx/>
                <a:buFontTx/>
                <a:buNone/>
                <a:defRPr/>
              </a:pPr>
              <a:endPara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0771" name="Rectangle 2"/>
          <p:cNvSpPr>
            <a:spLocks noChangeArrowheads="1"/>
          </p:cNvSpPr>
          <p:nvPr/>
        </p:nvSpPr>
        <p:spPr bwMode="auto">
          <a:xfrm>
            <a:off x="4724400" y="696913"/>
            <a:ext cx="29829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altLang="en-US" sz="4200" b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3124200" y="1981200"/>
            <a:ext cx="6858000" cy="1828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8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8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3">
            <a:extLst/>
          </p:cNvPr>
          <p:cNvSpPr/>
          <p:nvPr/>
        </p:nvSpPr>
        <p:spPr>
          <a:xfrm>
            <a:off x="1524000" y="1558925"/>
            <a:ext cx="9347200" cy="1222375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it-IT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được không khí</a:t>
            </a: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cần cho sự sống</a:t>
            </a:r>
            <a:r>
              <a:rPr lang="en-US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800" b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22">
            <a:extLst/>
          </p:cNvPr>
          <p:cNvSpPr/>
          <p:nvPr/>
        </p:nvSpPr>
        <p:spPr>
          <a:xfrm>
            <a:off x="1524000" y="3225800"/>
            <a:ext cx="9448800" cy="1222375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b="1" i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9">
            <a:extLst/>
          </p:cNvPr>
          <p:cNvSpPr/>
          <p:nvPr/>
        </p:nvSpPr>
        <p:spPr>
          <a:xfrm>
            <a:off x="1422400" y="4711700"/>
            <a:ext cx="9448800" cy="1222375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239444" y="521134"/>
            <a:ext cx="3360985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8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14342" name="Rectangle 1"/>
          <p:cNvSpPr>
            <a:spLocks noChangeArrowheads="1"/>
          </p:cNvSpPr>
          <p:nvPr/>
        </p:nvSpPr>
        <p:spPr bwMode="auto">
          <a:xfrm>
            <a:off x="1727200" y="3327083"/>
            <a:ext cx="90424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Nêu dẫn chứng ch</a:t>
            </a: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vi-VN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minh người , động vật , thực vật đều cần không khí để thở</a:t>
            </a: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343" name="Rectangle 2"/>
          <p:cNvSpPr>
            <a:spLocks noChangeArrowheads="1"/>
          </p:cNvSpPr>
          <p:nvPr/>
        </p:nvSpPr>
        <p:spPr bwMode="auto">
          <a:xfrm>
            <a:off x="1727200" y="4826477"/>
            <a:ext cx="83312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Xác định vai trò của </a:t>
            </a:r>
            <a:r>
              <a:rPr lang="vi-VN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với quá trình hô hấp và việc ứng dụng kiến thức này trong  đời sống</a:t>
            </a: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980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3048000" y="1828800"/>
            <a:ext cx="6858000" cy="1828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8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vi-VN" sz="8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1430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trường hợp nào người ta phải thở bằng bình ô-xy?</a:t>
            </a:r>
            <a:endParaRPr lang="en-US" altLang="en-US" sz="3200" b="1" smtClean="0">
              <a:solidFill>
                <a:srgbClr val="0000FF"/>
              </a:solidFill>
            </a:endParaRPr>
          </a:p>
        </p:txBody>
      </p:sp>
      <p:sp>
        <p:nvSpPr>
          <p:cNvPr id="114692" name="Rectangle 1"/>
          <p:cNvSpPr>
            <a:spLocks noChangeArrowheads="1"/>
          </p:cNvSpPr>
          <p:nvPr/>
        </p:nvSpPr>
        <p:spPr bwMode="auto">
          <a:xfrm>
            <a:off x="5562600" y="2514600"/>
            <a:ext cx="59436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</a:rPr>
              <a:t>* Những người thợ lặn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</a:rPr>
              <a:t>* Thợ làm việc trong hầm lò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</a:rPr>
              <a:t>* Người bị bệnh nặng khó thở</a:t>
            </a: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2973388" y="2811463"/>
            <a:ext cx="2133600" cy="64611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694" name="Rectangle 2"/>
          <p:cNvSpPr>
            <a:spLocks noChangeArrowheads="1"/>
          </p:cNvSpPr>
          <p:nvPr/>
        </p:nvSpPr>
        <p:spPr bwMode="auto">
          <a:xfrm>
            <a:off x="1600200" y="3124200"/>
            <a:ext cx="1133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Ô-xy</a:t>
            </a:r>
            <a:endParaRPr lang="en-US" altLang="en-US" sz="3600">
              <a:solidFill>
                <a:schemeClr val="tx1"/>
              </a:solidFill>
            </a:endParaRPr>
          </a:p>
        </p:txBody>
      </p:sp>
      <p:grpSp>
        <p:nvGrpSpPr>
          <p:cNvPr id="163846" name="Group 7"/>
          <p:cNvGrpSpPr>
            <a:grpSpLocks/>
          </p:cNvGrpSpPr>
          <p:nvPr/>
        </p:nvGrpSpPr>
        <p:grpSpPr bwMode="auto">
          <a:xfrm>
            <a:off x="533400" y="76200"/>
            <a:ext cx="1676400" cy="2133600"/>
            <a:chOff x="203200" y="2108200"/>
            <a:chExt cx="1828800" cy="2641600"/>
          </a:xfrm>
        </p:grpSpPr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203200" y="2108200"/>
              <a:ext cx="1828800" cy="2641600"/>
            </a:xfrm>
            <a:prstGeom prst="flowChartConnector">
              <a:avLst/>
            </a:prstGeom>
            <a:gradFill>
              <a:gsLst>
                <a:gs pos="85850">
                  <a:schemeClr val="accent6">
                    <a:lumMod val="20000"/>
                    <a:lumOff val="80000"/>
                  </a:schemeClr>
                </a:gs>
                <a:gs pos="0">
                  <a:srgbClr val="00B0F0"/>
                </a:gs>
                <a:gs pos="50000">
                  <a:srgbClr val="FFFFFF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defRPr/>
              </a:pPr>
              <a:endParaRPr lang="en-US" altLang="en-US" sz="3467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3850" name="Rectangle 1"/>
            <p:cNvSpPr>
              <a:spLocks noChangeArrowheads="1"/>
            </p:cNvSpPr>
            <p:nvPr/>
          </p:nvSpPr>
          <p:spPr bwMode="auto">
            <a:xfrm>
              <a:off x="340140" y="2819400"/>
              <a:ext cx="1519996" cy="1333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b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VẬN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b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DỤNG</a:t>
              </a:r>
              <a:endParaRPr lang="en-US" altLang="en-US" sz="3200">
                <a:solidFill>
                  <a:srgbClr val="0033CC"/>
                </a:solidFill>
              </a:endParaRPr>
            </a:p>
          </p:txBody>
        </p:sp>
      </p:grp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973388" y="3457575"/>
            <a:ext cx="2241550" cy="5873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973388" y="3487738"/>
            <a:ext cx="2133600" cy="77946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14692" grpId="0"/>
      <p:bldP spid="6" grpId="0" animBg="1"/>
      <p:bldP spid="114694" grpId="0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42672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05310"/>
            <a:ext cx="4648200" cy="247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2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05200"/>
            <a:ext cx="4648200" cy="243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9563100" cy="543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2514600" y="685800"/>
            <a:ext cx="8001000" cy="18288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</a:t>
            </a:r>
            <a:r>
              <a:rPr lang="en-US" sz="32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32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HỌC</a:t>
            </a:r>
            <a:endParaRPr lang="vi-VN" sz="32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939" name="TextBox 3"/>
          <p:cNvSpPr txBox="1">
            <a:spLocks noChangeArrowheads="1"/>
          </p:cNvSpPr>
          <p:nvPr/>
        </p:nvSpPr>
        <p:spPr bwMode="auto">
          <a:xfrm>
            <a:off x="1524000" y="2743200"/>
            <a:ext cx="9982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bài và xem trước bài: “ Tại sao có gió?” Trang 74</a:t>
            </a:r>
            <a:endParaRPr lang="en-US" sz="320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75124" y="482601"/>
            <a:ext cx="2240357" cy="94378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333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 vở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22400" y="1952625"/>
            <a:ext cx="93472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20" tIns="60960" rIns="121920" bIns="60960" anchor="ctr">
            <a:spAutoFit/>
          </a:bodyPr>
          <a:lstStyle/>
          <a:p>
            <a:pPr algn="ctr" defTabSz="1219170" eaLnBrk="1" hangingPunct="1">
              <a:defRPr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Khoa học</a:t>
            </a:r>
            <a:endParaRPr lang="nl-NL" sz="4267" b="1">
              <a:solidFill>
                <a:srgbClr val="0000CC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20800" y="1444625"/>
            <a:ext cx="93472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20" tIns="60960" rIns="121920" bIns="60960" anchor="ctr">
            <a:spAutoFit/>
          </a:bodyPr>
          <a:lstStyle/>
          <a:p>
            <a:pPr algn="ctr" defTabSz="1219170" eaLnBrk="1" hangingPunct="1"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sáu ngày 7 tháng 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 năm 2022</a:t>
            </a:r>
            <a:endParaRPr lang="nl-NL" sz="4267" b="1">
              <a:solidFill>
                <a:srgbClr val="0000CC"/>
              </a:solidFill>
            </a:endParaRPr>
          </a:p>
        </p:txBody>
      </p:sp>
      <p:sp>
        <p:nvSpPr>
          <p:cNvPr id="38917" name="Rectangle 1"/>
          <p:cNvSpPr>
            <a:spLocks noChangeArrowheads="1"/>
          </p:cNvSpPr>
          <p:nvPr/>
        </p:nvSpPr>
        <p:spPr bwMode="auto">
          <a:xfrm>
            <a:off x="1454150" y="2603500"/>
            <a:ext cx="95504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 anchor="ctr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khí cần cho sự </a:t>
            </a:r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8" name="Rectangle 1"/>
          <p:cNvSpPr>
            <a:spLocks noChangeArrowheads="1"/>
          </p:cNvSpPr>
          <p:nvPr/>
        </p:nvSpPr>
        <p:spPr bwMode="auto">
          <a:xfrm>
            <a:off x="1679575" y="3254375"/>
            <a:ext cx="90995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fr-FR" sz="2800" b="1" u="sng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Không khí cần cho sự sống</a:t>
            </a:r>
            <a:endParaRPr lang="en-US" sz="2800" b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Ô-xy</a:t>
            </a:r>
            <a:r>
              <a:rPr lang="fr-FR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: Quan trọng đối với hoạt động hô hấp của người, động vật, thực vật.</a:t>
            </a:r>
            <a:endParaRPr lang="en-US" sz="2800" b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Không khí có thể hoà tan trong nước</a:t>
            </a:r>
            <a:endParaRPr lang="en-US" sz="2800" b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800" b="1" u="sng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Ứng dụng</a:t>
            </a:r>
            <a:endParaRPr lang="en-US" sz="2800" b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Bình </a:t>
            </a:r>
            <a:r>
              <a:rPr lang="fr-FR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ô-xy...</a:t>
            </a:r>
            <a:endParaRPr lang="en-US" sz="2800" b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75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1219200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1150" y="2751138"/>
            <a:ext cx="9029700" cy="1003300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endParaRPr lang="en-US" sz="5926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8" y="2978150"/>
            <a:ext cx="2200275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8" y="2965450"/>
            <a:ext cx="2200275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613849" y="2524184"/>
            <a:ext cx="8964312" cy="173406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334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5334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334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4" b="1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334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5334" b="1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5334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</a:t>
            </a:r>
            <a:r>
              <a:rPr lang="en-US" sz="5334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5334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334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334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5334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125"/>
                            </p:stCondLst>
                            <p:childTnLst>
                              <p:par>
                                <p:cTn id="13" presetID="21" presetClass="emph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514600" y="533400"/>
            <a:ext cx="6781800" cy="2774950"/>
            <a:chOff x="1200150" y="133350"/>
            <a:chExt cx="7715250" cy="2080846"/>
          </a:xfrm>
        </p:grpSpPr>
        <p:grpSp>
          <p:nvGrpSpPr>
            <p:cNvPr id="145420" name="AutoShape 7"/>
            <p:cNvGrpSpPr>
              <a:grpSpLocks/>
            </p:cNvGrpSpPr>
            <p:nvPr/>
          </p:nvGrpSpPr>
          <p:grpSpPr bwMode="auto">
            <a:xfrm>
              <a:off x="1200150" y="171450"/>
              <a:ext cx="7372350" cy="2042746"/>
              <a:chOff x="968" y="1609"/>
              <a:chExt cx="4458" cy="697"/>
            </a:xfrm>
          </p:grpSpPr>
          <p:pic>
            <p:nvPicPr>
              <p:cNvPr id="145422" name="AutoShape 7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8" y="1609"/>
                <a:ext cx="4458" cy="6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664" name="Text Box 8"/>
              <p:cNvSpPr txBox="1">
                <a:spLocks noChangeArrowheads="1"/>
              </p:cNvSpPr>
              <p:nvPr/>
            </p:nvSpPr>
            <p:spPr bwMode="auto">
              <a:xfrm>
                <a:off x="1011" y="1650"/>
                <a:ext cx="4374" cy="6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3467" b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45421" name="Rectangle 7"/>
            <p:cNvSpPr>
              <a:spLocks noChangeArrowheads="1"/>
            </p:cNvSpPr>
            <p:nvPr/>
          </p:nvSpPr>
          <p:spPr bwMode="auto">
            <a:xfrm>
              <a:off x="1294869" y="133350"/>
              <a:ext cx="7620531" cy="2069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buFont typeface="Wingdings 3" panose="05040102010807070707" pitchFamily="18" charset="2"/>
                <a:buNone/>
              </a:pPr>
              <a:r>
                <a:rPr lang="en-US" alt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hãy chọn đáp án đúng:</a:t>
              </a:r>
            </a:p>
            <a:p>
              <a:pPr eaLnBrk="1" hangingPunct="1">
                <a:buFont typeface="Wingdings 3" panose="05040102010807070707" pitchFamily="18" charset="2"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1: </a:t>
              </a: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Khí nào cần cho sự cháy? </a:t>
              </a:r>
            </a:p>
            <a:p>
              <a:pPr eaLnBrk="1" hangingPunct="1">
                <a:buFont typeface="Wingdings 3" panose="05040102010807070707" pitchFamily="18" charset="2"/>
                <a:buNone/>
              </a:pPr>
              <a:r>
                <a:rPr lang="en-US" alt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</a:t>
              </a:r>
              <a:r>
                <a:rPr lang="en-US" alt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Khí ô-xi</a:t>
              </a:r>
            </a:p>
            <a:p>
              <a:pPr eaLnBrk="1" hangingPunct="1">
                <a:buFont typeface="Wingdings 3" panose="05040102010807070707" pitchFamily="18" charset="2"/>
                <a:buNone/>
              </a:pPr>
              <a:r>
                <a:rPr lang="en-US" alt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B. Khí Ni-tơ</a:t>
              </a:r>
            </a:p>
            <a:p>
              <a:pPr eaLnBrk="1" hangingPunct="1">
                <a:buFont typeface="Wingdings 3" panose="05040102010807070707" pitchFamily="18" charset="2"/>
                <a:buNone/>
              </a:pPr>
              <a:r>
                <a:rPr lang="en-US" alt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C. Không có khí nào cả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795588" y="3886200"/>
            <a:ext cx="10482262" cy="2819400"/>
            <a:chOff x="457200" y="2800351"/>
            <a:chExt cx="8911246" cy="2666999"/>
          </a:xfrm>
        </p:grpSpPr>
        <p:grpSp>
          <p:nvGrpSpPr>
            <p:cNvPr id="145416" name="AutoShape 7"/>
            <p:cNvGrpSpPr>
              <a:grpSpLocks/>
            </p:cNvGrpSpPr>
            <p:nvPr/>
          </p:nvGrpSpPr>
          <p:grpSpPr bwMode="auto">
            <a:xfrm>
              <a:off x="457200" y="2800351"/>
              <a:ext cx="7829550" cy="2666999"/>
              <a:chOff x="968" y="1609"/>
              <a:chExt cx="4458" cy="697"/>
            </a:xfrm>
          </p:grpSpPr>
          <p:pic>
            <p:nvPicPr>
              <p:cNvPr id="145418" name="AutoShape 7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8" y="1609"/>
                <a:ext cx="4458" cy="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660" name="Text Box 8"/>
              <p:cNvSpPr txBox="1">
                <a:spLocks noChangeArrowheads="1"/>
              </p:cNvSpPr>
              <p:nvPr/>
            </p:nvSpPr>
            <p:spPr bwMode="auto">
              <a:xfrm>
                <a:off x="1011" y="1650"/>
                <a:ext cx="4374" cy="6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3467" b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45417" name="Rectangle 6"/>
            <p:cNvSpPr>
              <a:spLocks noChangeArrowheads="1"/>
            </p:cNvSpPr>
            <p:nvPr/>
          </p:nvSpPr>
          <p:spPr bwMode="auto">
            <a:xfrm>
              <a:off x="671767" y="2872431"/>
              <a:ext cx="8696679" cy="20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buFont typeface="Wingdings 3" panose="05040102010807070707" pitchFamily="18" charset="2"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2: </a:t>
              </a: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 cách phù hợp để duy trì sự cháy của bếp củi?</a:t>
              </a:r>
            </a:p>
            <a:p>
              <a:pPr eaLnBrk="1" hangingPunct="1">
                <a:buFont typeface="Wingdings 3" panose="05040102010807070707" pitchFamily="18" charset="2"/>
                <a:buNone/>
              </a:pPr>
              <a:r>
                <a:rPr lang="en-US" alt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	A. Cho thật nhiều củi</a:t>
              </a:r>
            </a:p>
            <a:p>
              <a:pPr eaLnBrk="1" hangingPunct="1">
                <a:buFont typeface="Wingdings 3" panose="05040102010807070707" pitchFamily="18" charset="2"/>
                <a:buNone/>
              </a:pPr>
              <a:r>
                <a:rPr lang="en-US" alt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	B. Khơi bếp củi cho thoáng</a:t>
              </a:r>
            </a:p>
            <a:p>
              <a:pPr eaLnBrk="1" hangingPunct="1">
                <a:buFont typeface="Wingdings 3" panose="05040102010807070707" pitchFamily="18" charset="2"/>
                <a:buNone/>
              </a:pPr>
              <a:r>
                <a:rPr lang="en-US" alt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	C. Lấy quạt quạt vào bếp</a:t>
              </a:r>
            </a:p>
          </p:txBody>
        </p:sp>
      </p:grpSp>
      <p:sp>
        <p:nvSpPr>
          <p:cNvPr id="16" name="Oval 15"/>
          <p:cNvSpPr/>
          <p:nvPr/>
        </p:nvSpPr>
        <p:spPr>
          <a:xfrm>
            <a:off x="3429000" y="1600200"/>
            <a:ext cx="577850" cy="598488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467"/>
          </a:p>
        </p:txBody>
      </p:sp>
      <p:sp>
        <p:nvSpPr>
          <p:cNvPr id="17" name="Oval 16"/>
          <p:cNvSpPr/>
          <p:nvPr/>
        </p:nvSpPr>
        <p:spPr>
          <a:xfrm>
            <a:off x="4343400" y="5029200"/>
            <a:ext cx="614363" cy="598488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467"/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411064" y="2041020"/>
            <a:ext cx="1828800" cy="2641600"/>
          </a:xfrm>
          <a:prstGeom prst="flowChartConnector">
            <a:avLst/>
          </a:prstGeom>
          <a:gradFill>
            <a:gsLst>
              <a:gs pos="85850">
                <a:schemeClr val="accent6">
                  <a:lumMod val="20000"/>
                  <a:lumOff val="80000"/>
                </a:schemeClr>
              </a:gs>
              <a:gs pos="0">
                <a:srgbClr val="00B0F0"/>
              </a:gs>
              <a:gs pos="50000">
                <a:srgbClr val="FFFFFF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defRPr/>
            </a:pPr>
            <a:endParaRPr lang="en-US" altLang="en-US" sz="3467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5415" name="Rectangle 1"/>
          <p:cNvSpPr>
            <a:spLocks noChangeArrowheads="1"/>
          </p:cNvSpPr>
          <p:nvPr/>
        </p:nvSpPr>
        <p:spPr bwMode="auto">
          <a:xfrm>
            <a:off x="304800" y="2717800"/>
            <a:ext cx="1727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en-US" sz="3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2925122" y="1676400"/>
            <a:ext cx="6858000" cy="8334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40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895600"/>
            <a:ext cx="1148904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1" algn="ctr">
              <a:defRPr/>
            </a:pPr>
            <a:r>
              <a:rPr lang="en-US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 KHÍ CẦN CHO SỰ SỐNG</a:t>
            </a:r>
          </a:p>
        </p:txBody>
      </p:sp>
    </p:spTree>
    <p:extLst>
      <p:ext uri="{BB962C8B-B14F-4D97-AF65-F5344CB8AC3E}">
        <p14:creationId xmlns:p14="http://schemas.microsoft.com/office/powerpoint/2010/main" val="41245913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3">
            <a:extLst/>
          </p:cNvPr>
          <p:cNvSpPr/>
          <p:nvPr/>
        </p:nvSpPr>
        <p:spPr>
          <a:xfrm>
            <a:off x="1524000" y="1558925"/>
            <a:ext cx="9347200" cy="1222375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it-IT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được không khí</a:t>
            </a: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cần cho sự sống</a:t>
            </a:r>
            <a:r>
              <a:rPr lang="en-US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800" b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22">
            <a:extLst/>
          </p:cNvPr>
          <p:cNvSpPr/>
          <p:nvPr/>
        </p:nvSpPr>
        <p:spPr>
          <a:xfrm>
            <a:off x="1524000" y="3225800"/>
            <a:ext cx="9448800" cy="1222375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b="1" i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9">
            <a:extLst/>
          </p:cNvPr>
          <p:cNvSpPr/>
          <p:nvPr/>
        </p:nvSpPr>
        <p:spPr>
          <a:xfrm>
            <a:off x="1422400" y="4711700"/>
            <a:ext cx="9448800" cy="1222375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239444" y="521134"/>
            <a:ext cx="3360985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8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14342" name="Rectangle 1"/>
          <p:cNvSpPr>
            <a:spLocks noChangeArrowheads="1"/>
          </p:cNvSpPr>
          <p:nvPr/>
        </p:nvSpPr>
        <p:spPr bwMode="auto">
          <a:xfrm>
            <a:off x="1727200" y="3327083"/>
            <a:ext cx="90424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Nêu dẫn chứng ch</a:t>
            </a: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vi-VN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minh người , động vật , thực vật đều cần không khí để thở</a:t>
            </a: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343" name="Rectangle 2"/>
          <p:cNvSpPr>
            <a:spLocks noChangeArrowheads="1"/>
          </p:cNvSpPr>
          <p:nvPr/>
        </p:nvSpPr>
        <p:spPr bwMode="auto">
          <a:xfrm>
            <a:off x="1727200" y="4826477"/>
            <a:ext cx="90424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20" tIns="60960" rIns="121920" bIns="6096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Xác định vai trò của </a:t>
            </a:r>
            <a:r>
              <a:rPr lang="vi-VN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với quá trình hô hấp và việc ứng dụng kiến thức này trong  đời sống</a:t>
            </a: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800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3124200" y="2057400"/>
            <a:ext cx="6858000" cy="1828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8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vi-VN" sz="8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Google Shape;212;p32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1" t="21025" b="16969"/>
          <a:stretch>
            <a:fillRect/>
          </a:stretch>
        </p:blipFill>
        <p:spPr bwMode="auto">
          <a:xfrm>
            <a:off x="1111250" y="1633538"/>
            <a:ext cx="271621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Google Shape;213;p32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1" t="18300" b="16734"/>
          <a:stretch>
            <a:fillRect/>
          </a:stretch>
        </p:blipFill>
        <p:spPr bwMode="auto">
          <a:xfrm>
            <a:off x="1111250" y="2317750"/>
            <a:ext cx="271621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3657600" y="1905000"/>
            <a:ext cx="5064125" cy="1087438"/>
          </a:xfrm>
        </p:spPr>
        <p:txBody>
          <a:bodyPr lIns="121900" tIns="121900" rIns="121900" bIns="121900"/>
          <a:lstStyle/>
          <a:p>
            <a:pPr>
              <a:defRPr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1</a:t>
            </a:r>
            <a:endParaRPr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Google Shape;214;p32"/>
          <p:cNvSpPr>
            <a:spLocks noGrp="1"/>
          </p:cNvSpPr>
          <p:nvPr>
            <p:ph type="title"/>
          </p:nvPr>
        </p:nvSpPr>
        <p:spPr>
          <a:xfrm>
            <a:off x="2819400" y="3132931"/>
            <a:ext cx="6359525" cy="1087438"/>
          </a:xfrm>
        </p:spPr>
        <p:txBody>
          <a:bodyPr lIns="121900" tIns="121900" rIns="121900" bIns="121900"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trò của không khí đối với sự sống của con người, động vật, thực vật</a:t>
            </a:r>
            <a:b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56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95400"/>
            <a:ext cx="5410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2430463" y="838200"/>
            <a:ext cx="2590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Thí nghiệm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088037" y="1752600"/>
            <a:ext cx="54102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0070C0"/>
                </a:solidFill>
                <a:latin typeface="Times New Roman" panose="02020603050405020304" pitchFamily="18" charset="0"/>
              </a:rPr>
              <a:t>Để tay trước mũi, thở và hít vào, em cảm thấy thế nào?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181100" y="3160713"/>
            <a:ext cx="508952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sz="3200" b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32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 ra có luồng không khí ấm chạm vào tay và khi hít vào có luồng không khí mát tràn vào mũi.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321777" y="1441450"/>
            <a:ext cx="46482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0070C0"/>
                </a:solidFill>
                <a:latin typeface="Times New Roman" panose="02020603050405020304" pitchFamily="18" charset="0"/>
              </a:rPr>
              <a:t>Bịt mũi và ngậm miệng lại, em cảm thấy thế nào?</a:t>
            </a:r>
          </a:p>
        </p:txBody>
      </p:sp>
      <p:pic>
        <p:nvPicPr>
          <p:cNvPr id="7" name="Picture 2" descr="h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41376"/>
            <a:ext cx="5410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8" name="Text Box 3"/>
          <p:cNvSpPr txBox="1">
            <a:spLocks noChangeArrowheads="1"/>
          </p:cNvSpPr>
          <p:nvPr/>
        </p:nvSpPr>
        <p:spPr bwMode="auto">
          <a:xfrm>
            <a:off x="2476500" y="719968"/>
            <a:ext cx="2590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Thí nghiệm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33500" y="2882900"/>
            <a:ext cx="48387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sz="3200" b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</a:t>
            </a:r>
            <a:r>
              <a:rPr lang="en-US" altLang="en-US" sz="32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 tức ngực bị ngạt thở. Không thể nhịn thở lâu hơn được nữa.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3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8" grpId="0"/>
      <p:bldP spid="8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538912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Minh họa Thiên nhiê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9_TF03431377" id="{2C514971-1104-44BE-8A82-52E651B19D0B}" vid="{C4421EC6-96FF-4A5E-B3D4-F2DC0555C6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2026</TotalTime>
  <Words>839</Words>
  <Application>Microsoft Office PowerPoint</Application>
  <PresentationFormat>Widescreen</PresentationFormat>
  <Paragraphs>103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Microsoft YaHei</vt:lpstr>
      <vt:lpstr>Arial</vt:lpstr>
      <vt:lpstr>Calibri</vt:lpstr>
      <vt:lpstr>Coming Soon</vt:lpstr>
      <vt:lpstr>Segoe Print</vt:lpstr>
      <vt:lpstr>Tahoma</vt:lpstr>
      <vt:lpstr>Times New Roman</vt:lpstr>
      <vt:lpstr>Trebuchet MS</vt:lpstr>
      <vt:lpstr>Wingdings 2</vt:lpstr>
      <vt:lpstr>Wingdings 3</vt:lpstr>
      <vt:lpstr>Minh họa Thiên nhiên 16x9</vt:lpstr>
      <vt:lpstr>PowerPoint Presentation</vt:lpstr>
      <vt:lpstr>KHỞI ĐỘNG</vt:lpstr>
      <vt:lpstr>PowerPoint Presentation</vt:lpstr>
      <vt:lpstr>KHOA HỌC 4</vt:lpstr>
      <vt:lpstr>PowerPoint Presentation</vt:lpstr>
      <vt:lpstr>KHÁM PHÁ</vt:lpstr>
      <vt:lpstr>HOẠT ĐỘNG 1</vt:lpstr>
      <vt:lpstr>PowerPoint Presentation</vt:lpstr>
      <vt:lpstr>PowerPoint Presentation</vt:lpstr>
      <vt:lpstr>PowerPoint Presentation</vt:lpstr>
      <vt:lpstr>Quan sát tranh vẽ và giải thích:  Vì sao con vật trong hình B sẽ chết?  </vt:lpstr>
      <vt:lpstr>Quan sát hình vẽ và giải thích: Vì sao cây ở hình B sẽ chết?       </vt:lpstr>
      <vt:lpstr>PowerPoint Presentation</vt:lpstr>
      <vt:lpstr>HOẠT ĐỘNG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Trong trường hợp nào người ta phải thở bằng bình ô-xy?</vt:lpstr>
      <vt:lpstr>PowerPoint Presentation</vt:lpstr>
      <vt:lpstr>PowerPoint Presentation</vt:lpstr>
      <vt:lpstr>NHIỆM VỤ SAU BÀI HỌC</vt:lpstr>
      <vt:lpstr>PowerPoint Presentation</vt:lpstr>
      <vt:lpstr>PowerPoint Presentation</vt:lpstr>
    </vt:vector>
  </TitlesOfParts>
  <Company>ETC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212</cp:revision>
  <cp:lastPrinted>1601-01-01T00:00:00Z</cp:lastPrinted>
  <dcterms:created xsi:type="dcterms:W3CDTF">2009-02-20T13:46:22Z</dcterms:created>
  <dcterms:modified xsi:type="dcterms:W3CDTF">2021-12-31T02:49:10Z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