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332" r:id="rId2"/>
    <p:sldId id="256" r:id="rId3"/>
    <p:sldId id="322" r:id="rId4"/>
    <p:sldId id="323" r:id="rId5"/>
    <p:sldId id="324" r:id="rId6"/>
    <p:sldId id="325" r:id="rId7"/>
    <p:sldId id="326" r:id="rId8"/>
    <p:sldId id="327" r:id="rId9"/>
    <p:sldId id="306" r:id="rId10"/>
    <p:sldId id="296" r:id="rId11"/>
    <p:sldId id="293" r:id="rId12"/>
    <p:sldId id="312" r:id="rId13"/>
    <p:sldId id="298" r:id="rId14"/>
    <p:sldId id="299" r:id="rId15"/>
    <p:sldId id="313" r:id="rId16"/>
    <p:sldId id="274" r:id="rId17"/>
    <p:sldId id="304" r:id="rId18"/>
    <p:sldId id="301" r:id="rId19"/>
    <p:sldId id="307" r:id="rId20"/>
    <p:sldId id="308" r:id="rId21"/>
    <p:sldId id="315" r:id="rId22"/>
    <p:sldId id="310" r:id="rId23"/>
    <p:sldId id="270" r:id="rId24"/>
    <p:sldId id="295" r:id="rId25"/>
    <p:sldId id="273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C81AAF"/>
    <a:srgbClr val="FFFF00"/>
    <a:srgbClr val="FF0000"/>
    <a:srgbClr val="CCFF99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0" autoAdjust="0"/>
    <p:restoredTop sz="94660"/>
  </p:normalViewPr>
  <p:slideViewPr>
    <p:cSldViewPr>
      <p:cViewPr varScale="1">
        <p:scale>
          <a:sx n="80" d="100"/>
          <a:sy n="80" d="100"/>
        </p:scale>
        <p:origin x="29" y="2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FB99FA1-FF47-4475-8AC8-941F5EFCB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8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A5B5-7AEC-408B-AA9A-E6692D0C9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2CA4-8DD0-4671-83E6-07D453625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D94E-D755-4147-8A72-B90C0119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33600" y="838200"/>
            <a:ext cx="9448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3F1718A-C624-4744-9016-BC1E08B7B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9448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33600" y="1905000"/>
            <a:ext cx="94488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03D95B-B303-4FE2-B38D-1B2E748F1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838200"/>
            <a:ext cx="9448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05000"/>
            <a:ext cx="4622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59600" y="1905000"/>
            <a:ext cx="46228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59600" y="4000500"/>
            <a:ext cx="46228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B7DCED8-D73B-46EA-9E95-5152F5B29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2079-7069-4DB7-84B9-C9597D3B8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C39EE-11D3-4823-915E-B2BCD7CF6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C913-C284-4EB5-BEB7-847E7FED2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1C92-D4E8-4DB1-90D0-DF2D8628D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B0339-EB1A-45AE-A3CB-2D0D05D4F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9CE7-0828-4D76-94F0-090AC24DB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351A-BB27-42D4-8AE5-874677BA1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9DCA5-8B1B-4630-A798-E33D7DFD8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B7D49B4-D34B-42A8-8BC8-1B0E10407E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7" r:id="rId13"/>
    <p:sldLayoutId id="214748367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audio" Target="../media/audio2.wav"/><Relationship Id="rId10" Type="http://schemas.openxmlformats.org/officeDocument/2006/relationships/image" Target="../media/image20.emf"/><Relationship Id="rId4" Type="http://schemas.openxmlformats.org/officeDocument/2006/relationships/image" Target="../media/image15.emf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72;ovui_dehoc\Tap%20tam%20vong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124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MÔN: ĐẠO ĐỨC LỚP 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19 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19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TÊN BÀI: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 YÊU QUÊ HƯƠNG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1AD2E-AF38-4C26-973F-7833EF1720DB}"/>
              </a:ext>
            </a:extLst>
          </p:cNvPr>
          <p:cNvSpPr txBox="1"/>
          <p:nvPr/>
        </p:nvSpPr>
        <p:spPr>
          <a:xfrm>
            <a:off x="3657600" y="457200"/>
            <a:ext cx="52578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ts val="600"/>
              </a:spcBef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BB03D-FA9D-4FDB-8DFF-C88EE0B79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23" y="1719559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9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457200"/>
            <a:ext cx="7086600" cy="4038600"/>
          </a:xfrm>
        </p:spPr>
        <p:txBody>
          <a:bodyPr/>
          <a:lstStyle/>
          <a:p>
            <a:pPr>
              <a:buFontTx/>
              <a:buNone/>
            </a:pP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ĐẠO ĐỨC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đa làng em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 rot="16200000">
            <a:off x="6436670" y="-494507"/>
            <a:ext cx="46166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42862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          EM YÊU QUÊ HƯƠNG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133600" y="488951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Khi về thăm quê, từ xa Hà đã nhận ra điều gì?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09800" y="1752600"/>
            <a:ext cx="7924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Từ xa, Hà nhận ra Cây đa cổ thụ ở đầu làng.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524000" y="455930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01" name="Group 13"/>
          <p:cNvGrpSpPr>
            <a:grpSpLocks/>
          </p:cNvGrpSpPr>
          <p:nvPr/>
        </p:nvGrpSpPr>
        <p:grpSpPr bwMode="auto">
          <a:xfrm>
            <a:off x="1828800" y="685800"/>
            <a:ext cx="8382000" cy="5334000"/>
            <a:chOff x="240" y="144"/>
            <a:chExt cx="5232" cy="4067"/>
          </a:xfrm>
        </p:grpSpPr>
        <p:pic>
          <p:nvPicPr>
            <p:cNvPr id="89102" name="Picture 14" descr="Cay d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"/>
              <a:ext cx="5232" cy="4067"/>
            </a:xfrm>
            <a:prstGeom prst="rect">
              <a:avLst/>
            </a:prstGeom>
            <a:ln w="889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910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528" y="3840"/>
              <a:ext cx="1152" cy="28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2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</a:p>
          </p:txBody>
        </p:sp>
      </p:grpSp>
      <p:sp>
        <p:nvSpPr>
          <p:cNvPr id="89104" name="Rectangle 16"/>
          <p:cNvSpPr>
            <a:spLocks noRot="1" noChangeArrowheads="1"/>
          </p:cNvSpPr>
          <p:nvPr/>
        </p:nvSpPr>
        <p:spPr bwMode="auto">
          <a:xfrm>
            <a:off x="6858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spcBef>
                <a:spcPct val="0"/>
              </a:spcBef>
            </a:pPr>
            <a:r>
              <a:rPr lang="en-US">
                <a:solidFill>
                  <a:srgbClr val="3399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447800"/>
            <a:ext cx="8839200" cy="16002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-  Dân làng nhìn thấy cây đa có từ bao giờ?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971800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- </a:t>
            </a:r>
            <a:r>
              <a:rPr lang="en-US">
                <a:solidFill>
                  <a:srgbClr val="D60000"/>
                </a:solidFill>
                <a:latin typeface="Times New Roman" pitchFamily="18" charset="0"/>
              </a:rPr>
              <a:t>Dân trong làng  không ai nhớ cây đa có từ bao giờ, bởi khi họ sinh ra đã thấy “Ông Đa” rồi.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09800"/>
            <a:ext cx="8686800" cy="685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1.Vì sao dân làng lại gắn bó với cây đa?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2895600"/>
            <a:ext cx="81534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Khi thấy “Ông Đa” bị “ốm” dân làng đã làm gì?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3.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Bạn Hà đến nhà bác trưởng thôn để làm gì? Vì sao bạn làm như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0" y="1524001"/>
            <a:ext cx="91440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Vì sao dân làng lại gắn bó với cây đa?</a:t>
            </a:r>
          </a:p>
          <a:p>
            <a:pPr marL="342900" indent="-342900"/>
            <a:r>
              <a:rPr lang="en-US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  Vì cây đa là biểu tượng của quê hương, đã đem lại nhiều lợi ích cho con người như tỏa bóng mát để con người được vui chơi, nghỉ ngơi,…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 flipV="1">
            <a:off x="1714500" y="1646237"/>
            <a:ext cx="87630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3/Bạn Hà đến nhà bác trưởng thôn để làm gì?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bạn làm như vậy?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Hà đến nhà bác trưởng thôn  đóng góp tiền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để chữa bệnh cho cây.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Việc làm đó thể hiện tình yêu quê hương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của bạn Hà.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362200" y="2743200"/>
            <a:ext cx="7772400" cy="7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28800" y="1828800"/>
            <a:ext cx="88392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981200" y="3352800"/>
            <a:ext cx="83058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905000" y="1600200"/>
            <a:ext cx="83820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2438400" y="1828800"/>
            <a:ext cx="78486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2590800" y="1600200"/>
            <a:ext cx="91440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1600200" y="838200"/>
            <a:ext cx="80010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thấy Ông Đa bị “ốm” dân làng đã làm gì?</a:t>
            </a:r>
          </a:p>
          <a:p>
            <a:pPr>
              <a:spcBef>
                <a:spcPct val="0"/>
              </a:spcBef>
            </a:pP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  Khi thấy Ông Đa bị ốm dân làng đã đóng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góp tiền để chữa bệnh cho cây.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 rot="10800000">
            <a:off x="1524000" y="1295400"/>
            <a:ext cx="80010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2209800" y="5410200"/>
            <a:ext cx="7620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1828800" y="52720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Không thích về thăm quê. 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9880600" y="5232400"/>
            <a:ext cx="762000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 Box 2" descr="Recycled paper"/>
          <p:cNvSpPr txBox="1">
            <a:spLocks noChangeArrowheads="1"/>
          </p:cNvSpPr>
          <p:nvPr/>
        </p:nvSpPr>
        <p:spPr bwMode="auto">
          <a:xfrm>
            <a:off x="1520825" y="5310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Bài tập:</a:t>
            </a:r>
          </a:p>
        </p:txBody>
      </p:sp>
      <p:sp>
        <p:nvSpPr>
          <p:cNvPr id="22531" name="Text Box 3" descr="Pink tissue paper"/>
          <p:cNvSpPr txBox="1">
            <a:spLocks noChangeArrowheads="1"/>
          </p:cNvSpPr>
          <p:nvPr/>
        </p:nvSpPr>
        <p:spPr bwMode="auto">
          <a:xfrm>
            <a:off x="2667000" y="441141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Theo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1828800" y="1345924"/>
            <a:ext cx="8813800" cy="824098"/>
            <a:chOff x="175" y="1253"/>
            <a:chExt cx="5552" cy="480"/>
          </a:xfrm>
        </p:grpSpPr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75" y="1324"/>
              <a:ext cx="49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Nhớ về quê hương mỗi khi đi xa.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5233" y="1253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1846264" y="2232026"/>
            <a:ext cx="8821737" cy="968375"/>
            <a:chOff x="190" y="1956"/>
            <a:chExt cx="5557" cy="610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190" y="1956"/>
              <a:ext cx="5078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Tham gia hoạt động tuyên truyền phòng chống các tệ nạn xã hội ở địa phương.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5253" y="1994"/>
              <a:ext cx="494" cy="5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1828800" y="3238501"/>
            <a:ext cx="8839200" cy="946150"/>
            <a:chOff x="175" y="2613"/>
            <a:chExt cx="5572" cy="596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75" y="2613"/>
              <a:ext cx="4946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dirty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huy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5253" y="2649"/>
              <a:ext cx="494" cy="5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1814514" y="4267200"/>
            <a:ext cx="8853487" cy="946150"/>
            <a:chOff x="170" y="3260"/>
            <a:chExt cx="5577" cy="596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d.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Quyên góp tiền của để tu bổ di tích, xây dựng các công trình công cộng ở quê.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5253" y="3286"/>
              <a:ext cx="494" cy="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48" name="Picture 20" descr="Hoahong"/>
          <p:cNvPicPr>
            <a:picLocks noChangeAspect="1" noChangeArrowheads="1"/>
          </p:cNvPicPr>
          <p:nvPr/>
        </p:nvPicPr>
        <p:blipFill>
          <a:blip r:embed="rId3">
            <a:lum bright="46000" contrast="40000"/>
          </a:blip>
          <a:srcRect/>
          <a:stretch>
            <a:fillRect/>
          </a:stretch>
        </p:blipFill>
        <p:spPr bwMode="auto">
          <a:xfrm>
            <a:off x="7581900" y="917753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 descr="Hoahong"/>
          <p:cNvPicPr>
            <a:picLocks noChangeAspect="1" noChangeArrowheads="1"/>
          </p:cNvPicPr>
          <p:nvPr/>
        </p:nvPicPr>
        <p:blipFill>
          <a:blip r:embed="rId4">
            <a:lum bright="-40000" contrast="58000"/>
          </a:blip>
          <a:srcRect/>
          <a:stretch>
            <a:fillRect/>
          </a:stretch>
        </p:blipFill>
        <p:spPr bwMode="auto">
          <a:xfrm>
            <a:off x="8213725" y="920928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8" descr="Hoahong">
            <a:hlinkClick r:id="" action="ppaction://noaction">
              <a:snd r:embed="rId5" name="arrow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lum bright="46000" contrast="40000"/>
          </a:blip>
          <a:srcRect/>
          <a:stretch>
            <a:fillRect/>
          </a:stretch>
        </p:blipFill>
        <p:spPr bwMode="auto">
          <a:xfrm>
            <a:off x="9982200" y="44513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1814514" y="5867400"/>
            <a:ext cx="8864599" cy="781050"/>
            <a:chOff x="170" y="3260"/>
            <a:chExt cx="5584" cy="492"/>
          </a:xfrm>
        </p:grpSpPr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dirty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e.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ngõ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5260" y="3272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60" name="Picture 32" descr="Hoahong"/>
          <p:cNvPicPr>
            <a:picLocks noChangeAspect="1" noChangeArrowheads="1"/>
          </p:cNvPicPr>
          <p:nvPr/>
        </p:nvPicPr>
        <p:blipFill>
          <a:blip r:embed="rId7">
            <a:lum bright="-40000" contrast="58000"/>
          </a:blip>
          <a:srcRect/>
          <a:stretch>
            <a:fillRect/>
          </a:stretch>
        </p:blipFill>
        <p:spPr bwMode="auto">
          <a:xfrm>
            <a:off x="10009188" y="5294312"/>
            <a:ext cx="533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4" descr="Hoahong"/>
          <p:cNvPicPr>
            <a:picLocks noChangeAspect="1" noChangeArrowheads="1"/>
          </p:cNvPicPr>
          <p:nvPr/>
        </p:nvPicPr>
        <p:blipFill>
          <a:blip r:embed="rId8">
            <a:lum bright="46000" contrast="40000"/>
          </a:blip>
          <a:srcRect/>
          <a:stretch>
            <a:fillRect/>
          </a:stretch>
        </p:blipFill>
        <p:spPr bwMode="auto">
          <a:xfrm>
            <a:off x="9993313" y="14160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 descr="Hoahong"/>
          <p:cNvPicPr>
            <a:picLocks noChangeAspect="1" noChangeArrowheads="1"/>
          </p:cNvPicPr>
          <p:nvPr/>
        </p:nvPicPr>
        <p:blipFill>
          <a:blip r:embed="rId9">
            <a:lum bright="46000" contrast="40000"/>
          </a:blip>
          <a:srcRect/>
          <a:stretch>
            <a:fillRect/>
          </a:stretch>
        </p:blipFill>
        <p:spPr bwMode="auto">
          <a:xfrm>
            <a:off x="9982200" y="24701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 descr="Hoahong"/>
          <p:cNvPicPr>
            <a:picLocks noChangeAspect="1" noChangeArrowheads="1"/>
          </p:cNvPicPr>
          <p:nvPr/>
        </p:nvPicPr>
        <p:blipFill>
          <a:blip r:embed="rId10">
            <a:lum bright="46000" contrast="40000"/>
          </a:blip>
          <a:srcRect/>
          <a:stretch>
            <a:fillRect/>
          </a:stretch>
        </p:blipFill>
        <p:spPr bwMode="auto">
          <a:xfrm>
            <a:off x="9982200" y="35369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39" descr="Hoahong"/>
          <p:cNvPicPr>
            <a:picLocks noChangeAspect="1" noChangeArrowheads="1"/>
          </p:cNvPicPr>
          <p:nvPr/>
        </p:nvPicPr>
        <p:blipFill>
          <a:blip r:embed="rId11">
            <a:lum bright="46000" contrast="40000"/>
          </a:blip>
          <a:srcRect/>
          <a:stretch>
            <a:fillRect/>
          </a:stretch>
        </p:blipFill>
        <p:spPr bwMode="auto">
          <a:xfrm>
            <a:off x="10009188" y="5940425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7"/>
                  </p:tgtEl>
                </p:cond>
              </p:nextCondLst>
            </p:seq>
          </p:childTnLst>
        </p:cTn>
      </p:par>
    </p:tnLst>
    <p:bldLst>
      <p:bldP spid="22561" grpId="0"/>
      <p:bldP spid="22565" grpId="0" animBg="1"/>
      <p:bldP spid="22530" grpId="0"/>
      <p:bldP spid="22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 descr="Blue tissue paper"/>
          <p:cNvSpPr txBox="1">
            <a:spLocks noChangeArrowheads="1"/>
          </p:cNvSpPr>
          <p:nvPr/>
        </p:nvSpPr>
        <p:spPr bwMode="auto">
          <a:xfrm>
            <a:off x="1524000" y="195421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	     Quê hương mỗi người chỉ một,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Sẽ không lớn nổi thành người.</a:t>
            </a:r>
          </a:p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Đỗ Trung Quân</a:t>
            </a:r>
          </a:p>
        </p:txBody>
      </p:sp>
      <p:sp>
        <p:nvSpPr>
          <p:cNvPr id="73731" name="Text Box 3" descr="Recycled paper"/>
          <p:cNvSpPr txBox="1">
            <a:spLocks noChangeArrowheads="1"/>
          </p:cNvSpPr>
          <p:nvPr/>
        </p:nvSpPr>
        <p:spPr bwMode="auto">
          <a:xfrm>
            <a:off x="1524000" y="3883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327275" y="1001713"/>
            <a:ext cx="146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90600"/>
            <a:ext cx="8763000" cy="3352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 em ở đâu? Em biết gì về quê hương    mình?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DSCN07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7850" y="709612"/>
            <a:ext cx="8382000" cy="5257800"/>
          </a:xfrm>
          <a:noFill/>
          <a:ln/>
        </p:spPr>
      </p:pic>
      <p:pic>
        <p:nvPicPr>
          <p:cNvPr id="79883" name="Picture 11" descr="chonoi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685800"/>
            <a:ext cx="8420100" cy="5410200"/>
          </a:xfrm>
        </p:spPr>
      </p:pic>
      <p:sp>
        <p:nvSpPr>
          <p:cNvPr id="79891" name="Rectangle 1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1828800" y="5029200"/>
            <a:ext cx="8153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2057400" y="4876800"/>
            <a:ext cx="7543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4191000" y="5181600"/>
            <a:ext cx="4267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1828800" y="5105400"/>
            <a:ext cx="75438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0" y="3554413"/>
            <a:ext cx="7620000" cy="112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Để hợp tác tốt với những người xung quanh em cần phải làm gì?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09800" y="2087564"/>
            <a:ext cx="77724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1.Vì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55" name="Rectangle 7"/>
          <p:cNvSpPr>
            <a:spLocks noRot="1" noChangeArrowheads="1"/>
          </p:cNvSpPr>
          <p:nvPr/>
        </p:nvSpPr>
        <p:spPr bwMode="auto">
          <a:xfrm>
            <a:off x="3657600" y="1219200"/>
            <a:ext cx="4800600" cy="838200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667000" y="475725"/>
            <a:ext cx="69913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416 -0.2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  <p:bldP spid="2053" grpId="0"/>
      <p:bldP spid="2053" grpId="1"/>
      <p:bldP spid="20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6" name="Picture 4" descr="14-Hoi-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594677"/>
            <a:ext cx="8610600" cy="566864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8" name="Picture 4" descr="Lanikai Beach, Oahu, Hawa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4074"/>
            <a:ext cx="8077200" cy="578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Em đã làm được những gì để thể hiện tình yêu quê 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57150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00">
                    <a:alpha val="38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D60000">
                  <a:alpha val="38000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5" name="Picture 3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12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6" name="Picture 4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7" name="Picture 5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1" y="5105400"/>
            <a:ext cx="1363663" cy="1752600"/>
          </a:xfrm>
          <a:prstGeom prst="rect">
            <a:avLst/>
          </a:prstGeom>
          <a:noFill/>
        </p:spPr>
      </p:pic>
      <p:pic>
        <p:nvPicPr>
          <p:cNvPr id="18438" name="Picture 6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5029200"/>
            <a:ext cx="990600" cy="1524000"/>
          </a:xfrm>
          <a:prstGeom prst="rect">
            <a:avLst/>
          </a:prstGeom>
          <a:noFill/>
        </p:spPr>
      </p:pic>
      <p:pic>
        <p:nvPicPr>
          <p:cNvPr id="18439" name="Picture 7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40" name="Picture 8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5210175"/>
            <a:ext cx="990600" cy="1524000"/>
          </a:xfrm>
          <a:prstGeom prst="rect">
            <a:avLst/>
          </a:prstGeom>
          <a:noFill/>
        </p:spPr>
      </p:pic>
      <p:pic>
        <p:nvPicPr>
          <p:cNvPr id="18441" name="Picture 9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410200"/>
            <a:ext cx="990600" cy="1524000"/>
          </a:xfrm>
          <a:prstGeom prst="rect">
            <a:avLst/>
          </a:prstGeom>
          <a:noFill/>
        </p:spPr>
      </p:pic>
      <p:pic>
        <p:nvPicPr>
          <p:cNvPr id="18442" name="Picture 1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3600" y="5791200"/>
            <a:ext cx="914400" cy="1066800"/>
          </a:xfrm>
          <a:prstGeom prst="rect">
            <a:avLst/>
          </a:prstGeom>
          <a:noFill/>
        </p:spPr>
      </p:pic>
      <p:pic>
        <p:nvPicPr>
          <p:cNvPr id="18443" name="Picture 1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867400"/>
            <a:ext cx="762000" cy="990600"/>
          </a:xfrm>
          <a:prstGeom prst="rect">
            <a:avLst/>
          </a:prstGeom>
          <a:noFill/>
        </p:spPr>
      </p:pic>
      <p:pic>
        <p:nvPicPr>
          <p:cNvPr id="18446" name="Tap tam v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5" fill="hold"/>
                                        <p:tgtEl>
                                          <p:spTgt spid="18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audio>
          </p:childTnLst>
        </p:cTn>
      </p:par>
    </p:tnLst>
    <p:bldLst>
      <p:bldP spid="184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1971676" y="762001"/>
            <a:ext cx="8696325" cy="1870075"/>
            <a:chOff x="192" y="0"/>
            <a:chExt cx="5478" cy="894"/>
          </a:xfrm>
        </p:grpSpPr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98" y="0"/>
              <a:ext cx="547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3200" b="1" i="1" u="sng">
                  <a:solidFill>
                    <a:srgbClr val="0000FF"/>
                  </a:solidFill>
                  <a:latin typeface="Times New Roman" pitchFamily="18" charset="0"/>
                </a:rPr>
                <a:t>TRÒ CHƠI</a:t>
              </a: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:    </a:t>
              </a:r>
              <a:r>
                <a:rPr lang="en-US" sz="3600" b="1">
                  <a:solidFill>
                    <a:srgbClr val="D60000"/>
                  </a:solidFill>
                  <a:latin typeface="Times New Roman" pitchFamily="18" charset="0"/>
                </a:rPr>
                <a:t>Họa sĩ tí hon</a:t>
              </a: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192" y="384"/>
              <a:ext cx="5472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Times New Roman" pitchFamily="18" charset="0"/>
                </a:rPr>
                <a:t>- Thi vẽ một bức tranh nói về việc làm mà em mong muốn thực hiện cho quê hương.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 descr="Blue tissue paper"/>
          <p:cNvSpPr txBox="1">
            <a:spLocks noChangeArrowheads="1"/>
          </p:cNvSpPr>
          <p:nvPr/>
        </p:nvSpPr>
        <p:spPr bwMode="auto">
          <a:xfrm>
            <a:off x="1524000" y="1954214"/>
            <a:ext cx="914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 hương mỗi người chỉ một,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Sẽ không lớn nổi thành người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Đỗ Trung Quân</a:t>
            </a:r>
          </a:p>
        </p:txBody>
      </p:sp>
      <p:sp>
        <p:nvSpPr>
          <p:cNvPr id="21509" name="Text Box 5" descr="Recycled paper"/>
          <p:cNvSpPr txBox="1">
            <a:spLocks noChangeArrowheads="1"/>
          </p:cNvSpPr>
          <p:nvPr/>
        </p:nvSpPr>
        <p:spPr bwMode="auto">
          <a:xfrm>
            <a:off x="1524000" y="3883026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1" i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327275" y="1001714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u="sng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248400" y="1568451"/>
            <a:ext cx="7162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là gì hả mẹ?</a:t>
            </a:r>
          </a:p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Mà sao cô dạy phải yêu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…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là gì hả mẹ?</a:t>
            </a:r>
          </a:p>
          <a:p>
            <a:r>
              <a:rPr lang="vi-VN" sz="3200" b="1" i="1">
                <a:latin typeface="Times New Roman" pitchFamily="18" charset="0"/>
                <a:cs typeface="Times New Roman" pitchFamily="18" charset="0"/>
              </a:rPr>
              <a:t>Ai đi xa cũng phải nhớ nhiều.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6172200" y="14478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482187" y="1712268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6248400" y="32766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 rot="10800000">
            <a:off x="762000" y="2286000"/>
            <a:ext cx="5334000" cy="1963093"/>
          </a:xfrm>
          <a:prstGeom prst="leftArrow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0"/>
              </a:spcBef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33400" y="2706225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2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34587" y="3541068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31" grpId="0" animBg="1"/>
      <p:bldP spid="103432" grpId="0"/>
      <p:bldP spid="103433" grpId="0" animBg="1"/>
      <p:bldP spid="103435" grpId="0" animBg="1"/>
      <p:bldP spid="10343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2438400" y="1676400"/>
            <a:ext cx="7239000" cy="2743200"/>
          </a:xfrm>
          <a:prstGeom prst="cloudCallout">
            <a:avLst>
              <a:gd name="adj1" fmla="val -43532"/>
              <a:gd name="adj2" fmla="val -81713"/>
            </a:avLst>
          </a:prstGeom>
          <a:gradFill rotWithShape="1">
            <a:gsLst>
              <a:gs pos="0">
                <a:schemeClr val="bg1"/>
              </a:gs>
              <a:gs pos="100000">
                <a:srgbClr val="AEA1FD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4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quan sát và nêu nội dung mỗi bức ảnh dưới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a-%20Que%20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57200"/>
            <a:ext cx="9144000" cy="5943600"/>
          </a:xfrm>
          <a:prstGeom prst="rect">
            <a:avLst/>
          </a:prstGeom>
          <a:noFill/>
        </p:spPr>
      </p:pic>
      <p:pic>
        <p:nvPicPr>
          <p:cNvPr id="105475" name="Picture 3" descr="dieu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387889"/>
            <a:ext cx="4343400" cy="3380191"/>
          </a:xfrm>
          <a:prstGeom prst="rect">
            <a:avLst/>
          </a:prstGeom>
          <a:noFill/>
        </p:spPr>
      </p:pic>
      <p:pic>
        <p:nvPicPr>
          <p:cNvPr id="105476" name="Picture 4" descr="img0569fn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6950" y="387889"/>
            <a:ext cx="4267200" cy="3380191"/>
          </a:xfrm>
          <a:prstGeom prst="rect">
            <a:avLst/>
          </a:prstGeom>
          <a:noFill/>
        </p:spPr>
      </p:pic>
      <p:pic>
        <p:nvPicPr>
          <p:cNvPr id="105477" name="Picture 5" descr="viet8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052" y="3429000"/>
            <a:ext cx="4248148" cy="296652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478" name="Picture 6" descr="people-00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3550" y="3448367"/>
            <a:ext cx="4362450" cy="298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2005225192905-2"/>
          <p:cNvPicPr>
            <a:picLocks noChangeAspect="1" noChangeArrowheads="1"/>
          </p:cNvPicPr>
          <p:nvPr/>
        </p:nvPicPr>
        <p:blipFill rotWithShape="1">
          <a:blip r:embed="rId2"/>
          <a:srcRect l="3125" t="4207" r="3125" b="10417"/>
          <a:stretch/>
        </p:blipFill>
        <p:spPr bwMode="auto">
          <a:xfrm>
            <a:off x="1562100" y="436392"/>
            <a:ext cx="8763000" cy="5985215"/>
          </a:xfrm>
          <a:prstGeom prst="rect">
            <a:avLst/>
          </a:prstGeom>
          <a:noFill/>
        </p:spPr>
      </p:pic>
      <p:pic>
        <p:nvPicPr>
          <p:cNvPr id="106499" name="Picture 3" descr="1210191703_7b79c451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0" y="445917"/>
            <a:ext cx="4495800" cy="3200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6500" name="Picture 4" descr="a-%20Que%20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238" y="3306932"/>
            <a:ext cx="4543425" cy="3124200"/>
          </a:xfrm>
          <a:prstGeom prst="rect">
            <a:avLst/>
          </a:prstGeom>
          <a:noFill/>
        </p:spPr>
      </p:pic>
      <p:pic>
        <p:nvPicPr>
          <p:cNvPr id="106501" name="Picture 5" descr="Copy of IMAGE0127"/>
          <p:cNvPicPr>
            <a:picLocks noChangeAspect="1" noChangeArrowheads="1"/>
          </p:cNvPicPr>
          <p:nvPr/>
        </p:nvPicPr>
        <p:blipFill rotWithShape="1">
          <a:blip r:embed="rId5"/>
          <a:srcRect t="7303"/>
          <a:stretch/>
        </p:blipFill>
        <p:spPr bwMode="auto">
          <a:xfrm>
            <a:off x="6019800" y="436392"/>
            <a:ext cx="4305300" cy="6016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2819400" y="1828800"/>
            <a:ext cx="7162800" cy="2286000"/>
          </a:xfrm>
          <a:prstGeom prst="cloudCallout">
            <a:avLst>
              <a:gd name="adj1" fmla="val -39894"/>
              <a:gd name="adj2" fmla="val -64444"/>
            </a:avLst>
          </a:prstGeom>
          <a:gradFill rotWithShape="0">
            <a:gsLst>
              <a:gs pos="0">
                <a:schemeClr val="bg1"/>
              </a:gs>
              <a:gs pos="100000">
                <a:srgbClr val="F2ACDB"/>
              </a:gs>
            </a:gsLst>
            <a:path path="rect">
              <a:fillToRect l="50000" t="50000" r="50000" b="50000"/>
            </a:path>
          </a:gradFill>
          <a:ln w="76200">
            <a:solidFill>
              <a:srgbClr val="EFFCA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chọn chủ đề cho các hình ảnh vừa quan sát ?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772400" y="4848428"/>
            <a:ext cx="2743200" cy="52322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 TRƯỜNG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752600" y="4708526"/>
            <a:ext cx="25146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4495800" y="4724401"/>
            <a:ext cx="31242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4" grpId="1" animBg="1"/>
      <p:bldP spid="107525" grpId="0" animBg="1"/>
      <p:bldP spid="107525" grpId="1" animBg="1"/>
      <p:bldP spid="107526" grpId="0" animBg="1"/>
      <p:bldP spid="1075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CAT44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-1588"/>
            <a:ext cx="3352800" cy="4497388"/>
          </a:xfrm>
          <a:prstGeom prst="rect">
            <a:avLst/>
          </a:prstGeom>
          <a:noFill/>
        </p:spPr>
      </p:pic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1524001" y="762000"/>
            <a:ext cx="5675313" cy="2209800"/>
          </a:xfrm>
          <a:prstGeom prst="cloudCallout">
            <a:avLst>
              <a:gd name="adj1" fmla="val -43287"/>
              <a:gd name="adj2" fmla="val -79454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667000" y="1600201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286000" y="12192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3200" b="1" i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Theo em, quê hương là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4" descr="DSCN12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1828800" y="457200"/>
            <a:ext cx="8458200" cy="6400800"/>
          </a:xfrm>
          <a:noFill/>
          <a:ln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3"/>
  <p:tag name="VIOLETTITLE" val="ĐẠO ĐỨC 5 - T19 -  Em yêu quê hương"/>
  <p:tag name="VIOLETLESSON" val="9"/>
  <p:tag name="VIOLETCATID" val="8048934"/>
  <p:tag name="VIOLETSUBJECT" val="Đạo đức 5"/>
  <p:tag name="VIOLETAUTHORID" val="1466820"/>
  <p:tag name="VIOLETAUTHORNAME" val="Trần Thị Bảo Tâm"/>
  <p:tag name="VIOLETAUTHORAVATAR" val="no_avatarf.jpg"/>
  <p:tag name="VIOLETAUTHORADDRESS" val="Trường TH Khương Đình - Hà Nội"/>
  <p:tag name="VIOLETDATE" val="2013-01-11 21:36:07"/>
  <p:tag name="VIOLETHIT" val="675"/>
  <p:tag name="VIOLETLIKE" val="0"/>
  <p:tag name="MMPROD_NEXTUNIQUEID" val="10013"/>
  <p:tag name="MMPROD_UIDATA" val="&lt;database version=&quot;7.0&quot;&gt;&lt;object type=&quot;1&quot; unique_id=&quot;10001&quot;&gt;&lt;object type=&quot;8&quot; unique_id=&quot;11409&quot;&gt;&lt;/object&gt;&lt;object type=&quot;2&quot; unique_id=&quot;11410&quot;&gt;&lt;object type=&quot;3&quot; unique_id=&quot;11411&quot;&gt;&lt;property id=&quot;20148&quot; value=&quot;5&quot;/&gt;&lt;property id=&quot;20300&quot; value=&quot;Slide 1&quot;/&gt;&lt;property id=&quot;20307&quot; value=&quot;329&quot;/&gt;&lt;/object&gt;&lt;object type=&quot;3&quot; unique_id=&quot;11412&quot;&gt;&lt;property id=&quot;20148&quot; value=&quot;5&quot;/&gt;&lt;property id=&quot;20300&quot; value=&quot;Slide 2&quot;/&gt;&lt;property id=&quot;20307&quot; value=&quot;256&quot;/&gt;&lt;/object&gt;&lt;object type=&quot;3&quot; unique_id=&quot;11413&quot;&gt;&lt;property id=&quot;20148&quot; value=&quot;5&quot;/&gt;&lt;property id=&quot;20300&quot; value=&quot;Slide 3&quot;/&gt;&lt;property id=&quot;20307&quot; value=&quot;322&quot;/&gt;&lt;/object&gt;&lt;object type=&quot;3&quot; unique_id=&quot;11414&quot;&gt;&lt;property id=&quot;20148&quot; value=&quot;5&quot;/&gt;&lt;property id=&quot;20300&quot; value=&quot;Slide 4&quot;/&gt;&lt;property id=&quot;20307&quot; value=&quot;323&quot;/&gt;&lt;/object&gt;&lt;object type=&quot;3&quot; unique_id=&quot;11415&quot;&gt;&lt;property id=&quot;20148&quot; value=&quot;5&quot;/&gt;&lt;property id=&quot;20300&quot; value=&quot;Slide 5&quot;/&gt;&lt;property id=&quot;20307&quot; value=&quot;324&quot;/&gt;&lt;/object&gt;&lt;object type=&quot;3&quot; unique_id=&quot;11416&quot;&gt;&lt;property id=&quot;20148&quot; value=&quot;5&quot;/&gt;&lt;property id=&quot;20300&quot; value=&quot;Slide 6&quot;/&gt;&lt;property id=&quot;20307&quot; value=&quot;325&quot;/&gt;&lt;/object&gt;&lt;object type=&quot;3&quot; unique_id=&quot;11417&quot;&gt;&lt;property id=&quot;20148&quot; value=&quot;5&quot;/&gt;&lt;property id=&quot;20300&quot; value=&quot;Slide 7&quot;/&gt;&lt;property id=&quot;20307&quot; value=&quot;326&quot;/&gt;&lt;/object&gt;&lt;object type=&quot;3&quot; unique_id=&quot;11418&quot;&gt;&lt;property id=&quot;20148&quot; value=&quot;5&quot;/&gt;&lt;property id=&quot;20300&quot; value=&quot;Slide 8&quot;/&gt;&lt;property id=&quot;20307&quot; value=&quot;327&quot;/&gt;&lt;/object&gt;&lt;object type=&quot;3&quot; unique_id=&quot;11419&quot;&gt;&lt;property id=&quot;20148&quot; value=&quot;5&quot;/&gt;&lt;property id=&quot;20300&quot; value=&quot;Slide 9&quot;/&gt;&lt;property id=&quot;20307&quot; value=&quot;328&quot;/&gt;&lt;/object&gt;&lt;object type=&quot;3&quot; unique_id=&quot;11420&quot;&gt;&lt;property id=&quot;20148&quot; value=&quot;5&quot;/&gt;&lt;property id=&quot;20300&quot; value=&quot;Slide 10&quot;/&gt;&lt;property id=&quot;20307&quot; value=&quot;306&quot;/&gt;&lt;/object&gt;&lt;object type=&quot;3&quot; unique_id=&quot;11421&quot;&gt;&lt;property id=&quot;20148&quot; value=&quot;5&quot;/&gt;&lt;property id=&quot;20300&quot; value=&quot;Slide 11&quot;/&gt;&lt;property id=&quot;20307&quot; value=&quot;296&quot;/&gt;&lt;/object&gt;&lt;object type=&quot;3&quot; unique_id=&quot;11422&quot;&gt;&lt;property id=&quot;20148&quot; value=&quot;5&quot;/&gt;&lt;property id=&quot;20300&quot; value=&quot;Slide 12&quot;/&gt;&lt;property id=&quot;20307&quot; value=&quot;293&quot;/&gt;&lt;/object&gt;&lt;object type=&quot;3&quot; unique_id=&quot;11423&quot;&gt;&lt;property id=&quot;20148&quot; value=&quot;5&quot;/&gt;&lt;property id=&quot;20300&quot; value=&quot;Slide 13&quot;/&gt;&lt;property id=&quot;20307&quot; value=&quot;312&quot;/&gt;&lt;/object&gt;&lt;object type=&quot;3&quot; unique_id=&quot;11424&quot;&gt;&lt;property id=&quot;20148&quot; value=&quot;5&quot;/&gt;&lt;property id=&quot;20300&quot; value=&quot;Slide 14 - &amp;quot;   - Dân làng nhìn thấy cây đa có từ bao giờ?&amp;quot;&quot;/&gt;&lt;property id=&quot;20307&quot; value=&quot;298&quot;/&gt;&lt;/object&gt;&lt;object type=&quot;3&quot; unique_id=&quot;11425&quot;&gt;&lt;property id=&quot;20148&quot; value=&quot;5&quot;/&gt;&lt;property id=&quot;20300&quot; value=&quot;Slide 15 - &amp;quot;1.Vì sao dân làng lại gắn bó với cây đa?&amp;quot;&quot;/&gt;&lt;property id=&quot;20307&quot; value=&quot;299&quot;/&gt;&lt;/object&gt;&lt;object type=&quot;3&quot; unique_id=&quot;11426&quot;&gt;&lt;property id=&quot;20148&quot; value=&quot;5&quot;/&gt;&lt;property id=&quot;20300&quot; value=&quot;Slide 16&quot;/&gt;&lt;property id=&quot;20307&quot; value=&quot;313&quot;/&gt;&lt;/object&gt;&lt;object type=&quot;3&quot; unique_id=&quot;11427&quot;&gt;&lt;property id=&quot;20148&quot; value=&quot;5&quot;/&gt;&lt;property id=&quot;20300&quot; value=&quot;Slide 17&quot;/&gt;&lt;property id=&quot;20307&quot; value=&quot;274&quot;/&gt;&lt;/object&gt;&lt;object type=&quot;3&quot; unique_id=&quot;11428&quot;&gt;&lt;property id=&quot;20148&quot; value=&quot;5&quot;/&gt;&lt;property id=&quot;20300&quot; value=&quot;Slide 18&quot;/&gt;&lt;property id=&quot;20307&quot; value=&quot;304&quot;/&gt;&lt;/object&gt;&lt;object type=&quot;3&quot; unique_id=&quot;11429&quot;&gt;&lt;property id=&quot;20148&quot; value=&quot;5&quot;/&gt;&lt;property id=&quot;20300&quot; value=&quot;Slide 19 - &amp;quot;Quê em ở đâu? Em biết gì về quê hương    mình? &amp;quot;&quot;/&gt;&lt;property id=&quot;20307&quot; value=&quot;301&quot;/&gt;&lt;/object&gt;&lt;object type=&quot;3&quot; unique_id=&quot;11430&quot;&gt;&lt;property id=&quot;20148&quot; value=&quot;5&quot;/&gt;&lt;property id=&quot;20300&quot; value=&quot;Slide 20&quot;/&gt;&lt;property id=&quot;20307&quot; value=&quot;307&quot;/&gt;&lt;/object&gt;&lt;object type=&quot;3&quot; unique_id=&quot;11431&quot;&gt;&lt;property id=&quot;20148&quot; value=&quot;5&quot;/&gt;&lt;property id=&quot;20300&quot; value=&quot;Slide 21&quot;/&gt;&lt;property id=&quot;20307&quot; value=&quot;308&quot;/&gt;&lt;/object&gt;&lt;object type=&quot;3&quot; unique_id=&quot;11432&quot;&gt;&lt;property id=&quot;20148&quot; value=&quot;5&quot;/&gt;&lt;property id=&quot;20300&quot; value=&quot;Slide 22&quot;/&gt;&lt;property id=&quot;20307&quot; value=&quot;315&quot;/&gt;&lt;/object&gt;&lt;object type=&quot;3&quot; unique_id=&quot;11433&quot;&gt;&lt;property id=&quot;20148&quot; value=&quot;5&quot;/&gt;&lt;property id=&quot;20300&quot; value=&quot;Slide 23&quot;/&gt;&lt;property id=&quot;20307&quot; value=&quot;310&quot;/&gt;&lt;/object&gt;&lt;object type=&quot;3&quot; unique_id=&quot;11434&quot;&gt;&lt;property id=&quot;20148&quot; value=&quot;5&quot;/&gt;&lt;property id=&quot;20300&quot; value=&quot;Slide 24&quot;/&gt;&lt;property id=&quot;20307&quot; value=&quot;270&quot;/&gt;&lt;/object&gt;&lt;object type=&quot;3&quot; unique_id=&quot;11435&quot;&gt;&lt;property id=&quot;20148&quot; value=&quot;5&quot;/&gt;&lt;property id=&quot;20300&quot; value=&quot;Slide 25&quot;/&gt;&lt;property id=&quot;20307&quot; value=&quot;295&quot;/&gt;&lt;/object&gt;&lt;object type=&quot;3&quot; unique_id=&quot;11436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679</Words>
  <Application>Microsoft Office PowerPoint</Application>
  <PresentationFormat>Widescreen</PresentationFormat>
  <Paragraphs>73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  Dân làng nhìn thấy cây đa có từ bao giờ?</vt:lpstr>
      <vt:lpstr>1.Vì sao dân làng lại gắn bó với cây đa?</vt:lpstr>
      <vt:lpstr>PowerPoint Presentation</vt:lpstr>
      <vt:lpstr>PowerPoint Presentation</vt:lpstr>
      <vt:lpstr>PowerPoint Presentation</vt:lpstr>
      <vt:lpstr>Quê em ở đâu? Em biết gì về quê hương    mình?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M615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Duy Bao</dc:creator>
  <cp:lastModifiedBy>Vũ Kim Ngân (420001771)</cp:lastModifiedBy>
  <cp:revision>471</cp:revision>
  <dcterms:created xsi:type="dcterms:W3CDTF">2006-10-30T10:56:17Z</dcterms:created>
  <dcterms:modified xsi:type="dcterms:W3CDTF">2022-01-15T03:15:00Z</dcterms:modified>
</cp:coreProperties>
</file>