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22"/>
  </p:notesMasterIdLst>
  <p:sldIdLst>
    <p:sldId id="260" r:id="rId2"/>
    <p:sldId id="281" r:id="rId3"/>
    <p:sldId id="286" r:id="rId4"/>
    <p:sldId id="287" r:id="rId5"/>
    <p:sldId id="288" r:id="rId6"/>
    <p:sldId id="289" r:id="rId7"/>
    <p:sldId id="284" r:id="rId8"/>
    <p:sldId id="268" r:id="rId9"/>
    <p:sldId id="290" r:id="rId10"/>
    <p:sldId id="291" r:id="rId11"/>
    <p:sldId id="264" r:id="rId12"/>
    <p:sldId id="292" r:id="rId13"/>
    <p:sldId id="293" r:id="rId14"/>
    <p:sldId id="294" r:id="rId15"/>
    <p:sldId id="295" r:id="rId16"/>
    <p:sldId id="296" r:id="rId17"/>
    <p:sldId id="265" r:id="rId18"/>
    <p:sldId id="278" r:id="rId19"/>
    <p:sldId id="267" r:id="rId20"/>
    <p:sldId id="285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572612"/>
    <a:srgbClr val="64AF2F"/>
    <a:srgbClr val="E11B49"/>
    <a:srgbClr val="225E30"/>
    <a:srgbClr val="B4651F"/>
    <a:srgbClr val="BA9648"/>
    <a:srgbClr val="86C46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33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565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070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451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931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093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188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033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366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35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B31896C-5811-468A-ABFB-99BD176A4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39C4F9E0-8320-4D7D-AF01-057F181D7DA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C72ED66-E500-4220-95BA-7024D40C6B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21" t="48925" r="27763" b="13136"/>
          <a:stretch/>
        </p:blipFill>
        <p:spPr>
          <a:xfrm>
            <a:off x="1" y="5440074"/>
            <a:ext cx="4267200" cy="141792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D29AE61-DB5C-4178-8097-2199B44BFE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21" t="48925" r="27763" b="13136"/>
          <a:stretch/>
        </p:blipFill>
        <p:spPr>
          <a:xfrm flipH="1">
            <a:off x="7924800" y="5440074"/>
            <a:ext cx="4267200" cy="141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1B9575EA-A55F-4013-87B2-85D202FAB27D}"/>
              </a:ext>
            </a:extLst>
          </p:cNvPr>
          <p:cNvSpPr txBox="1"/>
          <p:nvPr/>
        </p:nvSpPr>
        <p:spPr>
          <a:xfrm>
            <a:off x="3721603" y="2709748"/>
            <a:ext cx="431650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000" b="1" dirty="0">
                <a:ln w="12700">
                  <a:solidFill>
                    <a:schemeClr val="bg1"/>
                  </a:solidFill>
                </a:ln>
                <a:solidFill>
                  <a:srgbClr val="B4651F"/>
                </a:solidFill>
                <a:effectLst>
                  <a:outerShdw blurRad="101600" dist="38100" dir="5400000" algn="t" rotWithShape="0">
                    <a:prstClr val="black">
                      <a:alpha val="62000"/>
                    </a:prstClr>
                  </a:outerShdw>
                </a:effectLst>
                <a:latin typeface="+mj-lt"/>
                <a:ea typeface="百变马丁" panose="02010601030101010101" pitchFamily="2" charset="-122"/>
              </a:rPr>
              <a:t>TOÁN 5</a:t>
            </a:r>
          </a:p>
          <a:p>
            <a:pPr algn="ctr"/>
            <a:r>
              <a:rPr lang="en-US" altLang="zh-CN" sz="6000" b="1" dirty="0" err="1">
                <a:ln w="12700">
                  <a:solidFill>
                    <a:schemeClr val="bg1"/>
                  </a:solidFill>
                </a:ln>
                <a:solidFill>
                  <a:srgbClr val="B4651F"/>
                </a:solidFill>
                <a:effectLst>
                  <a:outerShdw blurRad="101600" dist="38100" dir="5400000" algn="t" rotWithShape="0">
                    <a:prstClr val="black">
                      <a:alpha val="62000"/>
                    </a:prstClr>
                  </a:outerShdw>
                </a:effectLst>
                <a:latin typeface="+mj-lt"/>
                <a:ea typeface="百变马丁" panose="02010601030101010101" pitchFamily="2" charset="-122"/>
              </a:rPr>
              <a:t>Luyện</a:t>
            </a:r>
            <a:r>
              <a:rPr lang="en-US" altLang="zh-CN" sz="6000" b="1" dirty="0">
                <a:ln w="12700">
                  <a:solidFill>
                    <a:schemeClr val="bg1"/>
                  </a:solidFill>
                </a:ln>
                <a:solidFill>
                  <a:srgbClr val="B4651F"/>
                </a:solidFill>
                <a:effectLst>
                  <a:outerShdw blurRad="101600" dist="38100" dir="5400000" algn="t" rotWithShape="0">
                    <a:prstClr val="black">
                      <a:alpha val="62000"/>
                    </a:prstClr>
                  </a:outerShdw>
                </a:effectLst>
                <a:latin typeface="+mj-lt"/>
                <a:ea typeface="百变马丁" panose="02010601030101010101" pitchFamily="2" charset="-122"/>
              </a:rPr>
              <a:t> </a:t>
            </a:r>
            <a:r>
              <a:rPr lang="en-US" altLang="zh-CN" sz="6000" b="1" dirty="0" err="1">
                <a:ln w="12700">
                  <a:solidFill>
                    <a:schemeClr val="bg1"/>
                  </a:solidFill>
                </a:ln>
                <a:solidFill>
                  <a:srgbClr val="B4651F"/>
                </a:solidFill>
                <a:effectLst>
                  <a:outerShdw blurRad="101600" dist="38100" dir="5400000" algn="t" rotWithShape="0">
                    <a:prstClr val="black">
                      <a:alpha val="62000"/>
                    </a:prstClr>
                  </a:outerShdw>
                </a:effectLst>
                <a:latin typeface="+mj-lt"/>
                <a:ea typeface="百变马丁" panose="02010601030101010101" pitchFamily="2" charset="-122"/>
              </a:rPr>
              <a:t>tập</a:t>
            </a:r>
            <a:endParaRPr lang="zh-CN" altLang="en-US" sz="6000" b="1" dirty="0">
              <a:ln w="12700">
                <a:solidFill>
                  <a:schemeClr val="bg1"/>
                </a:solidFill>
              </a:ln>
              <a:solidFill>
                <a:srgbClr val="572612"/>
              </a:solidFill>
              <a:effectLst>
                <a:outerShdw blurRad="101600" dist="38100" dir="5400000" algn="t" rotWithShape="0">
                  <a:prstClr val="black">
                    <a:alpha val="62000"/>
                  </a:prstClr>
                </a:outerShdw>
              </a:effectLst>
              <a:latin typeface="+mj-lt"/>
              <a:ea typeface="百变马丁" panose="02010601030101010101" pitchFamily="2" charset="-122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BB41A03B-630B-4B70-AF32-4833B7087DF1}"/>
              </a:ext>
            </a:extLst>
          </p:cNvPr>
          <p:cNvSpPr/>
          <p:nvPr/>
        </p:nvSpPr>
        <p:spPr>
          <a:xfrm>
            <a:off x="0" y="6059400"/>
            <a:ext cx="12192000" cy="798601"/>
          </a:xfrm>
          <a:custGeom>
            <a:avLst/>
            <a:gdLst>
              <a:gd name="connsiteX0" fmla="*/ 12192000 w 12192000"/>
              <a:gd name="connsiteY0" fmla="*/ 0 h 798601"/>
              <a:gd name="connsiteX1" fmla="*/ 12192000 w 12192000"/>
              <a:gd name="connsiteY1" fmla="*/ 798601 h 798601"/>
              <a:gd name="connsiteX2" fmla="*/ 0 w 12192000"/>
              <a:gd name="connsiteY2" fmla="*/ 798601 h 798601"/>
              <a:gd name="connsiteX3" fmla="*/ 0 w 12192000"/>
              <a:gd name="connsiteY3" fmla="*/ 240838 h 798601"/>
              <a:gd name="connsiteX4" fmla="*/ 72571 w 12192000"/>
              <a:gd name="connsiteY4" fmla="*/ 225287 h 798601"/>
              <a:gd name="connsiteX5" fmla="*/ 2206171 w 12192000"/>
              <a:gd name="connsiteY5" fmla="*/ 515572 h 798601"/>
              <a:gd name="connsiteX6" fmla="*/ 5225143 w 12192000"/>
              <a:gd name="connsiteY6" fmla="*/ 704258 h 798601"/>
              <a:gd name="connsiteX7" fmla="*/ 7329715 w 12192000"/>
              <a:gd name="connsiteY7" fmla="*/ 646201 h 798601"/>
              <a:gd name="connsiteX8" fmla="*/ 8229601 w 12192000"/>
              <a:gd name="connsiteY8" fmla="*/ 588144 h 798601"/>
              <a:gd name="connsiteX9" fmla="*/ 10232571 w 12192000"/>
              <a:gd name="connsiteY9" fmla="*/ 660715 h 798601"/>
              <a:gd name="connsiteX10" fmla="*/ 12090400 w 12192000"/>
              <a:gd name="connsiteY10" fmla="*/ 22087 h 79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798601">
                <a:moveTo>
                  <a:pt x="12192000" y="0"/>
                </a:moveTo>
                <a:lnTo>
                  <a:pt x="12192000" y="798601"/>
                </a:lnTo>
                <a:lnTo>
                  <a:pt x="0" y="798601"/>
                </a:lnTo>
                <a:lnTo>
                  <a:pt x="0" y="240838"/>
                </a:lnTo>
                <a:lnTo>
                  <a:pt x="72571" y="225287"/>
                </a:lnTo>
                <a:lnTo>
                  <a:pt x="2206171" y="515572"/>
                </a:lnTo>
                <a:lnTo>
                  <a:pt x="5225143" y="704258"/>
                </a:lnTo>
                <a:lnTo>
                  <a:pt x="7329715" y="646201"/>
                </a:lnTo>
                <a:lnTo>
                  <a:pt x="8229601" y="588144"/>
                </a:lnTo>
                <a:lnTo>
                  <a:pt x="10232571" y="660715"/>
                </a:lnTo>
                <a:lnTo>
                  <a:pt x="12090400" y="22087"/>
                </a:lnTo>
                <a:close/>
              </a:path>
            </a:pathLst>
          </a:custGeom>
          <a:solidFill>
            <a:srgbClr val="86C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E52A79-4997-47E5-9D42-60AE4EDBDC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25" y="2126919"/>
            <a:ext cx="12192000" cy="476413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8F249EF-DF36-481A-A194-DB386A2BEE15}"/>
              </a:ext>
            </a:extLst>
          </p:cNvPr>
          <p:cNvSpPr txBox="1"/>
          <p:nvPr/>
        </p:nvSpPr>
        <p:spPr>
          <a:xfrm>
            <a:off x="9321241" y="509928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姓名：包小图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4D4C140-786F-4BBE-B3C3-F908D8D43617}"/>
              </a:ext>
            </a:extLst>
          </p:cNvPr>
          <p:cNvSpPr txBox="1"/>
          <p:nvPr/>
        </p:nvSpPr>
        <p:spPr>
          <a:xfrm>
            <a:off x="9321241" y="543924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三年级二班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330BA86-2940-45FE-BCE6-5DE5F03A83C6}"/>
              </a:ext>
            </a:extLst>
          </p:cNvPr>
          <p:cNvSpPr txBox="1"/>
          <p:nvPr/>
        </p:nvSpPr>
        <p:spPr>
          <a:xfrm>
            <a:off x="3138764" y="90047"/>
            <a:ext cx="581922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dirty="0">
                <a:solidFill>
                  <a:srgbClr val="B4651F"/>
                </a:solidFill>
                <a:latin typeface="+mj-lt"/>
                <a:ea typeface="百变马丁" panose="02010601030101010101" pitchFamily="2" charset="-122"/>
              </a:rPr>
              <a:t>UBND QUẬN LONG BIÊN</a:t>
            </a:r>
          </a:p>
          <a:p>
            <a:pPr algn="ctr"/>
            <a:r>
              <a:rPr lang="en-US" altLang="zh-CN" sz="3200" b="1" u="sng" dirty="0">
                <a:solidFill>
                  <a:srgbClr val="B4651F"/>
                </a:solidFill>
                <a:latin typeface="+mj-lt"/>
                <a:ea typeface="百变马丁" panose="02010601030101010101" pitchFamily="2" charset="-122"/>
              </a:rPr>
              <a:t>TRƯỜNG TIỂU HỌC ÁI MỘ B</a:t>
            </a:r>
            <a:endParaRPr lang="zh-CN" altLang="en-US" sz="3200" b="1" u="sng" dirty="0">
              <a:solidFill>
                <a:srgbClr val="572612"/>
              </a:solidFill>
              <a:latin typeface="+mj-lt"/>
              <a:ea typeface="百变马丁" panose="02010601030101010101" pitchFamily="2" charset="-122"/>
            </a:endParaRPr>
          </a:p>
        </p:txBody>
      </p:sp>
      <p:pic>
        <p:nvPicPr>
          <p:cNvPr id="12" name="5c50911e6eb3f">
            <a:hlinkClick r:id="" action="ppaction://media"/>
            <a:extLst>
              <a:ext uri="{FF2B5EF4-FFF2-40B4-BE49-F238E27FC236}">
                <a16:creationId xmlns:a16="http://schemas.microsoft.com/office/drawing/2014/main" id="{29CF8769-3EFE-48D2-913F-6363BCCAE3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4401" y="-451669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5E5D29-BC8B-49D6-8923-6E3633874D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46" y="1225419"/>
            <a:ext cx="1364620" cy="1364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787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/>
      <p:bldP spid="10" grpId="0" animBg="1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8853FC45-7C00-422C-843D-148563B55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31" y="1363309"/>
            <a:ext cx="9036050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+mj-lt"/>
              </a:rPr>
              <a:t>	b) Viết các số đo thể tích: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+mj-lt"/>
              </a:rPr>
              <a:t>Một nghìn chín trăm năm mươi hai xăng-ti-mét khối: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+mj-lt"/>
              </a:rPr>
              <a:t>Hai nghìn không trăm mười lăm mét khối: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+mj-lt"/>
              </a:rPr>
              <a:t>Ba phần tám đề-xi-mét khối: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+mj-lt"/>
              </a:rPr>
              <a:t>Không phẩy chín trăm mười chín mét khối:</a:t>
            </a:r>
          </a:p>
        </p:txBody>
      </p:sp>
    </p:spTree>
    <p:extLst>
      <p:ext uri="{BB962C8B-B14F-4D97-AF65-F5344CB8AC3E}">
        <p14:creationId xmlns:p14="http://schemas.microsoft.com/office/powerpoint/2010/main" val="47832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7F32A3F-9C57-4610-BE51-7D4824DB6A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1716" y="0"/>
            <a:ext cx="2318707" cy="258385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16B8130-E42A-4A61-B0C2-7C14440DC8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77499">
            <a:off x="-11969" y="441214"/>
            <a:ext cx="1983134" cy="443855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41AD9DE7-5C0A-437D-B4BA-612F73CD4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40" y="1912131"/>
            <a:ext cx="9036050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	b)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thể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nghìn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chín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trăm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mươi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xăng-ti-mét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khối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: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Hai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nghìn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trăm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mười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lăm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mét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khối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: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Ba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tám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-xi-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mét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khối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phẩy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chín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trăm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mười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chín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mét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</a:rPr>
              <a:t>khối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</a:rPr>
              <a:t>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B6F86B22-5643-4BA5-BABE-B86125C78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1681" y="2513169"/>
            <a:ext cx="11827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3300"/>
                </a:solidFill>
                <a:latin typeface="+mj-lt"/>
              </a:rPr>
              <a:t>1952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23CEFF18-B1DB-4361-9F93-5A412835D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2002" y="2513169"/>
            <a:ext cx="11235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+mj-lt"/>
              </a:rPr>
              <a:t>cm</a:t>
            </a:r>
            <a:r>
              <a:rPr lang="en-US" altLang="en-US" b="1" baseline="30000">
                <a:solidFill>
                  <a:srgbClr val="FF3300"/>
                </a:solidFill>
                <a:latin typeface="+mj-lt"/>
              </a:rPr>
              <a:t>3</a:t>
            </a:r>
            <a:endParaRPr lang="en-US" altLang="en-US" b="1">
              <a:solidFill>
                <a:srgbClr val="FF3300"/>
              </a:solidFill>
              <a:latin typeface="+mj-lt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EACFA99A-8F7A-450B-94AE-1E3466934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9537" y="3155295"/>
            <a:ext cx="17543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2015m</a:t>
            </a:r>
            <a:r>
              <a:rPr lang="en-US" altLang="en-US" b="1" baseline="30000" dirty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altLang="en-US" b="1" dirty="0">
              <a:solidFill>
                <a:srgbClr val="FF33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44E1DD99-910D-49C9-801C-18987A8DE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942" y="4078949"/>
            <a:ext cx="6477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8</a:t>
            </a:r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id="{F981E364-5A5B-412B-AD03-2021A7FDD99A}"/>
              </a:ext>
            </a:extLst>
          </p:cNvPr>
          <p:cNvGrpSpPr>
            <a:grpSpLocks/>
          </p:cNvGrpSpPr>
          <p:nvPr/>
        </p:nvGrpSpPr>
        <p:grpSpPr bwMode="auto">
          <a:xfrm>
            <a:off x="6287830" y="3546227"/>
            <a:ext cx="649287" cy="584774"/>
            <a:chOff x="7205663" y="4290568"/>
            <a:chExt cx="649287" cy="610045"/>
          </a:xfrm>
        </p:grpSpPr>
        <p:sp>
          <p:nvSpPr>
            <p:cNvPr id="19" name="Text Box 8">
              <a:extLst>
                <a:ext uri="{FF2B5EF4-FFF2-40B4-BE49-F238E27FC236}">
                  <a16:creationId xmlns:a16="http://schemas.microsoft.com/office/drawing/2014/main" id="{00EB6FD2-8DF2-435C-9A2D-0933C8204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8687" y="4290568"/>
              <a:ext cx="49133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rgbClr val="FF3300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0" name="Line 11">
              <a:extLst>
                <a:ext uri="{FF2B5EF4-FFF2-40B4-BE49-F238E27FC236}">
                  <a16:creationId xmlns:a16="http://schemas.microsoft.com/office/drawing/2014/main" id="{E85630E2-3881-421A-8B47-C758B3F52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5663" y="4900613"/>
              <a:ext cx="649287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1" name="Text Box 12">
            <a:extLst>
              <a:ext uri="{FF2B5EF4-FFF2-40B4-BE49-F238E27FC236}">
                <a16:creationId xmlns:a16="http://schemas.microsoft.com/office/drawing/2014/main" id="{EA5CB958-75EC-4A3E-8783-2989BC83C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8598" y="4457604"/>
            <a:ext cx="23764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0,919m</a:t>
            </a:r>
            <a:r>
              <a:rPr lang="en-US" altLang="en-US" b="1" baseline="30000" dirty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altLang="en-US" b="1" dirty="0">
              <a:solidFill>
                <a:srgbClr val="FF33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9395A54B-33CD-4050-91E9-F93C9CC94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0660" y="3740070"/>
            <a:ext cx="12177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dm</a:t>
            </a:r>
            <a:r>
              <a:rPr lang="en-US" altLang="en-US" b="1" baseline="30000" dirty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altLang="en-US" b="1" dirty="0">
              <a:solidFill>
                <a:srgbClr val="FF33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EFE26047-7B1F-4433-80E9-509C8000C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762" y="864938"/>
            <a:ext cx="9651199" cy="40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b) </a:t>
            </a: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đo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nghìn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chín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trăm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mươi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xăng-ti-mét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khối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Hai </a:t>
            </a: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nghìn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trăm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mười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lăm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mét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khối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Ba </a:t>
            </a: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tám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-xi-</a:t>
            </a: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mét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khối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phẩy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chín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trăm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mười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chín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mét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khối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2C191EE3-D8C2-4B92-BCC6-C1D5DD064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236" y="2176213"/>
            <a:ext cx="1116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1952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9C10BAAA-4689-4B80-9539-824857A31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6436" y="2895351"/>
            <a:ext cx="17543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2015m</a:t>
            </a:r>
            <a:r>
              <a:rPr lang="en-US" altLang="en-US" b="1" baseline="30000" dirty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altLang="en-US" b="1" dirty="0">
              <a:solidFill>
                <a:srgbClr val="FF33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23CBF904-AA5B-44AA-A986-9B3AF840A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336" y="3879601"/>
            <a:ext cx="6477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8</a:t>
            </a: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45F1287A-ED86-47A5-ABA9-786BE7055143}"/>
              </a:ext>
            </a:extLst>
          </p:cNvPr>
          <p:cNvGrpSpPr>
            <a:grpSpLocks/>
          </p:cNvGrpSpPr>
          <p:nvPr/>
        </p:nvGrpSpPr>
        <p:grpSpPr bwMode="auto">
          <a:xfrm>
            <a:off x="7029311" y="3266826"/>
            <a:ext cx="649287" cy="609600"/>
            <a:chOff x="7205663" y="4290568"/>
            <a:chExt cx="649287" cy="610045"/>
          </a:xfrm>
        </p:grpSpPr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DE86AB3A-2155-4232-8C2D-DFBBAD869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8687" y="4290568"/>
              <a:ext cx="49133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rgbClr val="FF3300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7072F79E-3235-4024-92F9-FDC5C66F47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5663" y="4900613"/>
              <a:ext cx="649287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1" name="Text Box 12">
            <a:extLst>
              <a:ext uri="{FF2B5EF4-FFF2-40B4-BE49-F238E27FC236}">
                <a16:creationId xmlns:a16="http://schemas.microsoft.com/office/drawing/2014/main" id="{56E0C9B8-5936-4937-91A8-5F80EC51F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4742" y="4324845"/>
            <a:ext cx="23764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0,919m</a:t>
            </a:r>
            <a:r>
              <a:rPr lang="en-US" altLang="en-US" b="1" baseline="30000" dirty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altLang="en-US" b="1" dirty="0">
              <a:solidFill>
                <a:srgbClr val="FF33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353F85A5-E4CC-47F6-8958-0D3A8FCED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523" y="2176213"/>
            <a:ext cx="10556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cm</a:t>
            </a:r>
            <a:r>
              <a:rPr lang="en-US" altLang="en-US" b="1" baseline="30000" dirty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altLang="en-US" b="1" dirty="0">
              <a:solidFill>
                <a:srgbClr val="FF33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CF549645-D7E0-4E81-8244-AD9089986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673" y="3546226"/>
            <a:ext cx="10539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dm</a:t>
            </a:r>
            <a:r>
              <a:rPr lang="en-US" altLang="en-US" b="1" baseline="30000" dirty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altLang="en-US" b="1" dirty="0">
              <a:solidFill>
                <a:srgbClr val="FF33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39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82B9F431-41AD-46B0-B9F4-2099B18D4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083" y="1905000"/>
            <a:ext cx="7467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* Cách </a:t>
            </a:r>
            <a:r>
              <a:rPr lang="vi-VN" altLang="en-US" sz="36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v</a:t>
            </a:r>
            <a:r>
              <a:rPr lang="en-US" altLang="en-US" sz="36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iế</a:t>
            </a:r>
            <a:r>
              <a:rPr lang="vi-VN" altLang="en-US" sz="36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 </a:t>
            </a:r>
            <a:r>
              <a:rPr lang="en-US" altLang="en-US" sz="36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các số đo thể tích: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5FDB60B7-2920-4CA1-B5D2-97BEB034E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3208" y="1847850"/>
            <a:ext cx="800100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v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iế</a:t>
            </a:r>
            <a:r>
              <a:rPr lang="vi-VN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 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đo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đơn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vị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đo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30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>
            <a:extLst>
              <a:ext uri="{FF2B5EF4-FFF2-40B4-BE49-F238E27FC236}">
                <a16:creationId xmlns:a16="http://schemas.microsoft.com/office/drawing/2014/main" id="{2CF28782-1FFE-45B0-B84F-2209F6AFA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705" y="891971"/>
            <a:ext cx="1143000" cy="531812"/>
          </a:xfrm>
          <a:prstGeom prst="ellipse">
            <a:avLst/>
          </a:prstGeom>
          <a:solidFill>
            <a:srgbClr val="E9F3AB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357E03D6-74BD-4AB6-ACB9-CC81492F0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68" y="839583"/>
            <a:ext cx="6121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Đúng ghi Đ sai ghi S: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43841A27-8CD2-4511-9F45-191709CC6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030" y="1361871"/>
            <a:ext cx="25590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0,25m</a:t>
            </a:r>
            <a:r>
              <a:rPr lang="en-US" altLang="en-US" sz="3600" b="1" baseline="3000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altLang="en-US" sz="36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là: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9E58DB92-18D7-4142-BDA9-609D73CCE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905" y="3009696"/>
            <a:ext cx="921385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a) Không phẩy hai mươi lăm mét khối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b) Không phẩy hai trăm năm mươi mét khối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c) Hai mươi lăm phần trăm mét khối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d) Hai mươi lăm phần nghìn mét khối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E8279CA9-935B-46B7-9602-CEA816100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3506" y="3199516"/>
            <a:ext cx="4413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86FC99F1-4AA2-46DA-874B-C8AF3D811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6693" y="3217658"/>
            <a:ext cx="636214" cy="576263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6AA4A495-A89D-4B08-9079-0EFD0880E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8288" y="3864450"/>
            <a:ext cx="4413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F7610665-13C5-4F39-A674-35DEC2C07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1719" y="3855833"/>
            <a:ext cx="611188" cy="576262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CF774FC5-B43F-41C6-A3BE-E71B0AADC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7881" y="4655254"/>
            <a:ext cx="442912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1F42399B-9895-40FE-96D6-80176112C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6693" y="4621686"/>
            <a:ext cx="636214" cy="576263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A2DB6198-38EB-4A44-852B-0D0E357AD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5492" y="2071483"/>
            <a:ext cx="39986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0,25m</a:t>
            </a:r>
            <a:r>
              <a:rPr lang="en-US" altLang="en-US" sz="3600" b="1" baseline="30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=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0,250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</a:t>
            </a:r>
            <a:r>
              <a:rPr lang="en-US" altLang="en-US" sz="3600" b="1" baseline="30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vi-VN" altLang="en-US" sz="3600" b="1" baseline="30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vi-VN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 </a:t>
            </a:r>
            <a:endParaRPr lang="en-US" altLang="en-US" sz="36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832E05-54C2-47FC-8E75-6E7FBD03C05B}"/>
              </a:ext>
            </a:extLst>
          </p:cNvPr>
          <p:cNvGrpSpPr>
            <a:grpSpLocks/>
          </p:cNvGrpSpPr>
          <p:nvPr/>
        </p:nvGrpSpPr>
        <p:grpSpPr bwMode="auto">
          <a:xfrm>
            <a:off x="5854755" y="1809546"/>
            <a:ext cx="2756206" cy="1746696"/>
            <a:chOff x="4328858" y="4044949"/>
            <a:chExt cx="2362137" cy="1747083"/>
          </a:xfrm>
        </p:grpSpPr>
        <p:grpSp>
          <p:nvGrpSpPr>
            <p:cNvPr id="14" name="Group 1">
              <a:extLst>
                <a:ext uri="{FF2B5EF4-FFF2-40B4-BE49-F238E27FC236}">
                  <a16:creationId xmlns:a16="http://schemas.microsoft.com/office/drawing/2014/main" id="{28F86441-F148-47F7-B2A1-9DDCA48D2A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8858" y="4297363"/>
              <a:ext cx="2362137" cy="1494669"/>
              <a:chOff x="5702726" y="4539605"/>
              <a:chExt cx="2361512" cy="1495375"/>
            </a:xfrm>
          </p:grpSpPr>
          <p:sp>
            <p:nvSpPr>
              <p:cNvPr id="18" name="Text Box 9">
                <a:extLst>
                  <a:ext uri="{FF2B5EF4-FFF2-40B4-BE49-F238E27FC236}">
                    <a16:creationId xmlns:a16="http://schemas.microsoft.com/office/drawing/2014/main" id="{8EA9F2C2-2E0F-4289-946C-4FF4CD86AD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2221" y="4539605"/>
                <a:ext cx="822017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vi-VN" altLang="en-US" b="1" dirty="0">
                    <a:solidFill>
                      <a:srgbClr val="FF3300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>
                    <a:solidFill>
                      <a:srgbClr val="FF3300"/>
                    </a:solidFill>
                    <a:latin typeface="+mj-lt"/>
                    <a:cs typeface="Times New Roman" panose="02020603050405020304" pitchFamily="18" charset="0"/>
                  </a:rPr>
                  <a:t>m</a:t>
                </a:r>
                <a:r>
                  <a:rPr lang="en-US" altLang="en-US" b="1" baseline="30000" dirty="0">
                    <a:solidFill>
                      <a:srgbClr val="FF3300"/>
                    </a:solidFill>
                    <a:latin typeface="+mj-lt"/>
                    <a:cs typeface="Times New Roman" panose="02020603050405020304" pitchFamily="18" charset="0"/>
                  </a:rPr>
                  <a:t>3</a:t>
                </a:r>
                <a:endParaRPr lang="en-US" altLang="en-US" b="1" dirty="0">
                  <a:solidFill>
                    <a:srgbClr val="FF33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 Box 10">
                <a:extLst>
                  <a:ext uri="{FF2B5EF4-FFF2-40B4-BE49-F238E27FC236}">
                    <a16:creationId xmlns:a16="http://schemas.microsoft.com/office/drawing/2014/main" id="{DECA42DE-359D-4634-AED3-4E1A5AA6AE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26632" y="4957015"/>
                <a:ext cx="854104" cy="10779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vi-VN" altLang="en-US" b="1">
                    <a:solidFill>
                      <a:srgbClr val="FF3300"/>
                    </a:solidFill>
                    <a:latin typeface="+mj-lt"/>
                    <a:cs typeface="Times New Roman" panose="02020603050405020304" pitchFamily="18" charset="0"/>
                  </a:rPr>
                  <a:t>100</a:t>
                </a:r>
                <a:endParaRPr lang="en-US" altLang="en-US" b="1">
                  <a:solidFill>
                    <a:srgbClr val="FF33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 Box 10">
                <a:extLst>
                  <a:ext uri="{FF2B5EF4-FFF2-40B4-BE49-F238E27FC236}">
                    <a16:creationId xmlns:a16="http://schemas.microsoft.com/office/drawing/2014/main" id="{C13E8F4F-1E97-4E17-8610-A2BA659B16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2726" y="4610572"/>
                <a:ext cx="854104" cy="585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vi-VN" altLang="en-US" b="1">
                    <a:solidFill>
                      <a:srgbClr val="FF3300"/>
                    </a:solidFill>
                    <a:latin typeface="+mj-lt"/>
                    <a:cs typeface="Times New Roman" panose="02020603050405020304" pitchFamily="18" charset="0"/>
                  </a:rPr>
                  <a:t>   =</a:t>
                </a:r>
                <a:endParaRPr lang="en-US" altLang="en-US" b="1">
                  <a:solidFill>
                    <a:srgbClr val="FF33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" name="Group 2">
              <a:extLst>
                <a:ext uri="{FF2B5EF4-FFF2-40B4-BE49-F238E27FC236}">
                  <a16:creationId xmlns:a16="http://schemas.microsoft.com/office/drawing/2014/main" id="{482B1629-8D68-4F41-93A5-73806B95A2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3188" y="4044949"/>
              <a:ext cx="720897" cy="609601"/>
              <a:chOff x="7205663" y="4290567"/>
              <a:chExt cx="720897" cy="610046"/>
            </a:xfrm>
          </p:grpSpPr>
          <p:sp>
            <p:nvSpPr>
              <p:cNvPr id="16" name="Text Box 8">
                <a:extLst>
                  <a:ext uri="{FF2B5EF4-FFF2-40B4-BE49-F238E27FC236}">
                    <a16:creationId xmlns:a16="http://schemas.microsoft.com/office/drawing/2014/main" id="{8F9A9EF0-92E0-4911-9D13-4335A63340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78687" y="4290567"/>
                <a:ext cx="647873" cy="5847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vi-VN" altLang="en-US" b="1">
                    <a:solidFill>
                      <a:srgbClr val="FF3300"/>
                    </a:solidFill>
                    <a:latin typeface="+mj-lt"/>
                    <a:cs typeface="Times New Roman" panose="02020603050405020304" pitchFamily="18" charset="0"/>
                  </a:rPr>
                  <a:t>25</a:t>
                </a:r>
                <a:endParaRPr lang="en-US" altLang="en-US" b="1">
                  <a:solidFill>
                    <a:srgbClr val="FF33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Line 11">
                <a:extLst>
                  <a:ext uri="{FF2B5EF4-FFF2-40B4-BE49-F238E27FC236}">
                    <a16:creationId xmlns:a16="http://schemas.microsoft.com/office/drawing/2014/main" id="{34C14AD0-FF8B-416D-B0C9-9F93592FB0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5663" y="4900613"/>
                <a:ext cx="649287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sp>
        <p:nvSpPr>
          <p:cNvPr id="21" name="Text Box 11">
            <a:extLst>
              <a:ext uri="{FF2B5EF4-FFF2-40B4-BE49-F238E27FC236}">
                <a16:creationId xmlns:a16="http://schemas.microsoft.com/office/drawing/2014/main" id="{A3073A39-40B0-447D-84C9-0D614EF2B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2067" y="5307188"/>
            <a:ext cx="4413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b="1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S</a:t>
            </a:r>
            <a:endParaRPr lang="en-US" altLang="en-US" b="1">
              <a:solidFill>
                <a:srgbClr val="FF33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E719EE2C-62F8-4873-BBE7-CF4C508B8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2067" y="5369100"/>
            <a:ext cx="611187" cy="576263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9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>
            <a:extLst>
              <a:ext uri="{FF2B5EF4-FFF2-40B4-BE49-F238E27FC236}">
                <a16:creationId xmlns:a16="http://schemas.microsoft.com/office/drawing/2014/main" id="{D1F68224-5A72-431B-AC11-07AD97699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87" y="651692"/>
            <a:ext cx="1368425" cy="647700"/>
          </a:xfrm>
          <a:prstGeom prst="ellipse">
            <a:avLst/>
          </a:prstGeom>
          <a:solidFill>
            <a:srgbClr val="E9F3AB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0010A377-4F8D-48BF-B6D5-68DA1E252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312" y="713604"/>
            <a:ext cx="561657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So sánh các số sau đây: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8E0EA028-91DB-48B9-B5EC-A344D589C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237" y="1420042"/>
            <a:ext cx="77761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913, 232 413 m</a:t>
            </a:r>
            <a:r>
              <a:rPr lang="en-US" altLang="en-US" b="1" baseline="30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    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913 232 413 cm</a:t>
            </a:r>
            <a:r>
              <a:rPr lang="en-US" altLang="en-US" b="1" baseline="30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215ABFDB-54A2-4F13-9D71-88CE371A1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437" y="2859904"/>
            <a:ext cx="576262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b) 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6B4B1092-C35F-495A-98CE-49957469B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537" y="2666229"/>
            <a:ext cx="158432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12 345</a:t>
            </a: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39C7191B-2182-4176-ABD3-D81651A55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6862" y="3250429"/>
            <a:ext cx="1222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F0B14549-F5AC-41A3-8171-1A2DE8EBB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862" y="3213917"/>
            <a:ext cx="12223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1 000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7701C57-D996-46DC-82B2-9611B6A83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749" y="2912117"/>
            <a:ext cx="7937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m</a:t>
            </a:r>
            <a:r>
              <a:rPr lang="en-US" altLang="en-US" b="1" baseline="30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altLang="en-US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A390554B-62F0-400C-AAB0-CEB27952B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799" y="2855142"/>
            <a:ext cx="30241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12,345 m</a:t>
            </a:r>
            <a:r>
              <a:rPr lang="en-US" altLang="en-US" b="1" baseline="3000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altLang="en-US" b="1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FB89847E-8DDE-438B-BC45-ECC416ACF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144" y="4453754"/>
            <a:ext cx="23722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8 372 361</a:t>
            </a:r>
          </a:p>
        </p:txBody>
      </p:sp>
      <p:sp>
        <p:nvSpPr>
          <p:cNvPr id="12" name="Line 16">
            <a:extLst>
              <a:ext uri="{FF2B5EF4-FFF2-40B4-BE49-F238E27FC236}">
                <a16:creationId xmlns:a16="http://schemas.microsoft.com/office/drawing/2014/main" id="{FAFE763E-6D7D-4324-A872-AA707095D6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2874" y="5003029"/>
            <a:ext cx="172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3E3C5B0C-BE06-40BE-8790-0982F4C6F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832" y="5038529"/>
            <a:ext cx="11361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EE45DDE6-3B51-49C5-977D-289C29E47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0074" y="4556942"/>
            <a:ext cx="7921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m</a:t>
            </a:r>
            <a:r>
              <a:rPr lang="en-US" altLang="en-US" b="1" baseline="3000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altLang="en-US" b="1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185D44AC-9BAC-4725-8832-956A64F8A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37" y="4585517"/>
            <a:ext cx="5889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A25A9C4D-27E3-4CB3-BFF7-78BD8B946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612" y="4486229"/>
            <a:ext cx="33317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8 372 361dm</a:t>
            </a:r>
            <a:r>
              <a:rPr lang="en-US" altLang="en-US" b="1" baseline="30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altLang="en-US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7835E936-4CAE-49F3-881B-FB5EC096C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024" y="1612129"/>
            <a:ext cx="5746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0099404E-0E82-4B0B-9312-3E5B151FE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9699" y="1442992"/>
            <a:ext cx="15063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vi-VN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và</a:t>
            </a:r>
            <a:endParaRPr lang="en-US" altLang="en-US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92F90F4F-899F-4028-9D19-C0AC28F5D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499" y="2871017"/>
            <a:ext cx="1066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 và</a:t>
            </a:r>
            <a:endParaRPr lang="en-US" altLang="en-US" b="1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46BE3CB2-2620-40F6-9DA4-96259D190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449" y="4463279"/>
            <a:ext cx="10668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 và</a:t>
            </a:r>
            <a:endParaRPr lang="en-US" altLang="en-US" b="1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102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4">
            <a:extLst>
              <a:ext uri="{FF2B5EF4-FFF2-40B4-BE49-F238E27FC236}">
                <a16:creationId xmlns:a16="http://schemas.microsoft.com/office/drawing/2014/main" id="{C12C32AD-71E8-4F6F-961E-DED073CFF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11" y="101324"/>
            <a:ext cx="1368425" cy="647700"/>
          </a:xfrm>
          <a:prstGeom prst="ellipse">
            <a:avLst/>
          </a:prstGeom>
          <a:solidFill>
            <a:srgbClr val="E9F3AB"/>
          </a:soli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6B18A729-4E75-4B62-80EE-FC6E34C34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636" y="163236"/>
            <a:ext cx="561657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So sánh các số sau đây:</a:t>
            </a: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3974CD97-018C-4485-BE86-6CF466BEA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711" y="925236"/>
            <a:ext cx="73736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913,232 413 m</a:t>
            </a:r>
            <a:r>
              <a:rPr lang="en-US" altLang="en-US" b="1" baseline="30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    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913 232 413 cm</a:t>
            </a:r>
            <a:r>
              <a:rPr lang="en-US" altLang="en-US" b="1" baseline="30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FC85A43F-57ED-4A0B-ABBB-E9A61B713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23" y="2309536"/>
            <a:ext cx="576263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b) </a:t>
            </a: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795B17E6-2FBE-4D38-950A-84C623CA6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861" y="2115861"/>
            <a:ext cx="158432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12 345</a:t>
            </a:r>
          </a:p>
        </p:txBody>
      </p:sp>
      <p:sp>
        <p:nvSpPr>
          <p:cNvPr id="26" name="Line 9">
            <a:extLst>
              <a:ext uri="{FF2B5EF4-FFF2-40B4-BE49-F238E27FC236}">
                <a16:creationId xmlns:a16="http://schemas.microsoft.com/office/drawing/2014/main" id="{59AF799F-112C-4400-BE31-FB91B15D28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7186" y="2700061"/>
            <a:ext cx="12223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CBD21FFC-477B-4C2D-9E6C-4527EDC35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186" y="2663549"/>
            <a:ext cx="12223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974BCCF5-BB25-4A6F-86C7-CFDA27149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9561" y="2353986"/>
            <a:ext cx="7937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m</a:t>
            </a:r>
            <a:r>
              <a:rPr lang="en-US" altLang="en-US" b="1" baseline="3000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altLang="en-US" b="1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7B4C957B-593F-45F6-9F90-8A1C35FAC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123" y="2304774"/>
            <a:ext cx="30241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12,345 m</a:t>
            </a:r>
            <a:r>
              <a:rPr lang="en-US" altLang="en-US" b="1" baseline="3000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altLang="en-US" b="1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Text Box 39">
            <a:extLst>
              <a:ext uri="{FF2B5EF4-FFF2-40B4-BE49-F238E27FC236}">
                <a16:creationId xmlns:a16="http://schemas.microsoft.com/office/drawing/2014/main" id="{8D6045DA-737D-4DC4-956E-DEFEB4047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1528486"/>
            <a:ext cx="36200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913 232 413 </a:t>
            </a:r>
            <a:r>
              <a:rPr lang="vi-VN" altLang="en-US" b="1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c</a:t>
            </a:r>
            <a:r>
              <a:rPr lang="en-US" altLang="en-US" b="1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m</a:t>
            </a:r>
            <a:r>
              <a:rPr lang="en-US" altLang="en-US" b="1" baseline="30000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altLang="en-US" b="1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  </a:t>
            </a:r>
            <a:endParaRPr lang="en-US" altLang="en-US" b="1" dirty="0">
              <a:solidFill>
                <a:srgbClr val="CC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Text Box 45">
            <a:extLst>
              <a:ext uri="{FF2B5EF4-FFF2-40B4-BE49-F238E27FC236}">
                <a16:creationId xmlns:a16="http://schemas.microsoft.com/office/drawing/2014/main" id="{0FF67138-444C-46A2-A2DF-A19DD2599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561" y="3266799"/>
            <a:ext cx="252253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b="1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  12,345 m</a:t>
            </a:r>
            <a:r>
              <a:rPr lang="en-US" altLang="en-US" b="1" baseline="3000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altLang="en-US" b="1">
              <a:solidFill>
                <a:srgbClr val="CC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Text Box 7">
            <a:extLst>
              <a:ext uri="{FF2B5EF4-FFF2-40B4-BE49-F238E27FC236}">
                <a16:creationId xmlns:a16="http://schemas.microsoft.com/office/drawing/2014/main" id="{ED0C708B-0025-45F8-AE96-D525CAC9A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48" y="1061761"/>
            <a:ext cx="5746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33" name="Text Box 12">
            <a:extLst>
              <a:ext uri="{FF2B5EF4-FFF2-40B4-BE49-F238E27FC236}">
                <a16:creationId xmlns:a16="http://schemas.microsoft.com/office/drawing/2014/main" id="{8F133DEF-4765-43DC-9D85-9EF7F53C8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923" y="903011"/>
            <a:ext cx="1066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 và</a:t>
            </a:r>
            <a:endParaRPr lang="en-US" altLang="en-US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Text Box 12">
            <a:extLst>
              <a:ext uri="{FF2B5EF4-FFF2-40B4-BE49-F238E27FC236}">
                <a16:creationId xmlns:a16="http://schemas.microsoft.com/office/drawing/2014/main" id="{2D2AF561-E088-4DFD-85C0-8175E1FBB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823" y="2320649"/>
            <a:ext cx="1066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 và</a:t>
            </a:r>
            <a:endParaRPr lang="en-US" altLang="en-US" b="1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Text Box 12">
            <a:extLst>
              <a:ext uri="{FF2B5EF4-FFF2-40B4-BE49-F238E27FC236}">
                <a16:creationId xmlns:a16="http://schemas.microsoft.com/office/drawing/2014/main" id="{E728CB01-23E6-4C36-BB92-91F3EEA2C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223" y="1464255"/>
            <a:ext cx="1066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vi-VN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=</a:t>
            </a:r>
            <a:endParaRPr lang="en-US" altLang="en-US" sz="36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6" name="Text Box 12">
            <a:extLst>
              <a:ext uri="{FF2B5EF4-FFF2-40B4-BE49-F238E27FC236}">
                <a16:creationId xmlns:a16="http://schemas.microsoft.com/office/drawing/2014/main" id="{8F6B7A5A-869E-40F0-99BA-631A0E508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585" y="3195814"/>
            <a:ext cx="1066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vi-VN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=</a:t>
            </a:r>
            <a:endParaRPr lang="en-US" altLang="en-US" sz="36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Text Box 39">
            <a:extLst>
              <a:ext uri="{FF2B5EF4-FFF2-40B4-BE49-F238E27FC236}">
                <a16:creationId xmlns:a16="http://schemas.microsoft.com/office/drawing/2014/main" id="{46CF94C6-4BD0-4675-ADEA-72F8986C8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5406" y="1497055"/>
            <a:ext cx="31940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913,232 413 m</a:t>
            </a:r>
            <a:r>
              <a:rPr lang="en-US" altLang="en-US" b="1" baseline="30000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altLang="en-US" b="1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  </a:t>
            </a:r>
            <a:endParaRPr lang="en-US" altLang="en-US" b="1" dirty="0">
              <a:solidFill>
                <a:srgbClr val="CC000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7F4FFA7-7174-4C17-942E-7A2886CB5935}"/>
              </a:ext>
            </a:extLst>
          </p:cNvPr>
          <p:cNvGrpSpPr>
            <a:grpSpLocks/>
          </p:cNvGrpSpPr>
          <p:nvPr/>
        </p:nvGrpSpPr>
        <p:grpSpPr bwMode="auto">
          <a:xfrm>
            <a:off x="5470385" y="3062012"/>
            <a:ext cx="2125662" cy="1101724"/>
            <a:chOff x="5160964" y="4287837"/>
            <a:chExt cx="1853634" cy="1101725"/>
          </a:xfrm>
        </p:grpSpPr>
        <p:grpSp>
          <p:nvGrpSpPr>
            <p:cNvPr id="39" name="Group 2">
              <a:extLst>
                <a:ext uri="{FF2B5EF4-FFF2-40B4-BE49-F238E27FC236}">
                  <a16:creationId xmlns:a16="http://schemas.microsoft.com/office/drawing/2014/main" id="{ACEAFA0C-D6C2-41CD-9591-B938CBD08F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0964" y="4287837"/>
              <a:ext cx="1853634" cy="1101725"/>
              <a:chOff x="5146676" y="4383087"/>
              <a:chExt cx="1853954" cy="1101072"/>
            </a:xfrm>
          </p:grpSpPr>
          <p:sp>
            <p:nvSpPr>
              <p:cNvPr id="41" name="Text Box 8">
                <a:extLst>
                  <a:ext uri="{FF2B5EF4-FFF2-40B4-BE49-F238E27FC236}">
                    <a16:creationId xmlns:a16="http://schemas.microsoft.com/office/drawing/2014/main" id="{CCF29B53-3359-4727-B894-12BF4A96C8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46676" y="4383087"/>
                <a:ext cx="1584325" cy="5857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b="1" dirty="0">
                    <a:solidFill>
                      <a:srgbClr val="C00000"/>
                    </a:solidFill>
                    <a:latin typeface="+mj-lt"/>
                    <a:cs typeface="Times New Roman" panose="02020603050405020304" pitchFamily="18" charset="0"/>
                  </a:rPr>
                  <a:t>12 345</a:t>
                </a:r>
              </a:p>
            </p:txBody>
          </p:sp>
          <p:sp>
            <p:nvSpPr>
              <p:cNvPr id="42" name="Text Box 10">
                <a:extLst>
                  <a:ext uri="{FF2B5EF4-FFF2-40B4-BE49-F238E27FC236}">
                    <a16:creationId xmlns:a16="http://schemas.microsoft.com/office/drawing/2014/main" id="{52915022-3DE9-48C2-BE0F-6DEBC3A136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9874" y="4890434"/>
                <a:ext cx="1222375" cy="593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b="1">
                    <a:solidFill>
                      <a:srgbClr val="C00000"/>
                    </a:solidFill>
                    <a:latin typeface="+mj-lt"/>
                    <a:cs typeface="Times New Roman" panose="02020603050405020304" pitchFamily="18" charset="0"/>
                  </a:rPr>
                  <a:t>1000</a:t>
                </a:r>
              </a:p>
            </p:txBody>
          </p:sp>
          <p:sp>
            <p:nvSpPr>
              <p:cNvPr id="43" name="Text Box 11">
                <a:extLst>
                  <a:ext uri="{FF2B5EF4-FFF2-40B4-BE49-F238E27FC236}">
                    <a16:creationId xmlns:a16="http://schemas.microsoft.com/office/drawing/2014/main" id="{0D783D35-0ECC-49FB-A5DF-69F409FD89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06880" y="4593244"/>
                <a:ext cx="793750" cy="584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b="1">
                    <a:solidFill>
                      <a:srgbClr val="C00000"/>
                    </a:solidFill>
                    <a:latin typeface="+mj-lt"/>
                    <a:cs typeface="Times New Roman" panose="02020603050405020304" pitchFamily="18" charset="0"/>
                  </a:rPr>
                  <a:t>m</a:t>
                </a:r>
                <a:r>
                  <a:rPr lang="en-US" altLang="en-US" b="1" baseline="30000">
                    <a:solidFill>
                      <a:srgbClr val="C00000"/>
                    </a:solidFill>
                    <a:latin typeface="+mj-lt"/>
                    <a:cs typeface="Times New Roman" panose="02020603050405020304" pitchFamily="18" charset="0"/>
                  </a:rPr>
                  <a:t>3</a:t>
                </a:r>
                <a:endParaRPr lang="en-US" altLang="en-US" b="1">
                  <a:solidFill>
                    <a:srgbClr val="C0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0" name="Line 11">
              <a:extLst>
                <a:ext uri="{FF2B5EF4-FFF2-40B4-BE49-F238E27FC236}">
                  <a16:creationId xmlns:a16="http://schemas.microsoft.com/office/drawing/2014/main" id="{D6F50A8C-FA53-4C69-92D2-E58E3132A0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3685" y="4838393"/>
              <a:ext cx="84946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44" name="Text Box 15">
            <a:extLst>
              <a:ext uri="{FF2B5EF4-FFF2-40B4-BE49-F238E27FC236}">
                <a16:creationId xmlns:a16="http://schemas.microsoft.com/office/drawing/2014/main" id="{6A79F813-2E2C-4A62-B7BD-B4E2E3CD9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3" y="3969720"/>
            <a:ext cx="19431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8372361</a:t>
            </a:r>
          </a:p>
        </p:txBody>
      </p:sp>
      <p:sp>
        <p:nvSpPr>
          <p:cNvPr id="45" name="Line 16">
            <a:extLst>
              <a:ext uri="{FF2B5EF4-FFF2-40B4-BE49-F238E27FC236}">
                <a16:creationId xmlns:a16="http://schemas.microsoft.com/office/drawing/2014/main" id="{54BD97C3-48A8-43CD-84EE-1B5F145A9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1300" y="4642820"/>
            <a:ext cx="172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6" name="Text Box 17">
            <a:extLst>
              <a:ext uri="{FF2B5EF4-FFF2-40B4-BE49-F238E27FC236}">
                <a16:creationId xmlns:a16="http://schemas.microsoft.com/office/drawing/2014/main" id="{97A7CA5A-4EEE-42AB-913E-24D59D448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436" y="4658695"/>
            <a:ext cx="11519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47" name="Text Box 18">
            <a:extLst>
              <a:ext uri="{FF2B5EF4-FFF2-40B4-BE49-F238E27FC236}">
                <a16:creationId xmlns:a16="http://schemas.microsoft.com/office/drawing/2014/main" id="{E7F77757-9A9F-4290-A269-84F698D83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4196733"/>
            <a:ext cx="7921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m</a:t>
            </a:r>
            <a:r>
              <a:rPr lang="en-US" altLang="en-US" b="1" baseline="3000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altLang="en-US" b="1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8" name="Text Box 20">
            <a:extLst>
              <a:ext uri="{FF2B5EF4-FFF2-40B4-BE49-F238E27FC236}">
                <a16:creationId xmlns:a16="http://schemas.microsoft.com/office/drawing/2014/main" id="{9584A426-D00E-492C-98DD-16BA5A57A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8988" y="4196733"/>
            <a:ext cx="33258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8372361dm</a:t>
            </a:r>
            <a:r>
              <a:rPr lang="en-US" altLang="en-US" b="1" baseline="30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altLang="en-US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9" name="Text Box 12">
            <a:extLst>
              <a:ext uri="{FF2B5EF4-FFF2-40B4-BE49-F238E27FC236}">
                <a16:creationId xmlns:a16="http://schemas.microsoft.com/office/drawing/2014/main" id="{D1819220-6372-444F-976D-2ED19FC24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450" y="4225308"/>
            <a:ext cx="10668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 và</a:t>
            </a:r>
            <a:endParaRPr lang="en-US" altLang="en-US" b="1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0" name="Text Box 12">
            <a:extLst>
              <a:ext uri="{FF2B5EF4-FFF2-40B4-BE49-F238E27FC236}">
                <a16:creationId xmlns:a16="http://schemas.microsoft.com/office/drawing/2014/main" id="{A1DD6CF9-81BF-47F2-A6E1-277566A9E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2793" y="5170204"/>
            <a:ext cx="1066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vi-VN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&gt;</a:t>
            </a:r>
            <a:endParaRPr lang="en-US" altLang="en-US" sz="36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1" name="Text Box 20">
            <a:extLst>
              <a:ext uri="{FF2B5EF4-FFF2-40B4-BE49-F238E27FC236}">
                <a16:creationId xmlns:a16="http://schemas.microsoft.com/office/drawing/2014/main" id="{A4994EBF-6886-493E-8EDB-5A10E80A7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130" y="5238133"/>
            <a:ext cx="31304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83723,61 m</a:t>
            </a:r>
            <a:r>
              <a:rPr lang="en-US" altLang="en-US" b="1" baseline="30000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altLang="en-US" b="1" dirty="0">
              <a:solidFill>
                <a:srgbClr val="CC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2" name="Text Box 20">
            <a:extLst>
              <a:ext uri="{FF2B5EF4-FFF2-40B4-BE49-F238E27FC236}">
                <a16:creationId xmlns:a16="http://schemas.microsoft.com/office/drawing/2014/main" id="{FABB77BB-8DE8-4A5B-A73F-D91EF10F6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223" y="5214320"/>
            <a:ext cx="33713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b="1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 83723610 dm</a:t>
            </a:r>
            <a:r>
              <a:rPr lang="en-US" altLang="en-US" b="1" baseline="30000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altLang="en-US" b="1" dirty="0">
              <a:solidFill>
                <a:srgbClr val="CC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3" name="Text Box 19">
            <a:extLst>
              <a:ext uri="{FF2B5EF4-FFF2-40B4-BE49-F238E27FC236}">
                <a16:creationId xmlns:a16="http://schemas.microsoft.com/office/drawing/2014/main" id="{1766E08D-7F73-49CB-A58D-CFA72BE71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30" y="4179171"/>
            <a:ext cx="6159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c)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DDD1362-BA02-4E53-8E49-2870E1432DD4}"/>
              </a:ext>
            </a:extLst>
          </p:cNvPr>
          <p:cNvGrpSpPr>
            <a:grpSpLocks/>
          </p:cNvGrpSpPr>
          <p:nvPr/>
        </p:nvGrpSpPr>
        <p:grpSpPr bwMode="auto">
          <a:xfrm>
            <a:off x="5112323" y="5000294"/>
            <a:ext cx="2387600" cy="1133475"/>
            <a:chOff x="5933716" y="4554478"/>
            <a:chExt cx="2387600" cy="1133475"/>
          </a:xfrm>
        </p:grpSpPr>
        <p:grpSp>
          <p:nvGrpSpPr>
            <p:cNvPr id="55" name="Group 1">
              <a:extLst>
                <a:ext uri="{FF2B5EF4-FFF2-40B4-BE49-F238E27FC236}">
                  <a16:creationId xmlns:a16="http://schemas.microsoft.com/office/drawing/2014/main" id="{C1369BB7-D4DA-4E78-9A2B-44055B5F1E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33716" y="4554478"/>
              <a:ext cx="2387600" cy="1133475"/>
              <a:chOff x="5146857" y="5876925"/>
              <a:chExt cx="2387601" cy="1134050"/>
            </a:xfrm>
          </p:grpSpPr>
          <p:sp>
            <p:nvSpPr>
              <p:cNvPr id="57" name="Text Box 15">
                <a:extLst>
                  <a:ext uri="{FF2B5EF4-FFF2-40B4-BE49-F238E27FC236}">
                    <a16:creationId xmlns:a16="http://schemas.microsoft.com/office/drawing/2014/main" id="{919DE033-B459-4883-BE52-5720A40F30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46857" y="5876925"/>
                <a:ext cx="1860551" cy="5850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b="1">
                    <a:solidFill>
                      <a:srgbClr val="CC0000"/>
                    </a:solidFill>
                    <a:latin typeface="+mj-lt"/>
                    <a:cs typeface="Times New Roman" panose="02020603050405020304" pitchFamily="18" charset="0"/>
                  </a:rPr>
                  <a:t>8372361</a:t>
                </a:r>
              </a:p>
            </p:txBody>
          </p:sp>
          <p:sp>
            <p:nvSpPr>
              <p:cNvPr id="58" name="Text Box 17">
                <a:extLst>
                  <a:ext uri="{FF2B5EF4-FFF2-40B4-BE49-F238E27FC236}">
                    <a16:creationId xmlns:a16="http://schemas.microsoft.com/office/drawing/2014/main" id="{8D0D2E02-D3CC-40F4-8039-5F2842F0E7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8332" y="6426200"/>
                <a:ext cx="1363767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b="1">
                    <a:solidFill>
                      <a:srgbClr val="CC0000"/>
                    </a:solidFill>
                    <a:latin typeface="+mj-lt"/>
                    <a:cs typeface="Times New Roman" panose="02020603050405020304" pitchFamily="18" charset="0"/>
                  </a:rPr>
                  <a:t>1000</a:t>
                </a:r>
              </a:p>
            </p:txBody>
          </p:sp>
          <p:sp>
            <p:nvSpPr>
              <p:cNvPr id="59" name="Text Box 18">
                <a:extLst>
                  <a:ext uri="{FF2B5EF4-FFF2-40B4-BE49-F238E27FC236}">
                    <a16:creationId xmlns:a16="http://schemas.microsoft.com/office/drawing/2014/main" id="{874C0B62-6DEB-4C10-935C-55C7E92114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2295" y="5980113"/>
                <a:ext cx="792163" cy="585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b="1">
                    <a:solidFill>
                      <a:srgbClr val="CC0000"/>
                    </a:solidFill>
                    <a:latin typeface="+mj-lt"/>
                    <a:cs typeface="Times New Roman" panose="02020603050405020304" pitchFamily="18" charset="0"/>
                  </a:rPr>
                  <a:t>m</a:t>
                </a:r>
                <a:r>
                  <a:rPr lang="en-US" altLang="en-US" b="1" baseline="30000">
                    <a:solidFill>
                      <a:srgbClr val="CC0000"/>
                    </a:solidFill>
                    <a:latin typeface="+mj-lt"/>
                    <a:cs typeface="Times New Roman" panose="02020603050405020304" pitchFamily="18" charset="0"/>
                  </a:rPr>
                  <a:t>3</a:t>
                </a:r>
                <a:endParaRPr lang="en-US" altLang="en-US" b="1">
                  <a:solidFill>
                    <a:srgbClr val="CC000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6" name="Line 11">
              <a:extLst>
                <a:ext uri="{FF2B5EF4-FFF2-40B4-BE49-F238E27FC236}">
                  <a16:creationId xmlns:a16="http://schemas.microsoft.com/office/drawing/2014/main" id="{8773D9C8-843F-4E00-8136-1DE60057F6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33716" y="5139253"/>
              <a:ext cx="1514895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60" name="Text Box 20">
            <a:extLst>
              <a:ext uri="{FF2B5EF4-FFF2-40B4-BE49-F238E27FC236}">
                <a16:creationId xmlns:a16="http://schemas.microsoft.com/office/drawing/2014/main" id="{1A27CECC-5C48-4747-B6EE-4E36A2CE3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38" y="5274645"/>
            <a:ext cx="33676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83723,61 m</a:t>
            </a:r>
            <a:r>
              <a:rPr lang="en-US" altLang="en-US" b="1" baseline="30000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altLang="en-US" b="1" dirty="0">
              <a:solidFill>
                <a:srgbClr val="CC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1" name="Text Box 20">
            <a:extLst>
              <a:ext uri="{FF2B5EF4-FFF2-40B4-BE49-F238E27FC236}">
                <a16:creationId xmlns:a16="http://schemas.microsoft.com/office/drawing/2014/main" id="{CF348978-6FF8-42BF-B7B9-2954C6EF7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071" y="4982257"/>
            <a:ext cx="3475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8372,361 m</a:t>
            </a:r>
            <a:r>
              <a:rPr lang="en-US" altLang="en-US" b="1" baseline="30000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altLang="en-US" b="1" dirty="0">
              <a:solidFill>
                <a:srgbClr val="CC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56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1" grpId="0"/>
      <p:bldP spid="31" grpId="1"/>
      <p:bldP spid="33" grpId="0"/>
      <p:bldP spid="34" grpId="0"/>
      <p:bldP spid="35" grpId="0"/>
      <p:bldP spid="36" grpId="0"/>
      <p:bldP spid="37" grpId="0"/>
      <p:bldP spid="49" grpId="0"/>
      <p:bldP spid="50" grpId="0"/>
      <p:bldP spid="51" grpId="0"/>
      <p:bldP spid="51" grpId="1"/>
      <p:bldP spid="52" grpId="0"/>
      <p:bldP spid="52" grpId="1"/>
      <p:bldP spid="60" grpId="0"/>
      <p:bldP spid="60" grpId="1"/>
      <p:bldP spid="61" grpId="0"/>
      <p:bldP spid="6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BE95768-9074-4D80-BCE4-AF1AA405A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14" y="3115320"/>
            <a:ext cx="3663272" cy="3447554"/>
          </a:xfrm>
          <a:prstGeom prst="rect">
            <a:avLst/>
          </a:prstGeom>
        </p:spPr>
      </p:pic>
      <p:sp>
        <p:nvSpPr>
          <p:cNvPr id="26" name="Rounded Rectangular Callout 6">
            <a:extLst>
              <a:ext uri="{FF2B5EF4-FFF2-40B4-BE49-F238E27FC236}">
                <a16:creationId xmlns:a16="http://schemas.microsoft.com/office/drawing/2014/main" id="{8EDCF392-DAEE-4568-AECC-0A399FE1E052}"/>
              </a:ext>
            </a:extLst>
          </p:cNvPr>
          <p:cNvSpPr/>
          <p:nvPr/>
        </p:nvSpPr>
        <p:spPr>
          <a:xfrm>
            <a:off x="3245903" y="473090"/>
            <a:ext cx="8714970" cy="3124200"/>
          </a:xfrm>
          <a:prstGeom prst="wedgeRoundRectCallout">
            <a:avLst>
              <a:gd name="adj1" fmla="val -36554"/>
              <a:gd name="adj2" fmla="val 67888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eaLnBrk="1" hangingPunct="1">
              <a:spcBef>
                <a:spcPct val="50000"/>
              </a:spcBef>
              <a:buFontTx/>
              <a:buAutoNum type="arabicPeriod" startAt="2"/>
              <a:defRPr/>
            </a:pPr>
            <a:r>
              <a:rPr lang="en-U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“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phẩy</a:t>
            </a:r>
            <a:r>
              <a:rPr lang="en-U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trăm</a:t>
            </a:r>
            <a:r>
              <a:rPr lang="en-U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linh</a:t>
            </a:r>
            <a:r>
              <a:rPr lang="en-U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tám</a:t>
            </a:r>
            <a:r>
              <a:rPr lang="en-U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-xi-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mét</a:t>
            </a:r>
            <a:r>
              <a:rPr lang="en-U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khối</a:t>
            </a:r>
            <a:r>
              <a:rPr lang="en-U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”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:</a:t>
            </a:r>
            <a:br>
              <a:rPr lang="en-U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n-U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a. 0,180 dm</a:t>
            </a:r>
            <a:r>
              <a:rPr lang="en-US" sz="3200" b="1" baseline="30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3</a:t>
            </a:r>
            <a:br>
              <a:rPr lang="en-U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n-U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b. 1,80 dm</a:t>
            </a:r>
            <a:r>
              <a:rPr lang="en-US" sz="3200" b="1" baseline="30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3</a:t>
            </a:r>
            <a:br>
              <a:rPr lang="en-U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n-U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c. 0,108 m</a:t>
            </a:r>
            <a:r>
              <a:rPr lang="en-US" sz="3200" b="1" baseline="30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3</a:t>
            </a:r>
            <a:br>
              <a:rPr lang="en-U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n-U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d. 0,108 dm</a:t>
            </a:r>
            <a:r>
              <a:rPr lang="en-US" sz="3200" b="1" baseline="30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3</a:t>
            </a:r>
            <a:endParaRPr lang="en-US" sz="32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dirty="0">
              <a:solidFill>
                <a:srgbClr val="DCE8F4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A519324-6FD5-40F1-A4B9-7FB8336BF596}"/>
              </a:ext>
            </a:extLst>
          </p:cNvPr>
          <p:cNvSpPr/>
          <p:nvPr/>
        </p:nvSpPr>
        <p:spPr>
          <a:xfrm>
            <a:off x="3735998" y="2816076"/>
            <a:ext cx="727662" cy="5984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DCE8F4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32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47386BA-E8E7-44FB-B932-3CBEA11622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63" y="1149296"/>
            <a:ext cx="9061661" cy="537502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7931D70-2491-40D3-9341-4BD6203049C4}"/>
              </a:ext>
            </a:extLst>
          </p:cNvPr>
          <p:cNvSpPr/>
          <p:nvPr/>
        </p:nvSpPr>
        <p:spPr>
          <a:xfrm>
            <a:off x="2990217" y="3804943"/>
            <a:ext cx="433365" cy="3986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976703-2860-460D-AE83-ED62E7306E7A}"/>
              </a:ext>
            </a:extLst>
          </p:cNvPr>
          <p:cNvSpPr txBox="1"/>
          <p:nvPr/>
        </p:nvSpPr>
        <p:spPr>
          <a:xfrm>
            <a:off x="2578522" y="3048033"/>
            <a:ext cx="68213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6,789 dm</a:t>
            </a:r>
            <a:r>
              <a:rPr lang="en-US" sz="2400" b="1" baseline="30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=  … cm</a:t>
            </a:r>
            <a:r>
              <a:rPr lang="en-US" sz="2400" b="1" baseline="30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điền</a:t>
            </a:r>
            <a:r>
              <a:rPr lang="en-US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chỗ</a:t>
            </a:r>
            <a:r>
              <a:rPr lang="en-US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chấm</a:t>
            </a:r>
            <a:r>
              <a:rPr lang="en-US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: </a:t>
            </a:r>
            <a:br>
              <a:rPr lang="en-US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n-US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	a.  6789 cm</a:t>
            </a:r>
            <a:r>
              <a:rPr lang="en-US" sz="2400" b="1" baseline="30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3</a:t>
            </a:r>
            <a:br>
              <a:rPr lang="en-US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n-US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	b.  6789 dm</a:t>
            </a:r>
            <a:r>
              <a:rPr lang="en-US" sz="2400" b="1" baseline="30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3</a:t>
            </a:r>
            <a:br>
              <a:rPr lang="en-US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n-US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	c.  678,9 m</a:t>
            </a:r>
            <a:r>
              <a:rPr lang="en-US" sz="2400" b="1" baseline="30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3</a:t>
            </a:r>
            <a:br>
              <a:rPr lang="en-US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n-US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	d.  0,6789m</a:t>
            </a:r>
            <a:r>
              <a:rPr lang="en-US" sz="2400" b="1" baseline="30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3</a:t>
            </a:r>
            <a:endParaRPr lang="en-US" sz="2400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6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A2BE855-F9E0-4987-9F1F-4312E7789E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530" y="-341763"/>
            <a:ext cx="4319933" cy="431830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ABBA89F-09D3-4DBD-B18A-D7DDD6A6339D}"/>
              </a:ext>
            </a:extLst>
          </p:cNvPr>
          <p:cNvGrpSpPr>
            <a:grpSpLocks/>
          </p:cNvGrpSpPr>
          <p:nvPr/>
        </p:nvGrpSpPr>
        <p:grpSpPr bwMode="auto">
          <a:xfrm>
            <a:off x="3607648" y="2673855"/>
            <a:ext cx="5038909" cy="1321045"/>
            <a:chOff x="2852429" y="495558"/>
            <a:chExt cx="4081771" cy="1320796"/>
          </a:xfrm>
          <a:noFill/>
        </p:grpSpPr>
        <p:grpSp>
          <p:nvGrpSpPr>
            <p:cNvPr id="26" name="Group 1">
              <a:extLst>
                <a:ext uri="{FF2B5EF4-FFF2-40B4-BE49-F238E27FC236}">
                  <a16:creationId xmlns:a16="http://schemas.microsoft.com/office/drawing/2014/main" id="{6D0E05E0-5B0D-409D-85A6-A221975B96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2429" y="495558"/>
              <a:ext cx="4081771" cy="1320796"/>
              <a:chOff x="2344246" y="2113438"/>
              <a:chExt cx="4813342" cy="1649282"/>
            </a:xfrm>
            <a:grpFill/>
          </p:grpSpPr>
          <p:sp>
            <p:nvSpPr>
              <p:cNvPr id="27" name="Text Box 6">
                <a:extLst>
                  <a:ext uri="{FF2B5EF4-FFF2-40B4-BE49-F238E27FC236}">
                    <a16:creationId xmlns:a16="http://schemas.microsoft.com/office/drawing/2014/main" id="{897E9692-62E9-4A25-AAF9-C6C77E6BC1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01013" y="2439974"/>
                <a:ext cx="2156575" cy="88377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4000" b="1" dirty="0">
                    <a:solidFill>
                      <a:schemeClr val="accent1"/>
                    </a:solidFill>
                    <a:latin typeface="+mj-lt"/>
                    <a:cs typeface="Times New Roman" pitchFamily="18" charset="0"/>
                  </a:rPr>
                  <a:t>220 dm</a:t>
                </a:r>
                <a:r>
                  <a:rPr lang="en-US" sz="4000" b="1" baseline="30000" dirty="0">
                    <a:solidFill>
                      <a:schemeClr val="accent1"/>
                    </a:solidFill>
                    <a:latin typeface="+mj-lt"/>
                    <a:cs typeface="Times New Roman" pitchFamily="18" charset="0"/>
                  </a:rPr>
                  <a:t>3</a:t>
                </a:r>
                <a:r>
                  <a:rPr lang="vi-VN" sz="4000" b="1" baseline="30000" dirty="0">
                    <a:solidFill>
                      <a:schemeClr val="accent1"/>
                    </a:solidFill>
                    <a:latin typeface="+mj-lt"/>
                    <a:cs typeface="Times New Roman" pitchFamily="18" charset="0"/>
                  </a:rPr>
                  <a:t>  </a:t>
                </a:r>
                <a:r>
                  <a:rPr lang="vi-VN" sz="4000" b="1" dirty="0">
                    <a:solidFill>
                      <a:schemeClr val="accent1"/>
                    </a:solidFill>
                    <a:latin typeface="+mj-lt"/>
                    <a:cs typeface="Times New Roman" pitchFamily="18" charset="0"/>
                  </a:rPr>
                  <a:t>  </a:t>
                </a:r>
                <a:endParaRPr lang="en-US" sz="4000" b="1" dirty="0">
                  <a:solidFill>
                    <a:schemeClr val="accent1"/>
                  </a:solidFill>
                  <a:latin typeface="+mj-lt"/>
                  <a:cs typeface="Times New Roman" pitchFamily="18" charset="0"/>
                </a:endParaRPr>
              </a:p>
            </p:txBody>
          </p:sp>
          <p:grpSp>
            <p:nvGrpSpPr>
              <p:cNvPr id="28" name="Group 30">
                <a:extLst>
                  <a:ext uri="{FF2B5EF4-FFF2-40B4-BE49-F238E27FC236}">
                    <a16:creationId xmlns:a16="http://schemas.microsoft.com/office/drawing/2014/main" id="{43874F64-1D61-4A19-9A6C-945D2386B8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44246" y="2113438"/>
                <a:ext cx="1538057" cy="1649282"/>
                <a:chOff x="5152979" y="3811999"/>
                <a:chExt cx="1538016" cy="1649647"/>
              </a:xfrm>
              <a:grpFill/>
            </p:grpSpPr>
            <p:grpSp>
              <p:nvGrpSpPr>
                <p:cNvPr id="29" name="Group 1">
                  <a:extLst>
                    <a:ext uri="{FF2B5EF4-FFF2-40B4-BE49-F238E27FC236}">
                      <a16:creationId xmlns:a16="http://schemas.microsoft.com/office/drawing/2014/main" id="{DFA5E9F6-C9B9-4C43-97A9-70CEDABCBB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52979" y="4062557"/>
                  <a:ext cx="1538016" cy="1399089"/>
                  <a:chOff x="6526629" y="4304689"/>
                  <a:chExt cx="1537609" cy="1399750"/>
                </a:xfrm>
                <a:grpFill/>
              </p:grpSpPr>
              <p:sp>
                <p:nvSpPr>
                  <p:cNvPr id="33" name="Text Box 9">
                    <a:extLst>
                      <a:ext uri="{FF2B5EF4-FFF2-40B4-BE49-F238E27FC236}">
                        <a16:creationId xmlns:a16="http://schemas.microsoft.com/office/drawing/2014/main" id="{47016ACB-3496-4FC2-AF4F-95B6E0FDE9F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2221" y="4304689"/>
                    <a:ext cx="822017" cy="807484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defRPr/>
                    </a:pPr>
                    <a:r>
                      <a:rPr lang="en-US" sz="3600" b="1" dirty="0">
                        <a:solidFill>
                          <a:schemeClr val="accent1"/>
                        </a:solidFill>
                        <a:latin typeface="+mj-lt"/>
                        <a:cs typeface="Times New Roman" pitchFamily="18" charset="0"/>
                      </a:rPr>
                      <a:t>m</a:t>
                    </a:r>
                    <a:r>
                      <a:rPr lang="en-US" sz="3600" b="1" baseline="30000" dirty="0">
                        <a:solidFill>
                          <a:schemeClr val="accent1"/>
                        </a:solidFill>
                        <a:latin typeface="+mj-lt"/>
                        <a:cs typeface="Times New Roman" pitchFamily="18" charset="0"/>
                      </a:rPr>
                      <a:t>3</a:t>
                    </a:r>
                    <a:endParaRPr lang="en-US" sz="3600" b="1" dirty="0">
                      <a:solidFill>
                        <a:schemeClr val="accent1"/>
                      </a:solidFill>
                      <a:latin typeface="+mj-lt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4" name="Text Box 10">
                    <a:extLst>
                      <a:ext uri="{FF2B5EF4-FFF2-40B4-BE49-F238E27FC236}">
                        <a16:creationId xmlns:a16="http://schemas.microsoft.com/office/drawing/2014/main" id="{F94A27C2-78BB-4496-ABFD-4212A8A55E4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26629" y="4896955"/>
                    <a:ext cx="854104" cy="807484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defRPr/>
                    </a:pPr>
                    <a:r>
                      <a:rPr lang="en-US" sz="3600" b="1" dirty="0">
                        <a:solidFill>
                          <a:schemeClr val="accent1"/>
                        </a:solidFill>
                        <a:latin typeface="+mj-lt"/>
                        <a:cs typeface="Times New Roman" pitchFamily="18" charset="0"/>
                      </a:rPr>
                      <a:t> 5</a:t>
                    </a:r>
                  </a:p>
                </p:txBody>
              </p:sp>
            </p:grpSp>
            <p:grpSp>
              <p:nvGrpSpPr>
                <p:cNvPr id="30" name="Group 2">
                  <a:extLst>
                    <a:ext uri="{FF2B5EF4-FFF2-40B4-BE49-F238E27FC236}">
                      <a16:creationId xmlns:a16="http://schemas.microsoft.com/office/drawing/2014/main" id="{C27BB9B1-94FB-471F-B069-D538C60BCF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83188" y="3811999"/>
                  <a:ext cx="707853" cy="842551"/>
                  <a:chOff x="7205663" y="4057447"/>
                  <a:chExt cx="707853" cy="843166"/>
                </a:xfrm>
                <a:grpFill/>
              </p:grpSpPr>
              <p:sp>
                <p:nvSpPr>
                  <p:cNvPr id="31" name="Text Box 8">
                    <a:extLst>
                      <a:ext uri="{FF2B5EF4-FFF2-40B4-BE49-F238E27FC236}">
                        <a16:creationId xmlns:a16="http://schemas.microsoft.com/office/drawing/2014/main" id="{1595E15E-785B-45EA-A572-11A817B4FF4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5643" y="4057447"/>
                    <a:ext cx="647873" cy="807691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defRPr/>
                    </a:pPr>
                    <a:r>
                      <a:rPr lang="en-US" sz="3600" b="1" dirty="0">
                        <a:solidFill>
                          <a:schemeClr val="accent1"/>
                        </a:solidFill>
                        <a:latin typeface="+mj-lt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32" name="Line 11">
                    <a:extLst>
                      <a:ext uri="{FF2B5EF4-FFF2-40B4-BE49-F238E27FC236}">
                        <a16:creationId xmlns:a16="http://schemas.microsoft.com/office/drawing/2014/main" id="{D027A95D-6917-4055-A68B-E7765BBEDB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05663" y="4900613"/>
                    <a:ext cx="649287" cy="0"/>
                  </a:xfrm>
                  <a:prstGeom prst="line">
                    <a:avLst/>
                  </a:prstGeom>
                  <a:grpFill/>
                  <a:ln w="28575">
                    <a:solidFill>
                      <a:srgbClr val="FF0000"/>
                    </a:solidFill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 eaLnBrk="1" hangingPunct="1">
                      <a:defRPr/>
                    </a:pPr>
                    <a:endParaRPr lang="en-US" sz="2000">
                      <a:solidFill>
                        <a:srgbClr val="FFFF00"/>
                      </a:solidFill>
                      <a:latin typeface="+mj-lt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24" name="Rounded Rectangle 35">
              <a:extLst>
                <a:ext uri="{FF2B5EF4-FFF2-40B4-BE49-F238E27FC236}">
                  <a16:creationId xmlns:a16="http://schemas.microsoft.com/office/drawing/2014/main" id="{ED718545-EF21-45AA-AF74-F9D5B1059800}"/>
                </a:ext>
              </a:extLst>
            </p:cNvPr>
            <p:cNvSpPr/>
            <p:nvPr/>
          </p:nvSpPr>
          <p:spPr>
            <a:xfrm>
              <a:off x="4230043" y="923421"/>
              <a:ext cx="722707" cy="649165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2E35FCA-7514-4C1F-9BBF-2EE171482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562" y="3043061"/>
            <a:ext cx="755650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404665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5" grpId="0"/>
      <p:bldP spid="3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EEF5175-7270-44C3-83A3-8A71D7BEE8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37" t="1953" r="9211" b="6133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30272DDC-9F8E-44EC-9F75-C3C9B9D64251}"/>
              </a:ext>
            </a:extLst>
          </p:cNvPr>
          <p:cNvSpPr txBox="1"/>
          <p:nvPr/>
        </p:nvSpPr>
        <p:spPr>
          <a:xfrm>
            <a:off x="518303" y="4435296"/>
            <a:ext cx="258275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latin typeface="+mj-lt"/>
                <a:ea typeface="百变马丁" panose="02010601030101010101" pitchFamily="2" charset="-122"/>
              </a:rPr>
              <a:t>目录</a:t>
            </a: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FDCD19D1-5525-4160-BC7A-A58FE93A6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731" y="353219"/>
            <a:ext cx="6019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Ôn</a:t>
            </a:r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cũ</a:t>
            </a:r>
            <a:endParaRPr lang="en-US" altLang="en-US" sz="4000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3A9A773F-5BCE-4842-B7E5-43BC18DA6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991" y="1572746"/>
            <a:ext cx="71000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Tôi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lập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1m.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đoán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xem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tôi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ai?</a:t>
            </a: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83F0C828-AF7B-4913-B038-DAFDF0BB7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991" y="3167062"/>
            <a:ext cx="6858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Tôi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Mét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khối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(m</a:t>
            </a:r>
            <a:r>
              <a:rPr lang="en-US" altLang="en-US" sz="2800" b="1" baseline="30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9638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1B9575EA-A55F-4013-87B2-85D202FAB27D}"/>
              </a:ext>
            </a:extLst>
          </p:cNvPr>
          <p:cNvSpPr txBox="1"/>
          <p:nvPr/>
        </p:nvSpPr>
        <p:spPr>
          <a:xfrm>
            <a:off x="724532" y="990690"/>
            <a:ext cx="10742942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dirty="0">
                <a:ln w="76200">
                  <a:solidFill>
                    <a:schemeClr val="bg1"/>
                  </a:solidFill>
                </a:ln>
                <a:solidFill>
                  <a:srgbClr val="572612"/>
                </a:solidFill>
                <a:effectLst>
                  <a:outerShdw blurRad="101600" dist="38100" dir="5400000" algn="t" rotWithShape="0">
                    <a:prstClr val="black">
                      <a:alpha val="62000"/>
                    </a:prstClr>
                  </a:outerShdw>
                </a:effectLst>
                <a:latin typeface="+mj-lt"/>
                <a:ea typeface="百变马丁" panose="02010601030101010101" pitchFamily="2" charset="-122"/>
              </a:rPr>
              <a:t>BÀI HỌC KẾT THÚC</a:t>
            </a:r>
            <a:endParaRPr lang="zh-CN" altLang="en-US" sz="8800" dirty="0">
              <a:ln w="76200">
                <a:solidFill>
                  <a:schemeClr val="bg1"/>
                </a:solidFill>
              </a:ln>
              <a:solidFill>
                <a:srgbClr val="572612"/>
              </a:solidFill>
              <a:effectLst>
                <a:outerShdw blurRad="101600" dist="38100" dir="5400000" algn="t" rotWithShape="0">
                  <a:prstClr val="black">
                    <a:alpha val="62000"/>
                  </a:prstClr>
                </a:outerShdw>
              </a:effectLst>
              <a:latin typeface="+mj-lt"/>
              <a:ea typeface="百变马丁" panose="0201060103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330BA86-2940-45FE-BCE6-5DE5F03A83C6}"/>
              </a:ext>
            </a:extLst>
          </p:cNvPr>
          <p:cNvSpPr txBox="1"/>
          <p:nvPr/>
        </p:nvSpPr>
        <p:spPr>
          <a:xfrm>
            <a:off x="724529" y="990690"/>
            <a:ext cx="10742942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dirty="0">
                <a:solidFill>
                  <a:srgbClr val="B4651F"/>
                </a:solidFill>
                <a:latin typeface="+mj-lt"/>
                <a:ea typeface="百变马丁" panose="02010601030101010101" pitchFamily="2" charset="-122"/>
              </a:rPr>
              <a:t>BÀI HỌC KẾT THÚC</a:t>
            </a:r>
            <a:endParaRPr lang="zh-CN" altLang="en-US" sz="8800" dirty="0">
              <a:solidFill>
                <a:srgbClr val="225E30"/>
              </a:solidFill>
              <a:latin typeface="+mj-lt"/>
              <a:ea typeface="百变马丁" panose="02010601030101010101" pitchFamily="2" charset="-122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BB41A03B-630B-4B70-AF32-4833B7087DF1}"/>
              </a:ext>
            </a:extLst>
          </p:cNvPr>
          <p:cNvSpPr/>
          <p:nvPr/>
        </p:nvSpPr>
        <p:spPr>
          <a:xfrm>
            <a:off x="0" y="6059400"/>
            <a:ext cx="12192000" cy="798601"/>
          </a:xfrm>
          <a:custGeom>
            <a:avLst/>
            <a:gdLst>
              <a:gd name="connsiteX0" fmla="*/ 12192000 w 12192000"/>
              <a:gd name="connsiteY0" fmla="*/ 0 h 798601"/>
              <a:gd name="connsiteX1" fmla="*/ 12192000 w 12192000"/>
              <a:gd name="connsiteY1" fmla="*/ 798601 h 798601"/>
              <a:gd name="connsiteX2" fmla="*/ 0 w 12192000"/>
              <a:gd name="connsiteY2" fmla="*/ 798601 h 798601"/>
              <a:gd name="connsiteX3" fmla="*/ 0 w 12192000"/>
              <a:gd name="connsiteY3" fmla="*/ 240838 h 798601"/>
              <a:gd name="connsiteX4" fmla="*/ 72571 w 12192000"/>
              <a:gd name="connsiteY4" fmla="*/ 225287 h 798601"/>
              <a:gd name="connsiteX5" fmla="*/ 2206171 w 12192000"/>
              <a:gd name="connsiteY5" fmla="*/ 515572 h 798601"/>
              <a:gd name="connsiteX6" fmla="*/ 5225143 w 12192000"/>
              <a:gd name="connsiteY6" fmla="*/ 704258 h 798601"/>
              <a:gd name="connsiteX7" fmla="*/ 7329715 w 12192000"/>
              <a:gd name="connsiteY7" fmla="*/ 646201 h 798601"/>
              <a:gd name="connsiteX8" fmla="*/ 8229601 w 12192000"/>
              <a:gd name="connsiteY8" fmla="*/ 588144 h 798601"/>
              <a:gd name="connsiteX9" fmla="*/ 10232571 w 12192000"/>
              <a:gd name="connsiteY9" fmla="*/ 660715 h 798601"/>
              <a:gd name="connsiteX10" fmla="*/ 12090400 w 12192000"/>
              <a:gd name="connsiteY10" fmla="*/ 22087 h 79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798601">
                <a:moveTo>
                  <a:pt x="12192000" y="0"/>
                </a:moveTo>
                <a:lnTo>
                  <a:pt x="12192000" y="798601"/>
                </a:lnTo>
                <a:lnTo>
                  <a:pt x="0" y="798601"/>
                </a:lnTo>
                <a:lnTo>
                  <a:pt x="0" y="240838"/>
                </a:lnTo>
                <a:lnTo>
                  <a:pt x="72571" y="225287"/>
                </a:lnTo>
                <a:lnTo>
                  <a:pt x="2206171" y="515572"/>
                </a:lnTo>
                <a:lnTo>
                  <a:pt x="5225143" y="704258"/>
                </a:lnTo>
                <a:lnTo>
                  <a:pt x="7329715" y="646201"/>
                </a:lnTo>
                <a:lnTo>
                  <a:pt x="8229601" y="588144"/>
                </a:lnTo>
                <a:lnTo>
                  <a:pt x="10232571" y="660715"/>
                </a:lnTo>
                <a:lnTo>
                  <a:pt x="12090400" y="22087"/>
                </a:lnTo>
                <a:close/>
              </a:path>
            </a:pathLst>
          </a:custGeom>
          <a:solidFill>
            <a:srgbClr val="86C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E52A79-4997-47E5-9D42-60AE4EDBD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8989"/>
            <a:ext cx="12192000" cy="47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1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F5DB626A-91A2-4B2B-94F3-8C40E9592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896" y="1676400"/>
            <a:ext cx="57742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</a:t>
            </a:r>
            <a:r>
              <a:rPr lang="en-US" altLang="en-US" sz="3600" b="1" baseline="30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?</a:t>
            </a:r>
            <a:endParaRPr lang="en-US" altLang="en-US" sz="3600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1A3C1F41-7249-474C-B2AB-60F229BF5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140" y="2768600"/>
            <a:ext cx="6781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* m</a:t>
            </a:r>
            <a:r>
              <a:rPr lang="en-US" altLang="en-US" sz="3600" b="1" baseline="30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lập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phương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cạnh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dài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1m. </a:t>
            </a:r>
          </a:p>
        </p:txBody>
      </p:sp>
    </p:spTree>
    <p:extLst>
      <p:ext uri="{BB962C8B-B14F-4D97-AF65-F5344CB8AC3E}">
        <p14:creationId xmlns:p14="http://schemas.microsoft.com/office/powerpoint/2010/main" val="200095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E4D12505-6A48-430B-8BF0-1212F795C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019" y="1219200"/>
            <a:ext cx="707035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* </a:t>
            </a:r>
            <a:r>
              <a:rPr lang="en-US" altLang="en-US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đơn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vị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đo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gấp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bao </a:t>
            </a:r>
            <a:r>
              <a:rPr lang="en-US" altLang="en-US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nhiêu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đơn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vị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tiếp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liền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FA90A7B6-9FE3-4D70-AF7E-2D986A148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861" y="2971800"/>
            <a:ext cx="711295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* </a:t>
            </a:r>
            <a:r>
              <a:rPr lang="en-US" altLang="en-US" b="1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đơn</a:t>
            </a:r>
            <a:r>
              <a:rPr lang="en-US" altLang="en-US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vị</a:t>
            </a:r>
            <a:r>
              <a:rPr lang="en-US" altLang="en-US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đo</a:t>
            </a:r>
            <a:r>
              <a:rPr lang="en-US" altLang="en-US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gấp</a:t>
            </a:r>
            <a:r>
              <a:rPr lang="en-US" altLang="en-US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1000 </a:t>
            </a:r>
            <a:r>
              <a:rPr lang="en-US" altLang="en-US" b="1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đơn</a:t>
            </a:r>
            <a:r>
              <a:rPr lang="en-US" altLang="en-US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vị</a:t>
            </a:r>
            <a:r>
              <a:rPr lang="en-US" altLang="en-US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tiếp</a:t>
            </a:r>
            <a:r>
              <a:rPr lang="en-US" altLang="en-US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liền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506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097F40FF-C0BE-434D-83B5-F229A0481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7674" y="1219200"/>
            <a:ext cx="75513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* </a:t>
            </a:r>
            <a:r>
              <a:rPr lang="en-US" altLang="en-US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đơn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vị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đo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bao </a:t>
            </a:r>
            <a:r>
              <a:rPr lang="en-US" altLang="en-US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nhiêu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đơn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vị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tiếp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liền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7311C7E6-9BD8-4596-B74E-E1A1B4A6A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7675" y="2971800"/>
            <a:ext cx="7733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* </a:t>
            </a:r>
            <a:r>
              <a:rPr lang="en-US" altLang="en-US" b="1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đơn</a:t>
            </a:r>
            <a:r>
              <a:rPr lang="en-US" altLang="en-US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vị</a:t>
            </a:r>
            <a:r>
              <a:rPr lang="en-US" altLang="en-US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đo</a:t>
            </a:r>
            <a:r>
              <a:rPr lang="en-US" altLang="en-US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           </a:t>
            </a:r>
            <a:r>
              <a:rPr lang="en-US" altLang="en-US" b="1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đơn</a:t>
            </a:r>
            <a:r>
              <a:rPr lang="en-US" altLang="en-US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vị</a:t>
            </a:r>
            <a:r>
              <a:rPr lang="en-US" altLang="en-US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tiếp</a:t>
            </a:r>
            <a:r>
              <a:rPr lang="en-US" altLang="en-US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liền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561D951D-74E0-4450-BE18-341873326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0135" y="3251347"/>
            <a:ext cx="2400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1000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A6BB9D97-5AF7-4112-849B-F4B2B1E978E6}"/>
              </a:ext>
            </a:extLst>
          </p:cNvPr>
          <p:cNvGrpSpPr>
            <a:grpSpLocks/>
          </p:cNvGrpSpPr>
          <p:nvPr/>
        </p:nvGrpSpPr>
        <p:grpSpPr bwMode="auto">
          <a:xfrm>
            <a:off x="8298938" y="2667000"/>
            <a:ext cx="1118082" cy="609600"/>
            <a:chOff x="7205663" y="4290568"/>
            <a:chExt cx="649287" cy="610045"/>
          </a:xfrm>
        </p:grpSpPr>
        <p:sp>
          <p:nvSpPr>
            <p:cNvPr id="6" name="Text Box 8">
              <a:extLst>
                <a:ext uri="{FF2B5EF4-FFF2-40B4-BE49-F238E27FC236}">
                  <a16:creationId xmlns:a16="http://schemas.microsoft.com/office/drawing/2014/main" id="{079F8C53-94DD-418A-8B5B-11B4B74B7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3526" y="4290568"/>
              <a:ext cx="35649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FF3300"/>
                  </a:solidFill>
                  <a:latin typeface="+mj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" name="Line 11">
              <a:extLst>
                <a:ext uri="{FF2B5EF4-FFF2-40B4-BE49-F238E27FC236}">
                  <a16:creationId xmlns:a16="http://schemas.microsoft.com/office/drawing/2014/main" id="{61F14C95-C35A-4DF6-889C-8A9BCF511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5663" y="4900613"/>
              <a:ext cx="649287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96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9">
            <a:extLst>
              <a:ext uri="{FF2B5EF4-FFF2-40B4-BE49-F238E27FC236}">
                <a16:creationId xmlns:a16="http://schemas.microsoft.com/office/drawing/2014/main" id="{AB51891B-84D2-4B87-84AE-48D606B27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323" y="1736344"/>
            <a:ext cx="7315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3366FF"/>
                </a:solidFill>
                <a:latin typeface="+mj-lt"/>
                <a:cs typeface="Times New Roman" panose="02020603050405020304" pitchFamily="18" charset="0"/>
              </a:rPr>
              <a:t>2) Điền số thích hợp vào chỗ chấm: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4D9566A0-9588-45B3-BDB2-4DFC651E9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115" y="2594541"/>
            <a:ext cx="815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5,216m</a:t>
            </a:r>
            <a:r>
              <a:rPr lang="en-US" altLang="en-US" b="1" baseline="3000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3 </a:t>
            </a:r>
            <a:r>
              <a:rPr lang="en-US" altLang="en-US" b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=…….  dm</a:t>
            </a:r>
            <a:r>
              <a:rPr lang="en-US" altLang="en-US" b="1" baseline="3000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3 </a:t>
            </a:r>
            <a:r>
              <a:rPr lang="en-US" altLang="en-US" b="1">
                <a:solidFill>
                  <a:srgbClr val="9933FF"/>
                </a:solidFill>
                <a:latin typeface="+mj-lt"/>
                <a:cs typeface="Times New Roman" panose="02020603050405020304" pitchFamily="18" charset="0"/>
              </a:rPr>
              <a:t>=     .....     cm</a:t>
            </a:r>
            <a:r>
              <a:rPr lang="en-US" altLang="en-US" b="1" baseline="30000">
                <a:solidFill>
                  <a:srgbClr val="9933FF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altLang="en-US" b="1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 Box 44">
            <a:extLst>
              <a:ext uri="{FF2B5EF4-FFF2-40B4-BE49-F238E27FC236}">
                <a16:creationId xmlns:a16="http://schemas.microsoft.com/office/drawing/2014/main" id="{0440D114-F3D3-4855-B88D-6CF7B6DDA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731" y="2594539"/>
            <a:ext cx="419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5216000</a:t>
            </a:r>
          </a:p>
        </p:txBody>
      </p:sp>
      <p:sp>
        <p:nvSpPr>
          <p:cNvPr id="5" name="Text Box 44">
            <a:extLst>
              <a:ext uri="{FF2B5EF4-FFF2-40B4-BE49-F238E27FC236}">
                <a16:creationId xmlns:a16="http://schemas.microsoft.com/office/drawing/2014/main" id="{05CE0968-38E8-4929-B825-05317AA55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8259" y="2594540"/>
            <a:ext cx="16240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5216</a:t>
            </a:r>
          </a:p>
        </p:txBody>
      </p:sp>
    </p:spTree>
    <p:extLst>
      <p:ext uri="{BB962C8B-B14F-4D97-AF65-F5344CB8AC3E}">
        <p14:creationId xmlns:p14="http://schemas.microsoft.com/office/powerpoint/2010/main" val="32010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96C9554-4E88-433F-B82D-194AD1DDD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71" t="5350" r="34594" b="5350"/>
          <a:stretch/>
        </p:blipFill>
        <p:spPr>
          <a:xfrm flipH="1">
            <a:off x="4389987" y="2469368"/>
            <a:ext cx="7802013" cy="4388632"/>
          </a:xfrm>
          <a:prstGeom prst="rect">
            <a:avLst/>
          </a:prstGeom>
        </p:spPr>
      </p:pic>
      <p:sp>
        <p:nvSpPr>
          <p:cNvPr id="9" name="Text Box 21">
            <a:extLst>
              <a:ext uri="{FF2B5EF4-FFF2-40B4-BE49-F238E27FC236}">
                <a16:creationId xmlns:a16="http://schemas.microsoft.com/office/drawing/2014/main" id="{B3CE8F66-471D-41CD-A4C5-3655693CB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2551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35">
            <a:extLst>
              <a:ext uri="{FF2B5EF4-FFF2-40B4-BE49-F238E27FC236}">
                <a16:creationId xmlns:a16="http://schemas.microsoft.com/office/drawing/2014/main" id="{98B01D31-4BAE-4C04-90B1-69BCE272AF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456770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12291" name="Object 35">
                        <a:extLst>
                          <a:ext uri="{FF2B5EF4-FFF2-40B4-BE49-F238E27FC236}">
                            <a16:creationId xmlns:a16="http://schemas.microsoft.com/office/drawing/2014/main" id="{C933F9E4-47BF-4A53-9192-6881B2EC36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249">
            <a:extLst>
              <a:ext uri="{FF2B5EF4-FFF2-40B4-BE49-F238E27FC236}">
                <a16:creationId xmlns:a16="http://schemas.microsoft.com/office/drawing/2014/main" id="{86721B33-525C-40B7-AF5C-3F10E562F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3998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 Box 258">
            <a:extLst>
              <a:ext uri="{FF2B5EF4-FFF2-40B4-BE49-F238E27FC236}">
                <a16:creationId xmlns:a16="http://schemas.microsoft.com/office/drawing/2014/main" id="{3F52D6F9-3B00-4F0B-B2D4-77DB554F6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5065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 Box 269">
            <a:extLst>
              <a:ext uri="{FF2B5EF4-FFF2-40B4-BE49-F238E27FC236}">
                <a16:creationId xmlns:a16="http://schemas.microsoft.com/office/drawing/2014/main" id="{457959BE-001C-40C2-9FA9-85A3DCAD0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3160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04B12F5A-824B-47E9-AE86-F49DEB615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456" y="382013"/>
            <a:ext cx="90376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Toán</a:t>
            </a:r>
            <a:r>
              <a:rPr lang="en-US" altLang="en-US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0E5882BF-7CD1-4E74-82E2-A0DBAC980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769" y="875240"/>
            <a:ext cx="90360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15A38C45-2238-4C5D-8744-F7ED18A3F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19" y="2351882"/>
            <a:ext cx="9221788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5m</a:t>
            </a:r>
            <a:r>
              <a:rPr lang="en-US" altLang="en-US" sz="2800" b="1" baseline="30000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; 2010cm</a:t>
            </a:r>
            <a:r>
              <a:rPr lang="en-US" altLang="en-US" sz="2800" b="1" baseline="30000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; 	2005dm</a:t>
            </a:r>
            <a:r>
              <a:rPr lang="en-US" altLang="en-US" sz="2800" b="1" baseline="30000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; 	10,125m</a:t>
            </a:r>
            <a:r>
              <a:rPr lang="en-US" altLang="en-US" sz="2800" b="1" baseline="30000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; 	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0,109cm</a:t>
            </a:r>
            <a:r>
              <a:rPr lang="en-US" altLang="en-US" sz="2800" b="1" baseline="30000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; 	0,015dm</a:t>
            </a:r>
            <a:r>
              <a:rPr lang="en-US" altLang="en-US" sz="2800" b="1" baseline="30000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;</a:t>
            </a:r>
            <a:r>
              <a:rPr lang="en-US" altLang="en-US" sz="2800" b="1" baseline="30000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CC000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7" name="Group 20">
            <a:extLst>
              <a:ext uri="{FF2B5EF4-FFF2-40B4-BE49-F238E27FC236}">
                <a16:creationId xmlns:a16="http://schemas.microsoft.com/office/drawing/2014/main" id="{7F58C930-459D-4C27-8743-3B12038C7DEA}"/>
              </a:ext>
            </a:extLst>
          </p:cNvPr>
          <p:cNvGrpSpPr>
            <a:grpSpLocks/>
          </p:cNvGrpSpPr>
          <p:nvPr/>
        </p:nvGrpSpPr>
        <p:grpSpPr bwMode="auto">
          <a:xfrm>
            <a:off x="4384119" y="2793603"/>
            <a:ext cx="1047750" cy="1000125"/>
            <a:chOff x="2292" y="2304"/>
            <a:chExt cx="660" cy="630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8C19E36B-AEE3-4894-816A-B9E0F3FD1E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2" y="2304"/>
              <a:ext cx="192" cy="630"/>
              <a:chOff x="2283" y="1680"/>
              <a:chExt cx="192" cy="630"/>
            </a:xfrm>
          </p:grpSpPr>
          <p:sp>
            <p:nvSpPr>
              <p:cNvPr id="20" name="Text Box 15">
                <a:extLst>
                  <a:ext uri="{FF2B5EF4-FFF2-40B4-BE49-F238E27FC236}">
                    <a16:creationId xmlns:a16="http://schemas.microsoft.com/office/drawing/2014/main" id="{5851F03F-6577-4F96-9B02-E5D2006587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5" y="1680"/>
                <a:ext cx="137" cy="6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800" b="1" dirty="0">
                    <a:solidFill>
                      <a:srgbClr val="CC0000"/>
                    </a:solidFill>
                    <a:latin typeface="+mj-lt"/>
                    <a:cs typeface="Times New Roman" panose="02020603050405020304" pitchFamily="18" charset="0"/>
                  </a:rPr>
                  <a:t>1</a:t>
                </a:r>
              </a:p>
              <a:p>
                <a:pPr eaLnBrk="1" hangingPunct="1">
                  <a:lnSpc>
                    <a:spcPct val="55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800" b="1" dirty="0">
                    <a:solidFill>
                      <a:srgbClr val="CC0000"/>
                    </a:solidFill>
                    <a:latin typeface="+mj-lt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1" name="Line 16">
                <a:extLst>
                  <a:ext uri="{FF2B5EF4-FFF2-40B4-BE49-F238E27FC236}">
                    <a16:creationId xmlns:a16="http://schemas.microsoft.com/office/drawing/2014/main" id="{ECC18110-BC8C-4E1B-A999-5FC8607CD1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3" y="2023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id="{93BDFA14-1CA9-4BC4-8C93-77170089F0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" y="2430"/>
              <a:ext cx="48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 b="1" dirty="0">
                  <a:solidFill>
                    <a:srgbClr val="CC0000"/>
                  </a:solidFill>
                  <a:latin typeface="+mj-lt"/>
                  <a:cs typeface="Times New Roman" panose="02020603050405020304" pitchFamily="18" charset="0"/>
                </a:rPr>
                <a:t>m</a:t>
              </a:r>
              <a:r>
                <a:rPr lang="en-US" altLang="en-US" sz="2800" b="1" baseline="30000" dirty="0">
                  <a:solidFill>
                    <a:srgbClr val="CC0000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  <a:r>
                <a:rPr lang="en-US" altLang="en-US" sz="2400" b="1" dirty="0">
                  <a:solidFill>
                    <a:srgbClr val="CC000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22" name="Group 25">
            <a:extLst>
              <a:ext uri="{FF2B5EF4-FFF2-40B4-BE49-F238E27FC236}">
                <a16:creationId xmlns:a16="http://schemas.microsoft.com/office/drawing/2014/main" id="{6B0C221E-BF90-483C-A00A-1CE412CE5D59}"/>
              </a:ext>
            </a:extLst>
          </p:cNvPr>
          <p:cNvGrpSpPr>
            <a:grpSpLocks/>
          </p:cNvGrpSpPr>
          <p:nvPr/>
        </p:nvGrpSpPr>
        <p:grpSpPr bwMode="auto">
          <a:xfrm>
            <a:off x="5050869" y="2993628"/>
            <a:ext cx="2736850" cy="844550"/>
            <a:chOff x="2485" y="2012"/>
            <a:chExt cx="1164" cy="412"/>
          </a:xfrm>
        </p:grpSpPr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id="{751876A2-EE96-4DF1-A691-8CFFA979AB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5" y="2012"/>
              <a:ext cx="787" cy="412"/>
              <a:chOff x="2485" y="2012"/>
              <a:chExt cx="787" cy="412"/>
            </a:xfrm>
          </p:grpSpPr>
          <p:sp>
            <p:nvSpPr>
              <p:cNvPr id="25" name="Text Box 21">
                <a:extLst>
                  <a:ext uri="{FF2B5EF4-FFF2-40B4-BE49-F238E27FC236}">
                    <a16:creationId xmlns:a16="http://schemas.microsoft.com/office/drawing/2014/main" id="{A9386CD6-80C2-4971-B2A9-D66937CEC1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5" y="2012"/>
                <a:ext cx="787" cy="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6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800" b="1" dirty="0">
                    <a:solidFill>
                      <a:srgbClr val="CC0000"/>
                    </a:solidFill>
                    <a:latin typeface="+mj-lt"/>
                    <a:cs typeface="Times New Roman" panose="02020603050405020304" pitchFamily="18" charset="0"/>
                  </a:rPr>
                  <a:t>95</a:t>
                </a:r>
              </a:p>
              <a:p>
                <a:pPr algn="ctr" eaLnBrk="1" hangingPunct="1">
                  <a:lnSpc>
                    <a:spcPct val="6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800" b="1" dirty="0">
                    <a:solidFill>
                      <a:srgbClr val="CC0000"/>
                    </a:solidFill>
                    <a:latin typeface="+mj-lt"/>
                    <a:cs typeface="Times New Roman" panose="02020603050405020304" pitchFamily="18" charset="0"/>
                  </a:rPr>
                  <a:t>1000</a:t>
                </a:r>
              </a:p>
            </p:txBody>
          </p:sp>
          <p:sp>
            <p:nvSpPr>
              <p:cNvPr id="26" name="Line 22">
                <a:extLst>
                  <a:ext uri="{FF2B5EF4-FFF2-40B4-BE49-F238E27FC236}">
                    <a16:creationId xmlns:a16="http://schemas.microsoft.com/office/drawing/2014/main" id="{520393B0-EDA9-4CEE-80F9-9E99157069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1" y="2175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24" name="Text Box 24">
              <a:extLst>
                <a:ext uri="{FF2B5EF4-FFF2-40B4-BE49-F238E27FC236}">
                  <a16:creationId xmlns:a16="http://schemas.microsoft.com/office/drawing/2014/main" id="{17655C16-AF51-4386-803A-7DACCB850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9" y="2033"/>
              <a:ext cx="480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solidFill>
                    <a:srgbClr val="CC0000"/>
                  </a:solidFill>
                  <a:latin typeface="+mj-lt"/>
                  <a:cs typeface="Times New Roman" panose="02020603050405020304" pitchFamily="18" charset="0"/>
                </a:rPr>
                <a:t>dm</a:t>
              </a:r>
              <a:r>
                <a:rPr lang="en-US" altLang="en-US" sz="2800" b="1" baseline="30000">
                  <a:solidFill>
                    <a:srgbClr val="CC0000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  <a:r>
                <a:rPr lang="en-US" altLang="en-US" sz="2800" b="1">
                  <a:solidFill>
                    <a:srgbClr val="CC0000"/>
                  </a:solidFill>
                  <a:latin typeface="+mj-lt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7" name="Rectangle 56">
            <a:extLst>
              <a:ext uri="{FF2B5EF4-FFF2-40B4-BE49-F238E27FC236}">
                <a16:creationId xmlns:a16="http://schemas.microsoft.com/office/drawing/2014/main" id="{969BA0D1-8E25-4CD3-8AD3-CD90569FF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587" y="1666668"/>
            <a:ext cx="3342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1a/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8B79B1-9EE5-4105-9E73-BB5B55C35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8819" y="3000771"/>
            <a:ext cx="434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CC0000"/>
                </a:solidFill>
                <a:latin typeface="+mj-lt"/>
                <a:cs typeface="Times New Roman" panose="02020603050405020304" pitchFamily="18" charset="0"/>
              </a:rPr>
              <a:t>; </a:t>
            </a:r>
            <a:endParaRPr lang="en-US" altLang="en-US" sz="18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8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F3DB37B-C23D-4CCF-97A6-1B5FA09F5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6827" y="5313170"/>
            <a:ext cx="855173" cy="139481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5043C24-1523-4A65-A6BA-E8944FFE3A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4" r="20955" b="72318"/>
          <a:stretch/>
        </p:blipFill>
        <p:spPr>
          <a:xfrm flipV="1">
            <a:off x="315815" y="332797"/>
            <a:ext cx="571500" cy="854230"/>
          </a:xfrm>
          <a:custGeom>
            <a:avLst/>
            <a:gdLst>
              <a:gd name="connsiteX0" fmla="*/ 0 w 5117065"/>
              <a:gd name="connsiteY0" fmla="*/ 0 h 1399015"/>
              <a:gd name="connsiteX1" fmla="*/ 5117065 w 5117065"/>
              <a:gd name="connsiteY1" fmla="*/ 0 h 1399015"/>
              <a:gd name="connsiteX2" fmla="*/ 5117065 w 5117065"/>
              <a:gd name="connsiteY2" fmla="*/ 1269068 h 1399015"/>
              <a:gd name="connsiteX3" fmla="*/ 4010134 w 5117065"/>
              <a:gd name="connsiteY3" fmla="*/ 1269068 h 1399015"/>
              <a:gd name="connsiteX4" fmla="*/ 4010134 w 5117065"/>
              <a:gd name="connsiteY4" fmla="*/ 1399015 h 1399015"/>
              <a:gd name="connsiteX5" fmla="*/ 0 w 5117065"/>
              <a:gd name="connsiteY5" fmla="*/ 1399015 h 139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7065" h="1399015">
                <a:moveTo>
                  <a:pt x="0" y="0"/>
                </a:moveTo>
                <a:lnTo>
                  <a:pt x="5117065" y="0"/>
                </a:lnTo>
                <a:lnTo>
                  <a:pt x="5117065" y="1269068"/>
                </a:lnTo>
                <a:lnTo>
                  <a:pt x="4010134" y="1269068"/>
                </a:lnTo>
                <a:lnTo>
                  <a:pt x="4010134" y="1399015"/>
                </a:lnTo>
                <a:lnTo>
                  <a:pt x="0" y="1399015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5EC6490-25C2-4FF9-BE86-BB4990B344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4" r="20955" b="72318"/>
          <a:stretch/>
        </p:blipFill>
        <p:spPr>
          <a:xfrm flipV="1">
            <a:off x="11368787" y="553813"/>
            <a:ext cx="571500" cy="854230"/>
          </a:xfrm>
          <a:custGeom>
            <a:avLst/>
            <a:gdLst>
              <a:gd name="connsiteX0" fmla="*/ 0 w 5117065"/>
              <a:gd name="connsiteY0" fmla="*/ 0 h 1399015"/>
              <a:gd name="connsiteX1" fmla="*/ 5117065 w 5117065"/>
              <a:gd name="connsiteY1" fmla="*/ 0 h 1399015"/>
              <a:gd name="connsiteX2" fmla="*/ 5117065 w 5117065"/>
              <a:gd name="connsiteY2" fmla="*/ 1269068 h 1399015"/>
              <a:gd name="connsiteX3" fmla="*/ 4010134 w 5117065"/>
              <a:gd name="connsiteY3" fmla="*/ 1269068 h 1399015"/>
              <a:gd name="connsiteX4" fmla="*/ 4010134 w 5117065"/>
              <a:gd name="connsiteY4" fmla="*/ 1399015 h 1399015"/>
              <a:gd name="connsiteX5" fmla="*/ 0 w 5117065"/>
              <a:gd name="connsiteY5" fmla="*/ 1399015 h 139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7065" h="1399015">
                <a:moveTo>
                  <a:pt x="0" y="0"/>
                </a:moveTo>
                <a:lnTo>
                  <a:pt x="5117065" y="0"/>
                </a:lnTo>
                <a:lnTo>
                  <a:pt x="5117065" y="1269068"/>
                </a:lnTo>
                <a:lnTo>
                  <a:pt x="4010134" y="1269068"/>
                </a:lnTo>
                <a:lnTo>
                  <a:pt x="4010134" y="1399015"/>
                </a:lnTo>
                <a:lnTo>
                  <a:pt x="0" y="1399015"/>
                </a:lnTo>
                <a:close/>
              </a:path>
            </a:pathLst>
          </a:custGeom>
        </p:spPr>
      </p:pic>
      <p:sp>
        <p:nvSpPr>
          <p:cNvPr id="16" name="Rectangle 43">
            <a:extLst>
              <a:ext uri="{FF2B5EF4-FFF2-40B4-BE49-F238E27FC236}">
                <a16:creationId xmlns:a16="http://schemas.microsoft.com/office/drawing/2014/main" id="{A0D3208A-0CF4-42F7-9A80-BDF74B36B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713" y="5032375"/>
            <a:ext cx="1881108" cy="134421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0,109dm</a:t>
            </a:r>
            <a:r>
              <a:rPr lang="en-US" altLang="en-US" b="1" baseline="3000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altLang="en-US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Rectangle 43">
            <a:extLst>
              <a:ext uri="{FF2B5EF4-FFF2-40B4-BE49-F238E27FC236}">
                <a16:creationId xmlns:a16="http://schemas.microsoft.com/office/drawing/2014/main" id="{760FF837-C6E6-4D94-937C-3005A443E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913" y="914400"/>
            <a:ext cx="1844615" cy="128577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2010 cm</a:t>
            </a:r>
            <a:r>
              <a:rPr lang="en-US" altLang="en-US" b="1" baseline="3000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altLang="en-US" b="1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Rectangle 43">
            <a:extLst>
              <a:ext uri="{FF2B5EF4-FFF2-40B4-BE49-F238E27FC236}">
                <a16:creationId xmlns:a16="http://schemas.microsoft.com/office/drawing/2014/main" id="{CB8DBB0C-7EFB-49CF-8E0C-AA12C2442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613" y="2959100"/>
            <a:ext cx="1881108" cy="134421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10,125m</a:t>
            </a:r>
            <a:r>
              <a:rPr lang="en-US" altLang="en-US" b="1" baseline="3000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altLang="en-US" b="1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Rectangle 43">
            <a:extLst>
              <a:ext uri="{FF2B5EF4-FFF2-40B4-BE49-F238E27FC236}">
                <a16:creationId xmlns:a16="http://schemas.microsoft.com/office/drawing/2014/main" id="{46DE7F18-8055-4265-A45E-F406635F9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613" y="2959100"/>
            <a:ext cx="1881108" cy="134421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Rectangle 43">
            <a:extLst>
              <a:ext uri="{FF2B5EF4-FFF2-40B4-BE49-F238E27FC236}">
                <a16:creationId xmlns:a16="http://schemas.microsoft.com/office/drawing/2014/main" id="{8B09E7E0-9DAD-446E-AC04-743281439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5725" y="2887663"/>
            <a:ext cx="1881108" cy="134421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0,115m</a:t>
            </a:r>
            <a:r>
              <a:rPr lang="en-US" altLang="en-US" b="1" baseline="3000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altLang="en-US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Rectangle 43">
            <a:extLst>
              <a:ext uri="{FF2B5EF4-FFF2-40B4-BE49-F238E27FC236}">
                <a16:creationId xmlns:a16="http://schemas.microsoft.com/office/drawing/2014/main" id="{62952102-0FDC-4A35-A755-8CF75D817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3500" y="884238"/>
            <a:ext cx="1881108" cy="134421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2005 dm</a:t>
            </a:r>
            <a:r>
              <a:rPr lang="en-US" altLang="en-US" b="1" baseline="3000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altLang="en-US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Rectangle 43">
            <a:extLst>
              <a:ext uri="{FF2B5EF4-FFF2-40B4-BE49-F238E27FC236}">
                <a16:creationId xmlns:a16="http://schemas.microsoft.com/office/drawing/2014/main" id="{C81E3D5D-B2E1-45B2-B1AE-6E73F7B5E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613" y="4991100"/>
            <a:ext cx="1881108" cy="134421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Rectangle 43">
            <a:extLst>
              <a:ext uri="{FF2B5EF4-FFF2-40B4-BE49-F238E27FC236}">
                <a16:creationId xmlns:a16="http://schemas.microsoft.com/office/drawing/2014/main" id="{6CEAF988-AD9C-48FF-850F-270523290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0313" y="5067300"/>
            <a:ext cx="1881108" cy="134421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Rectangle 43">
            <a:extLst>
              <a:ext uri="{FF2B5EF4-FFF2-40B4-BE49-F238E27FC236}">
                <a16:creationId xmlns:a16="http://schemas.microsoft.com/office/drawing/2014/main" id="{CEF2419D-4E6A-4B06-86FC-D3F00325E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213" y="876300"/>
            <a:ext cx="1881108" cy="134421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5DD0F6DB-A7DF-4ACB-AB57-D0E725FFB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375" y="1176338"/>
            <a:ext cx="17938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5m</a:t>
            </a:r>
            <a:r>
              <a:rPr lang="en-US" altLang="en-US" sz="2800" b="1" baseline="3000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altLang="en-US" sz="2800" b="1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Rectangle 54">
            <a:extLst>
              <a:ext uri="{FF2B5EF4-FFF2-40B4-BE49-F238E27FC236}">
                <a16:creationId xmlns:a16="http://schemas.microsoft.com/office/drawing/2014/main" id="{07D45B08-1223-4713-AF25-2CE3F6D47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613" y="2882900"/>
            <a:ext cx="1881108" cy="143787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F7B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Times New Roman" pitchFamily="18" charset="0"/>
              </a:rPr>
              <a:t>6</a:t>
            </a:r>
          </a:p>
        </p:txBody>
      </p:sp>
      <p:sp>
        <p:nvSpPr>
          <p:cNvPr id="27" name="Rectangle 54">
            <a:extLst>
              <a:ext uri="{FF2B5EF4-FFF2-40B4-BE49-F238E27FC236}">
                <a16:creationId xmlns:a16="http://schemas.microsoft.com/office/drawing/2014/main" id="{D846381C-2001-492C-8410-188B0FE8B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4270" y="777876"/>
            <a:ext cx="1901258" cy="148530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F7B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>
              <a:defRPr/>
            </a:pP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Times New Roman" pitchFamily="18" charset="0"/>
              </a:rPr>
              <a:t>2</a:t>
            </a:r>
          </a:p>
        </p:txBody>
      </p:sp>
      <p:sp>
        <p:nvSpPr>
          <p:cNvPr id="28" name="Rectangle 54">
            <a:extLst>
              <a:ext uri="{FF2B5EF4-FFF2-40B4-BE49-F238E27FC236}">
                <a16:creationId xmlns:a16="http://schemas.microsoft.com/office/drawing/2014/main" id="{EA3BC9B7-0BCB-42ED-8068-BEA382E91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5239" y="777876"/>
            <a:ext cx="1989052" cy="148530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F7B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Times New Roman" pitchFamily="18" charset="0"/>
              </a:rPr>
              <a:t>3</a:t>
            </a: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3D20FB45-D0C7-46B2-89D5-46BDA38EB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200" y="5203825"/>
            <a:ext cx="5048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Line 11">
            <a:extLst>
              <a:ext uri="{FF2B5EF4-FFF2-40B4-BE49-F238E27FC236}">
                <a16:creationId xmlns:a16="http://schemas.microsoft.com/office/drawing/2014/main" id="{35F4F2CA-4D22-4B41-BD2F-2EC1D09681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5775" y="5840413"/>
            <a:ext cx="863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58B95A1C-6C9F-4B01-A782-4C0622847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275" y="5821363"/>
            <a:ext cx="5762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Text Box 13">
            <a:extLst>
              <a:ext uri="{FF2B5EF4-FFF2-40B4-BE49-F238E27FC236}">
                <a16:creationId xmlns:a16="http://schemas.microsoft.com/office/drawing/2014/main" id="{7007E0AB-CE39-40A4-B358-5F9E6F1EA77E}"/>
              </a:ext>
            </a:extLst>
          </p:cNvPr>
          <p:cNvSpPr txBox="1">
            <a:spLocks noChangeArrowheads="1"/>
          </p:cNvSpPr>
          <p:nvPr/>
        </p:nvSpPr>
        <p:spPr bwMode="auto">
          <a:xfrm rot="10856462" flipV="1">
            <a:off x="2789525" y="5515481"/>
            <a:ext cx="165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m</a:t>
            </a:r>
            <a:r>
              <a:rPr lang="en-US" altLang="en-US" b="1" baseline="3000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altLang="en-US" b="1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3" name="Text Box 17">
            <a:extLst>
              <a:ext uri="{FF2B5EF4-FFF2-40B4-BE49-F238E27FC236}">
                <a16:creationId xmlns:a16="http://schemas.microsoft.com/office/drawing/2014/main" id="{B5A9823F-38FD-45E2-87C5-7513ECA22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7738" y="5446713"/>
            <a:ext cx="14795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d</a:t>
            </a: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m</a:t>
            </a:r>
            <a:r>
              <a:rPr lang="en-US" altLang="en-US" b="1" baseline="3000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altLang="en-US" b="1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49D24D72-FE54-4792-9B19-DDC5291FB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938" y="5248275"/>
            <a:ext cx="9366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35" name="Line 15">
            <a:extLst>
              <a:ext uri="{FF2B5EF4-FFF2-40B4-BE49-F238E27FC236}">
                <a16:creationId xmlns:a16="http://schemas.microsoft.com/office/drawing/2014/main" id="{A9C8539B-F5DD-4EBB-8DD9-4753A0B733C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8450" y="5867400"/>
            <a:ext cx="6492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36" name="Text Box 16">
            <a:extLst>
              <a:ext uri="{FF2B5EF4-FFF2-40B4-BE49-F238E27FC236}">
                <a16:creationId xmlns:a16="http://schemas.microsoft.com/office/drawing/2014/main" id="{48132EB0-3C37-4D63-9BF7-C650B1307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6213" y="5867400"/>
            <a:ext cx="9683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37" name="Text Box 24">
            <a:extLst>
              <a:ext uri="{FF2B5EF4-FFF2-40B4-BE49-F238E27FC236}">
                <a16:creationId xmlns:a16="http://schemas.microsoft.com/office/drawing/2014/main" id="{779B2238-7644-4695-8914-9B9363B78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6567" y="2979339"/>
            <a:ext cx="1981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Bạn</a:t>
            </a:r>
            <a:r>
              <a:rPr lang="en-US" altLang="en-US" sz="1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endParaRPr lang="en-US" altLang="en-US" sz="1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nhận</a:t>
            </a:r>
            <a:r>
              <a:rPr lang="en-US" altLang="en-US" sz="1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altLang="en-US" sz="1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phần</a:t>
            </a:r>
            <a:r>
              <a:rPr lang="en-US" altLang="en-US" sz="1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quà</a:t>
            </a:r>
            <a:endParaRPr lang="en-US" altLang="en-US" sz="16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54">
            <a:extLst>
              <a:ext uri="{FF2B5EF4-FFF2-40B4-BE49-F238E27FC236}">
                <a16:creationId xmlns:a16="http://schemas.microsoft.com/office/drawing/2014/main" id="{FB519FA2-8D05-469A-823D-5E407FC7A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3501" y="2882900"/>
            <a:ext cx="1927164" cy="138170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F7B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>
              <a:defRPr/>
            </a:pP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Times New Roman" pitchFamily="18" charset="0"/>
              </a:rPr>
              <a:t>4</a:t>
            </a:r>
          </a:p>
        </p:txBody>
      </p:sp>
      <p:sp>
        <p:nvSpPr>
          <p:cNvPr id="39" name="Rectangle 54">
            <a:extLst>
              <a:ext uri="{FF2B5EF4-FFF2-40B4-BE49-F238E27FC236}">
                <a16:creationId xmlns:a16="http://schemas.microsoft.com/office/drawing/2014/main" id="{E7F5CE1F-2F64-44FA-A2CE-8048660B5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364" y="4859338"/>
            <a:ext cx="1953070" cy="15576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F7B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>
              <a:defRPr/>
            </a:pP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Times New Roman" pitchFamily="18" charset="0"/>
              </a:rPr>
              <a:t>8</a:t>
            </a:r>
          </a:p>
        </p:txBody>
      </p:sp>
      <p:sp>
        <p:nvSpPr>
          <p:cNvPr id="40" name="Rectangle 54">
            <a:extLst>
              <a:ext uri="{FF2B5EF4-FFF2-40B4-BE49-F238E27FC236}">
                <a16:creationId xmlns:a16="http://schemas.microsoft.com/office/drawing/2014/main" id="{311586C1-6A48-42B0-8969-FDB668787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1263" y="4954588"/>
            <a:ext cx="1996248" cy="151151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F7B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Times New Roman" pitchFamily="18" charset="0"/>
              </a:rPr>
              <a:t>9</a:t>
            </a:r>
          </a:p>
        </p:txBody>
      </p:sp>
      <p:sp>
        <p:nvSpPr>
          <p:cNvPr id="41" name="Rectangle 54">
            <a:extLst>
              <a:ext uri="{FF2B5EF4-FFF2-40B4-BE49-F238E27FC236}">
                <a16:creationId xmlns:a16="http://schemas.microsoft.com/office/drawing/2014/main" id="{27372AFD-C3C4-45CD-88E4-957841572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688" y="817629"/>
            <a:ext cx="1882547" cy="143787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F7B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Times New Roman" pitchFamily="18" charset="0"/>
              </a:rPr>
              <a:t>1</a:t>
            </a:r>
          </a:p>
        </p:txBody>
      </p:sp>
      <p:sp>
        <p:nvSpPr>
          <p:cNvPr id="42" name="Rectangle 56">
            <a:extLst>
              <a:ext uri="{FF2B5EF4-FFF2-40B4-BE49-F238E27FC236}">
                <a16:creationId xmlns:a16="http://schemas.microsoft.com/office/drawing/2014/main" id="{FE559A15-B403-4893-90F0-79744904A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5821" y="92978"/>
            <a:ext cx="27430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3" name="Rectangle 54">
            <a:extLst>
              <a:ext uri="{FF2B5EF4-FFF2-40B4-BE49-F238E27FC236}">
                <a16:creationId xmlns:a16="http://schemas.microsoft.com/office/drawing/2014/main" id="{4561295C-B5F2-4589-BC3C-83DE3D8C6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213" y="4913313"/>
            <a:ext cx="1917089" cy="15140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F7B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>
              <a:defRPr/>
            </a:pP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Times New Roman" pitchFamily="18" charset="0"/>
              </a:rPr>
              <a:t>7</a:t>
            </a:r>
          </a:p>
        </p:txBody>
      </p:sp>
      <p:sp>
        <p:nvSpPr>
          <p:cNvPr id="44" name="Text Box 35">
            <a:extLst>
              <a:ext uri="{FF2B5EF4-FFF2-40B4-BE49-F238E27FC236}">
                <a16:creationId xmlns:a16="http://schemas.microsoft.com/office/drawing/2014/main" id="{A193F44C-E81D-4431-88CD-E6A4BB93C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887" y="117819"/>
            <a:ext cx="72318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Trò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chơi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Con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may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mắn</a:t>
            </a:r>
            <a:endParaRPr lang="en-US" altLang="en-US" sz="2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5" name="Rectangle 54">
            <a:extLst>
              <a:ext uri="{FF2B5EF4-FFF2-40B4-BE49-F238E27FC236}">
                <a16:creationId xmlns:a16="http://schemas.microsoft.com/office/drawing/2014/main" id="{1263EE07-63D0-402C-8056-FA93F056B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613" y="2922388"/>
            <a:ext cx="1882547" cy="143787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F7B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7978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3" grpId="0"/>
      <p:bldP spid="34" grpId="0"/>
      <p:bldP spid="36" grpId="0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/>
      <p:bldP spid="44" grpId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48BA9D33-C220-401C-ADFC-A23FD7DCF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921" y="1528763"/>
            <a:ext cx="7467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* Cách đọc các số đo thể tích: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4FA5ED51-11CB-4DC9-897C-DA6EF65A5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733" y="1528763"/>
            <a:ext cx="80010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*  Cách đọc các số đo thể tích: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Đọc phần  số rồi đọc đơn vị đo.</a:t>
            </a:r>
          </a:p>
        </p:txBody>
      </p:sp>
    </p:spTree>
    <p:extLst>
      <p:ext uri="{BB962C8B-B14F-4D97-AF65-F5344CB8AC3E}">
        <p14:creationId xmlns:p14="http://schemas.microsoft.com/office/powerpoint/2010/main" val="316617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415</TotalTime>
  <Words>737</Words>
  <Application>Microsoft Office PowerPoint</Application>
  <PresentationFormat>Widescreen</PresentationFormat>
  <Paragraphs>179</Paragraphs>
  <Slides>20</Slides>
  <Notes>9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等线</vt:lpstr>
      <vt:lpstr>Arial</vt:lpstr>
      <vt:lpstr>Times New Roman</vt:lpstr>
      <vt:lpstr>Wingdings</vt:lpstr>
      <vt:lpstr>百变马丁</vt:lpstr>
      <vt:lpstr>包图主题2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Vũ Kim Ngân (420001771)</cp:lastModifiedBy>
  <cp:revision>78</cp:revision>
  <dcterms:created xsi:type="dcterms:W3CDTF">2017-08-18T03:02:00Z</dcterms:created>
  <dcterms:modified xsi:type="dcterms:W3CDTF">2022-02-19T09:39:14Z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