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280" r:id="rId2"/>
    <p:sldId id="263" r:id="rId3"/>
    <p:sldId id="270" r:id="rId4"/>
    <p:sldId id="261" r:id="rId5"/>
    <p:sldId id="260" r:id="rId6"/>
    <p:sldId id="265" r:id="rId7"/>
    <p:sldId id="266" r:id="rId8"/>
    <p:sldId id="271" r:id="rId9"/>
    <p:sldId id="272" r:id="rId10"/>
    <p:sldId id="274" r:id="rId11"/>
    <p:sldId id="269" r:id="rId12"/>
    <p:sldId id="276" r:id="rId13"/>
    <p:sldId id="278" r:id="rId14"/>
    <p:sldId id="279" r:id="rId15"/>
  </p:sldIdLst>
  <p:sldSz cx="18288000" cy="10287000"/>
  <p:notesSz cx="6858000" cy="9144000"/>
  <p:embeddedFontLst>
    <p:embeddedFont>
      <p:font typeface=".VnSouthernH" panose="020B7200000000000000" pitchFamily="34" charset="0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mbria Math" panose="02040503050406030204" pitchFamily="18" charset="0"/>
      <p:regular r:id="rId22"/>
    </p:embeddedFont>
    <p:embeddedFont>
      <p:font typeface="UTM Brushtip-C" panose="02040403050506020204" pitchFamily="18" charset="0"/>
      <p:regular r:id="rId23"/>
    </p:embeddedFont>
    <p:embeddedFont>
      <p:font typeface="UTM Habano" panose="02040603050506020204" pitchFamily="18" charset="0"/>
      <p:regular r:id="rId24"/>
    </p:embeddedFont>
    <p:embeddedFont>
      <p:font typeface="UTM Silk Script" panose="02040603050506020204" pitchFamily="18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970" autoAdjust="0"/>
  </p:normalViewPr>
  <p:slideViewPr>
    <p:cSldViewPr>
      <p:cViewPr varScale="1">
        <p:scale>
          <a:sx n="55" d="100"/>
          <a:sy n="55" d="100"/>
        </p:scale>
        <p:origin x="662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0E02FC-CF60-4E2F-9125-96A460469F21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54AF32-069E-4E34-8707-FDADD0A4B1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534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-2266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0" y="7048500"/>
            <a:ext cx="5444453" cy="33858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99F5C-C828-44CA-8643-65448A40862B}"/>
              </a:ext>
            </a:extLst>
          </p:cNvPr>
          <p:cNvSpPr/>
          <p:nvPr/>
        </p:nvSpPr>
        <p:spPr>
          <a:xfrm>
            <a:off x="5715000" y="4152900"/>
            <a:ext cx="7239000" cy="144655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8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2BEF4-0779-4975-83CC-27977746B55A}"/>
              </a:ext>
            </a:extLst>
          </p:cNvPr>
          <p:cNvSpPr/>
          <p:nvPr/>
        </p:nvSpPr>
        <p:spPr>
          <a:xfrm>
            <a:off x="3657600" y="5205847"/>
            <a:ext cx="11952014" cy="18669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0000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100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10000" b="1" dirty="0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0" b="1" dirty="0" err="1">
                <a:ln/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endParaRPr lang="en-US" sz="10000" b="1" dirty="0">
              <a:ln/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13605548" y="6667500"/>
            <a:ext cx="2472651" cy="1066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Tr. 128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BF3C64-453E-463F-B28B-756DD465F76A}"/>
              </a:ext>
            </a:extLst>
          </p:cNvPr>
          <p:cNvSpPr txBox="1"/>
          <p:nvPr/>
        </p:nvSpPr>
        <p:spPr>
          <a:xfrm>
            <a:off x="5029200" y="114300"/>
            <a:ext cx="838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UBND QUẬN LONG BIÊN</a:t>
            </a:r>
          </a:p>
          <a:p>
            <a:pPr algn="ctr"/>
            <a:r>
              <a:rPr lang="en-US" sz="4400" b="1" u="sng" dirty="0"/>
              <a:t>TRƯỜNG TIỂU HỌC ÁI MỘ 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0C0B6E-5794-401C-A259-2DD67A6ECE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777" y="1938054"/>
            <a:ext cx="2214846" cy="221484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599104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074" name="Picture 2" descr="Đây Chính Là Nguyên Nhân Lớn Nhất Khiến TÔN NGỘ KHÔNG ĐẠI NÁO THIÊN CUNG  BẮT NGỌC HOÀNG NHƯỜNG NGÔI - YouTube">
            <a:extLst>
              <a:ext uri="{FF2B5EF4-FFF2-40B4-BE49-F238E27FC236}">
                <a16:creationId xmlns:a16="http://schemas.microsoft.com/office/drawing/2014/main" id="{93778B18-BD0B-46AA-A657-3FD6A0E95F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20" y="1923"/>
            <a:ext cx="18287980" cy="1028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6EF15E7-6888-4C49-AE53-9EDF6BA33D5F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3D74F7B-C5AD-45DB-9D9D-02E8A71906EB}"/>
              </a:ext>
            </a:extLst>
          </p:cNvPr>
          <p:cNvSpPr/>
          <p:nvPr/>
        </p:nvSpPr>
        <p:spPr>
          <a:xfrm>
            <a:off x="347814" y="190500"/>
            <a:ext cx="17602200" cy="31623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1,5 m.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grpSp>
        <p:nvGrpSpPr>
          <p:cNvPr id="7" name="Group 22">
            <a:extLst>
              <a:ext uri="{FF2B5EF4-FFF2-40B4-BE49-F238E27FC236}">
                <a16:creationId xmlns:a16="http://schemas.microsoft.com/office/drawing/2014/main" id="{B62CE137-47F8-4005-9E62-891EAC39E8DF}"/>
              </a:ext>
            </a:extLst>
          </p:cNvPr>
          <p:cNvGrpSpPr>
            <a:grpSpLocks/>
          </p:cNvGrpSpPr>
          <p:nvPr/>
        </p:nvGrpSpPr>
        <p:grpSpPr bwMode="auto">
          <a:xfrm>
            <a:off x="1128408" y="7442342"/>
            <a:ext cx="2491316" cy="2360194"/>
            <a:chOff x="240" y="1344"/>
            <a:chExt cx="1920" cy="1440"/>
          </a:xfrm>
        </p:grpSpPr>
        <p:sp>
          <p:nvSpPr>
            <p:cNvPr id="8" name="AutoShape 10">
              <a:extLst>
                <a:ext uri="{FF2B5EF4-FFF2-40B4-BE49-F238E27FC236}">
                  <a16:creationId xmlns:a16="http://schemas.microsoft.com/office/drawing/2014/main" id="{021E49F6-39CB-4AE1-A694-99AFFF766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AutoShape 21">
              <a:extLst>
                <a:ext uri="{FF2B5EF4-FFF2-40B4-BE49-F238E27FC236}">
                  <a16:creationId xmlns:a16="http://schemas.microsoft.com/office/drawing/2014/main" id="{13F88416-4512-44BC-BDAD-4F4BCB01D90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TextBox 1">
            <a:extLst>
              <a:ext uri="{FF2B5EF4-FFF2-40B4-BE49-F238E27FC236}">
                <a16:creationId xmlns:a16="http://schemas.microsoft.com/office/drawing/2014/main" id="{1EE98407-947E-4D32-BD83-B0D1444CFD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265" y="9192936"/>
            <a:ext cx="1371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1,5m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193217-70C3-43A4-BCAA-949F7C4A77AE}"/>
              </a:ext>
            </a:extLst>
          </p:cNvPr>
          <p:cNvSpPr/>
          <p:nvPr/>
        </p:nvSpPr>
        <p:spPr>
          <a:xfrm>
            <a:off x="762000" y="2906435"/>
            <a:ext cx="4845724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1,5 m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xq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……?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kumimoji="0" lang="en-US" sz="4800" b="0" i="0" u="none" strike="noStrike" kern="1200" cap="none" spc="0" normalizeH="0" baseline="30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……? 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V: ……? 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058CAB9-9B4F-4204-AE9F-821F90B33984}"/>
              </a:ext>
            </a:extLst>
          </p:cNvPr>
          <p:cNvCxnSpPr>
            <a:cxnSpLocks/>
          </p:cNvCxnSpPr>
          <p:nvPr/>
        </p:nvCxnSpPr>
        <p:spPr>
          <a:xfrm>
            <a:off x="5138516" y="3276600"/>
            <a:ext cx="0" cy="6575286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99F28F2-6ED5-4745-AA8F-4B1AA27D7DD8}"/>
              </a:ext>
            </a:extLst>
          </p:cNvPr>
          <p:cNvSpPr/>
          <p:nvPr/>
        </p:nvSpPr>
        <p:spPr>
          <a:xfrm>
            <a:off x="5519519" y="2743200"/>
            <a:ext cx="12783229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xung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1,5 x 1,5 x 4 = 9 (m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1,5 x 1,5 x 6 = 13,5 (m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1,5 x 1,5 x 1,5 = 3,375 (m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9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b) 13,5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c) 3,375 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2362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41276275-CC04-48B2-9B15-8949AAFE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31FFEA-3497-4A68-A50D-72659019ECA6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B82EDA-79AC-4F22-B7D6-CD6E0158ACE5}"/>
              </a:ext>
            </a:extLst>
          </p:cNvPr>
          <p:cNvSpPr/>
          <p:nvPr/>
        </p:nvSpPr>
        <p:spPr>
          <a:xfrm>
            <a:off x="0" y="7375"/>
            <a:ext cx="18592800" cy="24765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3.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N.</a:t>
            </a:r>
          </a:p>
          <a:p>
            <a:pPr marL="0" lvl="1"/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N?</a:t>
            </a:r>
          </a:p>
          <a:p>
            <a:pPr marL="0" lvl="1"/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gấp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mấy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4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N?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A827FC2F-6376-42DF-889D-32BAE1D4C47A}"/>
              </a:ext>
            </a:extLst>
          </p:cNvPr>
          <p:cNvGrpSpPr>
            <a:grpSpLocks/>
          </p:cNvGrpSpPr>
          <p:nvPr/>
        </p:nvGrpSpPr>
        <p:grpSpPr bwMode="auto">
          <a:xfrm>
            <a:off x="15392400" y="3006748"/>
            <a:ext cx="2631750" cy="2554346"/>
            <a:chOff x="240" y="1344"/>
            <a:chExt cx="1920" cy="1440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A0F79C02-14B9-4BCF-A61F-424C8CD92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21">
              <a:extLst>
                <a:ext uri="{FF2B5EF4-FFF2-40B4-BE49-F238E27FC236}">
                  <a16:creationId xmlns:a16="http://schemas.microsoft.com/office/drawing/2014/main" id="{FCCB8AA9-94CF-482C-9451-38F89B896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16BD413A-CA63-409E-B23D-11A63A5C0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2509" y="5536463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235EEC8A-A6FE-4D55-B7A7-510200ECC1FD}"/>
              </a:ext>
            </a:extLst>
          </p:cNvPr>
          <p:cNvGrpSpPr>
            <a:grpSpLocks/>
          </p:cNvGrpSpPr>
          <p:nvPr/>
        </p:nvGrpSpPr>
        <p:grpSpPr bwMode="auto">
          <a:xfrm>
            <a:off x="14156338" y="4529035"/>
            <a:ext cx="1083662" cy="1032059"/>
            <a:chOff x="240" y="1344"/>
            <a:chExt cx="1920" cy="1440"/>
          </a:xfrm>
        </p:grpSpPr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65DFF838-C7C8-4200-A0A5-14B1C8FBD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21">
              <a:extLst>
                <a:ext uri="{FF2B5EF4-FFF2-40B4-BE49-F238E27FC236}">
                  <a16:creationId xmlns:a16="http://schemas.microsoft.com/office/drawing/2014/main" id="{FABEC06C-3FD3-4656-B794-20F840D6E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ED420A40-06C7-4233-9DC9-FFA169E0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8729" y="5462107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r>
              <a:rPr lang="en-GB" altLang="en-US" sz="54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E86C8-AAC9-4045-85E9-CF7DD9B1D992}"/>
              </a:ext>
            </a:extLst>
          </p:cNvPr>
          <p:cNvCxnSpPr/>
          <p:nvPr/>
        </p:nvCxnSpPr>
        <p:spPr>
          <a:xfrm>
            <a:off x="7197213" y="881127"/>
            <a:ext cx="15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2C45A-17E0-4E98-9171-F11BAADFA9C6}"/>
              </a:ext>
            </a:extLst>
          </p:cNvPr>
          <p:cNvCxnSpPr>
            <a:cxnSpLocks/>
          </p:cNvCxnSpPr>
          <p:nvPr/>
        </p:nvCxnSpPr>
        <p:spPr>
          <a:xfrm>
            <a:off x="9635613" y="881127"/>
            <a:ext cx="40470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2C36A2-B93A-433E-B006-C93C54E2ECF6}"/>
              </a:ext>
            </a:extLst>
          </p:cNvPr>
          <p:cNvCxnSpPr>
            <a:cxnSpLocks/>
          </p:cNvCxnSpPr>
          <p:nvPr/>
        </p:nvCxnSpPr>
        <p:spPr>
          <a:xfrm>
            <a:off x="14994265" y="881127"/>
            <a:ext cx="15435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2907E5-666A-4CF0-A907-84265EC83D13}"/>
              </a:ext>
            </a:extLst>
          </p:cNvPr>
          <p:cNvCxnSpPr>
            <a:cxnSpLocks/>
          </p:cNvCxnSpPr>
          <p:nvPr/>
        </p:nvCxnSpPr>
        <p:spPr>
          <a:xfrm>
            <a:off x="796413" y="1566927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ED6408-93B5-4325-BCCD-40E0AADFAC82}"/>
              </a:ext>
            </a:extLst>
          </p:cNvPr>
          <p:cNvCxnSpPr>
            <a:cxnSpLocks/>
          </p:cNvCxnSpPr>
          <p:nvPr/>
        </p:nvCxnSpPr>
        <p:spPr>
          <a:xfrm>
            <a:off x="10931013" y="1566927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790A97-F283-4E5D-9D11-2C0D43FC31A2}"/>
              </a:ext>
            </a:extLst>
          </p:cNvPr>
          <p:cNvCxnSpPr>
            <a:cxnSpLocks/>
          </p:cNvCxnSpPr>
          <p:nvPr/>
        </p:nvCxnSpPr>
        <p:spPr>
          <a:xfrm>
            <a:off x="796413" y="2252727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AEBC8-4129-4217-834E-74FBC76DCB94}"/>
              </a:ext>
            </a:extLst>
          </p:cNvPr>
          <p:cNvCxnSpPr>
            <a:cxnSpLocks/>
          </p:cNvCxnSpPr>
          <p:nvPr/>
        </p:nvCxnSpPr>
        <p:spPr>
          <a:xfrm>
            <a:off x="8264013" y="225272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5BB0F18-3A99-4EE7-BAD5-983FE1674BB1}"/>
              </a:ext>
            </a:extLst>
          </p:cNvPr>
          <p:cNvSpPr/>
          <p:nvPr/>
        </p:nvSpPr>
        <p:spPr>
          <a:xfrm>
            <a:off x="-63851" y="2938661"/>
            <a:ext cx="14541851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cm.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Cạnh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x 3 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(cm).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6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x 3)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 x 3)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6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x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 x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6 =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6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 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a x a x 6 x 9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Vậy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gấp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9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N.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F7F346C8-482C-4FF7-8A98-6EAE855D10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7915961"/>
            <a:ext cx="2209800" cy="961339"/>
          </a:xfrm>
          <a:prstGeom prst="ellipse">
            <a:avLst/>
          </a:prstGeom>
          <a:noFill/>
          <a:ln w="38100" algn="ctr">
            <a:solidFill>
              <a:srgbClr val="FD6F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en-US" sz="2000">
              <a:latin typeface=".VnSouthernH" pitchFamily="34" charset="0"/>
            </a:endParaRPr>
          </a:p>
        </p:txBody>
      </p:sp>
      <p:cxnSp>
        <p:nvCxnSpPr>
          <p:cNvPr id="35" name="Curved Connector 14">
            <a:extLst>
              <a:ext uri="{FF2B5EF4-FFF2-40B4-BE49-F238E27FC236}">
                <a16:creationId xmlns:a16="http://schemas.microsoft.com/office/drawing/2014/main" id="{FD13C8B3-B7D6-4AD6-8419-86EF3965054B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5825953" y="6255641"/>
            <a:ext cx="5604387" cy="1665287"/>
          </a:xfrm>
          <a:prstGeom prst="curvedConnector3">
            <a:avLst>
              <a:gd name="adj1" fmla="val -52105"/>
            </a:avLst>
          </a:prstGeom>
          <a:noFill/>
          <a:ln w="9525" algn="ctr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3881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1" dur="1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1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41276275-CC04-48B2-9B15-8949AAFE50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D31FFEA-3497-4A68-A50D-72659019ECA6}"/>
              </a:ext>
            </a:extLst>
          </p:cNvPr>
          <p:cNvSpPr/>
          <p:nvPr/>
        </p:nvSpPr>
        <p:spPr>
          <a:xfrm>
            <a:off x="152400" y="194188"/>
            <a:ext cx="17983200" cy="9905999"/>
          </a:xfrm>
          <a:prstGeom prst="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6B82EDA-79AC-4F22-B7D6-CD6E0158ACE5}"/>
              </a:ext>
            </a:extLst>
          </p:cNvPr>
          <p:cNvSpPr/>
          <p:nvPr/>
        </p:nvSpPr>
        <p:spPr>
          <a:xfrm>
            <a:off x="0" y="7375"/>
            <a:ext cx="18592800" cy="24765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3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N?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M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gấp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mấy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N?</a:t>
            </a:r>
          </a:p>
        </p:txBody>
      </p:sp>
      <p:grpSp>
        <p:nvGrpSpPr>
          <p:cNvPr id="5" name="Group 22">
            <a:extLst>
              <a:ext uri="{FF2B5EF4-FFF2-40B4-BE49-F238E27FC236}">
                <a16:creationId xmlns:a16="http://schemas.microsoft.com/office/drawing/2014/main" id="{A827FC2F-6376-42DF-889D-32BAE1D4C47A}"/>
              </a:ext>
            </a:extLst>
          </p:cNvPr>
          <p:cNvGrpSpPr>
            <a:grpSpLocks/>
          </p:cNvGrpSpPr>
          <p:nvPr/>
        </p:nvGrpSpPr>
        <p:grpSpPr bwMode="auto">
          <a:xfrm>
            <a:off x="15392400" y="3006748"/>
            <a:ext cx="2631750" cy="2554346"/>
            <a:chOff x="240" y="1344"/>
            <a:chExt cx="1920" cy="1440"/>
          </a:xfrm>
        </p:grpSpPr>
        <p:sp>
          <p:nvSpPr>
            <p:cNvPr id="6" name="AutoShape 10">
              <a:extLst>
                <a:ext uri="{FF2B5EF4-FFF2-40B4-BE49-F238E27FC236}">
                  <a16:creationId xmlns:a16="http://schemas.microsoft.com/office/drawing/2014/main" id="{A0F79C02-14B9-4BCF-A61F-424C8CD92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7" name="AutoShape 21">
              <a:extLst>
                <a:ext uri="{FF2B5EF4-FFF2-40B4-BE49-F238E27FC236}">
                  <a16:creationId xmlns:a16="http://schemas.microsoft.com/office/drawing/2014/main" id="{FCCB8AA9-94CF-482C-9451-38F89B8963C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TextBox 1">
            <a:extLst>
              <a:ext uri="{FF2B5EF4-FFF2-40B4-BE49-F238E27FC236}">
                <a16:creationId xmlns:a16="http://schemas.microsoft.com/office/drawing/2014/main" id="{16BD413A-CA63-409E-B23D-11A63A5C0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62509" y="5536463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</a:t>
            </a:r>
          </a:p>
        </p:txBody>
      </p:sp>
      <p:grpSp>
        <p:nvGrpSpPr>
          <p:cNvPr id="9" name="Group 22">
            <a:extLst>
              <a:ext uri="{FF2B5EF4-FFF2-40B4-BE49-F238E27FC236}">
                <a16:creationId xmlns:a16="http://schemas.microsoft.com/office/drawing/2014/main" id="{235EEC8A-A6FE-4D55-B7A7-510200ECC1FD}"/>
              </a:ext>
            </a:extLst>
          </p:cNvPr>
          <p:cNvGrpSpPr>
            <a:grpSpLocks/>
          </p:cNvGrpSpPr>
          <p:nvPr/>
        </p:nvGrpSpPr>
        <p:grpSpPr bwMode="auto">
          <a:xfrm>
            <a:off x="14156338" y="4529035"/>
            <a:ext cx="1083662" cy="1032059"/>
            <a:chOff x="240" y="1344"/>
            <a:chExt cx="1920" cy="1440"/>
          </a:xfrm>
        </p:grpSpPr>
        <p:sp>
          <p:nvSpPr>
            <p:cNvPr id="10" name="AutoShape 10">
              <a:extLst>
                <a:ext uri="{FF2B5EF4-FFF2-40B4-BE49-F238E27FC236}">
                  <a16:creationId xmlns:a16="http://schemas.microsoft.com/office/drawing/2014/main" id="{65DFF838-C7C8-4200-A0A5-14B1C8FBDA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AutoShape 21">
              <a:extLst>
                <a:ext uri="{FF2B5EF4-FFF2-40B4-BE49-F238E27FC236}">
                  <a16:creationId xmlns:a16="http://schemas.microsoft.com/office/drawing/2014/main" id="{FABEC06C-3FD3-4656-B794-20F840D6E3F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2" name="TextBox 18">
            <a:extLst>
              <a:ext uri="{FF2B5EF4-FFF2-40B4-BE49-F238E27FC236}">
                <a16:creationId xmlns:a16="http://schemas.microsoft.com/office/drawing/2014/main" id="{ED420A40-06C7-4233-9DC9-FFA169E0B6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08729" y="5462107"/>
            <a:ext cx="108366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86E86C8-AAC9-4045-85E9-CF7DD9B1D992}"/>
              </a:ext>
            </a:extLst>
          </p:cNvPr>
          <p:cNvCxnSpPr/>
          <p:nvPr/>
        </p:nvCxnSpPr>
        <p:spPr>
          <a:xfrm>
            <a:off x="7197213" y="881127"/>
            <a:ext cx="1524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442C45A-17E0-4E98-9171-F11BAADFA9C6}"/>
              </a:ext>
            </a:extLst>
          </p:cNvPr>
          <p:cNvCxnSpPr>
            <a:cxnSpLocks/>
          </p:cNvCxnSpPr>
          <p:nvPr/>
        </p:nvCxnSpPr>
        <p:spPr>
          <a:xfrm>
            <a:off x="9635613" y="881127"/>
            <a:ext cx="404703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82C36A2-B93A-433E-B006-C93C54E2ECF6}"/>
              </a:ext>
            </a:extLst>
          </p:cNvPr>
          <p:cNvCxnSpPr>
            <a:cxnSpLocks/>
          </p:cNvCxnSpPr>
          <p:nvPr/>
        </p:nvCxnSpPr>
        <p:spPr>
          <a:xfrm>
            <a:off x="14994265" y="881127"/>
            <a:ext cx="154359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72907E5-666A-4CF0-A907-84265EC83D13}"/>
              </a:ext>
            </a:extLst>
          </p:cNvPr>
          <p:cNvCxnSpPr>
            <a:cxnSpLocks/>
          </p:cNvCxnSpPr>
          <p:nvPr/>
        </p:nvCxnSpPr>
        <p:spPr>
          <a:xfrm>
            <a:off x="796413" y="1566927"/>
            <a:ext cx="800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ED6408-93B5-4325-BCCD-40E0AADFAC82}"/>
              </a:ext>
            </a:extLst>
          </p:cNvPr>
          <p:cNvCxnSpPr>
            <a:cxnSpLocks/>
          </p:cNvCxnSpPr>
          <p:nvPr/>
        </p:nvCxnSpPr>
        <p:spPr>
          <a:xfrm>
            <a:off x="10931013" y="1566927"/>
            <a:ext cx="6858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5790A97-F283-4E5D-9D11-2C0D43FC31A2}"/>
              </a:ext>
            </a:extLst>
          </p:cNvPr>
          <p:cNvCxnSpPr>
            <a:cxnSpLocks/>
          </p:cNvCxnSpPr>
          <p:nvPr/>
        </p:nvCxnSpPr>
        <p:spPr>
          <a:xfrm>
            <a:off x="796413" y="2252727"/>
            <a:ext cx="541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ED6AEBC8-4129-4217-834E-74FBC76DCB94}"/>
              </a:ext>
            </a:extLst>
          </p:cNvPr>
          <p:cNvCxnSpPr>
            <a:cxnSpLocks/>
          </p:cNvCxnSpPr>
          <p:nvPr/>
        </p:nvCxnSpPr>
        <p:spPr>
          <a:xfrm>
            <a:off x="8264013" y="2252727"/>
            <a:ext cx="4191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5BB0F18-3A99-4EE7-BAD5-983FE1674BB1}"/>
              </a:ext>
            </a:extLst>
          </p:cNvPr>
          <p:cNvSpPr/>
          <p:nvPr/>
        </p:nvSpPr>
        <p:spPr>
          <a:xfrm>
            <a:off x="-63851" y="2938661"/>
            <a:ext cx="16601709" cy="72771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aseline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4800" baseline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x 3)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(cm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=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=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x 27 (cm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Vậy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M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gấp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27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lần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N.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8132E89-92A4-4C69-A644-D869477C0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7581901"/>
            <a:ext cx="2133600" cy="914400"/>
          </a:xfrm>
          <a:prstGeom prst="ellipse">
            <a:avLst/>
          </a:prstGeom>
          <a:noFill/>
          <a:ln w="38100" algn="ctr">
            <a:solidFill>
              <a:srgbClr val="FD6FA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endParaRPr lang="vi-VN" altLang="en-US" sz="2000">
              <a:latin typeface=".VnSouthernH" pitchFamily="34" charset="0"/>
            </a:endParaRPr>
          </a:p>
        </p:txBody>
      </p:sp>
      <p:cxnSp>
        <p:nvCxnSpPr>
          <p:cNvPr id="28" name="Curved Connector 14">
            <a:extLst>
              <a:ext uri="{FF2B5EF4-FFF2-40B4-BE49-F238E27FC236}">
                <a16:creationId xmlns:a16="http://schemas.microsoft.com/office/drawing/2014/main" id="{29A58324-FD73-44BA-A1A0-78EF2CC0223A}"/>
              </a:ext>
            </a:extLst>
          </p:cNvPr>
          <p:cNvCxnSpPr>
            <a:cxnSpLocks noChangeShapeType="1"/>
            <a:stCxn id="27" idx="7"/>
          </p:cNvCxnSpPr>
          <p:nvPr/>
        </p:nvCxnSpPr>
        <p:spPr bwMode="auto">
          <a:xfrm rot="16200000" flipV="1">
            <a:off x="8356339" y="3125808"/>
            <a:ext cx="1896520" cy="7283487"/>
          </a:xfrm>
          <a:prstGeom prst="curvedConnector2">
            <a:avLst/>
          </a:prstGeom>
          <a:noFill/>
          <a:ln w="9525" algn="ctr">
            <a:solidFill>
              <a:schemeClr val="tx1"/>
            </a:solidFill>
            <a:miter lim="800000"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84818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AA51FC3-2AE7-4E0D-A49C-30D559CE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56DBE8-56B9-4121-8055-79FDA1869238}"/>
              </a:ext>
            </a:extLst>
          </p:cNvPr>
          <p:cNvSpPr/>
          <p:nvPr/>
        </p:nvSpPr>
        <p:spPr>
          <a:xfrm>
            <a:off x="5181600" y="13519"/>
            <a:ext cx="7239000" cy="21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Mục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ilk Script" panose="02040603050506020204" pitchFamily="18" charset="0"/>
                <a:ea typeface="+mn-ea"/>
                <a:cs typeface="+mn-cs"/>
              </a:rPr>
              <a:t>tiêu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Silk Script" panose="02040603050506020204" pitchFamily="18" charset="0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6CCCB-A95D-48F9-90AD-3804608E1E83}"/>
              </a:ext>
            </a:extLst>
          </p:cNvPr>
          <p:cNvSpPr/>
          <p:nvPr/>
        </p:nvSpPr>
        <p:spPr>
          <a:xfrm>
            <a:off x="759714" y="2182761"/>
            <a:ext cx="16078200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cố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về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668C59-5C23-4235-9EBB-1762E2EF0D64}"/>
              </a:ext>
            </a:extLst>
          </p:cNvPr>
          <p:cNvSpPr/>
          <p:nvPr/>
        </p:nvSpPr>
        <p:spPr>
          <a:xfrm>
            <a:off x="1369786" y="3795946"/>
            <a:ext cx="16915928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1C05112-8449-4A22-839D-6CA07106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3924300"/>
            <a:ext cx="1145758" cy="11070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AD83E-2EC9-4F56-9CAC-3AF77248F2C5}"/>
              </a:ext>
            </a:extLst>
          </p:cNvPr>
          <p:cNvSpPr/>
          <p:nvPr/>
        </p:nvSpPr>
        <p:spPr>
          <a:xfrm>
            <a:off x="1369314" y="6310546"/>
            <a:ext cx="16916400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toán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diện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11763B7-E718-4A9B-A411-722079F5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6438900"/>
            <a:ext cx="1145758" cy="11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05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4400" y="4229100"/>
            <a:ext cx="8577815" cy="5334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99F5C-C828-44CA-8643-65448A40862B}"/>
              </a:ext>
            </a:extLst>
          </p:cNvPr>
          <p:cNvSpPr/>
          <p:nvPr/>
        </p:nvSpPr>
        <p:spPr>
          <a:xfrm>
            <a:off x="8839200" y="771109"/>
            <a:ext cx="7239000" cy="1102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Dặn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Habano" panose="02040603050506020204" pitchFamily="18" charset="0"/>
                <a:ea typeface="+mn-ea"/>
                <a:cs typeface="+mn-cs"/>
              </a:rPr>
              <a:t>dò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Habano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5791200" y="1875048"/>
            <a:ext cx="12494514" cy="23540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Ôn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lại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Xem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trước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“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đơn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vị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thời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gian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”.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800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1326D-F36B-4C2A-B59A-4A01BA5A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CE68A-6271-4E1F-AB09-78BEB1A805D2}"/>
              </a:ext>
            </a:extLst>
          </p:cNvPr>
          <p:cNvSpPr/>
          <p:nvPr/>
        </p:nvSpPr>
        <p:spPr>
          <a:xfrm>
            <a:off x="405581" y="192774"/>
            <a:ext cx="17602200" cy="98275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98D035F-DC2C-4C4F-8C86-5847C4F3A70B}"/>
              </a:ext>
            </a:extLst>
          </p:cNvPr>
          <p:cNvSpPr/>
          <p:nvPr/>
        </p:nvSpPr>
        <p:spPr>
          <a:xfrm>
            <a:off x="381000" y="192774"/>
            <a:ext cx="17602200" cy="9552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Hầu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vương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00" dirty="0" err="1"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47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2666FA-5E63-4643-BC09-646CA8641C70}"/>
              </a:ext>
            </a:extLst>
          </p:cNvPr>
          <p:cNvSpPr/>
          <p:nvPr/>
        </p:nvSpPr>
        <p:spPr>
          <a:xfrm>
            <a:off x="1600200" y="190500"/>
            <a:ext cx="5845216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u="sng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5400" u="sng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3AA22588-B3FA-4BE6-AD80-2FAB7D498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7933" y="202572"/>
            <a:ext cx="1092267" cy="9552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91FFFA-36C1-49D2-9E8F-5189120DD217}"/>
              </a:ext>
            </a:extLst>
          </p:cNvPr>
          <p:cNvSpPr/>
          <p:nvPr/>
        </p:nvSpPr>
        <p:spPr>
          <a:xfrm>
            <a:off x="405581" y="1299043"/>
            <a:ext cx="17602200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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Cách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lang="en-US" sz="48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4A520C-1B88-4F7B-A06C-64E0B36D6EFE}"/>
              </a:ext>
            </a:extLst>
          </p:cNvPr>
          <p:cNvSpPr/>
          <p:nvPr/>
        </p:nvSpPr>
        <p:spPr>
          <a:xfrm>
            <a:off x="1054066" y="2213443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xung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quanh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D46AE4-465F-40EB-8493-5898E933A510}"/>
              </a:ext>
            </a:extLst>
          </p:cNvPr>
          <p:cNvSpPr/>
          <p:nvPr/>
        </p:nvSpPr>
        <p:spPr>
          <a:xfrm>
            <a:off x="5362073" y="3316974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DTXQ = Chu vi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3D7D6E-5A6F-4569-A890-30E6BB42757B}"/>
              </a:ext>
            </a:extLst>
          </p:cNvPr>
          <p:cNvSpPr/>
          <p:nvPr/>
        </p:nvSpPr>
        <p:spPr>
          <a:xfrm>
            <a:off x="6858000" y="4123473"/>
            <a:ext cx="7363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2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F6332-9DCA-4495-A803-532AB510C0CD}"/>
              </a:ext>
            </a:extLst>
          </p:cNvPr>
          <p:cNvSpPr/>
          <p:nvPr/>
        </p:nvSpPr>
        <p:spPr>
          <a:xfrm>
            <a:off x="1054066" y="5079312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0C943C-1BD1-4A12-9B3F-2C05DDA8726C}"/>
              </a:ext>
            </a:extLst>
          </p:cNvPr>
          <p:cNvSpPr/>
          <p:nvPr/>
        </p:nvSpPr>
        <p:spPr>
          <a:xfrm>
            <a:off x="5362073" y="6216121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DTTP = DTXQ + DT 2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899E6F-3CCA-457B-A1CA-D923C4562E1B}"/>
              </a:ext>
            </a:extLst>
          </p:cNvPr>
          <p:cNvSpPr/>
          <p:nvPr/>
        </p:nvSpPr>
        <p:spPr>
          <a:xfrm>
            <a:off x="6758254" y="6920844"/>
            <a:ext cx="8887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DTXQ + 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x 2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6DC708-7F70-4718-869A-7AD6D8002427}"/>
              </a:ext>
            </a:extLst>
          </p:cNvPr>
          <p:cNvSpPr/>
          <p:nvPr/>
        </p:nvSpPr>
        <p:spPr>
          <a:xfrm>
            <a:off x="1054066" y="7730000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lang="en-US" sz="4800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8F26A5-859D-446A-8D5D-5580EF61A2E0}"/>
              </a:ext>
            </a:extLst>
          </p:cNvPr>
          <p:cNvSpPr/>
          <p:nvPr/>
        </p:nvSpPr>
        <p:spPr>
          <a:xfrm>
            <a:off x="5364530" y="8766641"/>
            <a:ext cx="11399469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lvl="1"/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08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1326D-F36B-4C2A-B59A-4A01BA5AE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" y="0"/>
            <a:ext cx="18282583" cy="10287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4CE68A-6271-4E1F-AB09-78BEB1A805D2}"/>
              </a:ext>
            </a:extLst>
          </p:cNvPr>
          <p:cNvSpPr/>
          <p:nvPr/>
        </p:nvSpPr>
        <p:spPr>
          <a:xfrm>
            <a:off x="405581" y="192774"/>
            <a:ext cx="17602200" cy="982752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12666FA-5E63-4643-BC09-646CA8641C70}"/>
              </a:ext>
            </a:extLst>
          </p:cNvPr>
          <p:cNvSpPr/>
          <p:nvPr/>
        </p:nvSpPr>
        <p:spPr>
          <a:xfrm>
            <a:off x="1600200" y="190500"/>
            <a:ext cx="5845216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lập</a:t>
            </a:r>
            <a:r>
              <a:rPr kumimoji="0" lang="en-US" sz="5400" b="0" i="0" u="sng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5400" b="0" i="0" u="sng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phương</a:t>
            </a:r>
            <a:r>
              <a:rPr kumimoji="0" lang="en-US" sz="54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2" name="Picture 8">
            <a:extLst>
              <a:ext uri="{FF2B5EF4-FFF2-40B4-BE49-F238E27FC236}">
                <a16:creationId xmlns:a16="http://schemas.microsoft.com/office/drawing/2014/main" id="{3AA22588-B3FA-4BE6-AD80-2FAB7D498E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507933" y="202572"/>
            <a:ext cx="1092267" cy="9552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491FFFA-36C1-49D2-9E8F-5189120DD217}"/>
              </a:ext>
            </a:extLst>
          </p:cNvPr>
          <p:cNvSpPr/>
          <p:nvPr/>
        </p:nvSpPr>
        <p:spPr>
          <a:xfrm>
            <a:off x="405581" y="1299043"/>
            <a:ext cx="17602200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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Cách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và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C4A520C-1B88-4F7B-A06C-64E0B36D6EFE}"/>
              </a:ext>
            </a:extLst>
          </p:cNvPr>
          <p:cNvSpPr/>
          <p:nvPr/>
        </p:nvSpPr>
        <p:spPr>
          <a:xfrm>
            <a:off x="1054066" y="2213443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xung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quanh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5D46AE4-465F-40EB-8493-5898E933A510}"/>
              </a:ext>
            </a:extLst>
          </p:cNvPr>
          <p:cNvSpPr/>
          <p:nvPr/>
        </p:nvSpPr>
        <p:spPr>
          <a:xfrm>
            <a:off x="5362073" y="3316974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DTXQ = DT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2F3D7D6E-5A6F-4569-A890-30E6BB42757B}"/>
              </a:ext>
            </a:extLst>
          </p:cNvPr>
          <p:cNvSpPr/>
          <p:nvPr/>
        </p:nvSpPr>
        <p:spPr>
          <a:xfrm>
            <a:off x="6858000" y="4123473"/>
            <a:ext cx="7363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4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F6332-9DCA-4495-A803-532AB510C0CD}"/>
              </a:ext>
            </a:extLst>
          </p:cNvPr>
          <p:cNvSpPr/>
          <p:nvPr/>
        </p:nvSpPr>
        <p:spPr>
          <a:xfrm>
            <a:off x="1054066" y="5079312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diện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toàn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D0C943C-1BD1-4A12-9B3F-2C05DDA8726C}"/>
              </a:ext>
            </a:extLst>
          </p:cNvPr>
          <p:cNvSpPr/>
          <p:nvPr/>
        </p:nvSpPr>
        <p:spPr>
          <a:xfrm>
            <a:off x="5362073" y="6216121"/>
            <a:ext cx="7900220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DTTP = DT 1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mặt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F899E6F-3CCA-457B-A1CA-D923C4562E1B}"/>
              </a:ext>
            </a:extLst>
          </p:cNvPr>
          <p:cNvSpPr/>
          <p:nvPr/>
        </p:nvSpPr>
        <p:spPr>
          <a:xfrm>
            <a:off x="6758254" y="6920844"/>
            <a:ext cx="8887327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 6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C6DC708-7F70-4718-869A-7AD6D8002427}"/>
              </a:ext>
            </a:extLst>
          </p:cNvPr>
          <p:cNvSpPr/>
          <p:nvPr/>
        </p:nvSpPr>
        <p:spPr>
          <a:xfrm>
            <a:off x="1054066" y="7730000"/>
            <a:ext cx="16516234" cy="9511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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Nêu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quy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tắc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của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lập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Wingdings" panose="05000000000000000000" pitchFamily="2" charset="2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468F26A5-859D-446A-8D5D-5580EF61A2E0}"/>
              </a:ext>
            </a:extLst>
          </p:cNvPr>
          <p:cNvSpPr/>
          <p:nvPr/>
        </p:nvSpPr>
        <p:spPr>
          <a:xfrm>
            <a:off x="5364530" y="8766641"/>
            <a:ext cx="11399469" cy="723646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=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x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cạnh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73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33632523-37A1-4DEE-BC53-4464AC4311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-2266" y="1923"/>
            <a:ext cx="18287980" cy="102850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15016F-579F-43DF-9406-6CDD5AF2E4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47492"/>
            <a:ext cx="8577815" cy="53344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699F5C-C828-44CA-8643-65448A40862B}"/>
              </a:ext>
            </a:extLst>
          </p:cNvPr>
          <p:cNvSpPr/>
          <p:nvPr/>
        </p:nvSpPr>
        <p:spPr>
          <a:xfrm>
            <a:off x="6029632" y="611523"/>
            <a:ext cx="7239000" cy="1102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dirty="0" err="1">
                <a:solidFill>
                  <a:srgbClr val="002060"/>
                </a:solidFill>
                <a:latin typeface="UTM Habano" panose="02040603050506020204" pitchFamily="18" charset="0"/>
              </a:rPr>
              <a:t>Toán</a:t>
            </a:r>
            <a:endParaRPr lang="en-US" sz="8800" dirty="0">
              <a:solidFill>
                <a:srgbClr val="002060"/>
              </a:solidFill>
              <a:latin typeface="UTM Habano" panose="0204060305050602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82BEF4-0779-4975-83CC-27977746B55A}"/>
              </a:ext>
            </a:extLst>
          </p:cNvPr>
          <p:cNvSpPr/>
          <p:nvPr/>
        </p:nvSpPr>
        <p:spPr>
          <a:xfrm>
            <a:off x="4177990" y="1778917"/>
            <a:ext cx="11355424" cy="327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0" dirty="0" err="1">
                <a:solidFill>
                  <a:srgbClr val="FF0000"/>
                </a:solidFill>
                <a:latin typeface="UTM Brushtip-C" panose="02040403050506020204" pitchFamily="18" charset="0"/>
              </a:rPr>
              <a:t>Luyện</a:t>
            </a:r>
            <a:r>
              <a:rPr lang="en-US" sz="12000" dirty="0">
                <a:solidFill>
                  <a:srgbClr val="FF0000"/>
                </a:solidFill>
                <a:latin typeface="UTM Brushtip-C" panose="020404030505060202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UTM Brushtip-C" panose="02040403050506020204" pitchFamily="18" charset="0"/>
              </a:rPr>
              <a:t>tập</a:t>
            </a:r>
            <a:r>
              <a:rPr lang="en-US" sz="12000" dirty="0">
                <a:solidFill>
                  <a:srgbClr val="FF0000"/>
                </a:solidFill>
                <a:latin typeface="UTM Brushtip-C" panose="02040403050506020204" pitchFamily="18" charset="0"/>
              </a:rPr>
              <a:t> </a:t>
            </a:r>
            <a:r>
              <a:rPr lang="en-US" sz="12000" dirty="0" err="1">
                <a:solidFill>
                  <a:srgbClr val="FF0000"/>
                </a:solidFill>
                <a:latin typeface="UTM Brushtip-C" panose="02040403050506020204" pitchFamily="18" charset="0"/>
              </a:rPr>
              <a:t>chung</a:t>
            </a:r>
            <a:endParaRPr lang="en-US" sz="12000" dirty="0">
              <a:solidFill>
                <a:srgbClr val="FF0000"/>
              </a:solidFill>
              <a:latin typeface="UTM Brushtip-C" panose="0204040305050602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2BF7B8-A963-4D44-A461-CBF4584A2473}"/>
              </a:ext>
            </a:extLst>
          </p:cNvPr>
          <p:cNvSpPr/>
          <p:nvPr/>
        </p:nvSpPr>
        <p:spPr>
          <a:xfrm>
            <a:off x="13245894" y="4946263"/>
            <a:ext cx="2484046" cy="8981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Tr. 128</a:t>
            </a:r>
          </a:p>
        </p:txBody>
      </p:sp>
    </p:spTree>
    <p:extLst>
      <p:ext uri="{BB962C8B-B14F-4D97-AF65-F5344CB8AC3E}">
        <p14:creationId xmlns:p14="http://schemas.microsoft.com/office/powerpoint/2010/main" val="155034506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FAA51FC3-2AE7-4E0D-A49C-30D559CE6F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56DBE8-56B9-4121-8055-79FDA1869238}"/>
              </a:ext>
            </a:extLst>
          </p:cNvPr>
          <p:cNvSpPr/>
          <p:nvPr/>
        </p:nvSpPr>
        <p:spPr>
          <a:xfrm>
            <a:off x="5181600" y="13519"/>
            <a:ext cx="7239000" cy="213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8800" b="1" dirty="0" err="1">
                <a:solidFill>
                  <a:srgbClr val="FF0000"/>
                </a:solidFill>
                <a:latin typeface="UTM Silk Script" panose="02040603050506020204" pitchFamily="18" charset="0"/>
              </a:rPr>
              <a:t>Mục</a:t>
            </a:r>
            <a:r>
              <a:rPr lang="en-US" sz="8800" b="1" dirty="0">
                <a:solidFill>
                  <a:srgbClr val="FF0000"/>
                </a:solidFill>
                <a:latin typeface="UTM Silk Script" panose="02040603050506020204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Silk Script" panose="02040603050506020204" pitchFamily="18" charset="0"/>
              </a:rPr>
              <a:t>tiêu</a:t>
            </a:r>
            <a:endParaRPr lang="en-US" sz="8800" b="1" dirty="0">
              <a:solidFill>
                <a:srgbClr val="FF0000"/>
              </a:solidFill>
              <a:latin typeface="UTM Silk Script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DD6CCCB-A95D-48F9-90AD-3804608E1E83}"/>
              </a:ext>
            </a:extLst>
          </p:cNvPr>
          <p:cNvSpPr/>
          <p:nvPr/>
        </p:nvSpPr>
        <p:spPr>
          <a:xfrm>
            <a:off x="762000" y="2158715"/>
            <a:ext cx="16078200" cy="9906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sinh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củng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cố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668C59-5C23-4235-9EBB-1762E2EF0D64}"/>
              </a:ext>
            </a:extLst>
          </p:cNvPr>
          <p:cNvSpPr/>
          <p:nvPr/>
        </p:nvSpPr>
        <p:spPr>
          <a:xfrm>
            <a:off x="1372072" y="3771900"/>
            <a:ext cx="16915928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71C05112-8449-4A22-839D-6CA07106D6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3924300"/>
            <a:ext cx="1145758" cy="1107089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31AD83E-2EC9-4F56-9CAC-3AF77248F2C5}"/>
              </a:ext>
            </a:extLst>
          </p:cNvPr>
          <p:cNvSpPr/>
          <p:nvPr/>
        </p:nvSpPr>
        <p:spPr>
          <a:xfrm>
            <a:off x="1371600" y="6286500"/>
            <a:ext cx="16916400" cy="167640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quan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300" dirty="0" err="1">
                <a:latin typeface="Calibri" panose="020F0502020204030204" pitchFamily="34" charset="0"/>
                <a:cs typeface="Calibri" panose="020F0502020204030204" pitchFamily="34" charset="0"/>
              </a:rPr>
              <a:t>phương</a:t>
            </a:r>
            <a:r>
              <a:rPr lang="en-US" sz="43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211763B7-E718-4A9B-A411-722079F57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25842" y="6438900"/>
            <a:ext cx="1145758" cy="110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934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CB162AB-F526-438B-A8FD-E90A061D13E6}"/>
                  </a:ext>
                </a:extLst>
              </p:cNvPr>
              <p:cNvSpPr/>
              <p:nvPr/>
            </p:nvSpPr>
            <p:spPr>
              <a:xfrm>
                <a:off x="368886" y="190500"/>
                <a:ext cx="17614314" cy="4841106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 1.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Một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nuôi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dạng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hình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hộp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chữ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nhật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dài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1 m,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rộng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50 cm,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60 cm.</a:t>
                </a: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diện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dùng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làm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nắp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  <a:endParaRPr lang="en-US" sz="48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cá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  <a:p>
                <a:pPr marL="0" lvl="1"/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c)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Mức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bằng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chiều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cao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của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.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tích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nước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trong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đó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độ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dày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kính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không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đáng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4800" dirty="0" err="1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kể</a:t>
                </a:r>
                <a:r>
                  <a:rPr lang="en-US" sz="4800" dirty="0">
                    <a:solidFill>
                      <a:srgbClr val="00B05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0CB162AB-F526-438B-A8FD-E90A061D13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86" y="190500"/>
                <a:ext cx="17614314" cy="4841106"/>
              </a:xfrm>
              <a:prstGeom prst="roundRect">
                <a:avLst/>
              </a:prstGeom>
              <a:blipFill>
                <a:blip r:embed="rId3"/>
                <a:stretch>
                  <a:fillRect l="-242" t="-2141" r="-104" b="-617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CC89DD25-DFFC-4D50-ACB7-CB8DF46042AE}"/>
              </a:ext>
            </a:extLst>
          </p:cNvPr>
          <p:cNvSpPr/>
          <p:nvPr/>
        </p:nvSpPr>
        <p:spPr>
          <a:xfrm>
            <a:off x="549878" y="531865"/>
            <a:ext cx="16289029" cy="4330987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8C78F6-24D6-46E9-9AA8-111498862071}"/>
              </a:ext>
            </a:extLst>
          </p:cNvPr>
          <p:cNvCxnSpPr/>
          <p:nvPr/>
        </p:nvCxnSpPr>
        <p:spPr>
          <a:xfrm>
            <a:off x="14101774" y="918009"/>
            <a:ext cx="3048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DC59C7A-5A94-437E-9B1F-2FFD106F098A}"/>
              </a:ext>
            </a:extLst>
          </p:cNvPr>
          <p:cNvCxnSpPr>
            <a:cxnSpLocks/>
          </p:cNvCxnSpPr>
          <p:nvPr/>
        </p:nvCxnSpPr>
        <p:spPr>
          <a:xfrm>
            <a:off x="690574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2B19EA4-B54D-498F-BB89-A0FC9F7C4440}"/>
              </a:ext>
            </a:extLst>
          </p:cNvPr>
          <p:cNvCxnSpPr>
            <a:cxnSpLocks/>
          </p:cNvCxnSpPr>
          <p:nvPr/>
        </p:nvCxnSpPr>
        <p:spPr>
          <a:xfrm>
            <a:off x="5110365" y="1680009"/>
            <a:ext cx="3810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37D67B75-736F-4C30-8A28-13C1DA1B36ED}"/>
              </a:ext>
            </a:extLst>
          </p:cNvPr>
          <p:cNvCxnSpPr>
            <a:cxnSpLocks/>
          </p:cNvCxnSpPr>
          <p:nvPr/>
        </p:nvCxnSpPr>
        <p:spPr>
          <a:xfrm>
            <a:off x="1300365" y="2442009"/>
            <a:ext cx="8458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C5814A9-79BD-41E6-A932-51F9067C38B0}"/>
              </a:ext>
            </a:extLst>
          </p:cNvPr>
          <p:cNvCxnSpPr>
            <a:cxnSpLocks/>
          </p:cNvCxnSpPr>
          <p:nvPr/>
        </p:nvCxnSpPr>
        <p:spPr>
          <a:xfrm>
            <a:off x="1300365" y="3127809"/>
            <a:ext cx="457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66E68FA-F433-4D9E-9B72-E749ECCA12DB}"/>
              </a:ext>
            </a:extLst>
          </p:cNvPr>
          <p:cNvCxnSpPr>
            <a:cxnSpLocks/>
          </p:cNvCxnSpPr>
          <p:nvPr/>
        </p:nvCxnSpPr>
        <p:spPr>
          <a:xfrm>
            <a:off x="1224165" y="4042209"/>
            <a:ext cx="4800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2DFFCAF-BEEE-4497-9B9D-229E553666E9}"/>
              </a:ext>
            </a:extLst>
          </p:cNvPr>
          <p:cNvCxnSpPr>
            <a:cxnSpLocks/>
          </p:cNvCxnSpPr>
          <p:nvPr/>
        </p:nvCxnSpPr>
        <p:spPr>
          <a:xfrm>
            <a:off x="7243965" y="4270809"/>
            <a:ext cx="57912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12FDD879-C325-46ED-941B-227269A203CF}"/>
              </a:ext>
            </a:extLst>
          </p:cNvPr>
          <p:cNvCxnSpPr>
            <a:cxnSpLocks/>
          </p:cNvCxnSpPr>
          <p:nvPr/>
        </p:nvCxnSpPr>
        <p:spPr>
          <a:xfrm>
            <a:off x="14634984" y="4063230"/>
            <a:ext cx="1829181" cy="1013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8CE68A7-6655-4289-BF2D-AC288B5FC865}"/>
              </a:ext>
            </a:extLst>
          </p:cNvPr>
          <p:cNvCxnSpPr>
            <a:cxnSpLocks/>
          </p:cNvCxnSpPr>
          <p:nvPr/>
        </p:nvCxnSpPr>
        <p:spPr>
          <a:xfrm flipV="1">
            <a:off x="690574" y="4942160"/>
            <a:ext cx="3505391" cy="1444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22">
            <a:extLst>
              <a:ext uri="{FF2B5EF4-FFF2-40B4-BE49-F238E27FC236}">
                <a16:creationId xmlns:a16="http://schemas.microsoft.com/office/drawing/2014/main" id="{7E54D861-1608-4A93-AAD6-6E056F758DC3}"/>
              </a:ext>
            </a:extLst>
          </p:cNvPr>
          <p:cNvGrpSpPr>
            <a:grpSpLocks/>
          </p:cNvGrpSpPr>
          <p:nvPr/>
        </p:nvGrpSpPr>
        <p:grpSpPr bwMode="auto">
          <a:xfrm>
            <a:off x="11125200" y="5248996"/>
            <a:ext cx="4626492" cy="3875487"/>
            <a:chOff x="240" y="1344"/>
            <a:chExt cx="1920" cy="1440"/>
          </a:xfrm>
        </p:grpSpPr>
        <p:grpSp>
          <p:nvGrpSpPr>
            <p:cNvPr id="77" name="Group 20">
              <a:extLst>
                <a:ext uri="{FF2B5EF4-FFF2-40B4-BE49-F238E27FC236}">
                  <a16:creationId xmlns:a16="http://schemas.microsoft.com/office/drawing/2014/main" id="{1F70E0B8-A5CC-47A8-B0FF-C4F6BD5964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1344"/>
              <a:ext cx="1920" cy="1440"/>
              <a:chOff x="240" y="1344"/>
              <a:chExt cx="1920" cy="1440"/>
            </a:xfrm>
          </p:grpSpPr>
          <p:grpSp>
            <p:nvGrpSpPr>
              <p:cNvPr id="79" name="Group 12">
                <a:extLst>
                  <a:ext uri="{FF2B5EF4-FFF2-40B4-BE49-F238E27FC236}">
                    <a16:creationId xmlns:a16="http://schemas.microsoft.com/office/drawing/2014/main" id="{973643C9-59AE-4BE2-B402-A00F313947F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40" y="1344"/>
                <a:ext cx="1920" cy="1440"/>
                <a:chOff x="240" y="1344"/>
                <a:chExt cx="1920" cy="1440"/>
              </a:xfrm>
            </p:grpSpPr>
            <p:sp>
              <p:nvSpPr>
                <p:cNvPr id="82" name="AutoShape 6">
                  <a:extLst>
                    <a:ext uri="{FF2B5EF4-FFF2-40B4-BE49-F238E27FC236}">
                      <a16:creationId xmlns:a16="http://schemas.microsoft.com/office/drawing/2014/main" id="{0FC27756-E463-43BC-B4B5-23C16C08CC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 rot="10800000"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solidFill>
                  <a:srgbClr val="CCECFF"/>
                </a:solidFill>
                <a:ln w="9525">
                  <a:solidFill>
                    <a:schemeClr val="tx1"/>
                  </a:solidFill>
                  <a:prstDash val="dash"/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3" name="AutoShape 7">
                  <a:extLst>
                    <a:ext uri="{FF2B5EF4-FFF2-40B4-BE49-F238E27FC236}">
                      <a16:creationId xmlns:a16="http://schemas.microsoft.com/office/drawing/2014/main" id="{EECC6F54-3B8D-4320-BF29-E806872CB6E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584"/>
                  <a:ext cx="1920" cy="1200"/>
                </a:xfrm>
                <a:prstGeom prst="cube">
                  <a:avLst>
                    <a:gd name="adj" fmla="val 25000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4" name="AutoShape 10">
                  <a:extLst>
                    <a:ext uri="{FF2B5EF4-FFF2-40B4-BE49-F238E27FC236}">
                      <a16:creationId xmlns:a16="http://schemas.microsoft.com/office/drawing/2014/main" id="{6BCC138A-9E7F-49D0-A363-B14BB5F8A79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40" y="1344"/>
                  <a:ext cx="1920" cy="1440"/>
                </a:xfrm>
                <a:prstGeom prst="cube">
                  <a:avLst>
                    <a:gd name="adj" fmla="val 21597"/>
                  </a:avLst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endParaRPr lang="en-US" altLang="en-US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pic>
            <p:nvPicPr>
              <p:cNvPr id="80" name="Picture 13" descr="Orca2">
                <a:extLst>
                  <a:ext uri="{FF2B5EF4-FFF2-40B4-BE49-F238E27FC236}">
                    <a16:creationId xmlns:a16="http://schemas.microsoft.com/office/drawing/2014/main" id="{7B5FCB06-3EBE-49B0-9A84-D25FF9F9907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4" y="2016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1" name="Picture 14" descr="Orca2">
                <a:extLst>
                  <a:ext uri="{FF2B5EF4-FFF2-40B4-BE49-F238E27FC236}">
                    <a16:creationId xmlns:a16="http://schemas.microsoft.com/office/drawing/2014/main" id="{1090559A-3D68-47C1-8AF7-302CAB54DF3D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1680"/>
                <a:ext cx="960" cy="7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78" name="AutoShape 21">
              <a:extLst>
                <a:ext uri="{FF2B5EF4-FFF2-40B4-BE49-F238E27FC236}">
                  <a16:creationId xmlns:a16="http://schemas.microsoft.com/office/drawing/2014/main" id="{1CA5B75A-4F34-4CC7-AFAD-C043C60058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240" y="1344"/>
              <a:ext cx="1920" cy="1440"/>
            </a:xfrm>
            <a:prstGeom prst="cube">
              <a:avLst>
                <a:gd name="adj" fmla="val 21597"/>
              </a:avLst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endParaRPr lang="en-US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5" name="Text Box 23">
            <a:extLst>
              <a:ext uri="{FF2B5EF4-FFF2-40B4-BE49-F238E27FC236}">
                <a16:creationId xmlns:a16="http://schemas.microsoft.com/office/drawing/2014/main" id="{4986B8A4-3492-409F-82F8-F5CAB5BF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15594" y="9183879"/>
            <a:ext cx="104148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</a:p>
        </p:txBody>
      </p:sp>
      <p:sp>
        <p:nvSpPr>
          <p:cNvPr id="86" name="Text Box 24">
            <a:extLst>
              <a:ext uri="{FF2B5EF4-FFF2-40B4-BE49-F238E27FC236}">
                <a16:creationId xmlns:a16="http://schemas.microsoft.com/office/drawing/2014/main" id="{126CEDC0-660A-435D-BEDC-4201FFA38738}"/>
              </a:ext>
            </a:extLst>
          </p:cNvPr>
          <p:cNvSpPr txBox="1">
            <a:spLocks noChangeArrowheads="1"/>
          </p:cNvSpPr>
          <p:nvPr/>
        </p:nvSpPr>
        <p:spPr bwMode="auto">
          <a:xfrm rot="18840115">
            <a:off x="15058256" y="8671249"/>
            <a:ext cx="13630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50cm</a:t>
            </a:r>
          </a:p>
        </p:txBody>
      </p:sp>
      <p:sp>
        <p:nvSpPr>
          <p:cNvPr id="87" name="Text Box 25">
            <a:extLst>
              <a:ext uri="{FF2B5EF4-FFF2-40B4-BE49-F238E27FC236}">
                <a16:creationId xmlns:a16="http://schemas.microsoft.com/office/drawing/2014/main" id="{441EC786-DB97-49C5-9B29-39396ACE848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571789" y="6863573"/>
            <a:ext cx="133399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60cm</a:t>
            </a:r>
          </a:p>
        </p:txBody>
      </p:sp>
      <p:sp>
        <p:nvSpPr>
          <p:cNvPr id="88" name="Left Brace 87">
            <a:extLst>
              <a:ext uri="{FF2B5EF4-FFF2-40B4-BE49-F238E27FC236}">
                <a16:creationId xmlns:a16="http://schemas.microsoft.com/office/drawing/2014/main" id="{FC2D47C7-F1AA-4509-B325-9FE1325EC4BC}"/>
              </a:ext>
            </a:extLst>
          </p:cNvPr>
          <p:cNvSpPr/>
          <p:nvPr/>
        </p:nvSpPr>
        <p:spPr bwMode="auto">
          <a:xfrm>
            <a:off x="10722547" y="6725375"/>
            <a:ext cx="253751" cy="2399108"/>
          </a:xfrm>
          <a:prstGeom prst="leftBrac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wrap="none"/>
          <a:lstStyle/>
          <a:p>
            <a:pPr>
              <a:defRPr/>
            </a:pPr>
            <a:endParaRPr lang="en-GB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695C56-4A93-4D08-8F21-DB0CFFE57351}"/>
                  </a:ext>
                </a:extLst>
              </p:cNvPr>
              <p:cNvSpPr txBox="1"/>
              <p:nvPr/>
            </p:nvSpPr>
            <p:spPr>
              <a:xfrm>
                <a:off x="10199030" y="7366441"/>
                <a:ext cx="359073" cy="10371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b="0" i="0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8B695C56-4A93-4D08-8F21-DB0CFFE573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9030" y="7366441"/>
                <a:ext cx="359073" cy="10371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50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87" grpId="0"/>
      <p:bldP spid="88" grpId="0" animBg="1"/>
      <p:bldP spid="8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7446D-1526-4F3C-A302-20D49DDEA887}"/>
              </a:ext>
            </a:extLst>
          </p:cNvPr>
          <p:cNvSpPr txBox="1"/>
          <p:nvPr/>
        </p:nvSpPr>
        <p:spPr>
          <a:xfrm>
            <a:off x="356499" y="190501"/>
            <a:ext cx="17594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/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1.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nuôi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dạng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chữ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nhật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1m,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50 cm,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60 cm.</a:t>
            </a:r>
          </a:p>
          <a:p>
            <a:pPr marL="0" lvl="1"/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76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191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066800" y="2442009"/>
            <a:ext cx="83820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64382" y="2540989"/>
            <a:ext cx="5829300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50 cm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60 cm</a:t>
            </a:r>
          </a:p>
          <a:p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……?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baseline="-25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324600" y="2955370"/>
            <a:ext cx="0" cy="523613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F91637-0D16-44CF-AC84-92A0618E991C}"/>
              </a:ext>
            </a:extLst>
          </p:cNvPr>
          <p:cNvSpPr/>
          <p:nvPr/>
        </p:nvSpPr>
        <p:spPr>
          <a:xfrm>
            <a:off x="337986" y="8191500"/>
            <a:ext cx="17621856" cy="8730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800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E5FE6-D930-4E99-8E79-8D983E27FEC0}"/>
              </a:ext>
            </a:extLst>
          </p:cNvPr>
          <p:cNvSpPr/>
          <p:nvPr/>
        </p:nvSpPr>
        <p:spPr>
          <a:xfrm>
            <a:off x="358324" y="8233664"/>
            <a:ext cx="17581862" cy="1564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048873" y="2094391"/>
            <a:ext cx="12601614" cy="641362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1 m = 10 dm; 50 cm = 5 dm; 60 cm = 6 dm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(10 + 5) x 2 x 6 = 180 (dm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Diện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tích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kính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bể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180 + 10 x 5 = 230 (dm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737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7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67446D-1526-4F3C-A302-20D49DDEA887}"/>
              </a:ext>
            </a:extLst>
          </p:cNvPr>
          <p:cNvSpPr txBox="1"/>
          <p:nvPr/>
        </p:nvSpPr>
        <p:spPr>
          <a:xfrm>
            <a:off x="356499" y="190501"/>
            <a:ext cx="1759465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1.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1m,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50 cm,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60 cm.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đó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76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1910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066800" y="2324100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64382" y="2540989"/>
            <a:ext cx="5829300" cy="4474130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en-US" sz="4800" b="0" i="0" u="none" strike="noStrike" kern="1200" cap="none" spc="0" normalizeH="0" baseline="-2500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……?</a:t>
            </a:r>
            <a:endParaRPr kumimoji="0" lang="en-US" sz="4800" b="0" i="0" u="none" strike="noStrike" kern="1200" cap="none" spc="0" normalizeH="0" baseline="-2500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324600" y="2955370"/>
            <a:ext cx="0" cy="5236130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F91637-0D16-44CF-AC84-92A0618E991C}"/>
              </a:ext>
            </a:extLst>
          </p:cNvPr>
          <p:cNvSpPr/>
          <p:nvPr/>
        </p:nvSpPr>
        <p:spPr>
          <a:xfrm>
            <a:off x="337986" y="8191500"/>
            <a:ext cx="17621856" cy="87301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hộp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chữ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nhật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2C7E5FE6-D930-4E99-8E79-8D983E27FEC0}"/>
              </a:ext>
            </a:extLst>
          </p:cNvPr>
          <p:cNvSpPr/>
          <p:nvPr/>
        </p:nvSpPr>
        <p:spPr>
          <a:xfrm>
            <a:off x="328158" y="8343900"/>
            <a:ext cx="17631684" cy="1564023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a x b x 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dài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b: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rộng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c: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4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332850" y="2955370"/>
            <a:ext cx="11626992" cy="288116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10 x 5 x 6 = 300 (dm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2789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  <p:bldP spid="27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286" y="0"/>
            <a:ext cx="18283428" cy="1028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A45653AF-1112-4360-8C85-A3637332E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923"/>
            <a:ext cx="18287980" cy="1028507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16207B-C83E-494E-A866-F7748CF6FEDE}"/>
              </a:ext>
            </a:extLst>
          </p:cNvPr>
          <p:cNvSpPr/>
          <p:nvPr/>
        </p:nvSpPr>
        <p:spPr>
          <a:xfrm>
            <a:off x="347814" y="190501"/>
            <a:ext cx="17602200" cy="97536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67446D-1526-4F3C-A302-20D49DDEA887}"/>
                  </a:ext>
                </a:extLst>
              </p:cNvPr>
              <p:cNvSpPr txBox="1"/>
              <p:nvPr/>
            </p:nvSpPr>
            <p:spPr>
              <a:xfrm>
                <a:off x="356499" y="190501"/>
                <a:ext cx="17594658" cy="3352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Bài 1.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Một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kính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nuôi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cá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dạng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hình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hộp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chữ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nhật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có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dài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1 m,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rộng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50 cm,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60 cm.</a:t>
                </a:r>
              </a:p>
              <a:p>
                <a:pPr marL="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c)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Mức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Tính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đó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(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độ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dày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kính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không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đáng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8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kể</a:t>
                </a:r>
                <a:r>
                  <a:rPr kumimoji="0" lang="en-US" sz="4800" b="0" i="0" u="none" strike="noStrike" kern="1200" cap="none" spc="0" normalizeH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).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167446D-1526-4F3C-A302-20D49DDEA8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99" y="190501"/>
                <a:ext cx="17594658" cy="3352841"/>
              </a:xfrm>
              <a:prstGeom prst="rect">
                <a:avLst/>
              </a:prstGeom>
              <a:blipFill>
                <a:blip r:embed="rId3"/>
                <a:stretch>
                  <a:fillRect l="-1559" t="-4000" r="-623" b="-8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86D191A-55FB-4245-958F-DA10006F2089}"/>
              </a:ext>
            </a:extLst>
          </p:cNvPr>
          <p:cNvCxnSpPr>
            <a:cxnSpLocks/>
          </p:cNvCxnSpPr>
          <p:nvPr/>
        </p:nvCxnSpPr>
        <p:spPr>
          <a:xfrm>
            <a:off x="13868400" y="918009"/>
            <a:ext cx="3200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4F7D4D0-93E7-4D64-BA99-5744BCF5459A}"/>
              </a:ext>
            </a:extLst>
          </p:cNvPr>
          <p:cNvCxnSpPr>
            <a:cxnSpLocks/>
          </p:cNvCxnSpPr>
          <p:nvPr/>
        </p:nvCxnSpPr>
        <p:spPr>
          <a:xfrm>
            <a:off x="457200" y="1680009"/>
            <a:ext cx="42672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C1C516-0D06-4B84-8AA7-7D4DCBC0CDE6}"/>
              </a:ext>
            </a:extLst>
          </p:cNvPr>
          <p:cNvCxnSpPr>
            <a:cxnSpLocks/>
          </p:cNvCxnSpPr>
          <p:nvPr/>
        </p:nvCxnSpPr>
        <p:spPr>
          <a:xfrm>
            <a:off x="4876800" y="1680009"/>
            <a:ext cx="41148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3569CD6-E65E-4CD4-B58B-F93009067DFD}"/>
              </a:ext>
            </a:extLst>
          </p:cNvPr>
          <p:cNvCxnSpPr>
            <a:cxnSpLocks/>
          </p:cNvCxnSpPr>
          <p:nvPr/>
        </p:nvCxnSpPr>
        <p:spPr>
          <a:xfrm>
            <a:off x="13182600" y="2540989"/>
            <a:ext cx="4495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BE73D8-3607-4F16-B7F6-110635E14C2D}"/>
              </a:ext>
            </a:extLst>
          </p:cNvPr>
          <p:cNvSpPr/>
          <p:nvPr/>
        </p:nvSpPr>
        <p:spPr>
          <a:xfrm>
            <a:off x="309765" y="3378419"/>
            <a:ext cx="5829300" cy="488928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Tóm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1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50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Chiều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cao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60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lang="en-US" sz="4800" baseline="-250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nước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: ……?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dm</a:t>
            </a:r>
            <a:r>
              <a:rPr lang="en-US" sz="4800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 </a:t>
            </a:r>
            <a:r>
              <a:rPr lang="en-US" sz="4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kumimoji="0" lang="en-US" sz="4800" b="0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404E9C5-F6E5-4D59-B385-51FED2825403}"/>
              </a:ext>
            </a:extLst>
          </p:cNvPr>
          <p:cNvCxnSpPr>
            <a:cxnSpLocks/>
          </p:cNvCxnSpPr>
          <p:nvPr/>
        </p:nvCxnSpPr>
        <p:spPr>
          <a:xfrm>
            <a:off x="6269983" y="3564192"/>
            <a:ext cx="0" cy="4474908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F91637-0D16-44CF-AC84-92A0618E991C}"/>
                  </a:ext>
                </a:extLst>
              </p:cNvPr>
              <p:cNvSpPr/>
              <p:nvPr/>
            </p:nvSpPr>
            <p:spPr>
              <a:xfrm>
                <a:off x="356499" y="8039100"/>
                <a:ext cx="17602198" cy="1905001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Mực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trong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chiều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cao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nên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nước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cũng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bằng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noProof="0" smtClean="0">
                            <a:ln>
                              <a:noFill/>
                            </a:ln>
                            <a:solidFill>
                              <a:srgbClr val="00B0F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thể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tích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của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bể</a:t>
                </a:r>
                <a:r>
                  <a:rPr kumimoji="0" lang="en-US" sz="4400" b="0" i="0" u="none" strike="noStrike" kern="1200" cap="none" spc="0" normalizeH="0" noProof="0" dirty="0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.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F1F91637-0D16-44CF-AC84-92A0618E991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499" y="8039100"/>
                <a:ext cx="17602198" cy="1905001"/>
              </a:xfrm>
              <a:prstGeom prst="roundRect">
                <a:avLst/>
              </a:prstGeom>
              <a:blipFill>
                <a:blip r:embed="rId4"/>
                <a:stretch>
                  <a:fillRect l="-866" t="-1603" r="-485" b="-1057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4A192AE9-2395-4B2D-9553-19F33087CF92}"/>
              </a:ext>
            </a:extLst>
          </p:cNvPr>
          <p:cNvSpPr/>
          <p:nvPr/>
        </p:nvSpPr>
        <p:spPr>
          <a:xfrm>
            <a:off x="6414040" y="3508808"/>
            <a:ext cx="11626992" cy="509817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tích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bể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là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	300 x 3 : 4 = 225 (dm</a:t>
            </a:r>
            <a:r>
              <a:rPr kumimoji="0" lang="en-US" sz="4800" b="0" i="0" u="none" strike="noStrike" kern="1200" cap="none" spc="0" normalizeH="0" baseline="3000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225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225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a) 230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b) 300 dm</a:t>
            </a:r>
            <a:r>
              <a:rPr lang="en-US" sz="4800" baseline="30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c) 225 </a:t>
            </a:r>
            <a:r>
              <a:rPr lang="en-US" sz="48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48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177EF7F-8D82-4962-8C2D-B340E4BDF1FD}"/>
              </a:ext>
            </a:extLst>
          </p:cNvPr>
          <p:cNvCxnSpPr>
            <a:cxnSpLocks/>
          </p:cNvCxnSpPr>
          <p:nvPr/>
        </p:nvCxnSpPr>
        <p:spPr>
          <a:xfrm>
            <a:off x="1066800" y="2576129"/>
            <a:ext cx="47244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91D300A-F720-4EB8-B0D2-C1F83BAE245D}"/>
              </a:ext>
            </a:extLst>
          </p:cNvPr>
          <p:cNvCxnSpPr>
            <a:cxnSpLocks/>
          </p:cNvCxnSpPr>
          <p:nvPr/>
        </p:nvCxnSpPr>
        <p:spPr>
          <a:xfrm>
            <a:off x="7010400" y="2781300"/>
            <a:ext cx="4038600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06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1441</Words>
  <Application>Microsoft Office PowerPoint</Application>
  <PresentationFormat>Custom</PresentationFormat>
  <Paragraphs>138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Times New Roman</vt:lpstr>
      <vt:lpstr>Wingdings</vt:lpstr>
      <vt:lpstr>Cambria Math</vt:lpstr>
      <vt:lpstr>Arial</vt:lpstr>
      <vt:lpstr>.VnSouthernH</vt:lpstr>
      <vt:lpstr>Calibri</vt:lpstr>
      <vt:lpstr>UTM Silk Script</vt:lpstr>
      <vt:lpstr>UTM Habano</vt:lpstr>
      <vt:lpstr>UTM Brushtip-C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Ngân Kim</dc:creator>
  <cp:lastModifiedBy>Vũ Kim Ngân (420001771)</cp:lastModifiedBy>
  <cp:revision>14</cp:revision>
  <dcterms:created xsi:type="dcterms:W3CDTF">2006-08-16T00:00:00Z</dcterms:created>
  <dcterms:modified xsi:type="dcterms:W3CDTF">2022-02-25T03:02:01Z</dcterms:modified>
  <dc:identifier>DAE1UJb3FiE</dc:identifier>
</cp:coreProperties>
</file>