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08" r:id="rId2"/>
    <p:sldId id="753" r:id="rId3"/>
    <p:sldId id="836" r:id="rId4"/>
    <p:sldId id="796" r:id="rId5"/>
    <p:sldId id="797" r:id="rId6"/>
    <p:sldId id="798" r:id="rId7"/>
    <p:sldId id="799" r:id="rId8"/>
    <p:sldId id="800" r:id="rId9"/>
    <p:sldId id="801" r:id="rId10"/>
    <p:sldId id="802" r:id="rId11"/>
    <p:sldId id="803" r:id="rId12"/>
    <p:sldId id="804" r:id="rId13"/>
    <p:sldId id="805" r:id="rId14"/>
    <p:sldId id="808" r:id="rId15"/>
    <p:sldId id="809" r:id="rId16"/>
    <p:sldId id="784" r:id="rId17"/>
    <p:sldId id="837" r:id="rId18"/>
    <p:sldId id="838" r:id="rId19"/>
    <p:sldId id="817" r:id="rId20"/>
    <p:sldId id="772" r:id="rId21"/>
    <p:sldId id="818" r:id="rId22"/>
    <p:sldId id="839" r:id="rId23"/>
    <p:sldId id="840" r:id="rId24"/>
    <p:sldId id="841" r:id="rId25"/>
    <p:sldId id="842" r:id="rId26"/>
    <p:sldId id="843" r:id="rId27"/>
    <p:sldId id="811" r:id="rId28"/>
    <p:sldId id="844" r:id="rId29"/>
    <p:sldId id="845" r:id="rId30"/>
    <p:sldId id="846" r:id="rId31"/>
    <p:sldId id="847" r:id="rId32"/>
    <p:sldId id="848" r:id="rId33"/>
    <p:sldId id="849" r:id="rId34"/>
    <p:sldId id="850" r:id="rId35"/>
    <p:sldId id="821" r:id="rId36"/>
    <p:sldId id="822" r:id="rId37"/>
    <p:sldId id="831" r:id="rId38"/>
    <p:sldId id="833" r:id="rId39"/>
    <p:sldId id="823" r:id="rId40"/>
    <p:sldId id="824" r:id="rId41"/>
    <p:sldId id="825" r:id="rId42"/>
    <p:sldId id="826" r:id="rId43"/>
    <p:sldId id="828" r:id="rId44"/>
    <p:sldId id="827" r:id="rId45"/>
    <p:sldId id="829" r:id="rId46"/>
    <p:sldId id="83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4" pos="336" userDrawn="1">
          <p15:clr>
            <a:srgbClr val="A4A3A4"/>
          </p15:clr>
        </p15:guide>
        <p15:guide id="7" pos="2328" userDrawn="1">
          <p15:clr>
            <a:srgbClr val="A4A3A4"/>
          </p15:clr>
        </p15:guide>
        <p15:guide id="8" pos="936" userDrawn="1">
          <p15:clr>
            <a:srgbClr val="A4A3A4"/>
          </p15:clr>
        </p15:guide>
        <p15:guide id="9" pos="5160" userDrawn="1">
          <p15:clr>
            <a:srgbClr val="A4A3A4"/>
          </p15:clr>
        </p15:guide>
        <p15:guide id="10" orient="horz" pos="1008" userDrawn="1">
          <p15:clr>
            <a:srgbClr val="A4A3A4"/>
          </p15:clr>
        </p15:guide>
        <p15:guide id="11" orient="horz" pos="1872" userDrawn="1">
          <p15:clr>
            <a:srgbClr val="A4A3A4"/>
          </p15:clr>
        </p15:guide>
        <p15:guide id="12" orient="horz" pos="2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562F9"/>
    <a:srgbClr val="0000CC"/>
    <a:srgbClr val="EAFC04"/>
    <a:srgbClr val="00FF4E"/>
    <a:srgbClr val="9CAAB4"/>
    <a:srgbClr val="008CF5"/>
    <a:srgbClr val="72F6D3"/>
    <a:srgbClr val="FFD5D5"/>
    <a:srgbClr val="03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1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-858" y="-84"/>
      </p:cViewPr>
      <p:guideLst>
        <p:guide orient="horz" pos="1008"/>
        <p:guide orient="horz" pos="1872"/>
        <p:guide orient="horz" pos="2736"/>
        <p:guide pos="336"/>
        <p:guide pos="2328"/>
        <p:guide pos="936"/>
        <p:guide pos="5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25161-0C83-4306-8839-8DB52D6E59DD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37791-62B6-4AA1-A963-DEED191B4878}">
      <dgm:prSet phldrT="[Text]"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Dữ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bằng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ảnh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58D9D887-70DD-486B-8CF2-13D86074BA27}" type="parTrans" cxnId="{6192AE02-AA82-42B3-AE3A-3BBF7A9DEA86}">
      <dgm:prSet/>
      <dgm:spPr/>
      <dgm:t>
        <a:bodyPr/>
        <a:lstStyle/>
        <a:p>
          <a:endParaRPr lang="en-US"/>
        </a:p>
      </dgm:t>
    </dgm:pt>
    <dgm:pt modelId="{41E12921-C0BC-435A-A06F-61625A0C32C1}" type="sibTrans" cxnId="{6192AE02-AA82-42B3-AE3A-3BBF7A9DEA86}">
      <dgm:prSet/>
      <dgm:spPr/>
      <dgm:t>
        <a:bodyPr/>
        <a:lstStyle/>
        <a:p>
          <a:endParaRPr lang="en-US"/>
        </a:p>
      </dgm:t>
    </dgm:pt>
    <dgm:pt modelId="{3A352836-22D8-4C00-87C4-0C6F698BEB6D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Giơ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tay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phát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biểu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8756EDF-6B9F-4E93-853E-3CB893C5F284}" type="parTrans" cxnId="{6226DE8D-304F-44FA-8E92-30480CB16509}">
      <dgm:prSet/>
      <dgm:spPr/>
      <dgm:t>
        <a:bodyPr/>
        <a:lstStyle/>
        <a:p>
          <a:endParaRPr lang="en-US"/>
        </a:p>
      </dgm:t>
    </dgm:pt>
    <dgm:pt modelId="{49C66924-0144-4BE3-B35D-FBEFA6E4FE0D}" type="sibTrans" cxnId="{6226DE8D-304F-44FA-8E92-30480CB16509}">
      <dgm:prSet/>
      <dgm:spPr/>
      <dgm:t>
        <a:bodyPr/>
        <a:lstStyle/>
        <a:p>
          <a:endParaRPr lang="en-US"/>
        </a:p>
      </dgm:t>
    </dgm:pt>
    <dgm:pt modelId="{A0B226F1-75D4-4256-9592-121F605A1FE3}">
      <dgm:prSet phldrT="[Text]"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Trả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đúng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cộng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Trả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sai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mất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quyền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trả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lời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37034293-3177-49B7-97E6-D5D3E1E889D6}" type="parTrans" cxnId="{CF5AEB09-D811-4560-BF2D-5B90789755A9}">
      <dgm:prSet/>
      <dgm:spPr/>
      <dgm:t>
        <a:bodyPr/>
        <a:lstStyle/>
        <a:p>
          <a:endParaRPr lang="en-US"/>
        </a:p>
      </dgm:t>
    </dgm:pt>
    <dgm:pt modelId="{6F68886C-23D7-4244-B830-A1704722A9F6}" type="sibTrans" cxnId="{CF5AEB09-D811-4560-BF2D-5B90789755A9}">
      <dgm:prSet/>
      <dgm:spPr/>
      <dgm:t>
        <a:bodyPr/>
        <a:lstStyle/>
        <a:p>
          <a:endParaRPr lang="en-US"/>
        </a:p>
      </dgm:t>
    </dgm:pt>
    <dgm:pt modelId="{E6431DF5-30C5-4003-8F74-31AAE6000B75}" type="pres">
      <dgm:prSet presAssocID="{7E025161-0C83-4306-8839-8DB52D6E59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DAE981-CA3A-4D93-BF7D-02CB62E0294A}" type="pres">
      <dgm:prSet presAssocID="{E1937791-62B6-4AA1-A963-DEED191B48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FDC8F-C2AA-4CCB-B5F4-529914233F34}" type="pres">
      <dgm:prSet presAssocID="{41E12921-C0BC-435A-A06F-61625A0C32C1}" presName="sibTrans" presStyleCnt="0"/>
      <dgm:spPr/>
    </dgm:pt>
    <dgm:pt modelId="{0CBC1302-5D9A-48BD-B7C3-91114FDDA765}" type="pres">
      <dgm:prSet presAssocID="{3A352836-22D8-4C00-87C4-0C6F698BEB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50F4E-4814-4BEE-A67C-A6A15D85AAFA}" type="pres">
      <dgm:prSet presAssocID="{49C66924-0144-4BE3-B35D-FBEFA6E4FE0D}" presName="sibTrans" presStyleCnt="0"/>
      <dgm:spPr/>
    </dgm:pt>
    <dgm:pt modelId="{35814F13-BEF4-4772-AFD4-31848AD6971F}" type="pres">
      <dgm:prSet presAssocID="{A0B226F1-75D4-4256-9592-121F605A1F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5AEB09-D811-4560-BF2D-5B90789755A9}" srcId="{7E025161-0C83-4306-8839-8DB52D6E59DD}" destId="{A0B226F1-75D4-4256-9592-121F605A1FE3}" srcOrd="2" destOrd="0" parTransId="{37034293-3177-49B7-97E6-D5D3E1E889D6}" sibTransId="{6F68886C-23D7-4244-B830-A1704722A9F6}"/>
    <dgm:cxn modelId="{C3A75612-6E58-4559-A7B9-5A83BD181193}" type="presOf" srcId="{A0B226F1-75D4-4256-9592-121F605A1FE3}" destId="{35814F13-BEF4-4772-AFD4-31848AD6971F}" srcOrd="0" destOrd="0" presId="urn:microsoft.com/office/officeart/2005/8/layout/hList6"/>
    <dgm:cxn modelId="{64186972-43C1-4D88-8F1B-2C085EA75514}" type="presOf" srcId="{7E025161-0C83-4306-8839-8DB52D6E59DD}" destId="{E6431DF5-30C5-4003-8F74-31AAE6000B75}" srcOrd="0" destOrd="0" presId="urn:microsoft.com/office/officeart/2005/8/layout/hList6"/>
    <dgm:cxn modelId="{6639D58B-C603-4E19-BE33-6316D03405DF}" type="presOf" srcId="{3A352836-22D8-4C00-87C4-0C6F698BEB6D}" destId="{0CBC1302-5D9A-48BD-B7C3-91114FDDA765}" srcOrd="0" destOrd="0" presId="urn:microsoft.com/office/officeart/2005/8/layout/hList6"/>
    <dgm:cxn modelId="{A273F040-E8C1-47DF-B695-EFDC291CAFF4}" type="presOf" srcId="{E1937791-62B6-4AA1-A963-DEED191B4878}" destId="{F5DAE981-CA3A-4D93-BF7D-02CB62E0294A}" srcOrd="0" destOrd="0" presId="urn:microsoft.com/office/officeart/2005/8/layout/hList6"/>
    <dgm:cxn modelId="{6192AE02-AA82-42B3-AE3A-3BBF7A9DEA86}" srcId="{7E025161-0C83-4306-8839-8DB52D6E59DD}" destId="{E1937791-62B6-4AA1-A963-DEED191B4878}" srcOrd="0" destOrd="0" parTransId="{58D9D887-70DD-486B-8CF2-13D86074BA27}" sibTransId="{41E12921-C0BC-435A-A06F-61625A0C32C1}"/>
    <dgm:cxn modelId="{6226DE8D-304F-44FA-8E92-30480CB16509}" srcId="{7E025161-0C83-4306-8839-8DB52D6E59DD}" destId="{3A352836-22D8-4C00-87C4-0C6F698BEB6D}" srcOrd="1" destOrd="0" parTransId="{78756EDF-6B9F-4E93-853E-3CB893C5F284}" sibTransId="{49C66924-0144-4BE3-B35D-FBEFA6E4FE0D}"/>
    <dgm:cxn modelId="{BA27A927-82E6-4550-9CC8-643C007BBE30}" type="presParOf" srcId="{E6431DF5-30C5-4003-8F74-31AAE6000B75}" destId="{F5DAE981-CA3A-4D93-BF7D-02CB62E0294A}" srcOrd="0" destOrd="0" presId="urn:microsoft.com/office/officeart/2005/8/layout/hList6"/>
    <dgm:cxn modelId="{A0B2E8C9-5423-4BAB-8BD1-2836BC601149}" type="presParOf" srcId="{E6431DF5-30C5-4003-8F74-31AAE6000B75}" destId="{051FDC8F-C2AA-4CCB-B5F4-529914233F34}" srcOrd="1" destOrd="0" presId="urn:microsoft.com/office/officeart/2005/8/layout/hList6"/>
    <dgm:cxn modelId="{60621523-6B48-4CBB-8969-5AE30CC40BD9}" type="presParOf" srcId="{E6431DF5-30C5-4003-8F74-31AAE6000B75}" destId="{0CBC1302-5D9A-48BD-B7C3-91114FDDA765}" srcOrd="2" destOrd="0" presId="urn:microsoft.com/office/officeart/2005/8/layout/hList6"/>
    <dgm:cxn modelId="{87DD0B87-C1B6-4DDC-9F0B-79918B306B9F}" type="presParOf" srcId="{E6431DF5-30C5-4003-8F74-31AAE6000B75}" destId="{92A50F4E-4814-4BEE-A67C-A6A15D85AAFA}" srcOrd="3" destOrd="0" presId="urn:microsoft.com/office/officeart/2005/8/layout/hList6"/>
    <dgm:cxn modelId="{4AE25A4C-4B16-404E-BE0C-3CCCABCCE1B4}" type="presParOf" srcId="{E6431DF5-30C5-4003-8F74-31AAE6000B75}" destId="{35814F13-BEF4-4772-AFD4-31848AD6971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9A08C-9268-46C7-AE19-CA8A813790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20F977-4E94-4C35-82FF-9C06CA0BDE21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quả của gia tăng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7F3C15CA-3C50-4581-A1D7-B146B44A1D3A}" type="sibTrans" cxnId="{EA9BB651-0729-49E5-B4A2-D05A0265B318}">
      <dgm:prSet/>
      <dgm:spPr/>
      <dgm:t>
        <a:bodyPr/>
        <a:lstStyle/>
        <a:p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3A5005AE-0703-4E75-AF3F-745A4218FD60}" type="parTrans" cxnId="{EA9BB651-0729-49E5-B4A2-D05A0265B318}">
      <dgm:prSet/>
      <dgm:spPr/>
      <dgm:t>
        <a:bodyPr/>
        <a:lstStyle/>
        <a:p>
          <a:endParaRPr lang="en-US" sz="3600">
            <a:latin typeface="Times New Roman" pitchFamily="18" charset="0"/>
            <a:cs typeface="Times New Roman" pitchFamily="18" charset="0"/>
          </a:endParaRPr>
        </a:p>
      </dgm:t>
    </dgm:pt>
    <dgm:pt modelId="{F0BC3AEA-407F-4975-AC5A-6A903F09658D}">
      <dgm:prSet phldrT="[Text]" custT="1"/>
      <dgm:spPr/>
      <dgm:t>
        <a:bodyPr/>
        <a:lstStyle/>
        <a:p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được những giải pháp giải quyết vấn đề gia tăng dân số</a:t>
          </a:r>
        </a:p>
      </dgm:t>
    </dgm:pt>
    <dgm:pt modelId="{D514851C-A3BC-4868-8C3B-68C10B7AE345}" type="parTrans" cxnId="{959BBF23-5650-426B-9F93-A42E4A6DA199}">
      <dgm:prSet/>
      <dgm:spPr/>
      <dgm:t>
        <a:bodyPr/>
        <a:lstStyle/>
        <a:p>
          <a:endParaRPr lang="en-US"/>
        </a:p>
      </dgm:t>
    </dgm:pt>
    <dgm:pt modelId="{0CE910EB-BEA9-4BE3-84DE-E707AC90F1D2}" type="sibTrans" cxnId="{959BBF23-5650-426B-9F93-A42E4A6DA199}">
      <dgm:prSet/>
      <dgm:spPr/>
      <dgm:t>
        <a:bodyPr/>
        <a:lstStyle/>
        <a:p>
          <a:endParaRPr lang="en-US"/>
        </a:p>
      </dgm:t>
    </dgm:pt>
    <dgm:pt modelId="{2071D20F-1054-4F79-A475-32EC2D1FF9A2}">
      <dgm:prSet phldrT="[Text]" custT="1"/>
      <dgm:spPr/>
      <dgm:t>
        <a:bodyPr/>
        <a:lstStyle/>
        <a:p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nhớ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được gia tăng dân số tự nhiên và gia tăng dân số cơ giới</a:t>
          </a:r>
        </a:p>
      </dgm:t>
    </dgm:pt>
    <dgm:pt modelId="{817E746E-A371-4857-839A-CA0461096167}" type="parTrans" cxnId="{0E114ED5-00C1-410B-8A7F-E323C9AC0AF9}">
      <dgm:prSet/>
      <dgm:spPr/>
      <dgm:t>
        <a:bodyPr/>
        <a:lstStyle/>
        <a:p>
          <a:endParaRPr lang="en-US"/>
        </a:p>
      </dgm:t>
    </dgm:pt>
    <dgm:pt modelId="{66D9A7BA-2F1F-4A71-9DA6-C8284FAD4045}" type="sibTrans" cxnId="{0E114ED5-00C1-410B-8A7F-E323C9AC0AF9}">
      <dgm:prSet/>
      <dgm:spPr/>
      <dgm:t>
        <a:bodyPr/>
        <a:lstStyle/>
        <a:p>
          <a:endParaRPr lang="en-US"/>
        </a:p>
      </dgm:t>
    </dgm:pt>
    <dgm:pt modelId="{C1313FB4-0734-443D-9534-94850051172E}" type="pres">
      <dgm:prSet presAssocID="{6B29A08C-9268-46C7-AE19-CA8A813790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D899EA-DF90-47AE-8D8F-7F5B2C334C1C}" type="pres">
      <dgm:prSet presAssocID="{2071D20F-1054-4F79-A475-32EC2D1FF9A2}" presName="parentLin" presStyleCnt="0"/>
      <dgm:spPr/>
    </dgm:pt>
    <dgm:pt modelId="{6D96ACFC-F193-4A48-87C7-FEF3BFFBDA85}" type="pres">
      <dgm:prSet presAssocID="{2071D20F-1054-4F79-A475-32EC2D1FF9A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5C4A8E-CC9B-4205-A192-24D4DED51953}" type="pres">
      <dgm:prSet presAssocID="{2071D20F-1054-4F79-A475-32EC2D1FF9A2}" presName="parentText" presStyleLbl="node1" presStyleIdx="0" presStyleCnt="3" custScaleX="174150" custScaleY="64615" custLinFactNeighborX="-92474" custLinFactNeighborY="300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BB967-B394-43BF-BFF9-E11D6A0E1C7D}" type="pres">
      <dgm:prSet presAssocID="{2071D20F-1054-4F79-A475-32EC2D1FF9A2}" presName="negativeSpace" presStyleCnt="0"/>
      <dgm:spPr/>
    </dgm:pt>
    <dgm:pt modelId="{418584CF-488A-49DC-9D08-40EB49415FB8}" type="pres">
      <dgm:prSet presAssocID="{2071D20F-1054-4F79-A475-32EC2D1FF9A2}" presName="childText" presStyleLbl="conFgAcc1" presStyleIdx="0" presStyleCnt="3" custScaleX="93487" custScaleY="55265" custLinFactY="11558" custLinFactNeighborX="237" custLinFactNeighborY="100000">
        <dgm:presLayoutVars>
          <dgm:bulletEnabled val="1"/>
        </dgm:presLayoutVars>
      </dgm:prSet>
      <dgm:spPr/>
    </dgm:pt>
    <dgm:pt modelId="{EFA7D494-A963-4F53-8847-6E6BE493AF1F}" type="pres">
      <dgm:prSet presAssocID="{66D9A7BA-2F1F-4A71-9DA6-C8284FAD4045}" presName="spaceBetweenRectangles" presStyleCnt="0"/>
      <dgm:spPr/>
    </dgm:pt>
    <dgm:pt modelId="{FB82F7E4-C98A-4FC0-B642-CEADF5CB3DF9}" type="pres">
      <dgm:prSet presAssocID="{EE20F977-4E94-4C35-82FF-9C06CA0BDE21}" presName="parentLin" presStyleCnt="0"/>
      <dgm:spPr/>
    </dgm:pt>
    <dgm:pt modelId="{9F0C06D8-3EE7-4ED0-B0B7-D1F89876E8A9}" type="pres">
      <dgm:prSet presAssocID="{EE20F977-4E94-4C35-82FF-9C06CA0BDE2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31FF86-ECB2-4D0C-A260-53050FCC8116}" type="pres">
      <dgm:prSet presAssocID="{EE20F977-4E94-4C35-82FF-9C06CA0BDE21}" presName="parentText" presStyleLbl="node1" presStyleIdx="1" presStyleCnt="3" custScaleX="616870" custScaleY="62157" custLinFactNeighborX="-42751" custLinFactNeighborY="348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12870-B759-4AD0-9C41-B2370A91C768}" type="pres">
      <dgm:prSet presAssocID="{EE20F977-4E94-4C35-82FF-9C06CA0BDE21}" presName="negativeSpace" presStyleCnt="0"/>
      <dgm:spPr/>
    </dgm:pt>
    <dgm:pt modelId="{111D6781-2609-4943-A51F-A0369D75A0B3}" type="pres">
      <dgm:prSet presAssocID="{EE20F977-4E94-4C35-82FF-9C06CA0BDE21}" presName="childText" presStyleLbl="conFgAcc1" presStyleIdx="1" presStyleCnt="3" custScaleY="91895" custLinFactY="855" custLinFactNeighborX="-261" custLinFactNeighborY="100000">
        <dgm:presLayoutVars>
          <dgm:bulletEnabled val="1"/>
        </dgm:presLayoutVars>
      </dgm:prSet>
      <dgm:spPr/>
    </dgm:pt>
    <dgm:pt modelId="{EC2C5C14-9AEE-4537-A3A5-F1FE0623042F}" type="pres">
      <dgm:prSet presAssocID="{7F3C15CA-3C50-4581-A1D7-B146B44A1D3A}" presName="spaceBetweenRectangles" presStyleCnt="0"/>
      <dgm:spPr/>
    </dgm:pt>
    <dgm:pt modelId="{BF962ECA-DE38-4DF1-B075-0438FB53647E}" type="pres">
      <dgm:prSet presAssocID="{F0BC3AEA-407F-4975-AC5A-6A903F09658D}" presName="parentLin" presStyleCnt="0"/>
      <dgm:spPr/>
    </dgm:pt>
    <dgm:pt modelId="{BD398AF3-C6CA-4EBC-A047-2991C8EBCB7D}" type="pres">
      <dgm:prSet presAssocID="{F0BC3AEA-407F-4975-AC5A-6A903F09658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15C2B10-82DD-414F-9581-47E9CD8FDB22}" type="pres">
      <dgm:prSet presAssocID="{F0BC3AEA-407F-4975-AC5A-6A903F09658D}" presName="parentText" presStyleLbl="node1" presStyleIdx="2" presStyleCnt="3" custScaleX="157296" custScaleY="64333" custLinFactNeighborX="-21428" custLinFactNeighborY="344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321EE-C4DF-43D9-88FE-892C8FA9B8F6}" type="pres">
      <dgm:prSet presAssocID="{F0BC3AEA-407F-4975-AC5A-6A903F09658D}" presName="negativeSpace" presStyleCnt="0"/>
      <dgm:spPr/>
    </dgm:pt>
    <dgm:pt modelId="{70AD04F9-C717-4ECF-8D9C-940922FF6108}" type="pres">
      <dgm:prSet presAssocID="{F0BC3AEA-407F-4975-AC5A-6A903F09658D}" presName="childText" presStyleLbl="conFgAcc1" presStyleIdx="2" presStyleCnt="3" custScaleY="65421" custLinFactNeighborX="-261" custLinFactNeighborY="30905">
        <dgm:presLayoutVars>
          <dgm:bulletEnabled val="1"/>
        </dgm:presLayoutVars>
      </dgm:prSet>
      <dgm:spPr/>
    </dgm:pt>
  </dgm:ptLst>
  <dgm:cxnLst>
    <dgm:cxn modelId="{7C132789-E387-4DFE-9D55-6ECB874118F6}" type="presOf" srcId="{EE20F977-4E94-4C35-82FF-9C06CA0BDE21}" destId="{9F0C06D8-3EE7-4ED0-B0B7-D1F89876E8A9}" srcOrd="0" destOrd="0" presId="urn:microsoft.com/office/officeart/2005/8/layout/list1"/>
    <dgm:cxn modelId="{0F0C3992-9BC2-41D0-9D45-E3C036C16BB8}" type="presOf" srcId="{F0BC3AEA-407F-4975-AC5A-6A903F09658D}" destId="{BD398AF3-C6CA-4EBC-A047-2991C8EBCB7D}" srcOrd="0" destOrd="0" presId="urn:microsoft.com/office/officeart/2005/8/layout/list1"/>
    <dgm:cxn modelId="{7827AAF6-35BB-4B5E-91FD-5482A0D9F274}" type="presOf" srcId="{EE20F977-4E94-4C35-82FF-9C06CA0BDE21}" destId="{5A31FF86-ECB2-4D0C-A260-53050FCC8116}" srcOrd="1" destOrd="0" presId="urn:microsoft.com/office/officeart/2005/8/layout/list1"/>
    <dgm:cxn modelId="{0E114ED5-00C1-410B-8A7F-E323C9AC0AF9}" srcId="{6B29A08C-9268-46C7-AE19-CA8A813790EC}" destId="{2071D20F-1054-4F79-A475-32EC2D1FF9A2}" srcOrd="0" destOrd="0" parTransId="{817E746E-A371-4857-839A-CA0461096167}" sibTransId="{66D9A7BA-2F1F-4A71-9DA6-C8284FAD4045}"/>
    <dgm:cxn modelId="{EA9BB651-0729-49E5-B4A2-D05A0265B318}" srcId="{6B29A08C-9268-46C7-AE19-CA8A813790EC}" destId="{EE20F977-4E94-4C35-82FF-9C06CA0BDE21}" srcOrd="1" destOrd="0" parTransId="{3A5005AE-0703-4E75-AF3F-745A4218FD60}" sibTransId="{7F3C15CA-3C50-4581-A1D7-B146B44A1D3A}"/>
    <dgm:cxn modelId="{5BB0AAA3-B98D-433A-8C42-16CEAB88D080}" type="presOf" srcId="{6B29A08C-9268-46C7-AE19-CA8A813790EC}" destId="{C1313FB4-0734-443D-9534-94850051172E}" srcOrd="0" destOrd="0" presId="urn:microsoft.com/office/officeart/2005/8/layout/list1"/>
    <dgm:cxn modelId="{63DC50DD-7228-46C2-A1D2-2099E2641287}" type="presOf" srcId="{F0BC3AEA-407F-4975-AC5A-6A903F09658D}" destId="{C15C2B10-82DD-414F-9581-47E9CD8FDB22}" srcOrd="1" destOrd="0" presId="urn:microsoft.com/office/officeart/2005/8/layout/list1"/>
    <dgm:cxn modelId="{A4FE9288-A923-4C5B-8B42-811C2C79F5B7}" type="presOf" srcId="{2071D20F-1054-4F79-A475-32EC2D1FF9A2}" destId="{A15C4A8E-CC9B-4205-A192-24D4DED51953}" srcOrd="1" destOrd="0" presId="urn:microsoft.com/office/officeart/2005/8/layout/list1"/>
    <dgm:cxn modelId="{959BBF23-5650-426B-9F93-A42E4A6DA199}" srcId="{6B29A08C-9268-46C7-AE19-CA8A813790EC}" destId="{F0BC3AEA-407F-4975-AC5A-6A903F09658D}" srcOrd="2" destOrd="0" parTransId="{D514851C-A3BC-4868-8C3B-68C10B7AE345}" sibTransId="{0CE910EB-BEA9-4BE3-84DE-E707AC90F1D2}"/>
    <dgm:cxn modelId="{DF577CD5-8BC4-4A4C-B208-A53DCB55BD9D}" type="presOf" srcId="{2071D20F-1054-4F79-A475-32EC2D1FF9A2}" destId="{6D96ACFC-F193-4A48-87C7-FEF3BFFBDA85}" srcOrd="0" destOrd="0" presId="urn:microsoft.com/office/officeart/2005/8/layout/list1"/>
    <dgm:cxn modelId="{F42EEB2D-21D2-438D-BA87-FDBEBF686EF0}" type="presParOf" srcId="{C1313FB4-0734-443D-9534-94850051172E}" destId="{91D899EA-DF90-47AE-8D8F-7F5B2C334C1C}" srcOrd="0" destOrd="0" presId="urn:microsoft.com/office/officeart/2005/8/layout/list1"/>
    <dgm:cxn modelId="{67DD7B97-B473-4528-8FA0-A7352276E728}" type="presParOf" srcId="{91D899EA-DF90-47AE-8D8F-7F5B2C334C1C}" destId="{6D96ACFC-F193-4A48-87C7-FEF3BFFBDA85}" srcOrd="0" destOrd="0" presId="urn:microsoft.com/office/officeart/2005/8/layout/list1"/>
    <dgm:cxn modelId="{C10B9791-26EB-4917-A190-98AEF65735D2}" type="presParOf" srcId="{91D899EA-DF90-47AE-8D8F-7F5B2C334C1C}" destId="{A15C4A8E-CC9B-4205-A192-24D4DED51953}" srcOrd="1" destOrd="0" presId="urn:microsoft.com/office/officeart/2005/8/layout/list1"/>
    <dgm:cxn modelId="{296DB529-622C-4793-B863-21315BF3D3C6}" type="presParOf" srcId="{C1313FB4-0734-443D-9534-94850051172E}" destId="{031BB967-B394-43BF-BFF9-E11D6A0E1C7D}" srcOrd="1" destOrd="0" presId="urn:microsoft.com/office/officeart/2005/8/layout/list1"/>
    <dgm:cxn modelId="{CBC957B2-3AD0-416A-B8FD-6D4EA0671AB6}" type="presParOf" srcId="{C1313FB4-0734-443D-9534-94850051172E}" destId="{418584CF-488A-49DC-9D08-40EB49415FB8}" srcOrd="2" destOrd="0" presId="urn:microsoft.com/office/officeart/2005/8/layout/list1"/>
    <dgm:cxn modelId="{6DF16C40-B452-4C32-9172-E5BA38F616E6}" type="presParOf" srcId="{C1313FB4-0734-443D-9534-94850051172E}" destId="{EFA7D494-A963-4F53-8847-6E6BE493AF1F}" srcOrd="3" destOrd="0" presId="urn:microsoft.com/office/officeart/2005/8/layout/list1"/>
    <dgm:cxn modelId="{DB1697B1-2FA3-4F22-AE7C-9CA768CCD790}" type="presParOf" srcId="{C1313FB4-0734-443D-9534-94850051172E}" destId="{FB82F7E4-C98A-4FC0-B642-CEADF5CB3DF9}" srcOrd="4" destOrd="0" presId="urn:microsoft.com/office/officeart/2005/8/layout/list1"/>
    <dgm:cxn modelId="{016AD790-1733-4E77-92A9-2CA17EC458E0}" type="presParOf" srcId="{FB82F7E4-C98A-4FC0-B642-CEADF5CB3DF9}" destId="{9F0C06D8-3EE7-4ED0-B0B7-D1F89876E8A9}" srcOrd="0" destOrd="0" presId="urn:microsoft.com/office/officeart/2005/8/layout/list1"/>
    <dgm:cxn modelId="{E9F5B22B-064E-4F57-956A-663AC658983F}" type="presParOf" srcId="{FB82F7E4-C98A-4FC0-B642-CEADF5CB3DF9}" destId="{5A31FF86-ECB2-4D0C-A260-53050FCC8116}" srcOrd="1" destOrd="0" presId="urn:microsoft.com/office/officeart/2005/8/layout/list1"/>
    <dgm:cxn modelId="{91C5029B-9B95-48CC-8E04-A9E98DF4B7DD}" type="presParOf" srcId="{C1313FB4-0734-443D-9534-94850051172E}" destId="{F8D12870-B759-4AD0-9C41-B2370A91C768}" srcOrd="5" destOrd="0" presId="urn:microsoft.com/office/officeart/2005/8/layout/list1"/>
    <dgm:cxn modelId="{ABF1980E-6016-4B44-818E-440A91E0D24E}" type="presParOf" srcId="{C1313FB4-0734-443D-9534-94850051172E}" destId="{111D6781-2609-4943-A51F-A0369D75A0B3}" srcOrd="6" destOrd="0" presId="urn:microsoft.com/office/officeart/2005/8/layout/list1"/>
    <dgm:cxn modelId="{F8801A6E-AA32-43A4-98C8-E33D14B8049D}" type="presParOf" srcId="{C1313FB4-0734-443D-9534-94850051172E}" destId="{EC2C5C14-9AEE-4537-A3A5-F1FE0623042F}" srcOrd="7" destOrd="0" presId="urn:microsoft.com/office/officeart/2005/8/layout/list1"/>
    <dgm:cxn modelId="{503C5E64-2B3A-4817-AEA2-230D34F97EDE}" type="presParOf" srcId="{C1313FB4-0734-443D-9534-94850051172E}" destId="{BF962ECA-DE38-4DF1-B075-0438FB53647E}" srcOrd="8" destOrd="0" presId="urn:microsoft.com/office/officeart/2005/8/layout/list1"/>
    <dgm:cxn modelId="{7BED8D8A-F3F1-4481-9EA8-AA60D9C5F5DA}" type="presParOf" srcId="{BF962ECA-DE38-4DF1-B075-0438FB53647E}" destId="{BD398AF3-C6CA-4EBC-A047-2991C8EBCB7D}" srcOrd="0" destOrd="0" presId="urn:microsoft.com/office/officeart/2005/8/layout/list1"/>
    <dgm:cxn modelId="{DA456139-16FA-44A4-ADBB-484AAD087602}" type="presParOf" srcId="{BF962ECA-DE38-4DF1-B075-0438FB53647E}" destId="{C15C2B10-82DD-414F-9581-47E9CD8FDB22}" srcOrd="1" destOrd="0" presId="urn:microsoft.com/office/officeart/2005/8/layout/list1"/>
    <dgm:cxn modelId="{72C66F8C-A6D5-4688-A579-67C35E6CEA34}" type="presParOf" srcId="{C1313FB4-0734-443D-9534-94850051172E}" destId="{AE7321EE-C4DF-43D9-88FE-892C8FA9B8F6}" srcOrd="9" destOrd="0" presId="urn:microsoft.com/office/officeart/2005/8/layout/list1"/>
    <dgm:cxn modelId="{C7760581-2ECE-4636-9A7F-EE1CA4ED8EF9}" type="presParOf" srcId="{C1313FB4-0734-443D-9534-94850051172E}" destId="{70AD04F9-C717-4ECF-8D9C-940922FF61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25161-0C83-4306-8839-8DB52D6E59D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C1F99F-EF41-475E-8CFC-EDD3C48F0B47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 phút</a:t>
          </a:r>
        </a:p>
      </dgm:t>
    </dgm:pt>
    <dgm:pt modelId="{DCA8F4A9-9922-40F1-BADB-B60A385B98EA}" type="parTrans" cxnId="{551BC0BF-68FD-4069-BB2A-A6D2A2AAB65E}">
      <dgm:prSet/>
      <dgm:spPr/>
      <dgm:t>
        <a:bodyPr/>
        <a:lstStyle/>
        <a:p>
          <a:endParaRPr lang="en-US"/>
        </a:p>
      </dgm:t>
    </dgm:pt>
    <dgm:pt modelId="{5E660694-9CB7-4F70-89EC-2229C0C526E0}" type="sibTrans" cxnId="{551BC0BF-68FD-4069-BB2A-A6D2A2AAB65E}">
      <dgm:prSet/>
      <dgm:spPr/>
      <dgm:t>
        <a:bodyPr/>
        <a:lstStyle/>
        <a:p>
          <a:endParaRPr lang="en-US"/>
        </a:p>
      </dgm:t>
    </dgm:pt>
    <dgm:pt modelId="{A63B5CC5-F3A6-4E4E-9767-0EB3D6941714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Điền từ còn thiếu vào chỗ trống</a:t>
          </a:r>
        </a:p>
      </dgm:t>
    </dgm:pt>
    <dgm:pt modelId="{3B3D1D47-0F0B-4983-B984-45A1D3D434B8}" type="parTrans" cxnId="{153D6C13-E4A2-4C81-AB98-C85019880A65}">
      <dgm:prSet/>
      <dgm:spPr/>
      <dgm:t>
        <a:bodyPr/>
        <a:lstStyle/>
        <a:p>
          <a:endParaRPr lang="en-US"/>
        </a:p>
      </dgm:t>
    </dgm:pt>
    <dgm:pt modelId="{BEFAD716-F1D7-48D3-B8C7-5C0C34B78EC5}" type="sibTrans" cxnId="{153D6C13-E4A2-4C81-AB98-C85019880A65}">
      <dgm:prSet/>
      <dgm:spPr/>
      <dgm:t>
        <a:bodyPr/>
        <a:lstStyle/>
        <a:p>
          <a:endParaRPr lang="en-US"/>
        </a:p>
      </dgm:t>
    </dgm:pt>
    <dgm:pt modelId="{67CEEDF8-D2CA-4F14-9A27-310078B0ED8E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Nhanh và đúng nhất</a:t>
          </a:r>
          <a:r>
            <a: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+ điểm miệng</a:t>
          </a:r>
          <a:endParaRPr lang="en-US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0C605F-9A23-4EAF-AA63-1361CCADF911}" type="parTrans" cxnId="{F3EDD711-9432-4C21-9D2A-6C5223C01B09}">
      <dgm:prSet/>
      <dgm:spPr/>
      <dgm:t>
        <a:bodyPr/>
        <a:lstStyle/>
        <a:p>
          <a:endParaRPr lang="en-US"/>
        </a:p>
      </dgm:t>
    </dgm:pt>
    <dgm:pt modelId="{C72AB683-50F2-46B4-B431-7E4E9E9800EC}" type="sibTrans" cxnId="{F3EDD711-9432-4C21-9D2A-6C5223C01B09}">
      <dgm:prSet/>
      <dgm:spPr/>
      <dgm:t>
        <a:bodyPr/>
        <a:lstStyle/>
        <a:p>
          <a:endParaRPr lang="en-US"/>
        </a:p>
      </dgm:t>
    </dgm:pt>
    <dgm:pt modelId="{66FB5AF6-6303-490A-A17A-0DAE183BAF69}" type="pres">
      <dgm:prSet presAssocID="{7E025161-0C83-4306-8839-8DB52D6E59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A1A238-F6B6-4890-8786-28AD6ADBCE6A}" type="pres">
      <dgm:prSet presAssocID="{8AC1F99F-EF41-475E-8CFC-EDD3C48F0B4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C6FFD-BA55-4AD2-A2F0-B4B4FC9DF906}" type="pres">
      <dgm:prSet presAssocID="{5E660694-9CB7-4F70-89EC-2229C0C526E0}" presName="sibTrans" presStyleCnt="0"/>
      <dgm:spPr/>
    </dgm:pt>
    <dgm:pt modelId="{4B4344B4-13B1-4B59-9542-A3EF6B919021}" type="pres">
      <dgm:prSet presAssocID="{A63B5CC5-F3A6-4E4E-9767-0EB3D69417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0DE1F-7090-4498-BC41-7806B264DF74}" type="pres">
      <dgm:prSet presAssocID="{BEFAD716-F1D7-48D3-B8C7-5C0C34B78EC5}" presName="sibTrans" presStyleCnt="0"/>
      <dgm:spPr/>
    </dgm:pt>
    <dgm:pt modelId="{EFD327D4-E30E-4508-8B0E-A9F466B99264}" type="pres">
      <dgm:prSet presAssocID="{67CEEDF8-D2CA-4F14-9A27-310078B0ED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3D6C13-E4A2-4C81-AB98-C85019880A65}" srcId="{7E025161-0C83-4306-8839-8DB52D6E59DD}" destId="{A63B5CC5-F3A6-4E4E-9767-0EB3D6941714}" srcOrd="1" destOrd="0" parTransId="{3B3D1D47-0F0B-4983-B984-45A1D3D434B8}" sibTransId="{BEFAD716-F1D7-48D3-B8C7-5C0C34B78EC5}"/>
    <dgm:cxn modelId="{84B4DED1-D8CF-4009-B7B2-FF9C0D50D3A4}" type="presOf" srcId="{67CEEDF8-D2CA-4F14-9A27-310078B0ED8E}" destId="{EFD327D4-E30E-4508-8B0E-A9F466B99264}" srcOrd="0" destOrd="0" presId="urn:microsoft.com/office/officeart/2005/8/layout/hList6"/>
    <dgm:cxn modelId="{EA64957B-C720-4768-8749-59336D70075E}" type="presOf" srcId="{A63B5CC5-F3A6-4E4E-9767-0EB3D6941714}" destId="{4B4344B4-13B1-4B59-9542-A3EF6B919021}" srcOrd="0" destOrd="0" presId="urn:microsoft.com/office/officeart/2005/8/layout/hList6"/>
    <dgm:cxn modelId="{C0A019B2-E4E6-4127-885D-B757E4C5B6FB}" type="presOf" srcId="{8AC1F99F-EF41-475E-8CFC-EDD3C48F0B47}" destId="{93A1A238-F6B6-4890-8786-28AD6ADBCE6A}" srcOrd="0" destOrd="0" presId="urn:microsoft.com/office/officeart/2005/8/layout/hList6"/>
    <dgm:cxn modelId="{551BC0BF-68FD-4069-BB2A-A6D2A2AAB65E}" srcId="{7E025161-0C83-4306-8839-8DB52D6E59DD}" destId="{8AC1F99F-EF41-475E-8CFC-EDD3C48F0B47}" srcOrd="0" destOrd="0" parTransId="{DCA8F4A9-9922-40F1-BADB-B60A385B98EA}" sibTransId="{5E660694-9CB7-4F70-89EC-2229C0C526E0}"/>
    <dgm:cxn modelId="{F3EDD711-9432-4C21-9D2A-6C5223C01B09}" srcId="{7E025161-0C83-4306-8839-8DB52D6E59DD}" destId="{67CEEDF8-D2CA-4F14-9A27-310078B0ED8E}" srcOrd="2" destOrd="0" parTransId="{F20C605F-9A23-4EAF-AA63-1361CCADF911}" sibTransId="{C72AB683-50F2-46B4-B431-7E4E9E9800EC}"/>
    <dgm:cxn modelId="{70E52978-5FFE-4AFC-832A-D32004378B37}" type="presOf" srcId="{7E025161-0C83-4306-8839-8DB52D6E59DD}" destId="{66FB5AF6-6303-490A-A17A-0DAE183BAF69}" srcOrd="0" destOrd="0" presId="urn:microsoft.com/office/officeart/2005/8/layout/hList6"/>
    <dgm:cxn modelId="{148F3B65-4264-4776-BD6E-A988DC16EBB0}" type="presParOf" srcId="{66FB5AF6-6303-490A-A17A-0DAE183BAF69}" destId="{93A1A238-F6B6-4890-8786-28AD6ADBCE6A}" srcOrd="0" destOrd="0" presId="urn:microsoft.com/office/officeart/2005/8/layout/hList6"/>
    <dgm:cxn modelId="{C6FC5977-4DDC-43AE-8347-7819131F2613}" type="presParOf" srcId="{66FB5AF6-6303-490A-A17A-0DAE183BAF69}" destId="{7B1C6FFD-BA55-4AD2-A2F0-B4B4FC9DF906}" srcOrd="1" destOrd="0" presId="urn:microsoft.com/office/officeart/2005/8/layout/hList6"/>
    <dgm:cxn modelId="{8AE697B9-2E45-454B-BABE-210313F871AB}" type="presParOf" srcId="{66FB5AF6-6303-490A-A17A-0DAE183BAF69}" destId="{4B4344B4-13B1-4B59-9542-A3EF6B919021}" srcOrd="2" destOrd="0" presId="urn:microsoft.com/office/officeart/2005/8/layout/hList6"/>
    <dgm:cxn modelId="{567314E4-1D55-4077-9094-3880548E32DF}" type="presParOf" srcId="{66FB5AF6-6303-490A-A17A-0DAE183BAF69}" destId="{2AB0DE1F-7090-4498-BC41-7806B264DF74}" srcOrd="3" destOrd="0" presId="urn:microsoft.com/office/officeart/2005/8/layout/hList6"/>
    <dgm:cxn modelId="{A36F9554-06D7-4286-A892-C1EC22022F21}" type="presParOf" srcId="{66FB5AF6-6303-490A-A17A-0DAE183BAF69}" destId="{EFD327D4-E30E-4508-8B0E-A9F466B9926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AE981-CA3A-4D93-BF7D-02CB62E0294A}">
      <dsp:nvSpPr>
        <dsp:cNvPr id="0" name=""/>
        <dsp:cNvSpPr/>
      </dsp:nvSpPr>
      <dsp:spPr>
        <a:xfrm rot="16200000">
          <a:off x="-1200775" y="1201871"/>
          <a:ext cx="5251994" cy="28482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0" tIns="0" rIns="225227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Dữ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bằng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ảnh</a:t>
          </a:r>
          <a:endParaRPr lang="en-US" sz="35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096" y="1050399"/>
        <a:ext cx="2848251" cy="3151196"/>
      </dsp:txXfrm>
    </dsp:sp>
    <dsp:sp modelId="{0CBC1302-5D9A-48BD-B7C3-91114FDDA765}">
      <dsp:nvSpPr>
        <dsp:cNvPr id="0" name=""/>
        <dsp:cNvSpPr/>
      </dsp:nvSpPr>
      <dsp:spPr>
        <a:xfrm rot="16200000">
          <a:off x="1861094" y="1201871"/>
          <a:ext cx="5251994" cy="28482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0" tIns="0" rIns="225227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 smtClean="0">
              <a:latin typeface="Times New Roman" pitchFamily="18" charset="0"/>
              <a:cs typeface="Times New Roman" pitchFamily="18" charset="0"/>
            </a:rPr>
            <a:t>Giơ</a:t>
          </a:r>
          <a:r>
            <a:rPr lang="en-US" sz="3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tay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biểu</a:t>
          </a:r>
          <a:endParaRPr lang="en-US" sz="35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62965" y="1050399"/>
        <a:ext cx="2848251" cy="3151196"/>
      </dsp:txXfrm>
    </dsp:sp>
    <dsp:sp modelId="{35814F13-BEF4-4772-AFD4-31848AD6971F}">
      <dsp:nvSpPr>
        <dsp:cNvPr id="0" name=""/>
        <dsp:cNvSpPr/>
      </dsp:nvSpPr>
      <dsp:spPr>
        <a:xfrm rot="16200000">
          <a:off x="4922964" y="1201871"/>
          <a:ext cx="5251994" cy="28482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0" tIns="0" rIns="225227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Trả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cộng</a:t>
          </a:r>
          <a:endParaRPr lang="en-US" sz="3500" b="1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Trả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sai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mất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trả</a:t>
          </a:r>
          <a:r>
            <a:rPr lang="en-US" sz="35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5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endParaRPr lang="en-US" sz="35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6124835" y="1050399"/>
        <a:ext cx="2848251" cy="3151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584CF-488A-49DC-9D08-40EB49415FB8}">
      <dsp:nvSpPr>
        <dsp:cNvPr id="0" name=""/>
        <dsp:cNvSpPr/>
      </dsp:nvSpPr>
      <dsp:spPr>
        <a:xfrm>
          <a:off x="14260" y="885021"/>
          <a:ext cx="5625048" cy="905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C4A8E-CC9B-4205-A192-24D4DED51953}">
      <dsp:nvSpPr>
        <dsp:cNvPr id="0" name=""/>
        <dsp:cNvSpPr/>
      </dsp:nvSpPr>
      <dsp:spPr>
        <a:xfrm>
          <a:off x="17821" y="640177"/>
          <a:ext cx="5773399" cy="1239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198" tIns="0" rIns="15919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nhớ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được gia tăng dân số tự nhiên và gia tăng dân số cơ giới</a:t>
          </a:r>
        </a:p>
      </dsp:txBody>
      <dsp:txXfrm>
        <a:off x="78345" y="700701"/>
        <a:ext cx="5652351" cy="1118784"/>
      </dsp:txXfrm>
    </dsp:sp>
    <dsp:sp modelId="{111D6781-2609-4943-A51F-A0369D75A0B3}">
      <dsp:nvSpPr>
        <dsp:cNvPr id="0" name=""/>
        <dsp:cNvSpPr/>
      </dsp:nvSpPr>
      <dsp:spPr>
        <a:xfrm>
          <a:off x="0" y="2199215"/>
          <a:ext cx="6016931" cy="1505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1FF86-ECB2-4D0C-A260-53050FCC8116}">
      <dsp:nvSpPr>
        <dsp:cNvPr id="0" name=""/>
        <dsp:cNvSpPr/>
      </dsp:nvSpPr>
      <dsp:spPr>
        <a:xfrm>
          <a:off x="39399" y="2269433"/>
          <a:ext cx="5943556" cy="1192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198" tIns="0" rIns="15919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quả của gia tăng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620" y="2327654"/>
        <a:ext cx="5827114" cy="1076226"/>
      </dsp:txXfrm>
    </dsp:sp>
    <dsp:sp modelId="{70AD04F9-C717-4ECF-8D9C-940922FF6108}">
      <dsp:nvSpPr>
        <dsp:cNvPr id="0" name=""/>
        <dsp:cNvSpPr/>
      </dsp:nvSpPr>
      <dsp:spPr>
        <a:xfrm>
          <a:off x="0" y="4029742"/>
          <a:ext cx="6016931" cy="10715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C2B10-82DD-414F-9581-47E9CD8FDB22}">
      <dsp:nvSpPr>
        <dsp:cNvPr id="0" name=""/>
        <dsp:cNvSpPr/>
      </dsp:nvSpPr>
      <dsp:spPr>
        <a:xfrm>
          <a:off x="205217" y="3866916"/>
          <a:ext cx="5751651" cy="1234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198" tIns="0" rIns="15919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được những giải pháp giải quyết vấn đề gia tăng dân số</a:t>
          </a:r>
        </a:p>
      </dsp:txBody>
      <dsp:txXfrm>
        <a:off x="265476" y="3927175"/>
        <a:ext cx="5631133" cy="1113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1A238-F6B6-4890-8786-28AD6ADBCE6A}">
      <dsp:nvSpPr>
        <dsp:cNvPr id="0" name=""/>
        <dsp:cNvSpPr/>
      </dsp:nvSpPr>
      <dsp:spPr>
        <a:xfrm rot="16200000">
          <a:off x="-292907" y="294002"/>
          <a:ext cx="3436257" cy="2848251"/>
        </a:xfrm>
        <a:prstGeom prst="flowChartManualOperati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 phút</a:t>
          </a:r>
        </a:p>
      </dsp:txBody>
      <dsp:txXfrm rot="5400000">
        <a:off x="1096" y="687250"/>
        <a:ext cx="2848251" cy="2061755"/>
      </dsp:txXfrm>
    </dsp:sp>
    <dsp:sp modelId="{4B4344B4-13B1-4B59-9542-A3EF6B919021}">
      <dsp:nvSpPr>
        <dsp:cNvPr id="0" name=""/>
        <dsp:cNvSpPr/>
      </dsp:nvSpPr>
      <dsp:spPr>
        <a:xfrm rot="16200000">
          <a:off x="2768963" y="294002"/>
          <a:ext cx="3436257" cy="2848251"/>
        </a:xfrm>
        <a:prstGeom prst="flowChartManualOperati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Điền từ còn thiếu vào chỗ trống</a:t>
          </a:r>
        </a:p>
      </dsp:txBody>
      <dsp:txXfrm rot="5400000">
        <a:off x="3062966" y="687250"/>
        <a:ext cx="2848251" cy="2061755"/>
      </dsp:txXfrm>
    </dsp:sp>
    <dsp:sp modelId="{EFD327D4-E30E-4508-8B0E-A9F466B99264}">
      <dsp:nvSpPr>
        <dsp:cNvPr id="0" name=""/>
        <dsp:cNvSpPr/>
      </dsp:nvSpPr>
      <dsp:spPr>
        <a:xfrm rot="16200000">
          <a:off x="5830833" y="294002"/>
          <a:ext cx="3436257" cy="2848251"/>
        </a:xfrm>
        <a:prstGeom prst="flowChartManualOperati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Nhanh và đúng nhất</a:t>
          </a:r>
          <a:r>
            <a:rPr lang="vi-VN" sz="28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+ điểm miệng</a:t>
          </a:r>
          <a:endParaRPr lang="en-US" sz="2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6124836" y="687250"/>
        <a:ext cx="2848251" cy="2061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B3C7B-AC28-496E-994A-676EC564E1F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0A3F1-A5B8-4DD4-BBA4-6C471DA2E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4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0D7EA6C-EF51-4D26-8CB1-AEB6E376006A}" type="slidenum">
              <a:rPr lang="en-US" altLang="en-US" sz="1200"/>
              <a:pPr algn="r" eaLnBrk="1" hangingPunct="1"/>
              <a:t>36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0C3456-B7B7-4A38-8C1B-C605B832EFBD}" type="slidenum">
              <a:rPr lang="en-US" altLang="en-US"/>
              <a:pPr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7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6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4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0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4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7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8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3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audio" Target="../media/audio2.wav"/><Relationship Id="rId7" Type="http://schemas.openxmlformats.org/officeDocument/2006/relationships/slide" Target="slide4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11" Type="http://schemas.openxmlformats.org/officeDocument/2006/relationships/slide" Target="slide42.xml"/><Relationship Id="rId5" Type="http://schemas.openxmlformats.org/officeDocument/2006/relationships/slide" Target="slide41.xml"/><Relationship Id="rId10" Type="http://schemas.openxmlformats.org/officeDocument/2006/relationships/slide" Target="slide46.xml"/><Relationship Id="rId4" Type="http://schemas.openxmlformats.org/officeDocument/2006/relationships/slide" Target="slide39.xml"/><Relationship Id="rId9" Type="http://schemas.openxmlformats.org/officeDocument/2006/relationships/slide" Target="slide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slide" Target="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6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6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6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6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image" Target="../media/image45.jpeg"/><Relationship Id="rId4" Type="http://schemas.openxmlformats.org/officeDocument/2006/relationships/audio" Target="../media/audio4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image" Target="../media/image45.jpeg"/><Relationship Id="rId4" Type="http://schemas.openxmlformats.org/officeDocument/2006/relationships/hyperlink" Target="&#272;&#7897;i%20k&#232;n%20t&#237;%20hon.mp4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image" Target="../media/image45.jpeg"/><Relationship Id="rId4" Type="http://schemas.openxmlformats.org/officeDocument/2006/relationships/hyperlink" Target="&#272;&#7897;i%20k&#232;n%20t&#237;%20hon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="" xmlns:a16="http://schemas.microsoft.com/office/drawing/2014/main" id="{2CE603B4-DC8C-4511-A00B-B70752EC0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04800"/>
            <a:ext cx="23622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9C68C98-28DD-454D-8372-42D28792EDA1}"/>
              </a:ext>
            </a:extLst>
          </p:cNvPr>
          <p:cNvSpPr txBox="1"/>
          <p:nvPr/>
        </p:nvSpPr>
        <p:spPr>
          <a:xfrm>
            <a:off x="1353408" y="4505780"/>
            <a:ext cx="6096000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</a:t>
            </a:r>
          </a:p>
        </p:txBody>
      </p:sp>
      <p:pic>
        <p:nvPicPr>
          <p:cNvPr id="4" name="Picture 3" descr="hq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0"/>
            <a:ext cx="4206240" cy="4057650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"/>
            <a:ext cx="4937760" cy="405765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21875" y="3097055"/>
            <a:ext cx="772733" cy="437882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37761" y="2028824"/>
            <a:ext cx="1123896" cy="9137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513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9C68C98-28DD-454D-8372-42D28792EDA1}"/>
              </a:ext>
            </a:extLst>
          </p:cNvPr>
          <p:cNvSpPr txBox="1"/>
          <p:nvPr/>
        </p:nvSpPr>
        <p:spPr>
          <a:xfrm>
            <a:off x="1353409" y="4430215"/>
            <a:ext cx="6096000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 thị</a:t>
            </a:r>
          </a:p>
        </p:txBody>
      </p:sp>
      <p:pic>
        <p:nvPicPr>
          <p:cNvPr id="4" name="Picture 3" descr="Bai tho Qua T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63" y="-8980"/>
            <a:ext cx="5625737" cy="4219303"/>
          </a:xfrm>
          <a:prstGeom prst="rect">
            <a:avLst/>
          </a:prstGeom>
        </p:spPr>
      </p:pic>
      <p:pic>
        <p:nvPicPr>
          <p:cNvPr id="5" name="Picture 4" descr="hinh-anh-doremon-che-1433126192951-66-0-428-710-crop-14331505060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8980"/>
            <a:ext cx="4835195" cy="421930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822675" y="570753"/>
            <a:ext cx="531715" cy="437882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-8980"/>
            <a:ext cx="1645921" cy="744583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3300"/>
                </a:solidFill>
              </a:rPr>
              <a:t>Đô ra emon</a:t>
            </a:r>
          </a:p>
        </p:txBody>
      </p:sp>
      <p:sp>
        <p:nvSpPr>
          <p:cNvPr id="7" name="Oval 6"/>
          <p:cNvSpPr/>
          <p:nvPr/>
        </p:nvSpPr>
        <p:spPr>
          <a:xfrm>
            <a:off x="417520" y="-8980"/>
            <a:ext cx="531715" cy="43788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513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9C68C98-28DD-454D-8372-42D28792EDA1}"/>
              </a:ext>
            </a:extLst>
          </p:cNvPr>
          <p:cNvSpPr txBox="1"/>
          <p:nvPr/>
        </p:nvSpPr>
        <p:spPr>
          <a:xfrm>
            <a:off x="1381983" y="4372520"/>
            <a:ext cx="6096000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</a:t>
            </a:r>
          </a:p>
        </p:txBody>
      </p:sp>
      <p:pic>
        <p:nvPicPr>
          <p:cNvPr id="3" name="Picture 2" descr="09d40dd2aae149c7003fa83bada415c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96" y="0"/>
            <a:ext cx="6048103" cy="4149929"/>
          </a:xfrm>
          <a:prstGeom prst="rect">
            <a:avLst/>
          </a:prstGeom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53989" cy="41539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38653" y="2011679"/>
            <a:ext cx="1097278" cy="495101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" y="557348"/>
            <a:ext cx="2956559" cy="1728652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513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9C68C98-28DD-454D-8372-42D28792EDA1}"/>
              </a:ext>
            </a:extLst>
          </p:cNvPr>
          <p:cNvSpPr txBox="1"/>
          <p:nvPr/>
        </p:nvSpPr>
        <p:spPr>
          <a:xfrm>
            <a:off x="1676400" y="4505870"/>
            <a:ext cx="6096000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Quốc</a:t>
            </a:r>
          </a:p>
        </p:txBody>
      </p:sp>
      <p:pic>
        <p:nvPicPr>
          <p:cNvPr id="3" name="Picture 2" descr="dungralamgiaodichtrunggiandoithuphigamethuvietnhandaygach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17029" cy="4219575"/>
          </a:xfrm>
          <a:prstGeom prst="rect">
            <a:avLst/>
          </a:prstGeom>
        </p:spPr>
      </p:pic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83" y="0"/>
            <a:ext cx="4741817" cy="4152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76400" y="762815"/>
            <a:ext cx="1132114" cy="666207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58189" y="1724025"/>
            <a:ext cx="814211" cy="573677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513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9C68C98-28DD-454D-8372-42D28792EDA1}"/>
              </a:ext>
            </a:extLst>
          </p:cNvPr>
          <p:cNvSpPr txBox="1"/>
          <p:nvPr/>
        </p:nvSpPr>
        <p:spPr>
          <a:xfrm>
            <a:off x="1510162" y="1881052"/>
            <a:ext cx="6096000" cy="144655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35763513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62644" y="2432926"/>
            <a:ext cx="8850726" cy="114629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1: DÂN SỐ</a:t>
            </a:r>
          </a:p>
        </p:txBody>
      </p:sp>
    </p:spTree>
    <p:extLst>
      <p:ext uri="{BB962C8B-B14F-4D97-AF65-F5344CB8AC3E}">
        <p14:creationId xmlns:p14="http://schemas.microsoft.com/office/powerpoint/2010/main" val="23922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9A26B38E-0C4D-4584-9CE0-30E2DDDB4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370"/>
            <a:ext cx="2929010" cy="2640911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962062259"/>
              </p:ext>
            </p:extLst>
          </p:nvPr>
        </p:nvGraphicFramePr>
        <p:xfrm>
          <a:off x="2878874" y="437607"/>
          <a:ext cx="6016931" cy="510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Hộp Văn bản 6">
            <a:extLst>
              <a:ext uri="{FF2B5EF4-FFF2-40B4-BE49-F238E27FC236}">
                <a16:creationId xmlns="" xmlns:a16="http://schemas.microsoft.com/office/drawing/2014/main" id="{9197440F-6424-45D1-AA54-ACADE1C91FAD}"/>
              </a:ext>
            </a:extLst>
          </p:cNvPr>
          <p:cNvSpPr txBox="1"/>
          <p:nvPr/>
        </p:nvSpPr>
        <p:spPr>
          <a:xfrm>
            <a:off x="304801" y="820394"/>
            <a:ext cx="25037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40665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4408" y="533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</a:rPr>
              <a:t>Dân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nguồn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lao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động</a:t>
            </a:r>
            <a:endParaRPr lang="vi-VN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1. DÂN SỐ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295400" y="3733800"/>
            <a:ext cx="5791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530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762000"/>
            <a:ext cx="4191000" cy="2971800"/>
          </a:xfrm>
          <a:prstGeom prst="rect">
            <a:avLst/>
          </a:prstGeom>
          <a:ln/>
        </p:spPr>
      </p:pic>
      <p:pic>
        <p:nvPicPr>
          <p:cNvPr id="8" name="image524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3962400"/>
            <a:ext cx="5219700" cy="1076325"/>
          </a:xfrm>
          <a:prstGeom prst="rect">
            <a:avLst/>
          </a:prstGeom>
          <a:ln w="15875">
            <a:solidFill>
              <a:srgbClr val="000000"/>
            </a:solidFill>
            <a:prstDash val="solid"/>
          </a:ln>
        </p:spPr>
      </p:pic>
      <p:sp>
        <p:nvSpPr>
          <p:cNvPr id="10" name="TextBox 9"/>
          <p:cNvSpPr txBox="1"/>
          <p:nvPr/>
        </p:nvSpPr>
        <p:spPr>
          <a:xfrm>
            <a:off x="228600" y="10668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lãnh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thổ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4408" y="533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</a:rPr>
              <a:t>Dân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nguồn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lao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1. DÂN SỐ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295400" y="3733800"/>
            <a:ext cx="5791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10668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lãnh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thổ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554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066800"/>
            <a:ext cx="4270158" cy="3316266"/>
          </a:xfrm>
          <a:prstGeom prst="rect">
            <a:avLst/>
          </a:prstGeom>
          <a:ln w="15875">
            <a:solidFill>
              <a:srgbClr val="00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5042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65004949"/>
              </p:ext>
            </p:extLst>
          </p:nvPr>
        </p:nvGraphicFramePr>
        <p:xfrm>
          <a:off x="0" y="1945640"/>
          <a:ext cx="8974183" cy="343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B42A7E64-2FC8-4F7C-84C9-E2C1F788A201}"/>
              </a:ext>
            </a:extLst>
          </p:cNvPr>
          <p:cNvSpPr txBox="1"/>
          <p:nvPr/>
        </p:nvSpPr>
        <p:spPr>
          <a:xfrm>
            <a:off x="2199861" y="1049571"/>
            <a:ext cx="3909391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Hộp Văn bản 6">
            <a:extLst>
              <a:ext uri="{FF2B5EF4-FFF2-40B4-BE49-F238E27FC236}">
                <a16:creationId xmlns="" xmlns:a16="http://schemas.microsoft.com/office/drawing/2014/main" id="{9197440F-6424-45D1-AA54-ACADE1C91FAD}"/>
              </a:ext>
            </a:extLst>
          </p:cNvPr>
          <p:cNvSpPr txBox="1"/>
          <p:nvPr/>
        </p:nvSpPr>
        <p:spPr>
          <a:xfrm>
            <a:off x="104502" y="52252"/>
            <a:ext cx="56431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Dân số và nguồn lao động.</a:t>
            </a:r>
          </a:p>
        </p:txBody>
      </p:sp>
    </p:spTree>
    <p:extLst>
      <p:ext uri="{BB962C8B-B14F-4D97-AF65-F5344CB8AC3E}">
        <p14:creationId xmlns:p14="http://schemas.microsoft.com/office/powerpoint/2010/main" val="10692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xplosion 1 1"/>
          <p:cNvSpPr/>
          <p:nvPr/>
        </p:nvSpPr>
        <p:spPr>
          <a:xfrm>
            <a:off x="1786273" y="305463"/>
            <a:ext cx="6490952" cy="55905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ĐUỔI HÌNH BẮT CHỮ</a:t>
            </a:r>
          </a:p>
        </p:txBody>
      </p:sp>
    </p:spTree>
    <p:extLst>
      <p:ext uri="{BB962C8B-B14F-4D97-AF65-F5344CB8AC3E}">
        <p14:creationId xmlns:p14="http://schemas.microsoft.com/office/powerpoint/2010/main" val="34776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88993"/>
            <a:ext cx="9144000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- Số </a:t>
            </a: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lượng người trên Trái Đất tăng không ngừng và tăng nhanh nhất vào thế kỉ ... (1).</a:t>
            </a:r>
          </a:p>
          <a:p>
            <a:pPr algn="just"/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-  Điều </a:t>
            </a: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tra dân số cho biết .... (2), ...... (3), ... (4).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 Dân </a:t>
            </a: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số được biểu hiện cụ thể bằng ....(5). Tháp tuổi cho biết tổng số ... (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), ... (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Tx/>
              <a:buChar char="-"/>
            </a:pP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quốc gia có dân số đông nhất thế giới hiện nay lần lượt là ..., ... và ... (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it-IT" sz="36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9197440F-6424-45D1-AA54-ACADE1C91FAD}"/>
              </a:ext>
            </a:extLst>
          </p:cNvPr>
          <p:cNvSpPr txBox="1"/>
          <p:nvPr/>
        </p:nvSpPr>
        <p:spPr>
          <a:xfrm>
            <a:off x="104502" y="52252"/>
            <a:ext cx="56431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Dân số và nguồn lao động.</a:t>
            </a:r>
          </a:p>
        </p:txBody>
      </p:sp>
    </p:spTree>
    <p:extLst>
      <p:ext uri="{BB962C8B-B14F-4D97-AF65-F5344CB8AC3E}">
        <p14:creationId xmlns:p14="http://schemas.microsoft.com/office/powerpoint/2010/main" val="2368864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1563"/>
            <a:ext cx="914400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- Số lượng người trên Trái Đất tăng không ngừng và tăng nhanh nhất vào thế kỉ </a:t>
            </a:r>
            <a:r>
              <a:rPr lang="it-IT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(1).</a:t>
            </a:r>
          </a:p>
          <a:p>
            <a:pPr algn="just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- Điều tra dân số cho biết </a:t>
            </a:r>
            <a:r>
              <a:rPr lang="it-IT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 số người 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(2), </a:t>
            </a:r>
            <a:r>
              <a:rPr lang="it-IT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tuổi 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(3), </a:t>
            </a:r>
            <a:r>
              <a:rPr lang="it-IT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tính 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(4).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Dân số được biểu hiện cụ thể bằng </a:t>
            </a:r>
            <a:r>
              <a:rPr lang="it-IT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 tuổi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(5). Tháp tuổi cho biết tổng số </a:t>
            </a:r>
            <a:r>
              <a:rPr lang="it-IT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và nữ 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(5), số người </a:t>
            </a:r>
            <a:r>
              <a:rPr lang="it-IT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độ tuổi lao động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(6).</a:t>
            </a:r>
          </a:p>
          <a:p>
            <a:pPr algn="just">
              <a:buFontTx/>
              <a:buChar char="-"/>
            </a:pP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3 quốc gia có dân số đông nhất thế giới hiện nay lần lượt là </a:t>
            </a:r>
            <a:r>
              <a:rPr lang="it-IT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Quốc, Ấn Độ và Hoa Kỳ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(7).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9197440F-6424-45D1-AA54-ACADE1C91FAD}"/>
              </a:ext>
            </a:extLst>
          </p:cNvPr>
          <p:cNvSpPr txBox="1"/>
          <p:nvPr/>
        </p:nvSpPr>
        <p:spPr>
          <a:xfrm>
            <a:off x="104502" y="52252"/>
            <a:ext cx="56431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Dân số và nguồn lao động.</a:t>
            </a:r>
          </a:p>
        </p:txBody>
      </p:sp>
    </p:spTree>
    <p:extLst>
      <p:ext uri="{BB962C8B-B14F-4D97-AF65-F5344CB8AC3E}">
        <p14:creationId xmlns:p14="http://schemas.microsoft.com/office/powerpoint/2010/main" val="2368864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4572000" cy="4525963"/>
          </a:xfrm>
        </p:spPr>
        <p:txBody>
          <a:bodyPr>
            <a:no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 tra dân số cho ta biết?</a:t>
            </a:r>
            <a:endParaRPr lang="vi-VN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Tổng số người</a:t>
            </a:r>
            <a:endParaRPr lang="vi-VN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 người theo từng độ tuổ</a:t>
            </a:r>
            <a:r>
              <a:rPr lang="en-US" sz="2400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vi-VN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Tổng số Nam và Nữ</a:t>
            </a:r>
            <a:endParaRPr lang="vi-VN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 người trong độ tuổi lao động</a:t>
            </a:r>
            <a:endParaRPr lang="vi-VN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 độ văn hóa</a:t>
            </a:r>
            <a:endParaRPr lang="vi-VN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Nghề nghiệp đang làm</a:t>
            </a:r>
            <a:endParaRPr lang="vi-VN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Nghề nghiệp được đào tạo</a:t>
            </a:r>
            <a:endParaRPr lang="vi-VN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533.png"/>
          <p:cNvPicPr/>
          <p:nvPr/>
        </p:nvPicPr>
        <p:blipFill>
          <a:blip r:embed="rId2" cstate="print"/>
          <a:srcRect l="10204" t="31169" r="42857" b="29870"/>
          <a:stretch>
            <a:fillRect/>
          </a:stretch>
        </p:blipFill>
        <p:spPr>
          <a:xfrm>
            <a:off x="4343400" y="838200"/>
            <a:ext cx="4648200" cy="35052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573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</a:rPr>
              <a:t>Dân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nguồn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lao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1. DÂN SỐ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438400" y="3733800"/>
            <a:ext cx="5791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10668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lãnh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thổ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lao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quý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báu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533.png"/>
          <p:cNvPicPr/>
          <p:nvPr/>
        </p:nvPicPr>
        <p:blipFill>
          <a:blip r:embed="rId2" cstate="print"/>
          <a:srcRect l="10204" t="31169" r="42857" b="29870"/>
          <a:stretch>
            <a:fillRect/>
          </a:stretch>
        </p:blipFill>
        <p:spPr>
          <a:xfrm>
            <a:off x="5410200" y="914400"/>
            <a:ext cx="3581400" cy="2819400"/>
          </a:xfrm>
          <a:prstGeom prst="rect">
            <a:avLst/>
          </a:prstGeom>
          <a:ln/>
        </p:spPr>
      </p:pic>
      <p:sp>
        <p:nvSpPr>
          <p:cNvPr id="11" name="TextBox 10"/>
          <p:cNvSpPr txBox="1"/>
          <p:nvPr/>
        </p:nvSpPr>
        <p:spPr>
          <a:xfrm>
            <a:off x="152400" y="3734812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lao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là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tuổi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lao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(15- 60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tuổi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tuổi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lao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khả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lao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(do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33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1" y="457200"/>
            <a:ext cx="7467600" cy="5867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532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36.jpg" descr="HÃ¬nh áº£nh cÃ³ liÃªn qua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381000"/>
            <a:ext cx="4892994" cy="4644300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685800" y="510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00FF"/>
                </a:solidFill>
              </a:rPr>
              <a:t>“ </a:t>
            </a:r>
            <a:r>
              <a:rPr lang="vi-VN" b="1" i="1" dirty="0" smtClean="0">
                <a:solidFill>
                  <a:srgbClr val="0000FF"/>
                </a:solidFill>
              </a:rPr>
              <a:t>Năm 2019 dân số Việt Nam có cơ cấu dân số vàng rất thuận lợi cho phát triển kinh tế, song dân số Việt Nam sẽ già trước khi giàu</a:t>
            </a:r>
            <a:r>
              <a:rPr lang="vi-VN" dirty="0" smtClean="0">
                <a:solidFill>
                  <a:srgbClr val="0000FF"/>
                </a:solidFill>
              </a:rPr>
              <a:t>” </a:t>
            </a:r>
            <a:endParaRPr lang="vi-VN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4408" y="533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</a:rPr>
              <a:t>Dân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</a:rPr>
              <a:t>nguồn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lao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1. DÂN SỐ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438400" y="3733800"/>
            <a:ext cx="5791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10668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lãnh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thổ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quý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báu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533.png"/>
          <p:cNvPicPr/>
          <p:nvPr/>
        </p:nvPicPr>
        <p:blipFill>
          <a:blip r:embed="rId2" cstate="print"/>
          <a:srcRect l="10204" t="31169" r="42857" b="29870"/>
          <a:stretch>
            <a:fillRect/>
          </a:stretch>
        </p:blipFill>
        <p:spPr>
          <a:xfrm>
            <a:off x="5410200" y="914400"/>
            <a:ext cx="3581400" cy="2819400"/>
          </a:xfrm>
          <a:prstGeom prst="rect">
            <a:avLst/>
          </a:prstGeom>
          <a:ln/>
        </p:spPr>
      </p:pic>
      <p:sp>
        <p:nvSpPr>
          <p:cNvPr id="11" name="TextBox 10"/>
          <p:cNvSpPr txBox="1"/>
          <p:nvPr/>
        </p:nvSpPr>
        <p:spPr>
          <a:xfrm>
            <a:off x="152400" y="27432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lao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là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tuổi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lao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(15- 60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tuổi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tuổi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lao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vẫn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khả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lao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(do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vi-V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1148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4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TG </a:t>
            </a:r>
            <a:r>
              <a:rPr lang="en-US" sz="4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XIX </a:t>
            </a:r>
            <a:r>
              <a:rPr lang="en-US" sz="4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XX </a:t>
            </a:r>
            <a:endParaRPr lang="vi-VN" sz="4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548" y="1341380"/>
            <a:ext cx="8434316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 sao từ 1900 đến nay dân số thế giới lại tăng nhanh?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biện pháp hạn chế gia tăng dân số và giải quyết hậu quả?  </a:t>
            </a:r>
          </a:p>
        </p:txBody>
      </p:sp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9197440F-6424-45D1-AA54-ACADE1C91FAD}"/>
              </a:ext>
            </a:extLst>
          </p:cNvPr>
          <p:cNvSpPr txBox="1"/>
          <p:nvPr/>
        </p:nvSpPr>
        <p:spPr>
          <a:xfrm>
            <a:off x="104501" y="52252"/>
            <a:ext cx="670124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Dân số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inh-1-2-bie1bb83u-c491e1bb93-dc3a2n-se1bb91-the1babf-gie1bb9bi-te1bbab-c491e1baa7u-cc3b4ng-nguyc3aan-vc3a0-de1bbb1-bc3a1o-c491e1babfn-nc483m-2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8808"/>
            <a:ext cx="9088997" cy="40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64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vi-VN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1. DÂN SỐ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TG </a:t>
            </a:r>
            <a:r>
              <a:rPr lang="en-US" sz="3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XIX </a:t>
            </a:r>
            <a:r>
              <a:rPr lang="en-US" sz="3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XX </a:t>
            </a:r>
            <a:endParaRPr lang="vi-VN" sz="3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106.png" descr="HÃ¬nh áº£nh cÃ³ liÃªn qua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52606" y="609600"/>
            <a:ext cx="4991394" cy="2677858"/>
          </a:xfrm>
          <a:prstGeom prst="rect">
            <a:avLst/>
          </a:prstGeom>
          <a:ln/>
        </p:spPr>
      </p:pic>
      <p:cxnSp>
        <p:nvCxnSpPr>
          <p:cNvPr id="13" name="Straight Connector 12"/>
          <p:cNvCxnSpPr/>
          <p:nvPr/>
        </p:nvCxnSpPr>
        <p:spPr>
          <a:xfrm rot="5400000">
            <a:off x="1371599" y="3733800"/>
            <a:ext cx="5791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98.png"/>
          <p:cNvPicPr/>
          <p:nvPr/>
        </p:nvPicPr>
        <p:blipFill>
          <a:blip r:embed="rId3" cstate="print"/>
          <a:srcRect l="11284" t="-337" r="9127" b="31637"/>
          <a:stretch>
            <a:fillRect/>
          </a:stretch>
        </p:blipFill>
        <p:spPr>
          <a:xfrm>
            <a:off x="4191000" y="3733800"/>
            <a:ext cx="1676400" cy="1371600"/>
          </a:xfrm>
          <a:prstGeom prst="rect">
            <a:avLst/>
          </a:prstGeom>
          <a:ln/>
        </p:spPr>
      </p:pic>
      <p:pic>
        <p:nvPicPr>
          <p:cNvPr id="15" name="image99.jpg" descr="HÃ¬nh áº£nh cÃ³ liÃªn quan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67400" y="3733800"/>
            <a:ext cx="1447800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107.jpg" descr="Káº¿t quáº£ hÃ¬nh áº£nh cho ÄÃ³i kÃ©m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391400" y="3733800"/>
            <a:ext cx="1752600" cy="1311201"/>
          </a:xfrm>
          <a:prstGeom prst="rect">
            <a:avLst/>
          </a:prstGeom>
          <a:ln/>
        </p:spPr>
      </p:pic>
      <p:pic>
        <p:nvPicPr>
          <p:cNvPr id="17" name="Picture 16" descr="KT 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5105401"/>
            <a:ext cx="1826400" cy="1215386"/>
          </a:xfrm>
          <a:prstGeom prst="rect">
            <a:avLst/>
          </a:prstGeom>
        </p:spPr>
      </p:pic>
      <p:pic>
        <p:nvPicPr>
          <p:cNvPr id="18" name="Picture 17" descr="KT tă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5029200"/>
            <a:ext cx="1729426" cy="1295400"/>
          </a:xfrm>
          <a:prstGeom prst="rect">
            <a:avLst/>
          </a:prstGeom>
        </p:spPr>
      </p:pic>
      <p:pic>
        <p:nvPicPr>
          <p:cNvPr id="19" name="image108.jpg" descr="HÃ¬nh áº£nh cÃ³ liÃªn quan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943600" y="5029200"/>
            <a:ext cx="1829425" cy="1372069"/>
          </a:xfrm>
          <a:prstGeom prst="rect">
            <a:avLst/>
          </a:prstGeom>
          <a:ln/>
        </p:spPr>
      </p:pic>
      <p:pic>
        <p:nvPicPr>
          <p:cNvPr id="20" name="image102.jpg" descr="Káº¿t quáº£ hÃ¬nh áº£nh cho y táº¿ phÃ¡t triá»n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7467600" y="5072455"/>
            <a:ext cx="1872726" cy="140454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292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vi-VN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1. DÂN SỐ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TG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XIX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XX </a:t>
            </a:r>
            <a:endParaRPr lang="vi-VN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106.png" descr="HÃ¬nh áº£nh cÃ³ liÃªn qua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609600"/>
            <a:ext cx="4191000" cy="2677858"/>
          </a:xfrm>
          <a:prstGeom prst="rect">
            <a:avLst/>
          </a:prstGeom>
          <a:ln/>
        </p:spPr>
      </p:pic>
      <p:cxnSp>
        <p:nvCxnSpPr>
          <p:cNvPr id="13" name="Straight Connector 12"/>
          <p:cNvCxnSpPr/>
          <p:nvPr/>
        </p:nvCxnSpPr>
        <p:spPr>
          <a:xfrm rot="5400000">
            <a:off x="2209800" y="3733800"/>
            <a:ext cx="5791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" y="1572161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kỉ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chậm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chạp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đói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kém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chiến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tranh</a:t>
            </a:r>
            <a:endParaRPr lang="vi-VN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56144060"/>
              </p:ext>
            </p:extLst>
          </p:nvPr>
        </p:nvGraphicFramePr>
        <p:xfrm>
          <a:off x="-1" y="1397000"/>
          <a:ext cx="8974183" cy="5251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B42A7E64-2FC8-4F7C-84C9-E2C1F788A201}"/>
              </a:ext>
            </a:extLst>
          </p:cNvPr>
          <p:cNvSpPr txBox="1"/>
          <p:nvPr/>
        </p:nvSpPr>
        <p:spPr>
          <a:xfrm>
            <a:off x="2199861" y="318051"/>
            <a:ext cx="3909391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692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vi-VN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1. DÂN SỐ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TG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XIX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XX </a:t>
            </a:r>
            <a:endParaRPr lang="vi-VN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106.png" descr="HÃ¬nh áº£nh cÃ³ liÃªn qua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609600"/>
            <a:ext cx="4191000" cy="2677858"/>
          </a:xfrm>
          <a:prstGeom prst="rect">
            <a:avLst/>
          </a:prstGeom>
          <a:ln/>
        </p:spPr>
      </p:pic>
      <p:cxnSp>
        <p:nvCxnSpPr>
          <p:cNvPr id="13" name="Straight Connector 12"/>
          <p:cNvCxnSpPr/>
          <p:nvPr/>
        </p:nvCxnSpPr>
        <p:spPr>
          <a:xfrm rot="5400000">
            <a:off x="2209800" y="3733800"/>
            <a:ext cx="5791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" y="157216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kỉ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chậm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chạp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đói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kém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tranh</a:t>
            </a:r>
            <a:endParaRPr lang="vi-VN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25908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kỉ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XIX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nay,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tế</a:t>
            </a:r>
            <a:endParaRPr lang="vi-VN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5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4.jpg" descr="HÃ¬nh áº£nh cÃ³ liÃªn qua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95800" cy="3074990"/>
          </a:xfrm>
          <a:prstGeom prst="rect">
            <a:avLst/>
          </a:prstGeom>
          <a:ln/>
        </p:spPr>
      </p:pic>
      <p:pic>
        <p:nvPicPr>
          <p:cNvPr id="5" name="image78.jpg" descr="Káº¿t quáº£ hÃ¬nh áº£nh cho táº¯c ÄÆ°á»ng káº¹t xe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0"/>
            <a:ext cx="3886200" cy="3124200"/>
          </a:xfrm>
          <a:prstGeom prst="rect">
            <a:avLst/>
          </a:prstGeom>
          <a:ln/>
        </p:spPr>
      </p:pic>
      <p:pic>
        <p:nvPicPr>
          <p:cNvPr id="6" name="image83.jpg" descr="Káº¿t quáº£ hÃ¬nh áº£nh cho lá»p há»c quÃ¡ ÄÃ´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" y="3200400"/>
            <a:ext cx="4191000" cy="3124200"/>
          </a:xfrm>
          <a:prstGeom prst="rect">
            <a:avLst/>
          </a:prstGeom>
          <a:ln/>
        </p:spPr>
      </p:pic>
      <p:pic>
        <p:nvPicPr>
          <p:cNvPr id="7" name="image87.jpg" descr="Káº¿t quáº£ hÃ¬nh áº£nh cho rÃ¡c tháº£i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3276600"/>
            <a:ext cx="4038600" cy="3048000"/>
          </a:xfrm>
          <a:prstGeom prst="rect">
            <a:avLst/>
          </a:prstGeom>
          <a:ln/>
        </p:spPr>
      </p:pic>
      <p:pic>
        <p:nvPicPr>
          <p:cNvPr id="8" name="image76.jpg" descr="HÃ¬nh áº£nh cÃ³ liÃªn quan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438400" y="1828800"/>
            <a:ext cx="3886200" cy="2003879"/>
          </a:xfrm>
          <a:prstGeom prst="rect">
            <a:avLst/>
          </a:prstGeom>
          <a:ln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Bùng nổ dân số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Bùng nổ dân số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vi-VN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1. DÂN SỐ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TG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XIX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XX </a:t>
            </a:r>
            <a:endParaRPr lang="vi-VN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106.png" descr="HÃ¬nh áº£nh cÃ³ liÃªn qua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609600"/>
            <a:ext cx="4191000" cy="2677858"/>
          </a:xfrm>
          <a:prstGeom prst="rect">
            <a:avLst/>
          </a:prstGeom>
          <a:ln/>
        </p:spPr>
      </p:pic>
      <p:cxnSp>
        <p:nvCxnSpPr>
          <p:cNvPr id="13" name="Straight Connector 12"/>
          <p:cNvCxnSpPr/>
          <p:nvPr/>
        </p:nvCxnSpPr>
        <p:spPr>
          <a:xfrm rot="5400000">
            <a:off x="2209800" y="3733800"/>
            <a:ext cx="5791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08222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Bùng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nổ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473" y="2718137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50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kỉ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XX,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bùng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nổ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châu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Á, Phi,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Mĩ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273.png"/>
          <p:cNvPicPr/>
          <p:nvPr/>
        </p:nvPicPr>
        <p:blipFill>
          <a:blip r:embed="rId3" cstate="print"/>
          <a:srcRect l="67059" t="14834" r="4706" b="2661"/>
          <a:stretch>
            <a:fillRect/>
          </a:stretch>
        </p:blipFill>
        <p:spPr>
          <a:xfrm>
            <a:off x="7239000" y="3505200"/>
            <a:ext cx="19050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6" name="image273.png"/>
          <p:cNvPicPr/>
          <p:nvPr/>
        </p:nvPicPr>
        <p:blipFill>
          <a:blip r:embed="rId3" cstate="print"/>
          <a:srcRect l="4705" t="17496" r="65882" b="2661"/>
          <a:stretch>
            <a:fillRect/>
          </a:stretch>
        </p:blipFill>
        <p:spPr>
          <a:xfrm>
            <a:off x="5181600" y="3505200"/>
            <a:ext cx="19050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57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vi-VN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1. DÂN SỐ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TG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XIX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XX </a:t>
            </a:r>
            <a:endParaRPr lang="vi-VN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106.png" descr="HÃ¬nh áº£nh cÃ³ liÃªn qua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609600"/>
            <a:ext cx="4191000" cy="2677858"/>
          </a:xfrm>
          <a:prstGeom prst="rect">
            <a:avLst/>
          </a:prstGeom>
          <a:ln/>
        </p:spPr>
      </p:pic>
      <p:cxnSp>
        <p:nvCxnSpPr>
          <p:cNvPr id="13" name="Straight Connector 12"/>
          <p:cNvCxnSpPr/>
          <p:nvPr/>
        </p:nvCxnSpPr>
        <p:spPr>
          <a:xfrm rot="5400000">
            <a:off x="2209800" y="3733800"/>
            <a:ext cx="5791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600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Bùng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nổ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9812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kỉ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XX,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nổ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châu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Á, Phi,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273.png"/>
          <p:cNvPicPr/>
          <p:nvPr/>
        </p:nvPicPr>
        <p:blipFill>
          <a:blip r:embed="rId3" cstate="print"/>
          <a:srcRect l="67059" t="14834" r="4706" b="2661"/>
          <a:stretch>
            <a:fillRect/>
          </a:stretch>
        </p:blipFill>
        <p:spPr>
          <a:xfrm>
            <a:off x="7239000" y="3505200"/>
            <a:ext cx="19050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6" name="image273.png"/>
          <p:cNvPicPr/>
          <p:nvPr/>
        </p:nvPicPr>
        <p:blipFill>
          <a:blip r:embed="rId3" cstate="print"/>
          <a:srcRect l="4705" t="17496" r="65882" b="2661"/>
          <a:stretch>
            <a:fillRect/>
          </a:stretch>
        </p:blipFill>
        <p:spPr>
          <a:xfrm>
            <a:off x="5181600" y="3505200"/>
            <a:ext cx="19050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52400" y="3096161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Hậu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nổ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phúc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tế-xã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...</a:t>
            </a:r>
            <a:endParaRPr lang="vi-VN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8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vi-VN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1. DÂN SỐ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TG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XIX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XX </a:t>
            </a:r>
            <a:endParaRPr lang="vi-VN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106.png" descr="HÃ¬nh áº£nh cÃ³ liÃªn qua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609600"/>
            <a:ext cx="4191000" cy="2677858"/>
          </a:xfrm>
          <a:prstGeom prst="rect">
            <a:avLst/>
          </a:prstGeom>
          <a:ln/>
        </p:spPr>
      </p:pic>
      <p:cxnSp>
        <p:nvCxnSpPr>
          <p:cNvPr id="13" name="Straight Connector 12"/>
          <p:cNvCxnSpPr/>
          <p:nvPr/>
        </p:nvCxnSpPr>
        <p:spPr>
          <a:xfrm rot="5400000">
            <a:off x="2209800" y="3733800"/>
            <a:ext cx="57912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600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Bùng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nổ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9812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kỉ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XX,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nổ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châu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Á, Phi,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Mĩ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273.png"/>
          <p:cNvPicPr/>
          <p:nvPr/>
        </p:nvPicPr>
        <p:blipFill>
          <a:blip r:embed="rId3" cstate="print"/>
          <a:srcRect l="67059" t="14834" r="4706" b="2661"/>
          <a:stretch>
            <a:fillRect/>
          </a:stretch>
        </p:blipFill>
        <p:spPr>
          <a:xfrm>
            <a:off x="7239000" y="3505200"/>
            <a:ext cx="19050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6" name="image273.png"/>
          <p:cNvPicPr/>
          <p:nvPr/>
        </p:nvPicPr>
        <p:blipFill>
          <a:blip r:embed="rId3" cstate="print"/>
          <a:srcRect l="4705" t="17496" r="65882" b="2661"/>
          <a:stretch>
            <a:fillRect/>
          </a:stretch>
        </p:blipFill>
        <p:spPr>
          <a:xfrm>
            <a:off x="5181600" y="3505200"/>
            <a:ext cx="19050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52400" y="3096161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Hậu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nổ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ép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phúc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kìm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hãm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tế-xã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...</a:t>
            </a:r>
            <a:endParaRPr lang="vi-VN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4419600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pháp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tế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350" y="1066800"/>
            <a:ext cx="7848600" cy="27432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8388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5400" b="1" dirty="0" err="1">
                <a:ln>
                  <a:solidFill>
                    <a:srgbClr val="FF0066"/>
                  </a:solidFill>
                </a:ln>
                <a:solidFill>
                  <a:srgbClr val="EC1A38"/>
                </a:solidFill>
              </a:rPr>
              <a:t>Vòng</a:t>
            </a:r>
            <a:r>
              <a:rPr lang="en-US" sz="5400" b="1" dirty="0">
                <a:ln>
                  <a:solidFill>
                    <a:srgbClr val="FF0066"/>
                  </a:solidFill>
                </a:ln>
                <a:solidFill>
                  <a:srgbClr val="EC1A38"/>
                </a:solidFill>
              </a:rPr>
              <a:t> quay </a:t>
            </a:r>
            <a:r>
              <a:rPr lang="en-US" sz="5400" b="1" dirty="0" err="1">
                <a:ln>
                  <a:solidFill>
                    <a:srgbClr val="FF0066"/>
                  </a:solidFill>
                </a:ln>
                <a:solidFill>
                  <a:srgbClr val="EC1A38"/>
                </a:solidFill>
              </a:rPr>
              <a:t>kiến</a:t>
            </a:r>
            <a:r>
              <a:rPr lang="en-US" sz="5400" b="1" dirty="0">
                <a:ln>
                  <a:solidFill>
                    <a:srgbClr val="FF0066"/>
                  </a:solidFill>
                </a:ln>
                <a:solidFill>
                  <a:srgbClr val="EC1A38"/>
                </a:solidFill>
              </a:rPr>
              <a:t> </a:t>
            </a:r>
            <a:r>
              <a:rPr lang="en-US" sz="5400" b="1" dirty="0" err="1">
                <a:ln>
                  <a:solidFill>
                    <a:srgbClr val="FF0066"/>
                  </a:solidFill>
                </a:ln>
                <a:solidFill>
                  <a:srgbClr val="EC1A38"/>
                </a:solidFill>
              </a:rPr>
              <a:t>thức</a:t>
            </a:r>
            <a:r>
              <a:rPr lang="en-US" sz="5400" b="1" dirty="0">
                <a:ln>
                  <a:solidFill>
                    <a:srgbClr val="FF0066"/>
                  </a:solidFill>
                </a:ln>
                <a:solidFill>
                  <a:srgbClr val="EC1A38"/>
                </a:solidFill>
              </a:rPr>
              <a:t>  </a:t>
            </a:r>
          </a:p>
        </p:txBody>
      </p:sp>
      <p:pic>
        <p:nvPicPr>
          <p:cNvPr id="26642" name="Picture 18" descr="Related image"/>
          <p:cNvPicPr>
            <a:picLocks noChangeAspect="1" noChangeArrowheads="1"/>
          </p:cNvPicPr>
          <p:nvPr/>
        </p:nvPicPr>
        <p:blipFill>
          <a:blip r:embed="rId2"/>
          <a:srcRect b="11929"/>
          <a:stretch>
            <a:fillRect/>
          </a:stretch>
        </p:blipFill>
        <p:spPr bwMode="auto">
          <a:xfrm>
            <a:off x="2514600" y="3790950"/>
            <a:ext cx="458787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600" y="533400"/>
            <a:ext cx="6172200" cy="5943600"/>
            <a:chOff x="912" y="336"/>
            <a:chExt cx="3888" cy="3696"/>
          </a:xfrm>
        </p:grpSpPr>
        <p:sp>
          <p:nvSpPr>
            <p:cNvPr id="25627" name="AutoShape 3"/>
            <p:cNvSpPr>
              <a:spLocks noChangeArrowheads="1"/>
            </p:cNvSpPr>
            <p:nvPr/>
          </p:nvSpPr>
          <p:spPr bwMode="auto">
            <a:xfrm>
              <a:off x="912" y="336"/>
              <a:ext cx="3888" cy="3696"/>
            </a:xfrm>
            <a:prstGeom prst="flowChartConnector">
              <a:avLst/>
            </a:prstGeom>
            <a:noFill/>
            <a:ln w="1714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628" name="Line 4"/>
            <p:cNvSpPr>
              <a:spLocks noChangeShapeType="1"/>
            </p:cNvSpPr>
            <p:nvPr/>
          </p:nvSpPr>
          <p:spPr bwMode="auto">
            <a:xfrm>
              <a:off x="2563" y="336"/>
              <a:ext cx="29" cy="379"/>
            </a:xfrm>
            <a:prstGeom prst="line">
              <a:avLst/>
            </a:prstGeom>
            <a:noFill/>
            <a:ln w="2127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rot="-1934518">
            <a:off x="2214563" y="1171575"/>
            <a:ext cx="4538662" cy="4470400"/>
            <a:chOff x="1388" y="765"/>
            <a:chExt cx="2859" cy="2816"/>
          </a:xfrm>
        </p:grpSpPr>
        <p:sp>
          <p:nvSpPr>
            <p:cNvPr id="25613" name="AutoShape 6"/>
            <p:cNvSpPr>
              <a:spLocks noChangeArrowheads="1"/>
            </p:cNvSpPr>
            <p:nvPr/>
          </p:nvSpPr>
          <p:spPr bwMode="auto">
            <a:xfrm rot="1988503">
              <a:off x="2825" y="862"/>
              <a:ext cx="720" cy="1423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 dirty="0">
                  <a:cs typeface="Arial" charset="0"/>
                </a:rPr>
                <a:t>1 tràng </a:t>
              </a:r>
            </a:p>
            <a:p>
              <a:pPr algn="ctr" eaLnBrk="1" hangingPunct="1"/>
              <a:r>
                <a:rPr lang="en-US" altLang="en-US" b="1" dirty="0">
                  <a:cs typeface="Arial" charset="0"/>
                </a:rPr>
                <a:t>pháo</a:t>
              </a:r>
            </a:p>
            <a:p>
              <a:pPr algn="ctr" eaLnBrk="1" hangingPunct="1"/>
              <a:r>
                <a:rPr lang="en-US" altLang="en-US" b="1" dirty="0">
                  <a:cs typeface="Arial" charset="0"/>
                </a:rPr>
                <a:t>tay</a:t>
              </a:r>
            </a:p>
          </p:txBody>
        </p:sp>
        <p:sp>
          <p:nvSpPr>
            <p:cNvPr id="25614" name="AutoShape 7"/>
            <p:cNvSpPr>
              <a:spLocks noChangeArrowheads="1"/>
            </p:cNvSpPr>
            <p:nvPr/>
          </p:nvSpPr>
          <p:spPr bwMode="auto">
            <a:xfrm rot="3737369">
              <a:off x="3122" y="1129"/>
              <a:ext cx="668" cy="1422"/>
            </a:xfrm>
            <a:prstGeom prst="flowChartMerg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cs typeface="Arial" charset="0"/>
                </a:rPr>
                <a:t>6 điểm </a:t>
              </a:r>
            </a:p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cs typeface="Arial" charset="0"/>
                </a:rPr>
                <a:t>miệng</a:t>
              </a:r>
            </a:p>
          </p:txBody>
        </p:sp>
        <p:sp>
          <p:nvSpPr>
            <p:cNvPr id="25615" name="AutoShape 8"/>
            <p:cNvSpPr>
              <a:spLocks noChangeArrowheads="1"/>
            </p:cNvSpPr>
            <p:nvPr/>
          </p:nvSpPr>
          <p:spPr bwMode="auto">
            <a:xfrm rot="5391790">
              <a:off x="3199" y="1487"/>
              <a:ext cx="667" cy="1428"/>
            </a:xfrm>
            <a:prstGeom prst="flowChartMerg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cs typeface="Arial" charset="0"/>
                </a:rPr>
                <a:t>7 điểm </a:t>
              </a:r>
            </a:p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cs typeface="Arial" charset="0"/>
                </a:rPr>
                <a:t>miệng</a:t>
              </a:r>
            </a:p>
          </p:txBody>
        </p:sp>
        <p:sp>
          <p:nvSpPr>
            <p:cNvPr id="25616" name="AutoShape 9"/>
            <p:cNvSpPr>
              <a:spLocks noChangeArrowheads="1"/>
            </p:cNvSpPr>
            <p:nvPr/>
          </p:nvSpPr>
          <p:spPr bwMode="auto">
            <a:xfrm rot="7154532">
              <a:off x="3117" y="1842"/>
              <a:ext cx="667" cy="1421"/>
            </a:xfrm>
            <a:prstGeom prst="flowChartMerg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cs typeface="Arial" charset="0"/>
                </a:rPr>
                <a:t>7 điểm </a:t>
              </a:r>
            </a:p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cs typeface="Arial" charset="0"/>
                </a:rPr>
                <a:t>miệng</a:t>
              </a:r>
            </a:p>
          </p:txBody>
        </p:sp>
        <p:sp>
          <p:nvSpPr>
            <p:cNvPr id="25617" name="AutoShape 10"/>
            <p:cNvSpPr>
              <a:spLocks noChangeArrowheads="1"/>
            </p:cNvSpPr>
            <p:nvPr/>
          </p:nvSpPr>
          <p:spPr bwMode="auto">
            <a:xfrm rot="9027440">
              <a:off x="2827" y="2143"/>
              <a:ext cx="714" cy="1368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r>
                <a:rPr lang="en-US" altLang="en-US" sz="2000" dirty="0">
                  <a:cs typeface="Arial" charset="0"/>
                </a:rPr>
                <a:t>6 điểm</a:t>
              </a:r>
            </a:p>
            <a:p>
              <a:pPr algn="ctr" eaLnBrk="1" hangingPunct="1"/>
              <a:r>
                <a:rPr lang="en-US" altLang="en-US" sz="2000" dirty="0">
                  <a:cs typeface="Arial" charset="0"/>
                </a:rPr>
                <a:t>miệng</a:t>
              </a:r>
            </a:p>
          </p:txBody>
        </p:sp>
        <p:sp>
          <p:nvSpPr>
            <p:cNvPr id="25618" name="AutoShape 11"/>
            <p:cNvSpPr>
              <a:spLocks noChangeArrowheads="1"/>
            </p:cNvSpPr>
            <p:nvPr/>
          </p:nvSpPr>
          <p:spPr bwMode="auto">
            <a:xfrm rot="125343">
              <a:off x="2445" y="765"/>
              <a:ext cx="762" cy="1383"/>
            </a:xfrm>
            <a:prstGeom prst="flowChartMerg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cs typeface="Arial" charset="0"/>
                </a:rPr>
                <a:t>7 điểm 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  <a:cs typeface="Arial" charset="0"/>
                </a:rPr>
                <a:t>miệng</a:t>
              </a:r>
            </a:p>
          </p:txBody>
        </p:sp>
        <p:sp>
          <p:nvSpPr>
            <p:cNvPr id="17428" name="AutoShape 12"/>
            <p:cNvSpPr>
              <a:spLocks noChangeArrowheads="1"/>
            </p:cNvSpPr>
            <p:nvPr/>
          </p:nvSpPr>
          <p:spPr bwMode="auto">
            <a:xfrm rot="19805971">
              <a:off x="2056" y="855"/>
              <a:ext cx="762" cy="1407"/>
            </a:xfrm>
            <a:prstGeom prst="flowChartMerg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600" b="1" dirty="0">
                  <a:solidFill>
                    <a:schemeClr val="bg1"/>
                  </a:solidFill>
                  <a:cs typeface="Arial" charset="0"/>
                </a:rPr>
                <a:t>1 tràng </a:t>
              </a:r>
            </a:p>
            <a:p>
              <a:pPr algn="ctr"/>
              <a:r>
                <a:rPr lang="en-US" altLang="en-US" sz="1600" b="1" dirty="0">
                  <a:solidFill>
                    <a:schemeClr val="bg1"/>
                  </a:solidFill>
                  <a:cs typeface="Arial" charset="0"/>
                </a:rPr>
                <a:t>Pháo tay</a:t>
              </a:r>
            </a:p>
          </p:txBody>
        </p:sp>
        <p:sp>
          <p:nvSpPr>
            <p:cNvPr id="25620" name="AutoShape 13"/>
            <p:cNvSpPr>
              <a:spLocks noChangeArrowheads="1"/>
            </p:cNvSpPr>
            <p:nvPr/>
          </p:nvSpPr>
          <p:spPr bwMode="auto">
            <a:xfrm rot="-3693062">
              <a:off x="1798" y="1136"/>
              <a:ext cx="715" cy="1380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r>
                <a:rPr lang="en-US" altLang="en-US" sz="1400" b="1" dirty="0">
                  <a:solidFill>
                    <a:schemeClr val="bg1"/>
                  </a:solidFill>
                  <a:cs typeface="Arial" charset="0"/>
                </a:rPr>
                <a:t>8 điểm miệng</a:t>
              </a:r>
            </a:p>
          </p:txBody>
        </p:sp>
        <p:sp>
          <p:nvSpPr>
            <p:cNvPr id="25621" name="AutoShape 14"/>
            <p:cNvSpPr>
              <a:spLocks noChangeArrowheads="1"/>
            </p:cNvSpPr>
            <p:nvPr/>
          </p:nvSpPr>
          <p:spPr bwMode="auto">
            <a:xfrm rot="-5438308">
              <a:off x="1721" y="1520"/>
              <a:ext cx="668" cy="1333"/>
            </a:xfrm>
            <a:prstGeom prst="flowChartMerge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400" b="1" dirty="0">
                  <a:cs typeface="Arial" charset="0"/>
                </a:rPr>
                <a:t>Chúc bạn</a:t>
              </a:r>
            </a:p>
            <a:p>
              <a:pPr algn="ctr"/>
              <a:r>
                <a:rPr lang="en-US" altLang="en-US" sz="1400" b="1" dirty="0">
                  <a:cs typeface="Arial" charset="0"/>
                </a:rPr>
                <a:t>May mắn</a:t>
              </a:r>
            </a:p>
            <a:p>
              <a:pPr algn="ctr"/>
              <a:r>
                <a:rPr lang="en-US" altLang="en-US" sz="1400" b="1" dirty="0">
                  <a:cs typeface="Arial" charset="0"/>
                </a:rPr>
                <a:t>Lần sau</a:t>
              </a:r>
            </a:p>
          </p:txBody>
        </p:sp>
        <p:sp>
          <p:nvSpPr>
            <p:cNvPr id="25622" name="AutoShape 15"/>
            <p:cNvSpPr>
              <a:spLocks noChangeArrowheads="1"/>
            </p:cNvSpPr>
            <p:nvPr/>
          </p:nvSpPr>
          <p:spPr bwMode="auto">
            <a:xfrm rot="-7139482">
              <a:off x="1798" y="1884"/>
              <a:ext cx="668" cy="1325"/>
            </a:xfrm>
            <a:prstGeom prst="flowChartMerg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en-US" altLang="en-US" sz="1400" b="1" dirty="0">
                  <a:solidFill>
                    <a:schemeClr val="bg1"/>
                  </a:solidFill>
                  <a:cs typeface="Arial" charset="0"/>
                </a:rPr>
                <a:t>7 điểm </a:t>
              </a:r>
            </a:p>
            <a:p>
              <a:pPr algn="ctr"/>
              <a:r>
                <a:rPr lang="en-US" altLang="en-US" sz="1400" b="1" dirty="0">
                  <a:solidFill>
                    <a:schemeClr val="bg1"/>
                  </a:solidFill>
                  <a:cs typeface="Arial" charset="0"/>
                </a:rPr>
                <a:t>miệng</a:t>
              </a:r>
            </a:p>
          </p:txBody>
        </p:sp>
        <p:sp>
          <p:nvSpPr>
            <p:cNvPr id="25623" name="AutoShape 16"/>
            <p:cNvSpPr>
              <a:spLocks noChangeArrowheads="1"/>
            </p:cNvSpPr>
            <p:nvPr/>
          </p:nvSpPr>
          <p:spPr bwMode="auto">
            <a:xfrm rot="-8974783">
              <a:off x="2101" y="2122"/>
              <a:ext cx="666" cy="1351"/>
            </a:xfrm>
            <a:prstGeom prst="flowChartMerg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r>
                <a:rPr lang="en-US" altLang="en-US" sz="1600" b="1" dirty="0">
                  <a:solidFill>
                    <a:srgbClr val="FFFF00"/>
                  </a:solidFill>
                  <a:cs typeface="Arial" charset="0"/>
                </a:rPr>
                <a:t>8</a:t>
              </a:r>
            </a:p>
            <a:p>
              <a:pPr algn="ctr" eaLnBrk="1" hangingPunct="1"/>
              <a:r>
                <a:rPr lang="en-US" altLang="en-US" sz="1600" b="1" dirty="0">
                  <a:solidFill>
                    <a:srgbClr val="FFFF00"/>
                  </a:solidFill>
                  <a:cs typeface="Arial" charset="0"/>
                </a:rPr>
                <a:t>Điểm</a:t>
              </a:r>
            </a:p>
            <a:p>
              <a:pPr algn="ctr" eaLnBrk="1" hangingPunct="1"/>
              <a:r>
                <a:rPr lang="en-US" altLang="en-US" sz="1600" b="1" dirty="0">
                  <a:solidFill>
                    <a:srgbClr val="FFFF00"/>
                  </a:solidFill>
                  <a:cs typeface="Arial" charset="0"/>
                </a:rPr>
                <a:t>Miệng</a:t>
              </a:r>
              <a:endParaRPr lang="en-US" altLang="en-US" sz="2000" b="1" dirty="0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25624" name="AutoShape 17"/>
            <p:cNvSpPr>
              <a:spLocks noChangeArrowheads="1"/>
            </p:cNvSpPr>
            <p:nvPr/>
          </p:nvSpPr>
          <p:spPr bwMode="auto">
            <a:xfrm rot="-10745120">
              <a:off x="2424" y="2246"/>
              <a:ext cx="744" cy="1335"/>
            </a:xfrm>
            <a:prstGeom prst="flowChartMerg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r>
                <a:rPr lang="en-US" altLang="en-US" sz="1600" b="1" dirty="0">
                  <a:solidFill>
                    <a:schemeClr val="bg1"/>
                  </a:solidFill>
                  <a:cs typeface="Arial" charset="0"/>
                </a:rPr>
                <a:t>1 cái</a:t>
              </a:r>
            </a:p>
            <a:p>
              <a:pPr algn="ctr" eaLnBrk="1" hangingPunct="1"/>
              <a:r>
                <a:rPr lang="en-US" altLang="en-US" sz="1600" b="1" dirty="0">
                  <a:solidFill>
                    <a:schemeClr val="bg1"/>
                  </a:solidFill>
                  <a:cs typeface="Arial" charset="0"/>
                </a:rPr>
                <a:t>Bắt tay</a:t>
              </a:r>
            </a:p>
            <a:p>
              <a:pPr algn="ctr" eaLnBrk="1" hangingPunct="1"/>
              <a:r>
                <a:rPr lang="en-US" altLang="en-US" sz="1600" b="1" dirty="0">
                  <a:solidFill>
                    <a:schemeClr val="bg1"/>
                  </a:solidFill>
                  <a:cs typeface="Arial" charset="0"/>
                </a:rPr>
                <a:t>Từ người</a:t>
              </a:r>
            </a:p>
            <a:p>
              <a:pPr algn="ctr" eaLnBrk="1" hangingPunct="1"/>
              <a:r>
                <a:rPr lang="en-US" altLang="en-US" sz="1600" b="1" dirty="0">
                  <a:solidFill>
                    <a:schemeClr val="bg1"/>
                  </a:solidFill>
                  <a:cs typeface="Arial" charset="0"/>
                </a:rPr>
                <a:t>Khác giới</a:t>
              </a:r>
            </a:p>
          </p:txBody>
        </p:sp>
        <p:sp>
          <p:nvSpPr>
            <p:cNvPr id="25625" name="AutoShape 18"/>
            <p:cNvSpPr>
              <a:spLocks noChangeArrowheads="1"/>
            </p:cNvSpPr>
            <p:nvPr/>
          </p:nvSpPr>
          <p:spPr bwMode="auto">
            <a:xfrm rot="263569">
              <a:off x="2628" y="2008"/>
              <a:ext cx="381" cy="381"/>
            </a:xfrm>
            <a:prstGeom prst="flowChartConnector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5626" name="Line 19"/>
            <p:cNvSpPr>
              <a:spLocks noChangeShapeType="1"/>
            </p:cNvSpPr>
            <p:nvPr/>
          </p:nvSpPr>
          <p:spPr bwMode="auto">
            <a:xfrm>
              <a:off x="2112" y="2928"/>
              <a:ext cx="384" cy="24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3" name="Oval 2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29600" y="1058863"/>
            <a:ext cx="457200" cy="457200"/>
          </a:xfrm>
          <a:prstGeom prst="ellipse">
            <a:avLst/>
          </a:prstGeom>
          <a:solidFill>
            <a:srgbClr val="99FF33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9484" name="Oval 2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29600" y="2201863"/>
            <a:ext cx="533400" cy="457200"/>
          </a:xfrm>
          <a:prstGeom prst="ellipse">
            <a:avLst/>
          </a:prstGeom>
          <a:solidFill>
            <a:srgbClr val="CC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19485" name="Oval 2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29600" y="1592263"/>
            <a:ext cx="457200" cy="4572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66"/>
                </a:solidFill>
                <a:cs typeface="Arial" charset="0"/>
              </a:rPr>
              <a:t>2</a:t>
            </a:r>
          </a:p>
        </p:txBody>
      </p:sp>
      <p:sp>
        <p:nvSpPr>
          <p:cNvPr id="19486" name="Oval 3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24838" y="4183063"/>
            <a:ext cx="538162" cy="457200"/>
          </a:xfrm>
          <a:prstGeom prst="ellipse">
            <a:avLst/>
          </a:prstGeom>
          <a:solidFill>
            <a:srgbClr val="FF00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cs typeface="Arial" charset="0"/>
              </a:rPr>
              <a:t>6</a:t>
            </a:r>
          </a:p>
        </p:txBody>
      </p:sp>
      <p:sp>
        <p:nvSpPr>
          <p:cNvPr id="19487" name="Oval 3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29600" y="3497263"/>
            <a:ext cx="533400" cy="457200"/>
          </a:xfrm>
          <a:prstGeom prst="ellipse">
            <a:avLst/>
          </a:prstGeom>
          <a:solidFill>
            <a:srgbClr val="00CC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cs typeface="Arial" charset="0"/>
              </a:rPr>
              <a:t>5</a:t>
            </a:r>
          </a:p>
        </p:txBody>
      </p:sp>
      <p:sp>
        <p:nvSpPr>
          <p:cNvPr id="3083" name="Oval 3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224838" y="4792663"/>
            <a:ext cx="538162" cy="45720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cs typeface="Arial" charset="0"/>
              </a:rPr>
              <a:t>7</a:t>
            </a:r>
          </a:p>
        </p:txBody>
      </p:sp>
      <p:sp>
        <p:nvSpPr>
          <p:cNvPr id="28" name="Oval 3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224838" y="5402263"/>
            <a:ext cx="538162" cy="457200"/>
          </a:xfrm>
          <a:prstGeom prst="ellipse">
            <a:avLst/>
          </a:prstGeom>
          <a:solidFill>
            <a:schemeClr val="bg1">
              <a:lumMod val="9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cs typeface="Arial" charset="0"/>
              </a:rPr>
              <a:t>8</a:t>
            </a:r>
          </a:p>
        </p:txBody>
      </p:sp>
      <p:sp>
        <p:nvSpPr>
          <p:cNvPr id="32" name="Cloud Callout 31"/>
          <p:cNvSpPr/>
          <p:nvPr/>
        </p:nvSpPr>
        <p:spPr>
          <a:xfrm>
            <a:off x="381000" y="330200"/>
            <a:ext cx="1981200" cy="1524000"/>
          </a:xfrm>
          <a:prstGeom prst="cloudCallout">
            <a:avLst>
              <a:gd name="adj1" fmla="val -10576"/>
              <a:gd name="adj2" fmla="val 87262"/>
            </a:avLst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>
            <a:hlinkClick r:id="rId11" action="ppaction://hlinksldjump"/>
          </p:cNvPr>
          <p:cNvSpPr/>
          <p:nvPr/>
        </p:nvSpPr>
        <p:spPr>
          <a:xfrm>
            <a:off x="8224838" y="2822575"/>
            <a:ext cx="538162" cy="457200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6600FF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0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0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580000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0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0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780000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500000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0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9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9483" grpId="0" animBg="1"/>
      <p:bldP spid="19484" grpId="0" animBg="1"/>
      <p:bldP spid="19485" grpId="0" animBg="1"/>
      <p:bldP spid="19486" grpId="0" animBg="1"/>
      <p:bldP spid="19487" grpId="0" animBg="1"/>
      <p:bldP spid="3083" grpId="0" animBg="1"/>
      <p:bldP spid="28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6">
            <a:extLst>
              <a:ext uri="{FF2B5EF4-FFF2-40B4-BE49-F238E27FC236}">
                <a16:creationId xmlns="" xmlns:a16="http://schemas.microsoft.com/office/drawing/2014/main" id="{9197440F-6424-45D1-AA54-ACADE1C91FAD}"/>
              </a:ext>
            </a:extLst>
          </p:cNvPr>
          <p:cNvSpPr txBox="1"/>
          <p:nvPr/>
        </p:nvSpPr>
        <p:spPr>
          <a:xfrm>
            <a:off x="143693" y="992779"/>
            <a:ext cx="8856618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có 5 phút để tổng kết lại những nội dung đã học bằng sơ đồ tư duy. Vẽ ra giấy.</a:t>
            </a:r>
          </a:p>
        </p:txBody>
      </p:sp>
    </p:spTree>
    <p:extLst>
      <p:ext uri="{BB962C8B-B14F-4D97-AF65-F5344CB8AC3E}">
        <p14:creationId xmlns:p14="http://schemas.microsoft.com/office/powerpoint/2010/main" val="2368864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6" y="1733266"/>
            <a:ext cx="84343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abia" panose="020B7200000000000000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688642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1117600" y="738188"/>
            <a:ext cx="7683500" cy="1323439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vi-VN" sz="4000" b="1" dirty="0">
                <a:solidFill>
                  <a:srgbClr val="00B0F0"/>
                </a:solidFill>
                <a:latin typeface="Times New Roman (Headings)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Times New Roman (Headings)"/>
              </a:rPr>
              <a:t>Câu hỏi 1: </a:t>
            </a:r>
            <a:r>
              <a:rPr lang="en-US" sz="4000" b="1" dirty="0">
                <a:solidFill>
                  <a:srgbClr val="0070C0"/>
                </a:solidFill>
                <a:latin typeface="Times New Roman (Headings)"/>
              </a:rPr>
              <a:t>Gia tăng dân số tự nhiên là gì?</a:t>
            </a:r>
            <a:endParaRPr lang="en-US" sz="4000" dirty="0">
              <a:solidFill>
                <a:srgbClr val="0070C0"/>
              </a:solidFill>
              <a:latin typeface="Times New Roman (Headings)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771775" y="2497138"/>
            <a:ext cx="6172200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3600" dirty="0">
                <a:solidFill>
                  <a:srgbClr val="FF0000"/>
                </a:solidFill>
                <a:latin typeface="Times New Roman (Headings)"/>
              </a:rPr>
              <a:t>Là mối quan hệ giữa số trẻ sinh ra và số người chết đi trong một năm.</a:t>
            </a:r>
          </a:p>
        </p:txBody>
      </p:sp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7696200" y="5638800"/>
            <a:ext cx="1143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6629" name="Picture 14" descr="Image result for hand point clipart"/>
          <p:cNvPicPr>
            <a:picLocks noChangeAspect="1" noChangeArrowheads="1"/>
          </p:cNvPicPr>
          <p:nvPr/>
        </p:nvPicPr>
        <p:blipFill>
          <a:blip r:embed="rId5"/>
          <a:srcRect t="22813" b="28517"/>
          <a:stretch>
            <a:fillRect/>
          </a:stretch>
        </p:blipFill>
        <p:spPr bwMode="auto">
          <a:xfrm>
            <a:off x="1214438" y="2476500"/>
            <a:ext cx="132397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6" descr="Captur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538" y="4191000"/>
            <a:ext cx="16827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28"/>
          <p:cNvSpPr/>
          <p:nvPr/>
        </p:nvSpPr>
        <p:spPr>
          <a:xfrm>
            <a:off x="1227138" y="50498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0</a:t>
            </a:r>
          </a:p>
        </p:txBody>
      </p:sp>
      <p:sp>
        <p:nvSpPr>
          <p:cNvPr id="30" name="Oval 29"/>
          <p:cNvSpPr/>
          <p:nvPr/>
        </p:nvSpPr>
        <p:spPr>
          <a:xfrm>
            <a:off x="1227138" y="50498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1227138" y="50498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1227138" y="50498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1227138" y="50498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1227138" y="50498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1227138" y="50498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6</a:t>
            </a:r>
          </a:p>
        </p:txBody>
      </p:sp>
      <p:sp>
        <p:nvSpPr>
          <p:cNvPr id="36" name="Oval 35"/>
          <p:cNvSpPr/>
          <p:nvPr/>
        </p:nvSpPr>
        <p:spPr>
          <a:xfrm>
            <a:off x="1227138" y="50498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7</a:t>
            </a:r>
          </a:p>
        </p:txBody>
      </p:sp>
      <p:sp>
        <p:nvSpPr>
          <p:cNvPr id="37" name="Oval 36"/>
          <p:cNvSpPr/>
          <p:nvPr/>
        </p:nvSpPr>
        <p:spPr>
          <a:xfrm>
            <a:off x="1227138" y="50498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8</a:t>
            </a:r>
          </a:p>
        </p:txBody>
      </p:sp>
      <p:sp>
        <p:nvSpPr>
          <p:cNvPr id="38" name="Oval 37"/>
          <p:cNvSpPr/>
          <p:nvPr/>
        </p:nvSpPr>
        <p:spPr>
          <a:xfrm>
            <a:off x="1227138" y="50498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9</a:t>
            </a:r>
          </a:p>
        </p:txBody>
      </p:sp>
      <p:sp>
        <p:nvSpPr>
          <p:cNvPr id="39" name="Oval 38"/>
          <p:cNvSpPr/>
          <p:nvPr/>
        </p:nvSpPr>
        <p:spPr>
          <a:xfrm>
            <a:off x="1227138" y="50498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9C68C98-28DD-454D-8372-42D28792EDA1}"/>
              </a:ext>
            </a:extLst>
          </p:cNvPr>
          <p:cNvSpPr txBox="1"/>
          <p:nvPr/>
        </p:nvSpPr>
        <p:spPr>
          <a:xfrm>
            <a:off x="1743933" y="4343945"/>
            <a:ext cx="6096000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cư</a:t>
            </a:r>
          </a:p>
        </p:txBody>
      </p:sp>
      <p:pic>
        <p:nvPicPr>
          <p:cNvPr id="11" name="Picture 10" descr="20180530083852Huong-dan-be-tap-ke-chuyen-anh-nong-dan-va-con-co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5591176" cy="4152901"/>
          </a:xfrm>
          <a:prstGeom prst="rect">
            <a:avLst/>
          </a:prstGeom>
        </p:spPr>
      </p:pic>
      <p:pic>
        <p:nvPicPr>
          <p:cNvPr id="12" name="Picture 11" descr="luat-cu-tru-nam-2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175" y="-1"/>
            <a:ext cx="3552825" cy="41529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984444" y="2277904"/>
            <a:ext cx="962788" cy="582861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86935" y="1584847"/>
            <a:ext cx="1280652" cy="900724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513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TextBox 36"/>
          <p:cNvSpPr txBox="1">
            <a:spLocks noChangeArrowheads="1"/>
          </p:cNvSpPr>
          <p:nvPr/>
        </p:nvSpPr>
        <p:spPr bwMode="auto">
          <a:xfrm>
            <a:off x="1065712" y="1955076"/>
            <a:ext cx="75057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400" dirty="0">
                <a:solidFill>
                  <a:srgbClr val="FF0000"/>
                </a:solidFill>
                <a:latin typeface="Times New Roman (Headings)"/>
              </a:rPr>
              <a:t>Là mối quan hệ giữa số người chuyển đến và chuyển đi trong một năm.</a:t>
            </a:r>
          </a:p>
        </p:txBody>
      </p:sp>
      <p:pic>
        <p:nvPicPr>
          <p:cNvPr id="27656" name="Picture 26" descr="Captu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4181475"/>
            <a:ext cx="16827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1131888" y="5040313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0</a:t>
            </a:r>
          </a:p>
        </p:txBody>
      </p:sp>
      <p:sp>
        <p:nvSpPr>
          <p:cNvPr id="13" name="Oval 12"/>
          <p:cNvSpPr/>
          <p:nvPr/>
        </p:nvSpPr>
        <p:spPr>
          <a:xfrm>
            <a:off x="1131888" y="5040313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1131888" y="5040313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131888" y="5040313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1131888" y="5040313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1131888" y="5040313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5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052285" y="411616"/>
            <a:ext cx="7683500" cy="1323439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vi-VN" sz="4000" b="1" dirty="0">
                <a:solidFill>
                  <a:srgbClr val="00B0F0"/>
                </a:solidFill>
                <a:latin typeface="Times New Roman (Headings)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Times New Roman (Headings)"/>
              </a:rPr>
              <a:t>Câu hỏi </a:t>
            </a:r>
            <a:r>
              <a:rPr lang="en-US" sz="4000" b="1" dirty="0">
                <a:solidFill>
                  <a:srgbClr val="0070C0"/>
                </a:solidFill>
                <a:latin typeface="Times New Roman (Headings)"/>
              </a:rPr>
              <a:t>2</a:t>
            </a:r>
            <a:r>
              <a:rPr lang="vi-VN" sz="4000" b="1" dirty="0">
                <a:solidFill>
                  <a:srgbClr val="0070C0"/>
                </a:solidFill>
                <a:latin typeface="Times New Roman (Headings)"/>
              </a:rPr>
              <a:t>: </a:t>
            </a:r>
            <a:r>
              <a:rPr lang="en-US" sz="4000" b="1" dirty="0">
                <a:solidFill>
                  <a:srgbClr val="0070C0"/>
                </a:solidFill>
                <a:latin typeface="Times New Roman (Headings)"/>
              </a:rPr>
              <a:t>Gia tăng dân số cơ giói là gì?</a:t>
            </a:r>
            <a:endParaRPr lang="en-US" sz="4000" dirty="0">
              <a:solidFill>
                <a:srgbClr val="0070C0"/>
              </a:solidFill>
              <a:latin typeface="Times New Roman (Headings)"/>
            </a:endParaRPr>
          </a:p>
        </p:txBody>
      </p:sp>
      <p:sp>
        <p:nvSpPr>
          <p:cNvPr id="19" name="Action Button: Home 18">
            <a:hlinkClick r:id="rId5" action="ppaction://hlinksldjump" highlightClick="1"/>
          </p:cNvPr>
          <p:cNvSpPr/>
          <p:nvPr/>
        </p:nvSpPr>
        <p:spPr>
          <a:xfrm>
            <a:off x="7696200" y="5638800"/>
            <a:ext cx="1143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5"/>
          <p:cNvSpPr txBox="1">
            <a:spLocks noChangeArrowheads="1"/>
          </p:cNvSpPr>
          <p:nvPr/>
        </p:nvSpPr>
        <p:spPr bwMode="auto">
          <a:xfrm>
            <a:off x="762000" y="609600"/>
            <a:ext cx="78486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vi-VN" altLang="en-US" sz="4000" b="1" dirty="0">
                <a:solidFill>
                  <a:srgbClr val="0000FF"/>
                </a:solidFill>
              </a:rPr>
              <a:t>Câu hỏi 3: </a:t>
            </a:r>
            <a:r>
              <a:rPr lang="en-US" altLang="en-US" sz="4000" dirty="0">
                <a:solidFill>
                  <a:srgbClr val="0000FF"/>
                </a:solidFill>
              </a:rPr>
              <a:t>Nhìn vào tháp dân số chúng ta sẽ biết được gì</a:t>
            </a:r>
            <a:r>
              <a:rPr lang="vi-VN" altLang="en-US" sz="4000" dirty="0">
                <a:solidFill>
                  <a:srgbClr val="0000FF"/>
                </a:solidFill>
              </a:rPr>
              <a:t>? 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  <p:pic>
        <p:nvPicPr>
          <p:cNvPr id="28677" name="Picture 26" descr="Captu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938" y="4095750"/>
            <a:ext cx="16827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125538" y="495458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0</a:t>
            </a:r>
          </a:p>
        </p:txBody>
      </p:sp>
      <p:sp>
        <p:nvSpPr>
          <p:cNvPr id="10" name="Oval 9"/>
          <p:cNvSpPr/>
          <p:nvPr/>
        </p:nvSpPr>
        <p:spPr>
          <a:xfrm>
            <a:off x="1125538" y="495458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125538" y="495458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125538" y="495458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1125538" y="495458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125538" y="495458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90949" y="2831515"/>
            <a:ext cx="4572000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chemeClr val="bg1"/>
                </a:solidFill>
                <a:latin typeface="Times New Roman (Headings)"/>
              </a:rPr>
              <a:t>Độ tuổi</a:t>
            </a:r>
          </a:p>
          <a:p>
            <a:pPr algn="just">
              <a:defRPr/>
            </a:pPr>
            <a:r>
              <a:rPr lang="en-US" sz="3600" dirty="0">
                <a:solidFill>
                  <a:schemeClr val="bg1"/>
                </a:solidFill>
                <a:latin typeface="Times New Roman (Headings)"/>
              </a:rPr>
              <a:t>Giới tính</a:t>
            </a:r>
          </a:p>
          <a:p>
            <a:pPr algn="just">
              <a:defRPr/>
            </a:pPr>
            <a:r>
              <a:rPr lang="en-US" sz="3600" dirty="0">
                <a:solidFill>
                  <a:schemeClr val="bg1"/>
                </a:solidFill>
                <a:latin typeface="Times New Roman (Headings)"/>
              </a:rPr>
              <a:t>Số dân</a:t>
            </a:r>
          </a:p>
          <a:p>
            <a:pPr algn="just">
              <a:defRPr/>
            </a:pPr>
            <a:r>
              <a:rPr lang="en-US" sz="3600" dirty="0">
                <a:solidFill>
                  <a:schemeClr val="bg1"/>
                </a:solidFill>
                <a:latin typeface="Times New Roman (Headings)"/>
              </a:rPr>
              <a:t>Nguồn lao động</a:t>
            </a:r>
          </a:p>
        </p:txBody>
      </p:sp>
      <p:sp>
        <p:nvSpPr>
          <p:cNvPr id="16" name="Action Button: Home 15">
            <a:hlinkClick r:id="rId5" action="ppaction://hlinksldjump" highlightClick="1"/>
          </p:cNvPr>
          <p:cNvSpPr/>
          <p:nvPr/>
        </p:nvSpPr>
        <p:spPr>
          <a:xfrm>
            <a:off x="7696200" y="5638800"/>
            <a:ext cx="1143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96938" y="446088"/>
            <a:ext cx="8018462" cy="1569660"/>
          </a:xfrm>
          <a:prstGeom prst="rect">
            <a:avLst/>
          </a:prstGeom>
          <a:solidFill>
            <a:srgbClr val="66FFFF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3200" b="1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 Câu hỏi 4: </a:t>
            </a:r>
            <a:r>
              <a:rPr lang="en-US" sz="3200" b="1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Bùng nổ dân số diễn ra nhanh nhất vào thế kỉ bao nhiêu? Quốc gia nào có dân số đông nhất thế giới?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436916" y="2531382"/>
            <a:ext cx="7445828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DS tăng nhanh nhất vào hế kỉ XX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Trung Quốc đông dân nhất thế giới</a:t>
            </a:r>
          </a:p>
        </p:txBody>
      </p:sp>
      <p:pic>
        <p:nvPicPr>
          <p:cNvPr id="29701" name="Picture 26" descr="Captu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588" y="4343400"/>
            <a:ext cx="1547812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6"/>
          <p:cNvSpPr/>
          <p:nvPr/>
        </p:nvSpPr>
        <p:spPr>
          <a:xfrm>
            <a:off x="1136650" y="5167313"/>
            <a:ext cx="919163" cy="884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0</a:t>
            </a:r>
          </a:p>
        </p:txBody>
      </p:sp>
      <p:sp>
        <p:nvSpPr>
          <p:cNvPr id="28" name="Oval 27"/>
          <p:cNvSpPr/>
          <p:nvPr/>
        </p:nvSpPr>
        <p:spPr>
          <a:xfrm>
            <a:off x="1136650" y="5167313"/>
            <a:ext cx="919163" cy="884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1136650" y="5167313"/>
            <a:ext cx="919163" cy="884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1136650" y="5167313"/>
            <a:ext cx="919163" cy="884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1136650" y="5167313"/>
            <a:ext cx="919163" cy="884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1136650" y="5167313"/>
            <a:ext cx="919163" cy="8842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5</a:t>
            </a:r>
          </a:p>
        </p:txBody>
      </p:sp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7696200" y="5638800"/>
            <a:ext cx="1143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35"/>
          <p:cNvSpPr txBox="1">
            <a:spLocks noChangeArrowheads="1"/>
          </p:cNvSpPr>
          <p:nvPr/>
        </p:nvSpPr>
        <p:spPr bwMode="auto">
          <a:xfrm>
            <a:off x="1143000" y="609600"/>
            <a:ext cx="77343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en-US" sz="3600" dirty="0">
                <a:solidFill>
                  <a:schemeClr val="bg1"/>
                </a:solidFill>
              </a:rPr>
              <a:t>Câu </a:t>
            </a:r>
            <a:r>
              <a:rPr lang="en-US" altLang="en-US" sz="3600" dirty="0">
                <a:solidFill>
                  <a:schemeClr val="bg1"/>
                </a:solidFill>
              </a:rPr>
              <a:t>5</a:t>
            </a:r>
            <a:r>
              <a:rPr lang="vi-VN" altLang="en-US" sz="3600" dirty="0">
                <a:solidFill>
                  <a:schemeClr val="bg1"/>
                </a:solidFill>
              </a:rPr>
              <a:t>: </a:t>
            </a:r>
            <a:r>
              <a:rPr lang="en-US" altLang="en-US" sz="3600" dirty="0">
                <a:solidFill>
                  <a:schemeClr val="bg1"/>
                </a:solidFill>
              </a:rPr>
              <a:t>Nguyên nhân khiến dân số tăng nhanh vào thế kỉ XX</a:t>
            </a:r>
            <a:r>
              <a:rPr lang="vi-VN" altLang="en-US" sz="3600" dirty="0">
                <a:solidFill>
                  <a:schemeClr val="bg1"/>
                </a:solidFill>
              </a:rPr>
              <a:t>?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pic>
        <p:nvPicPr>
          <p:cNvPr id="31749" name="Picture 26" descr="Captu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938" y="4038600"/>
            <a:ext cx="16827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1379538" y="48974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0</a:t>
            </a:r>
          </a:p>
        </p:txBody>
      </p:sp>
      <p:sp>
        <p:nvSpPr>
          <p:cNvPr id="13" name="Oval 12"/>
          <p:cNvSpPr/>
          <p:nvPr/>
        </p:nvSpPr>
        <p:spPr>
          <a:xfrm>
            <a:off x="1379538" y="48974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1379538" y="48974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379538" y="48974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1379538" y="48974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1379538" y="48974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1379538" y="48974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6</a:t>
            </a:r>
          </a:p>
        </p:txBody>
      </p:sp>
      <p:sp>
        <p:nvSpPr>
          <p:cNvPr id="19" name="Oval 18"/>
          <p:cNvSpPr/>
          <p:nvPr/>
        </p:nvSpPr>
        <p:spPr>
          <a:xfrm>
            <a:off x="1379538" y="48974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1379538" y="48974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1379538" y="48974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1379538" y="48974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10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1436916" y="2531382"/>
            <a:ext cx="7445828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- Nhiều quốc gia dành được độc lập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- Kinh tế, y tế phát triển</a:t>
            </a:r>
          </a:p>
        </p:txBody>
      </p:sp>
      <p:sp>
        <p:nvSpPr>
          <p:cNvPr id="24" name="Action Button: Home 23">
            <a:hlinkClick r:id="rId5" action="ppaction://hlinksldjump" highlightClick="1"/>
          </p:cNvPr>
          <p:cNvSpPr/>
          <p:nvPr/>
        </p:nvSpPr>
        <p:spPr>
          <a:xfrm>
            <a:off x="7696200" y="5638800"/>
            <a:ext cx="1143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5"/>
          <p:cNvSpPr txBox="1">
            <a:spLocks noChangeArrowheads="1"/>
          </p:cNvSpPr>
          <p:nvPr/>
        </p:nvSpPr>
        <p:spPr bwMode="auto">
          <a:xfrm>
            <a:off x="444137" y="434975"/>
            <a:ext cx="8425543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Biện pháp tốt nhất để giải quyết vấn đề gia tăng dân số là gì</a:t>
            </a: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444137" y="2255838"/>
            <a:ext cx="8412480" cy="144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 hiện chính sách dân số và phát triển kinh tế - xã hội</a:t>
            </a:r>
          </a:p>
        </p:txBody>
      </p:sp>
      <p:pic>
        <p:nvPicPr>
          <p:cNvPr id="30727" name="Picture 26" descr="Captur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8538" y="4140200"/>
            <a:ext cx="16827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227138" y="49990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0</a:t>
            </a:r>
          </a:p>
        </p:txBody>
      </p:sp>
      <p:sp>
        <p:nvSpPr>
          <p:cNvPr id="9" name="Oval 8"/>
          <p:cNvSpPr/>
          <p:nvPr/>
        </p:nvSpPr>
        <p:spPr>
          <a:xfrm>
            <a:off x="1227138" y="49990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1227138" y="49990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227138" y="49990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1227138" y="49990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1227138" y="4999038"/>
            <a:ext cx="1077912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5</a:t>
            </a:r>
          </a:p>
        </p:txBody>
      </p:sp>
      <p:sp>
        <p:nvSpPr>
          <p:cNvPr id="14" name="Action Button: Home 13">
            <a:hlinkClick r:id="rId6" action="ppaction://hlinksldjump" highlightClick="1"/>
          </p:cNvPr>
          <p:cNvSpPr/>
          <p:nvPr/>
        </p:nvSpPr>
        <p:spPr>
          <a:xfrm>
            <a:off x="7696200" y="5638800"/>
            <a:ext cx="1143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35"/>
          <p:cNvSpPr txBox="1">
            <a:spLocks noChangeArrowheads="1"/>
          </p:cNvSpPr>
          <p:nvPr/>
        </p:nvSpPr>
        <p:spPr bwMode="auto">
          <a:xfrm>
            <a:off x="1219200" y="439738"/>
            <a:ext cx="7543800" cy="1323439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Câu hỏi 7: 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để hạn chế gia tăng cơ giới</a:t>
            </a:r>
            <a:r>
              <a:rPr lang="vi-V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xplosion 2 17">
            <a:hlinkClick r:id="rId4" action="ppaction://hlinkfile"/>
          </p:cNvPr>
          <p:cNvSpPr/>
          <p:nvPr/>
        </p:nvSpPr>
        <p:spPr>
          <a:xfrm>
            <a:off x="2181497" y="1384664"/>
            <a:ext cx="7406640" cy="431074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 triển kinh tế, tạo thêm việc làm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2774" name="Picture 26" descr="Captur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152900"/>
            <a:ext cx="16827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1447800" y="5011738"/>
            <a:ext cx="1077913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0</a:t>
            </a:r>
          </a:p>
        </p:txBody>
      </p:sp>
      <p:sp>
        <p:nvSpPr>
          <p:cNvPr id="13" name="Oval 12"/>
          <p:cNvSpPr/>
          <p:nvPr/>
        </p:nvSpPr>
        <p:spPr>
          <a:xfrm>
            <a:off x="1447800" y="5011738"/>
            <a:ext cx="1077913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1447800" y="5011738"/>
            <a:ext cx="1077913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447800" y="5011738"/>
            <a:ext cx="1077913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1447800" y="5011738"/>
            <a:ext cx="1077913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1447800" y="5011738"/>
            <a:ext cx="1077913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5</a:t>
            </a:r>
          </a:p>
        </p:txBody>
      </p:sp>
      <p:sp>
        <p:nvSpPr>
          <p:cNvPr id="19" name="Action Button: Home 18">
            <a:hlinkClick r:id="rId6" action="ppaction://hlinksldjump" highlightClick="1"/>
          </p:cNvPr>
          <p:cNvSpPr/>
          <p:nvPr/>
        </p:nvSpPr>
        <p:spPr>
          <a:xfrm>
            <a:off x="7696200" y="5638800"/>
            <a:ext cx="1143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35"/>
          <p:cNvSpPr txBox="1">
            <a:spLocks noChangeArrowheads="1"/>
          </p:cNvSpPr>
          <p:nvPr/>
        </p:nvSpPr>
        <p:spPr bwMode="auto">
          <a:xfrm>
            <a:off x="1219200" y="439738"/>
            <a:ext cx="7543800" cy="1200329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Câu hỏi 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8</a:t>
            </a:r>
            <a:r>
              <a:rPr lang="vi-V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: 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tăng dân số tự nhiên phụ thuộc vào hai yếu tố nào</a:t>
            </a:r>
            <a:r>
              <a:rPr lang="vi-V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xplosion 2 17">
            <a:hlinkClick r:id="rId4" action="ppaction://hlinkfile"/>
          </p:cNvPr>
          <p:cNvSpPr/>
          <p:nvPr/>
        </p:nvSpPr>
        <p:spPr>
          <a:xfrm>
            <a:off x="457198" y="1609906"/>
            <a:ext cx="8686802" cy="304047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Số trẻ sinh ra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Số người chết đi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2774" name="Picture 26" descr="Captur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152900"/>
            <a:ext cx="16827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1447800" y="5011738"/>
            <a:ext cx="1077913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0</a:t>
            </a:r>
          </a:p>
        </p:txBody>
      </p:sp>
      <p:sp>
        <p:nvSpPr>
          <p:cNvPr id="13" name="Oval 12"/>
          <p:cNvSpPr/>
          <p:nvPr/>
        </p:nvSpPr>
        <p:spPr>
          <a:xfrm>
            <a:off x="1447800" y="5011738"/>
            <a:ext cx="1077913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1447800" y="5011738"/>
            <a:ext cx="1077913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447800" y="5011738"/>
            <a:ext cx="1077913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1447800" y="5011738"/>
            <a:ext cx="1077913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1447800" y="5011738"/>
            <a:ext cx="1077913" cy="962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5</a:t>
            </a:r>
          </a:p>
        </p:txBody>
      </p:sp>
      <p:sp>
        <p:nvSpPr>
          <p:cNvPr id="19" name="Action Button: Home 18">
            <a:hlinkClick r:id="rId6" action="ppaction://hlinksldjump" highlightClick="1"/>
          </p:cNvPr>
          <p:cNvSpPr/>
          <p:nvPr/>
        </p:nvSpPr>
        <p:spPr>
          <a:xfrm>
            <a:off x="7696200" y="5638800"/>
            <a:ext cx="1143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9C68C98-28DD-454D-8372-42D28792EDA1}"/>
              </a:ext>
            </a:extLst>
          </p:cNvPr>
          <p:cNvSpPr txBox="1"/>
          <p:nvPr/>
        </p:nvSpPr>
        <p:spPr>
          <a:xfrm>
            <a:off x="1353408" y="5277395"/>
            <a:ext cx="6096000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động</a:t>
            </a: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1703" y="0"/>
            <a:ext cx="6766560" cy="3806190"/>
          </a:xfrm>
          <a:prstGeom prst="rect">
            <a:avLst/>
          </a:prstGeom>
        </p:spPr>
      </p:pic>
      <p:pic>
        <p:nvPicPr>
          <p:cNvPr id="5" name="Picture 4" descr="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286" y="0"/>
            <a:ext cx="5551714" cy="378822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339349" y="1298191"/>
            <a:ext cx="2203760" cy="844117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0" y="992777"/>
            <a:ext cx="1959427" cy="940526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Đây là ai</a:t>
            </a:r>
          </a:p>
        </p:txBody>
      </p:sp>
    </p:spTree>
    <p:extLst>
      <p:ext uri="{BB962C8B-B14F-4D97-AF65-F5344CB8AC3E}">
        <p14:creationId xmlns:p14="http://schemas.microsoft.com/office/powerpoint/2010/main" val="35763513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9C68C98-28DD-454D-8372-42D28792EDA1}"/>
              </a:ext>
            </a:extLst>
          </p:cNvPr>
          <p:cNvSpPr txBox="1"/>
          <p:nvPr/>
        </p:nvSpPr>
        <p:spPr>
          <a:xfrm>
            <a:off x="1595717" y="4677230"/>
            <a:ext cx="6096000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 tộc</a:t>
            </a:r>
          </a:p>
        </p:txBody>
      </p:sp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670" y="0"/>
            <a:ext cx="4655330" cy="45529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964060" y="633907"/>
            <a:ext cx="727657" cy="576328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551733" cy="45529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31280" y="498924"/>
            <a:ext cx="924091" cy="576328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513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9C68C98-28DD-454D-8372-42D28792EDA1}"/>
              </a:ext>
            </a:extLst>
          </p:cNvPr>
          <p:cNvSpPr txBox="1"/>
          <p:nvPr/>
        </p:nvSpPr>
        <p:spPr>
          <a:xfrm>
            <a:off x="1543908" y="4267745"/>
            <a:ext cx="6096000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Á</a:t>
            </a:r>
          </a:p>
        </p:txBody>
      </p:sp>
      <p:pic>
        <p:nvPicPr>
          <p:cNvPr id="6" name="Picture 5" descr="emagazine-thuyvan-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254" y="0"/>
            <a:ext cx="4828746" cy="4257675"/>
          </a:xfrm>
          <a:prstGeom prst="rect">
            <a:avLst/>
          </a:prstGeom>
        </p:spPr>
      </p:pic>
      <p:pic>
        <p:nvPicPr>
          <p:cNvPr id="5" name="Picture 4" descr="maxresdefault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15346" cy="37909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42709" y="1922315"/>
            <a:ext cx="397772" cy="413044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191130">
            <a:off x="25172" y="1704466"/>
            <a:ext cx="1910298" cy="940526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 gì đây?</a:t>
            </a:r>
          </a:p>
        </p:txBody>
      </p:sp>
    </p:spTree>
    <p:extLst>
      <p:ext uri="{BB962C8B-B14F-4D97-AF65-F5344CB8AC3E}">
        <p14:creationId xmlns:p14="http://schemas.microsoft.com/office/powerpoint/2010/main" val="35763513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9C68C98-28DD-454D-8372-42D28792EDA1}"/>
              </a:ext>
            </a:extLst>
          </p:cNvPr>
          <p:cNvSpPr txBox="1"/>
          <p:nvPr/>
        </p:nvSpPr>
        <p:spPr>
          <a:xfrm>
            <a:off x="1686783" y="4467770"/>
            <a:ext cx="6096000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 nghiệp</a:t>
            </a:r>
          </a:p>
        </p:txBody>
      </p:sp>
      <p:pic>
        <p:nvPicPr>
          <p:cNvPr id="5" name="Picture 4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944" y="0"/>
            <a:ext cx="3958317" cy="3609975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74" y="-1"/>
            <a:ext cx="5381625" cy="349567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62475" y="1395890"/>
            <a:ext cx="808264" cy="51754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513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9C68C98-28DD-454D-8372-42D28792EDA1}"/>
              </a:ext>
            </a:extLst>
          </p:cNvPr>
          <p:cNvSpPr txBox="1"/>
          <p:nvPr/>
        </p:nvSpPr>
        <p:spPr>
          <a:xfrm>
            <a:off x="1486758" y="4391570"/>
            <a:ext cx="6096000" cy="120032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thôn</a:t>
            </a:r>
          </a:p>
        </p:txBody>
      </p:sp>
      <p:pic>
        <p:nvPicPr>
          <p:cNvPr id="5" name="Picture 4" descr="images1075599__nh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039" y="-1"/>
            <a:ext cx="5929961" cy="3819525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991879" cy="38195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4242" y="1566898"/>
            <a:ext cx="644433" cy="495101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85660" y="476250"/>
            <a:ext cx="700766" cy="36719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513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1616</Words>
  <Application>Microsoft Office PowerPoint</Application>
  <PresentationFormat>On-screen Show (4:3)</PresentationFormat>
  <Paragraphs>228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viên: Bùi Quốc Việt</dc:title>
  <dc:creator>bienphongvnn</dc:creator>
  <cp:lastModifiedBy>HP</cp:lastModifiedBy>
  <cp:revision>239</cp:revision>
  <dcterms:created xsi:type="dcterms:W3CDTF">2018-07-10T18:01:31Z</dcterms:created>
  <dcterms:modified xsi:type="dcterms:W3CDTF">2021-09-05T14:39:34Z</dcterms:modified>
</cp:coreProperties>
</file>