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8" r:id="rId3"/>
    <p:sldId id="269" r:id="rId4"/>
    <p:sldId id="272" r:id="rId5"/>
    <p:sldId id="257" r:id="rId6"/>
    <p:sldId id="260" r:id="rId7"/>
    <p:sldId id="261" r:id="rId8"/>
    <p:sldId id="258" r:id="rId9"/>
    <p:sldId id="271" r:id="rId10"/>
    <p:sldId id="259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1" autoAdjust="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A4521-C792-4E3F-BBD7-D64120669E61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28575-EF0E-4413-BDDD-AC4096445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999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374E6-59E3-4396-8EB0-06D841EB3138}" type="datetimeFigureOut">
              <a:rPr lang="vi-VN" smtClean="0"/>
              <a:pPr/>
              <a:t>08/01/2020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EE6A-290B-438D-83B8-2959BCAB5176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USIC\ENGLISH\A%20minute%20without%20you%20(Hanson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png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oleObject" Target="../embeddings/oleObject2.bin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838200" y="1371600"/>
            <a:ext cx="7543800" cy="5715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CHÀO MỪNG QUÝ THẦY CÔ GIÁO</a:t>
            </a:r>
          </a:p>
          <a:p>
            <a:pPr algn="ctr"/>
            <a:r>
              <a:rPr lang="vi-VN" sz="32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VỀ DỰ GIỜ</a:t>
            </a: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5257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/>
                <a:cs typeface="Arial"/>
              </a:rPr>
              <a:t>MÔN HÓA HỌC 8</a:t>
            </a:r>
          </a:p>
        </p:txBody>
      </p:sp>
      <p:pic>
        <p:nvPicPr>
          <p:cNvPr id="4" name="Picture 4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86400"/>
            <a:ext cx="1447800" cy="13716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5" name="Picture 5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58674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8382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 rot="194382">
            <a:off x="1600200" y="4340225"/>
            <a:ext cx="62484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vi-VN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8000">
                  <a:alpha val="94901"/>
                </a:srgb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VNI-Times"/>
            </a:endParaRP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1743075" y="5857875"/>
            <a:ext cx="6238875" cy="53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2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latin typeface="VNI-Times"/>
            </a:endParaRPr>
          </a:p>
        </p:txBody>
      </p:sp>
      <p:pic>
        <p:nvPicPr>
          <p:cNvPr id="10" name="A minute without you (Hanso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9144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0574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7338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8100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1816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/>
          <p:cNvPicPr>
            <a:picLocks noChangeAspect="1" noChangeArrowheads="1"/>
          </p:cNvPicPr>
          <p:nvPr/>
        </p:nvPicPr>
        <p:blipFill>
          <a:blip r:embed="rId2"/>
          <a:srcRect l="68452" t="39891" r="10789" b="40752"/>
          <a:stretch>
            <a:fillRect/>
          </a:stretch>
        </p:blipFill>
        <p:spPr bwMode="auto">
          <a:xfrm>
            <a:off x="0" y="1357298"/>
            <a:ext cx="4267200" cy="342902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2"/>
          <a:srcRect l="68221" t="59521" r="11002" b="19357"/>
          <a:stretch>
            <a:fillRect/>
          </a:stretch>
        </p:blipFill>
        <p:spPr bwMode="auto">
          <a:xfrm>
            <a:off x="4572000" y="1357298"/>
            <a:ext cx="4572000" cy="342902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00166" y="142852"/>
            <a:ext cx="764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Có</a:t>
            </a:r>
            <a:r>
              <a:rPr lang="en-US" sz="3600" dirty="0" smtClean="0"/>
              <a:t> 2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thu</a:t>
            </a:r>
            <a:r>
              <a:rPr lang="en-US" sz="3600" dirty="0" smtClean="0"/>
              <a:t> </a:t>
            </a:r>
            <a:r>
              <a:rPr lang="en-US" sz="3600" dirty="0" err="1" smtClean="0"/>
              <a:t>khí</a:t>
            </a:r>
            <a:r>
              <a:rPr lang="en-US" sz="3600" dirty="0" smtClean="0"/>
              <a:t> </a:t>
            </a:r>
            <a:r>
              <a:rPr lang="en-US" sz="3600" dirty="0" err="1" smtClean="0"/>
              <a:t>oxi</a:t>
            </a:r>
            <a:r>
              <a:rPr lang="en-US" sz="3600" dirty="0" smtClean="0"/>
              <a:t>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phòng</a:t>
            </a:r>
            <a:r>
              <a:rPr lang="en-US" sz="3600" dirty="0" smtClean="0"/>
              <a:t> </a:t>
            </a:r>
            <a:r>
              <a:rPr lang="en-US" sz="3600" dirty="0" err="1" smtClean="0"/>
              <a:t>thí</a:t>
            </a:r>
            <a:r>
              <a:rPr lang="en-US" sz="3600" dirty="0" smtClean="0"/>
              <a:t> </a:t>
            </a:r>
            <a:r>
              <a:rPr lang="en-US" sz="3600" dirty="0" err="1" smtClean="0"/>
              <a:t>nghiệm</a:t>
            </a:r>
            <a:r>
              <a:rPr lang="en-US" sz="3600" dirty="0" smtClean="0"/>
              <a:t>:</a:t>
            </a:r>
            <a:endParaRPr lang="vi-VN" sz="3600" dirty="0"/>
          </a:p>
        </p:txBody>
      </p:sp>
      <p:sp>
        <p:nvSpPr>
          <p:cNvPr id="5" name="Right Arrow 4"/>
          <p:cNvSpPr/>
          <p:nvPr/>
        </p:nvSpPr>
        <p:spPr>
          <a:xfrm>
            <a:off x="0" y="214290"/>
            <a:ext cx="142872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0" y="51435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latin typeface="+mj-lt"/>
              </a:rPr>
              <a:t>                Điều chế oxi trong phòng thí nghiệm bằng cách những chất </a:t>
            </a: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giàu oxi</a:t>
            </a:r>
            <a:r>
              <a:rPr lang="vi-VN" sz="2800" b="1" dirty="0" smtClean="0">
                <a:latin typeface="+mj-lt"/>
              </a:rPr>
              <a:t>, </a:t>
            </a: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kém bền </a:t>
            </a:r>
            <a:r>
              <a:rPr lang="vi-VN" sz="2800" b="1" dirty="0" smtClean="0">
                <a:latin typeface="+mj-lt"/>
              </a:rPr>
              <a:t>và </a:t>
            </a: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dễ bị phân hủy</a:t>
            </a:r>
            <a:r>
              <a:rPr lang="vi-VN" sz="2800" b="1" dirty="0" smtClean="0">
                <a:latin typeface="+mj-lt"/>
              </a:rPr>
              <a:t> ở nhiệt độ cao.</a:t>
            </a:r>
            <a:endParaRPr lang="vi-VN" sz="2800" b="1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5000636"/>
            <a:ext cx="142872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CC0000"/>
                </a:solidFill>
              </a:rPr>
              <a:t>  </a:t>
            </a:r>
            <a:r>
              <a:rPr lang="en-US" sz="4000" b="1" u="sng" dirty="0">
                <a:solidFill>
                  <a:schemeClr val="accent2"/>
                </a:solidFill>
              </a:rPr>
              <a:t>II. </a:t>
            </a:r>
            <a:r>
              <a:rPr lang="en-US" sz="4000" b="1" u="sng" dirty="0" err="1">
                <a:solidFill>
                  <a:schemeClr val="accent2"/>
                </a:solidFill>
              </a:rPr>
              <a:t>Sản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xuất</a:t>
            </a:r>
            <a:r>
              <a:rPr lang="en-US" sz="4000" b="1" u="sng" dirty="0">
                <a:solidFill>
                  <a:schemeClr val="accent2"/>
                </a:solidFill>
              </a:rPr>
              <a:t>  </a:t>
            </a:r>
            <a:r>
              <a:rPr lang="en-US" sz="4000" b="1" u="sng" dirty="0" err="1">
                <a:solidFill>
                  <a:schemeClr val="accent2"/>
                </a:solidFill>
              </a:rPr>
              <a:t>khí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oxi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trong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công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nghiệp</a:t>
            </a:r>
            <a:r>
              <a:rPr lang="en-US" sz="4000" b="1" dirty="0">
                <a:solidFill>
                  <a:schemeClr val="accent2"/>
                </a:solidFill>
              </a:rPr>
              <a:t>:</a:t>
            </a:r>
          </a:p>
        </p:txBody>
      </p:sp>
      <p:pic>
        <p:nvPicPr>
          <p:cNvPr id="7" name="Picture 6" descr="san xuat oxi cong nghi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3200" b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80"/>
          <p:cNvGraphicFramePr>
            <a:graphicFrameLocks/>
          </p:cNvGraphicFramePr>
          <p:nvPr/>
        </p:nvGraphicFramePr>
        <p:xfrm>
          <a:off x="228600" y="1500174"/>
          <a:ext cx="8686800" cy="3300426"/>
        </p:xfrm>
        <a:graphic>
          <a:graphicData uri="http://schemas.openxmlformats.org/drawingml/2006/table">
            <a:tbl>
              <a:tblPr/>
              <a:tblGrid>
                <a:gridCol w="5638800"/>
                <a:gridCol w="1530350"/>
                <a:gridCol w="1517650"/>
              </a:tblGrid>
              <a:tr h="93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7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6096000" y="25527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5" name="Text Box 33"/>
          <p:cNvSpPr txBox="1">
            <a:spLocks noChangeArrowheads="1"/>
          </p:cNvSpPr>
          <p:nvPr/>
        </p:nvSpPr>
        <p:spPr bwMode="auto">
          <a:xfrm>
            <a:off x="6096000" y="32639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6019800" y="40894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 </a:t>
            </a:r>
            <a:r>
              <a:rPr lang="en-US" sz="24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7543800" y="25273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7467600" y="32512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7442200" y="40767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  </a:t>
            </a:r>
            <a:r>
              <a:rPr lang="en-US" sz="2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228600" y="25146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cs typeface="Times New Roman" pitchFamily="18" charset="0"/>
              </a:rPr>
              <a:t>2KMnO</a:t>
            </a:r>
            <a:r>
              <a:rPr lang="en-US" sz="2800" b="1" baseline="-25000" dirty="0">
                <a:cs typeface="Times New Roman" pitchFamily="18" charset="0"/>
              </a:rPr>
              <a:t>4           </a:t>
            </a:r>
            <a:r>
              <a:rPr lang="en-US" sz="2800" b="1" dirty="0">
                <a:cs typeface="Times New Roman" pitchFamily="18" charset="0"/>
              </a:rPr>
              <a:t>K</a:t>
            </a:r>
            <a:r>
              <a:rPr lang="en-US" sz="2800" b="1" baseline="-25000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MnO</a:t>
            </a:r>
            <a:r>
              <a:rPr lang="en-US" sz="2800" b="1" baseline="-25000" dirty="0">
                <a:cs typeface="Times New Roman" pitchFamily="18" charset="0"/>
              </a:rPr>
              <a:t>4</a:t>
            </a:r>
            <a:r>
              <a:rPr lang="en-US" sz="2800" b="1" dirty="0">
                <a:cs typeface="Times New Roman" pitchFamily="18" charset="0"/>
              </a:rPr>
              <a:t>+ MnO</a:t>
            </a:r>
            <a:r>
              <a:rPr lang="en-US" sz="2800" b="1" baseline="-25000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+ O</a:t>
            </a:r>
            <a:r>
              <a:rPr lang="en-US" sz="2800" b="1" baseline="-25000" dirty="0">
                <a:cs typeface="Times New Roman" pitchFamily="18" charset="0"/>
              </a:rPr>
              <a:t>2</a:t>
            </a:r>
            <a:endParaRPr lang="en-US" sz="2800" b="1" dirty="0"/>
          </a:p>
        </p:txBody>
      </p:sp>
      <p:sp>
        <p:nvSpPr>
          <p:cNvPr id="11" name="Line 64"/>
          <p:cNvSpPr>
            <a:spLocks noChangeShapeType="1"/>
          </p:cNvSpPr>
          <p:nvPr/>
        </p:nvSpPr>
        <p:spPr bwMode="auto">
          <a:xfrm>
            <a:off x="1689100" y="27813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228600" y="32004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2KClO</a:t>
            </a:r>
            <a:r>
              <a:rPr lang="en-US" sz="2800" b="1" baseline="-25000">
                <a:cs typeface="Times New Roman" pitchFamily="18" charset="0"/>
              </a:rPr>
              <a:t>3                    </a:t>
            </a:r>
            <a:r>
              <a:rPr lang="en-US" sz="2800" b="1">
                <a:cs typeface="Times New Roman" pitchFamily="18" charset="0"/>
              </a:rPr>
              <a:t>2KCl</a:t>
            </a:r>
            <a:r>
              <a:rPr lang="en-US" sz="2800" b="1" baseline="-25000">
                <a:cs typeface="Times New Roman" pitchFamily="18" charset="0"/>
              </a:rPr>
              <a:t>        </a:t>
            </a:r>
            <a:r>
              <a:rPr lang="en-US" sz="2800" b="1">
                <a:cs typeface="Times New Roman" pitchFamily="18" charset="0"/>
              </a:rPr>
              <a:t>+  3O</a:t>
            </a:r>
            <a:r>
              <a:rPr lang="en-US" sz="2800" b="1" baseline="-25000">
                <a:cs typeface="Times New Roman" pitchFamily="18" charset="0"/>
              </a:rPr>
              <a:t>2</a:t>
            </a:r>
            <a:endParaRPr lang="en-US" sz="2800" b="1"/>
          </a:p>
        </p:txBody>
      </p: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304800" y="41021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 2</a:t>
            </a:r>
            <a:r>
              <a:rPr lang="en-US" sz="2800" b="1">
                <a:cs typeface="Times New Roman" pitchFamily="18" charset="0"/>
              </a:rPr>
              <a:t>H</a:t>
            </a:r>
            <a:r>
              <a:rPr lang="en-US" sz="2800" b="1" baseline="-25000">
                <a:cs typeface="Times New Roman" pitchFamily="18" charset="0"/>
              </a:rPr>
              <a:t>2</a:t>
            </a:r>
            <a:r>
              <a:rPr lang="en-US" sz="2800" b="1">
                <a:cs typeface="Times New Roman" pitchFamily="18" charset="0"/>
              </a:rPr>
              <a:t>O</a:t>
            </a:r>
            <a:r>
              <a:rPr lang="en-US" sz="2800" b="1" baseline="-25000">
                <a:cs typeface="Times New Roman" pitchFamily="18" charset="0"/>
              </a:rPr>
              <a:t>                               </a:t>
            </a:r>
            <a:r>
              <a:rPr lang="en-US" sz="2800" b="1">
                <a:cs typeface="Times New Roman" pitchFamily="18" charset="0"/>
              </a:rPr>
              <a:t>2H</a:t>
            </a:r>
            <a:r>
              <a:rPr lang="en-US" sz="2800" b="1" baseline="-25000">
                <a:cs typeface="Times New Roman" pitchFamily="18" charset="0"/>
              </a:rPr>
              <a:t>2    </a:t>
            </a:r>
            <a:r>
              <a:rPr lang="en-US" sz="2800" b="1">
                <a:cs typeface="Times New Roman" pitchFamily="18" charset="0"/>
              </a:rPr>
              <a:t>+ O</a:t>
            </a:r>
            <a:r>
              <a:rPr lang="en-US" sz="2800" b="1" baseline="-25000">
                <a:cs typeface="Times New Roman" pitchFamily="18" charset="0"/>
              </a:rPr>
              <a:t>2</a:t>
            </a:r>
            <a:endParaRPr lang="en-US" sz="2800" b="1"/>
          </a:p>
        </p:txBody>
      </p:sp>
      <p:sp>
        <p:nvSpPr>
          <p:cNvPr id="14" name="Line 71"/>
          <p:cNvSpPr>
            <a:spLocks noChangeShapeType="1"/>
          </p:cNvSpPr>
          <p:nvPr/>
        </p:nvSpPr>
        <p:spPr bwMode="auto">
          <a:xfrm>
            <a:off x="1790700" y="34671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5" name="Line 72"/>
          <p:cNvSpPr>
            <a:spLocks noChangeShapeType="1"/>
          </p:cNvSpPr>
          <p:nvPr/>
        </p:nvSpPr>
        <p:spPr bwMode="auto">
          <a:xfrm>
            <a:off x="2019300" y="45085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6" name="Text Box 74"/>
          <p:cNvSpPr txBox="1">
            <a:spLocks noChangeArrowheads="1"/>
          </p:cNvSpPr>
          <p:nvPr/>
        </p:nvSpPr>
        <p:spPr bwMode="auto">
          <a:xfrm>
            <a:off x="1701800" y="2362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7" name="Text Box 75"/>
          <p:cNvSpPr txBox="1">
            <a:spLocks noChangeArrowheads="1"/>
          </p:cNvSpPr>
          <p:nvPr/>
        </p:nvSpPr>
        <p:spPr bwMode="auto">
          <a:xfrm>
            <a:off x="1816100" y="3048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t</a:t>
            </a:r>
            <a:r>
              <a:rPr lang="en-US" sz="2800" b="1" baseline="30000">
                <a:cs typeface="Times New Roman" pitchFamily="18" charset="0"/>
              </a:rPr>
              <a:t>o</a:t>
            </a:r>
            <a:endParaRPr lang="en-US" sz="2800" b="1"/>
          </a:p>
        </p:txBody>
      </p:sp>
      <p:sp>
        <p:nvSpPr>
          <p:cNvPr id="18" name="Text Box 76"/>
          <p:cNvSpPr txBox="1">
            <a:spLocks noChangeArrowheads="1"/>
          </p:cNvSpPr>
          <p:nvPr/>
        </p:nvSpPr>
        <p:spPr bwMode="auto">
          <a:xfrm>
            <a:off x="1930400" y="3949700"/>
            <a:ext cx="88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đp</a:t>
            </a:r>
            <a:endParaRPr lang="en-US" sz="2800" b="1"/>
          </a:p>
        </p:txBody>
      </p:sp>
      <p:sp>
        <p:nvSpPr>
          <p:cNvPr id="19" name="Line 77"/>
          <p:cNvSpPr>
            <a:spLocks noChangeShapeType="1"/>
          </p:cNvSpPr>
          <p:nvPr/>
        </p:nvSpPr>
        <p:spPr bwMode="auto">
          <a:xfrm flipV="1">
            <a:off x="4286248" y="421481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20" name="Line 78"/>
          <p:cNvSpPr>
            <a:spLocks noChangeShapeType="1"/>
          </p:cNvSpPr>
          <p:nvPr/>
        </p:nvSpPr>
        <p:spPr bwMode="auto">
          <a:xfrm flipV="1">
            <a:off x="4572000" y="328612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21" name="Line 79"/>
          <p:cNvSpPr>
            <a:spLocks noChangeShapeType="1"/>
          </p:cNvSpPr>
          <p:nvPr/>
        </p:nvSpPr>
        <p:spPr bwMode="auto">
          <a:xfrm flipV="1">
            <a:off x="5143504" y="257174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22" name="Line 81"/>
          <p:cNvSpPr>
            <a:spLocks noChangeShapeType="1"/>
          </p:cNvSpPr>
          <p:nvPr/>
        </p:nvSpPr>
        <p:spPr bwMode="auto">
          <a:xfrm flipV="1">
            <a:off x="3500430" y="41433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23" name="Line 82"/>
          <p:cNvSpPr>
            <a:spLocks noChangeShapeType="1"/>
          </p:cNvSpPr>
          <p:nvPr/>
        </p:nvSpPr>
        <p:spPr bwMode="auto">
          <a:xfrm>
            <a:off x="228600" y="3124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4" name="Line 83"/>
          <p:cNvSpPr>
            <a:spLocks noChangeShapeType="1"/>
          </p:cNvSpPr>
          <p:nvPr/>
        </p:nvSpPr>
        <p:spPr bwMode="auto">
          <a:xfrm>
            <a:off x="228600" y="3962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25" name="Rectangle 84"/>
          <p:cNvSpPr>
            <a:spLocks noChangeArrowheads="1"/>
          </p:cNvSpPr>
          <p:nvPr/>
        </p:nvSpPr>
        <p:spPr bwMode="auto">
          <a:xfrm>
            <a:off x="228600" y="571480"/>
            <a:ext cx="8610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Hãy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điền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vào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chỗ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trống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trong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các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cột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ứng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với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các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phản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ứng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sau</a:t>
            </a:r>
            <a:r>
              <a:rPr lang="en-US" sz="3200" b="1" dirty="0">
                <a:solidFill>
                  <a:schemeClr val="accent2"/>
                </a:solidFill>
              </a:rPr>
              <a:t>: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26" name="Text Box 85"/>
          <p:cNvSpPr txBox="1">
            <a:spLocks noChangeArrowheads="1"/>
          </p:cNvSpPr>
          <p:nvPr/>
        </p:nvSpPr>
        <p:spPr bwMode="auto">
          <a:xfrm>
            <a:off x="5867400" y="13716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Số chất phản ứng</a:t>
            </a:r>
          </a:p>
        </p:txBody>
      </p:sp>
      <p:sp>
        <p:nvSpPr>
          <p:cNvPr id="27" name="Text Box 86"/>
          <p:cNvSpPr txBox="1">
            <a:spLocks noChangeArrowheads="1"/>
          </p:cNvSpPr>
          <p:nvPr/>
        </p:nvSpPr>
        <p:spPr bwMode="auto">
          <a:xfrm>
            <a:off x="7391400" y="14097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Số chất sản phẩm</a:t>
            </a:r>
          </a:p>
        </p:txBody>
      </p:sp>
      <p:sp>
        <p:nvSpPr>
          <p:cNvPr id="28" name="Text Box 87"/>
          <p:cNvSpPr txBox="1">
            <a:spLocks noChangeArrowheads="1"/>
          </p:cNvSpPr>
          <p:nvPr/>
        </p:nvSpPr>
        <p:spPr bwMode="auto">
          <a:xfrm>
            <a:off x="1447800" y="15240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Phản ứng hóa học</a:t>
            </a:r>
          </a:p>
        </p:txBody>
      </p:sp>
      <p:sp>
        <p:nvSpPr>
          <p:cNvPr id="29" name="Rectangle 88"/>
          <p:cNvSpPr>
            <a:spLocks noChangeArrowheads="1"/>
          </p:cNvSpPr>
          <p:nvPr/>
        </p:nvSpPr>
        <p:spPr bwMode="auto">
          <a:xfrm>
            <a:off x="381000" y="5105400"/>
            <a:ext cx="876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Những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phản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ứng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hóa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học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trên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đây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được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gọi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là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phản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ứng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hủy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-323861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CC0000"/>
                </a:solidFill>
              </a:rPr>
              <a:t>  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14348" y="928670"/>
            <a:ext cx="3594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/>
              <a:t>1. </a:t>
            </a:r>
            <a:r>
              <a:rPr lang="en-US" sz="4000" b="1" u="sng" dirty="0" err="1"/>
              <a:t>Định</a:t>
            </a:r>
            <a:r>
              <a:rPr lang="en-US" sz="4000" b="1" u="sng" dirty="0"/>
              <a:t> </a:t>
            </a:r>
            <a:r>
              <a:rPr lang="en-US" sz="4000" b="1" u="sng" dirty="0" err="1"/>
              <a:t>nghĩa</a:t>
            </a:r>
            <a:r>
              <a:rPr lang="en-US" sz="4000" b="1" u="sng" dirty="0"/>
              <a:t>: 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7158" y="21429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CC0000"/>
                </a:solidFill>
              </a:rPr>
              <a:t>  </a:t>
            </a:r>
            <a:r>
              <a:rPr lang="en-US" sz="4000" b="1" dirty="0">
                <a:solidFill>
                  <a:schemeClr val="accent2"/>
                </a:solidFill>
              </a:rPr>
              <a:t>III.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Phản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ứng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phân</a:t>
            </a:r>
            <a:r>
              <a:rPr lang="en-US" sz="4000" b="1" u="sng" dirty="0">
                <a:solidFill>
                  <a:schemeClr val="accent2"/>
                </a:solidFill>
              </a:rPr>
              <a:t> </a:t>
            </a:r>
            <a:r>
              <a:rPr lang="en-US" sz="4000" b="1" u="sng" dirty="0" err="1">
                <a:solidFill>
                  <a:schemeClr val="accent2"/>
                </a:solidFill>
              </a:rPr>
              <a:t>huỷ</a:t>
            </a:r>
            <a:r>
              <a:rPr lang="en-US" sz="4000" b="1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57158" y="4286256"/>
            <a:ext cx="449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/>
              <a:t>2. </a:t>
            </a:r>
            <a:r>
              <a:rPr lang="en-US" sz="4000" b="1" u="sng"/>
              <a:t>Ví dụ:</a:t>
            </a:r>
            <a:endParaRPr lang="en-US" sz="4000" u="sng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142976" y="5500702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/>
              <a:t>2KClO</a:t>
            </a:r>
            <a:r>
              <a:rPr lang="en-US" sz="4000" b="1" baseline="-25000" dirty="0"/>
              <a:t>3</a:t>
            </a:r>
            <a:r>
              <a:rPr lang="en-US" sz="4000" b="1" dirty="0"/>
              <a:t>   </a:t>
            </a:r>
            <a:r>
              <a:rPr lang="en-US" sz="4000" b="1" dirty="0">
                <a:solidFill>
                  <a:srgbClr val="FFCC00"/>
                </a:solidFill>
              </a:rPr>
              <a:t>          </a:t>
            </a:r>
            <a:r>
              <a:rPr lang="en-US" sz="4000" b="1" dirty="0"/>
              <a:t>2KCl +</a:t>
            </a:r>
            <a:r>
              <a:rPr lang="en-US" sz="4000" b="1" dirty="0">
                <a:solidFill>
                  <a:srgbClr val="FFCC00"/>
                </a:solidFill>
              </a:rPr>
              <a:t> </a:t>
            </a:r>
            <a:r>
              <a:rPr lang="en-US" sz="4000" b="1" dirty="0"/>
              <a:t>3O</a:t>
            </a:r>
            <a:r>
              <a:rPr lang="en-US" sz="4000" b="1" baseline="-25000" dirty="0"/>
              <a:t>2</a:t>
            </a:r>
            <a:endParaRPr lang="en-US" sz="4000" b="1" dirty="0">
              <a:sym typeface="Wingdings" pitchFamily="2" charset="2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071802" y="5286388"/>
            <a:ext cx="674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3071802" y="5929330"/>
            <a:ext cx="6746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 sz="4000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 flipV="1">
            <a:off x="6429388" y="5429264"/>
            <a:ext cx="45719" cy="59531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 sz="4000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381000" y="164305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4000" b="1" dirty="0"/>
              <a:t> </a:t>
            </a:r>
            <a:r>
              <a:rPr lang="en-US" sz="4000" b="1" dirty="0" err="1"/>
              <a:t>Phản</a:t>
            </a:r>
            <a:r>
              <a:rPr lang="en-US" sz="4000" b="1" dirty="0"/>
              <a:t> </a:t>
            </a:r>
            <a:r>
              <a:rPr lang="en-US" sz="4000" b="1" dirty="0" err="1"/>
              <a:t>ứng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 </a:t>
            </a:r>
            <a:r>
              <a:rPr lang="en-US" sz="4000" b="1" dirty="0" err="1"/>
              <a:t>hủy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phản</a:t>
            </a:r>
            <a:r>
              <a:rPr lang="en-US" sz="4000" b="1" dirty="0"/>
              <a:t> </a:t>
            </a:r>
            <a:r>
              <a:rPr lang="en-US" sz="4000" b="1" dirty="0" err="1"/>
              <a:t>ứng</a:t>
            </a:r>
            <a:r>
              <a:rPr lang="en-US" sz="4000" b="1" dirty="0"/>
              <a:t> </a:t>
            </a:r>
            <a:r>
              <a:rPr lang="en-US" sz="4000" b="1" dirty="0" err="1"/>
              <a:t>hóa</a:t>
            </a:r>
            <a:r>
              <a:rPr lang="en-US" sz="4000" b="1" dirty="0"/>
              <a:t> </a:t>
            </a:r>
            <a:r>
              <a:rPr lang="en-US" sz="4000" b="1" dirty="0" err="1"/>
              <a:t>học</a:t>
            </a:r>
            <a:r>
              <a:rPr lang="en-US" sz="4000" b="1" dirty="0"/>
              <a:t> </a:t>
            </a:r>
            <a:r>
              <a:rPr lang="en-US" sz="4000" b="1" dirty="0" err="1"/>
              <a:t>trong</a:t>
            </a:r>
            <a:r>
              <a:rPr lang="en-US" sz="4000" b="1" dirty="0"/>
              <a:t> </a:t>
            </a:r>
            <a:r>
              <a:rPr lang="en-US" sz="4000" b="1" dirty="0" err="1"/>
              <a:t>đó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một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chất</a:t>
            </a:r>
            <a:r>
              <a:rPr lang="en-US" sz="4000" b="1" dirty="0"/>
              <a:t> </a:t>
            </a:r>
            <a:r>
              <a:rPr lang="en-US" sz="4000" b="1" dirty="0" err="1"/>
              <a:t>sinh</a:t>
            </a:r>
            <a:r>
              <a:rPr lang="en-US" sz="4000" b="1" dirty="0"/>
              <a:t> </a:t>
            </a:r>
            <a:r>
              <a:rPr lang="en-US" sz="4000" b="1" dirty="0" err="1"/>
              <a:t>ra</a:t>
            </a:r>
            <a:r>
              <a:rPr lang="en-US" sz="4000" b="1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hai</a:t>
            </a:r>
            <a:r>
              <a:rPr lang="en-US" sz="4000" b="1" dirty="0">
                <a:solidFill>
                  <a:srgbClr val="FF0000"/>
                </a:solidFill>
              </a:rPr>
              <a:t> hay </a:t>
            </a:r>
            <a:r>
              <a:rPr lang="en-US" sz="4000" b="1" dirty="0" err="1">
                <a:solidFill>
                  <a:srgbClr val="FF0000"/>
                </a:solidFill>
              </a:rPr>
              <a:t>nhiều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chất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mới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0" y="795345"/>
            <a:ext cx="60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3300"/>
                </a:solidFill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8"/>
          <p:cNvGraphicFramePr>
            <a:graphicFrameLocks/>
          </p:cNvGraphicFramePr>
          <p:nvPr/>
        </p:nvGraphicFramePr>
        <p:xfrm>
          <a:off x="533400" y="2514600"/>
          <a:ext cx="8305800" cy="3048000"/>
        </p:xfrm>
        <a:graphic>
          <a:graphicData uri="http://schemas.openxmlformats.org/drawingml/2006/table">
            <a:tbl>
              <a:tblPr/>
              <a:tblGrid>
                <a:gridCol w="3505200"/>
                <a:gridCol w="2438400"/>
                <a:gridCol w="23622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4038600" y="4800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VNI-Times" pitchFamily="2" charset="0"/>
              </a:rPr>
              <a:t>2 (hoặc nhiều)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4800600" y="3733800"/>
            <a:ext cx="1003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7086600" y="4787900"/>
            <a:ext cx="1003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6400800" y="3733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VNI-Times" pitchFamily="2" charset="0"/>
              </a:rPr>
              <a:t>2 (hoặc nhiều)</a:t>
            </a: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4419600" y="25273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Số chất phản ứng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6781800" y="2514600"/>
            <a:ext cx="1765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Số chất sản phẩm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33400" y="4800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Phản ứng hoá hợp 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533400" y="3733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Phản ứng phân huỷ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1" name="Line 49"/>
          <p:cNvSpPr>
            <a:spLocks noChangeShapeType="1"/>
          </p:cNvSpPr>
          <p:nvPr/>
        </p:nvSpPr>
        <p:spPr bwMode="auto">
          <a:xfrm>
            <a:off x="533400" y="4572000"/>
            <a:ext cx="830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533400" y="99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/>
              <a:t> So sánh phản ứng phân hủy với phản ứng hóa hợp và điền vào bảng sau: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/>
      <p:bldP spid="8" grpId="0"/>
      <p:bldP spid="9" grpId="0"/>
      <p:bldP spid="10" grpId="0"/>
      <p:bldP spid="11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6116" y="0"/>
            <a:ext cx="3091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Tổng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kết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 descr="image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9838" y="1857375"/>
            <a:ext cx="2474912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mage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2325" y="1538288"/>
            <a:ext cx="9286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0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85025" y="2054225"/>
            <a:ext cx="977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00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11738" y="2825750"/>
            <a:ext cx="244475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3575" y="4537075"/>
            <a:ext cx="1925638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5788" y="2030413"/>
            <a:ext cx="2468562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mage00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81300" y="1804988"/>
            <a:ext cx="6381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mage00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09863" y="2227263"/>
            <a:ext cx="70961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mage0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46425" y="3054350"/>
            <a:ext cx="253365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mage0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62200" y="3717925"/>
            <a:ext cx="122713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0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52625" y="4302125"/>
            <a:ext cx="172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mage00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83113" y="2936875"/>
            <a:ext cx="14001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93775" y="3265488"/>
            <a:ext cx="15843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27063" y="4879975"/>
            <a:ext cx="165576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19075" y="1758950"/>
          <a:ext cx="28813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17" imgW="2730500" imgH="266700" progId="">
                  <p:embed/>
                </p:oleObj>
              </mc:Choice>
              <mc:Fallback>
                <p:oleObj name="Equation" r:id="rId17" imgW="2730500" imgH="2667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758950"/>
                        <a:ext cx="2881313" cy="288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39725" y="2482850"/>
          <a:ext cx="27003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9" imgW="1916868" imgH="266584" progId="">
                  <p:embed/>
                </p:oleObj>
              </mc:Choice>
              <mc:Fallback>
                <p:oleObj name="Equation" r:id="rId19" imgW="1916868" imgH="266584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482850"/>
                        <a:ext cx="2700338" cy="317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08850" y="1354138"/>
            <a:ext cx="750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771525" algn="l"/>
              </a:tabLst>
            </a:pPr>
            <a:r>
              <a:rPr lang="en-US" sz="1400">
                <a:solidFill>
                  <a:srgbClr val="FF0000"/>
                </a:solidFill>
                <a:cs typeface="Arial" charset="0"/>
              </a:rPr>
              <a:t>KMnO</a:t>
            </a:r>
            <a:r>
              <a:rPr lang="en-US" sz="1400" baseline="-25000">
                <a:solidFill>
                  <a:srgbClr val="FF0000"/>
                </a:solidFill>
                <a:cs typeface="Arial" charset="0"/>
              </a:rPr>
              <a:t>4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 rot="10800000" flipV="1">
            <a:off x="7427913" y="2011363"/>
            <a:ext cx="67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771525" algn="l"/>
              </a:tabLst>
            </a:pPr>
            <a:r>
              <a:rPr lang="en-US" sz="1400">
                <a:solidFill>
                  <a:srgbClr val="FF0000"/>
                </a:solidFill>
                <a:cs typeface="Arial" charset="0"/>
              </a:rPr>
              <a:t>KClO</a:t>
            </a:r>
            <a:r>
              <a:rPr lang="en-US" sz="1400" baseline="-25000">
                <a:solidFill>
                  <a:srgbClr val="FF0000"/>
                </a:solidFill>
                <a:cs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73300" y="228600"/>
            <a:ext cx="487680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VNI-Times"/>
              </a:rPr>
              <a:t>Kiểm </a:t>
            </a:r>
            <a:r>
              <a:rPr lang="vi-VN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VNI-Times"/>
              </a:rPr>
              <a:t>tra bài cũ</a:t>
            </a:r>
            <a:endParaRPr lang="vi-VN" sz="36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latin typeface="VNI-Times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8001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solidFill>
                  <a:srgbClr val="0033CC"/>
                </a:solidFill>
              </a:rPr>
              <a:t>Câu</a:t>
            </a:r>
            <a:r>
              <a:rPr lang="en-US" sz="3000" dirty="0">
                <a:solidFill>
                  <a:srgbClr val="0033CC"/>
                </a:solidFill>
              </a:rPr>
              <a:t> 1: </a:t>
            </a:r>
            <a:endParaRPr lang="en-US" sz="3000" dirty="0"/>
          </a:p>
          <a:p>
            <a:r>
              <a:rPr lang="en-US" sz="3000" dirty="0"/>
              <a:t>      </a:t>
            </a:r>
          </a:p>
          <a:p>
            <a:r>
              <a:rPr lang="en-US" sz="3000" dirty="0" smtClean="0"/>
              <a:t>        </a:t>
            </a:r>
            <a:r>
              <a:rPr lang="en-US" sz="3000" b="1" dirty="0" err="1" smtClean="0"/>
              <a:t>Oxit</a:t>
            </a:r>
            <a:r>
              <a:rPr lang="en-US" sz="3000" b="1" dirty="0" smtClean="0"/>
              <a:t> </a:t>
            </a:r>
            <a:r>
              <a:rPr lang="en-US" sz="3000" b="1" dirty="0" err="1"/>
              <a:t>là</a:t>
            </a:r>
            <a:r>
              <a:rPr lang="en-US" sz="3000" b="1" dirty="0"/>
              <a:t> </a:t>
            </a:r>
            <a:r>
              <a:rPr lang="en-US" sz="3000" b="1" dirty="0" err="1"/>
              <a:t>gì</a:t>
            </a:r>
            <a:r>
              <a:rPr lang="en-US" sz="3000" b="1" dirty="0"/>
              <a:t>? 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Phân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loại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oxit</a:t>
            </a:r>
            <a:r>
              <a:rPr lang="en-US" sz="3000" b="1" dirty="0" smtClean="0"/>
              <a:t>. </a:t>
            </a:r>
            <a:endParaRPr lang="en-US" sz="3000" b="1" dirty="0"/>
          </a:p>
          <a:p>
            <a:endParaRPr lang="en-US" sz="3000" dirty="0"/>
          </a:p>
          <a:p>
            <a:r>
              <a:rPr lang="en-US" sz="3000" dirty="0" err="1">
                <a:solidFill>
                  <a:srgbClr val="0033CC"/>
                </a:solidFill>
              </a:rPr>
              <a:t>Câu</a:t>
            </a:r>
            <a:r>
              <a:rPr lang="en-US" sz="3000" dirty="0">
                <a:solidFill>
                  <a:srgbClr val="0033CC"/>
                </a:solidFill>
              </a:rPr>
              <a:t> 2: </a:t>
            </a:r>
            <a:endParaRPr lang="en-US" sz="3000" dirty="0" smtClean="0">
              <a:solidFill>
                <a:srgbClr val="0033CC"/>
              </a:solidFill>
            </a:endParaRPr>
          </a:p>
          <a:p>
            <a:r>
              <a:rPr lang="en-US" sz="3200" b="1" dirty="0" smtClean="0"/>
              <a:t>Cho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oxit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công</a:t>
            </a:r>
            <a:r>
              <a:rPr lang="en-US" sz="3200" b="1" dirty="0"/>
              <a:t> </a:t>
            </a:r>
            <a:r>
              <a:rPr lang="en-US" sz="3200" b="1" dirty="0" err="1"/>
              <a:t>thức</a:t>
            </a:r>
            <a:r>
              <a:rPr lang="en-US" sz="3200" b="1" dirty="0"/>
              <a:t> </a:t>
            </a:r>
            <a:r>
              <a:rPr lang="en-US" sz="3200" b="1" dirty="0" err="1"/>
              <a:t>hóa</a:t>
            </a:r>
            <a:r>
              <a:rPr lang="en-US" sz="3200" b="1" dirty="0"/>
              <a:t> </a:t>
            </a:r>
            <a:r>
              <a:rPr lang="en-US" sz="3200" b="1" dirty="0" err="1"/>
              <a:t>học</a:t>
            </a:r>
            <a:r>
              <a:rPr lang="en-US" sz="3200" b="1" dirty="0"/>
              <a:t> </a:t>
            </a:r>
            <a:r>
              <a:rPr lang="en-US" sz="3200" b="1" dirty="0" err="1"/>
              <a:t>như</a:t>
            </a:r>
            <a:r>
              <a:rPr lang="en-US" sz="3200" b="1" dirty="0"/>
              <a:t> </a:t>
            </a:r>
            <a:r>
              <a:rPr lang="en-US" sz="3200" b="1" dirty="0" err="1"/>
              <a:t>sau</a:t>
            </a:r>
            <a:r>
              <a:rPr lang="en-US" sz="3200" b="1" dirty="0" smtClean="0"/>
              <a:t>: N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5</a:t>
            </a:r>
            <a:r>
              <a:rPr lang="en-US" sz="3200" b="1" dirty="0"/>
              <a:t>, </a:t>
            </a:r>
            <a:r>
              <a:rPr lang="en-US" sz="3200" b="1" dirty="0" smtClean="0"/>
              <a:t>CO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, </a:t>
            </a:r>
            <a:r>
              <a:rPr lang="en-US" sz="3200" b="1" dirty="0" err="1"/>
              <a:t>CuO</a:t>
            </a:r>
            <a:r>
              <a:rPr lang="en-US" sz="3200" b="1" dirty="0"/>
              <a:t>, </a:t>
            </a:r>
            <a:r>
              <a:rPr lang="en-US" sz="3200" b="1" dirty="0" err="1"/>
              <a:t>CaO</a:t>
            </a:r>
            <a:r>
              <a:rPr lang="en-US" sz="3200" b="1" dirty="0"/>
              <a:t>. </a:t>
            </a:r>
            <a:r>
              <a:rPr lang="en-US" sz="3200" b="1" dirty="0" err="1"/>
              <a:t>Những</a:t>
            </a:r>
            <a:r>
              <a:rPr lang="en-US" sz="3200" b="1" dirty="0"/>
              <a:t> </a:t>
            </a:r>
            <a:r>
              <a:rPr lang="en-US" sz="3200" b="1" dirty="0" err="1"/>
              <a:t>chất</a:t>
            </a:r>
            <a:r>
              <a:rPr lang="en-US" sz="3200" b="1" dirty="0"/>
              <a:t> </a:t>
            </a:r>
            <a:r>
              <a:rPr lang="en-US" sz="3200" b="1" dirty="0" err="1"/>
              <a:t>loại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</a:t>
            </a:r>
            <a:r>
              <a:rPr lang="en-US" sz="3200" b="1" dirty="0" err="1" smtClean="0"/>
              <a:t>thuộc</a:t>
            </a:r>
            <a:r>
              <a:rPr lang="en-US" sz="3200" b="1" dirty="0" smtClean="0"/>
              <a:t> </a:t>
            </a:r>
            <a:r>
              <a:rPr lang="en-US" sz="3200" b="1" dirty="0" err="1"/>
              <a:t>oxit</a:t>
            </a:r>
            <a:r>
              <a:rPr lang="en-US" sz="3200" b="1" dirty="0"/>
              <a:t> </a:t>
            </a:r>
            <a:r>
              <a:rPr lang="en-US" sz="3200" b="1" dirty="0" err="1"/>
              <a:t>axit</a:t>
            </a:r>
            <a:r>
              <a:rPr lang="en-US" sz="3200" b="1" dirty="0"/>
              <a:t> , </a:t>
            </a:r>
            <a:r>
              <a:rPr lang="en-US" sz="3200" b="1" dirty="0" err="1"/>
              <a:t>những</a:t>
            </a:r>
            <a:r>
              <a:rPr lang="en-US" sz="3200" b="1" dirty="0"/>
              <a:t> </a:t>
            </a:r>
            <a:r>
              <a:rPr lang="en-US" sz="3200" b="1" dirty="0" err="1"/>
              <a:t>chất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</a:t>
            </a:r>
            <a:r>
              <a:rPr lang="en-US" sz="3200" b="1" dirty="0" err="1"/>
              <a:t>thuộc</a:t>
            </a:r>
            <a:r>
              <a:rPr lang="en-US" sz="3200" b="1" dirty="0"/>
              <a:t> </a:t>
            </a:r>
            <a:r>
              <a:rPr lang="en-US" sz="3200" b="1" dirty="0" err="1"/>
              <a:t>oxit</a:t>
            </a:r>
            <a:r>
              <a:rPr lang="en-US" sz="3200" b="1" dirty="0"/>
              <a:t> </a:t>
            </a:r>
            <a:r>
              <a:rPr lang="en-US" sz="3200" b="1" dirty="0" err="1"/>
              <a:t>bazo</a:t>
            </a:r>
            <a:r>
              <a:rPr lang="en-US" sz="3200" b="1" dirty="0"/>
              <a:t>.</a:t>
            </a:r>
            <a:endParaRPr lang="vi-VN" sz="3200" b="1" dirty="0"/>
          </a:p>
          <a:p>
            <a:endParaRPr lang="en-US" sz="3000" dirty="0">
              <a:solidFill>
                <a:srgbClr val="0033CC"/>
              </a:solidFill>
            </a:endParaRPr>
          </a:p>
          <a:p>
            <a:endParaRPr lang="en-US" sz="3000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Đáp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 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Times" pitchFamily="2" charset="0"/>
                <a:ea typeface="+mj-ea"/>
                <a:cs typeface="+mj-cs"/>
              </a:rPr>
              <a:t>án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Times" pitchFamily="2" charset="0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83058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 err="1">
                <a:solidFill>
                  <a:srgbClr val="0033CC"/>
                </a:solidFill>
              </a:rPr>
              <a:t>Câu</a:t>
            </a:r>
            <a:r>
              <a:rPr lang="en-US" sz="3000" dirty="0">
                <a:solidFill>
                  <a:srgbClr val="0033CC"/>
                </a:solidFill>
              </a:rPr>
              <a:t> 1: </a:t>
            </a:r>
            <a:endParaRPr lang="en-US" sz="3000" dirty="0"/>
          </a:p>
          <a:p>
            <a:r>
              <a:rPr lang="en-US" sz="3000" dirty="0"/>
              <a:t>   </a:t>
            </a:r>
            <a:r>
              <a:rPr lang="en-US" sz="3000" b="1" dirty="0" err="1"/>
              <a:t>Oxit</a:t>
            </a:r>
            <a:r>
              <a:rPr lang="en-US" sz="3000" b="1" dirty="0"/>
              <a:t> </a:t>
            </a:r>
            <a:r>
              <a:rPr lang="en-US" sz="3000" b="1" dirty="0" err="1"/>
              <a:t>là</a:t>
            </a:r>
            <a:r>
              <a:rPr lang="en-US" sz="3000" b="1" dirty="0"/>
              <a:t> </a:t>
            </a:r>
            <a:r>
              <a:rPr lang="en-US" sz="3000" b="1" dirty="0" err="1"/>
              <a:t>hợp</a:t>
            </a:r>
            <a:r>
              <a:rPr lang="en-US" sz="3000" b="1" dirty="0"/>
              <a:t> </a:t>
            </a:r>
            <a:r>
              <a:rPr lang="en-US" sz="3000" b="1" dirty="0" err="1"/>
              <a:t>chất</a:t>
            </a:r>
            <a:r>
              <a:rPr lang="en-US" sz="3000" b="1" dirty="0"/>
              <a:t> </a:t>
            </a:r>
            <a:r>
              <a:rPr lang="en-US" sz="3000" b="1" dirty="0" err="1"/>
              <a:t>của</a:t>
            </a:r>
            <a:r>
              <a:rPr lang="en-US" sz="3000" b="1" dirty="0"/>
              <a:t> </a:t>
            </a:r>
            <a:r>
              <a:rPr lang="en-US" sz="3000" b="1" dirty="0" err="1"/>
              <a:t>hai</a:t>
            </a:r>
            <a:r>
              <a:rPr lang="en-US" sz="3000" b="1" dirty="0"/>
              <a:t> </a:t>
            </a:r>
            <a:r>
              <a:rPr lang="en-US" sz="3000" b="1" dirty="0" err="1"/>
              <a:t>nguyên</a:t>
            </a:r>
            <a:r>
              <a:rPr lang="en-US" sz="3000" b="1" dirty="0"/>
              <a:t> </a:t>
            </a:r>
            <a:r>
              <a:rPr lang="en-US" sz="3000" b="1" dirty="0" err="1"/>
              <a:t>tố</a:t>
            </a:r>
            <a:r>
              <a:rPr lang="en-US" sz="3000" b="1" dirty="0"/>
              <a:t>, </a:t>
            </a:r>
            <a:r>
              <a:rPr lang="en-US" sz="3000" b="1" dirty="0" err="1"/>
              <a:t>trong</a:t>
            </a:r>
            <a:r>
              <a:rPr lang="en-US" sz="3000" b="1" dirty="0"/>
              <a:t> </a:t>
            </a:r>
            <a:r>
              <a:rPr lang="en-US" sz="3000" b="1" dirty="0" err="1"/>
              <a:t>đó</a:t>
            </a:r>
            <a:r>
              <a:rPr lang="en-US" sz="3000" b="1" dirty="0"/>
              <a:t> </a:t>
            </a:r>
            <a:r>
              <a:rPr lang="en-US" sz="3000" b="1" dirty="0" err="1"/>
              <a:t>có</a:t>
            </a:r>
            <a:r>
              <a:rPr lang="en-US" sz="3000" b="1" dirty="0"/>
              <a:t> </a:t>
            </a:r>
            <a:r>
              <a:rPr lang="en-US" sz="3000" b="1" dirty="0" err="1"/>
              <a:t>một</a:t>
            </a:r>
            <a:r>
              <a:rPr lang="en-US" sz="3000" b="1" dirty="0"/>
              <a:t> </a:t>
            </a:r>
            <a:r>
              <a:rPr lang="en-US" sz="3000" b="1" dirty="0" err="1"/>
              <a:t>nguyên</a:t>
            </a:r>
            <a:r>
              <a:rPr lang="en-US" sz="3000" b="1" dirty="0"/>
              <a:t> </a:t>
            </a:r>
            <a:r>
              <a:rPr lang="en-US" sz="3000" b="1" dirty="0" err="1"/>
              <a:t>tố</a:t>
            </a:r>
            <a:r>
              <a:rPr lang="en-US" sz="3000" b="1" dirty="0"/>
              <a:t> </a:t>
            </a:r>
            <a:r>
              <a:rPr lang="en-US" sz="3000" b="1" dirty="0" err="1"/>
              <a:t>là</a:t>
            </a:r>
            <a:r>
              <a:rPr lang="en-US" sz="3000" b="1" dirty="0"/>
              <a:t> </a:t>
            </a:r>
            <a:r>
              <a:rPr lang="en-US" sz="3000" b="1" dirty="0" err="1"/>
              <a:t>Oxi</a:t>
            </a:r>
            <a:r>
              <a:rPr lang="en-US" sz="3000" b="1" dirty="0"/>
              <a:t>.  </a:t>
            </a:r>
          </a:p>
          <a:p>
            <a:r>
              <a:rPr lang="en-US" sz="3000" b="1" dirty="0" smtClean="0"/>
              <a:t>   </a:t>
            </a:r>
            <a:r>
              <a:rPr lang="en-US" sz="3000" b="1" dirty="0" err="1" smtClean="0"/>
              <a:t>Có</a:t>
            </a:r>
            <a:r>
              <a:rPr lang="en-US" sz="3000" b="1" dirty="0" smtClean="0"/>
              <a:t> 2 </a:t>
            </a:r>
            <a:r>
              <a:rPr lang="en-US" sz="3000" b="1" dirty="0" err="1" smtClean="0"/>
              <a:t>loại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oxit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Oxit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axit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và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oxit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bazo</a:t>
            </a:r>
            <a:r>
              <a:rPr lang="en-US" sz="3000" b="1" dirty="0" smtClean="0"/>
              <a:t>.</a:t>
            </a:r>
            <a:endParaRPr lang="en-US" sz="3000" b="1" dirty="0"/>
          </a:p>
          <a:p>
            <a:r>
              <a:rPr lang="en-US" sz="3000" dirty="0" err="1">
                <a:solidFill>
                  <a:srgbClr val="0033CC"/>
                </a:solidFill>
              </a:rPr>
              <a:t>Câu</a:t>
            </a:r>
            <a:r>
              <a:rPr lang="en-US" sz="3000" dirty="0">
                <a:solidFill>
                  <a:srgbClr val="0033CC"/>
                </a:solidFill>
              </a:rPr>
              <a:t> 2</a:t>
            </a:r>
            <a:r>
              <a:rPr lang="en-US" sz="3000" dirty="0" smtClean="0">
                <a:solidFill>
                  <a:srgbClr val="0033CC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3000" dirty="0" err="1" smtClean="0"/>
              <a:t>Oxit</a:t>
            </a:r>
            <a:r>
              <a:rPr lang="en-US" sz="3000" dirty="0" smtClean="0"/>
              <a:t> </a:t>
            </a:r>
            <a:r>
              <a:rPr lang="en-US" sz="3000" dirty="0" err="1" smtClean="0"/>
              <a:t>axit</a:t>
            </a:r>
            <a:r>
              <a:rPr lang="en-US" sz="3000" dirty="0" smtClean="0"/>
              <a:t>: </a:t>
            </a:r>
            <a:r>
              <a:rPr lang="en-US" sz="2800" b="1" dirty="0" smtClean="0"/>
              <a:t>N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, CO</a:t>
            </a:r>
            <a:r>
              <a:rPr lang="en-US" sz="2800" b="1" baseline="-25000" dirty="0" smtClean="0"/>
              <a:t>2</a:t>
            </a: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err="1" smtClean="0"/>
              <a:t>Oxit</a:t>
            </a:r>
            <a:r>
              <a:rPr lang="en-US" sz="3000" dirty="0" smtClean="0"/>
              <a:t> </a:t>
            </a:r>
            <a:r>
              <a:rPr lang="en-US" sz="3000" dirty="0" err="1" smtClean="0"/>
              <a:t>bazo</a:t>
            </a:r>
            <a:r>
              <a:rPr lang="en-US" sz="3000" dirty="0" smtClean="0"/>
              <a:t>: </a:t>
            </a:r>
            <a:r>
              <a:rPr lang="en-US" sz="2800" b="1" dirty="0" err="1" smtClean="0"/>
              <a:t>CuO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CaO</a:t>
            </a:r>
            <a:endParaRPr lang="en-US" sz="3000" dirty="0"/>
          </a:p>
          <a:p>
            <a:pPr>
              <a:spcBef>
                <a:spcPct val="50000"/>
              </a:spcBef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214818"/>
            <a:ext cx="5143536" cy="2786082"/>
          </a:xfrm>
          <a:prstGeom prst="rect">
            <a:avLst/>
          </a:prstGeom>
        </p:spPr>
      </p:pic>
      <p:pic>
        <p:nvPicPr>
          <p:cNvPr id="3" name="Picture 2" descr="4-64d9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42900"/>
            <a:ext cx="3929070" cy="4403732"/>
          </a:xfrm>
          <a:prstGeom prst="rect">
            <a:avLst/>
          </a:prstGeom>
        </p:spPr>
      </p:pic>
      <p:pic>
        <p:nvPicPr>
          <p:cNvPr id="4" name="Picture 3" descr="1-5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0" y="285752"/>
            <a:ext cx="47625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500174"/>
            <a:ext cx="8001056" cy="30718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Tiết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 41: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Bài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 27: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ĐIỀU CHẾ OXI.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PHẢN ỨNG PHÂN HỦY.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348" y="285728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TRUNG HỌC CƠ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SỞ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ĐÔ THỊ VIỆT HƯNG</a:t>
            </a:r>
          </a:p>
          <a:p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35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ĐIỀU CHẾ OXI TRONG PHÒNG THÍ NGHIỆM </a:t>
            </a:r>
            <a:endParaRPr lang="vi-VN" sz="32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142984"/>
            <a:ext cx="7786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hãy</a:t>
            </a:r>
            <a:r>
              <a:rPr lang="en-US" sz="3600" dirty="0" smtClean="0"/>
              <a:t> </a:t>
            </a:r>
            <a:r>
              <a:rPr lang="en-US" sz="3600" dirty="0" err="1" smtClean="0"/>
              <a:t>kể</a:t>
            </a:r>
            <a:r>
              <a:rPr lang="en-US" sz="3600" dirty="0" smtClean="0"/>
              <a:t> </a:t>
            </a:r>
            <a:r>
              <a:rPr lang="en-US" sz="3600" dirty="0" err="1" smtClean="0"/>
              <a:t>tên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chất</a:t>
            </a:r>
            <a:r>
              <a:rPr lang="en-US" sz="3600" dirty="0" smtClean="0"/>
              <a:t> </a:t>
            </a:r>
            <a:r>
              <a:rPr lang="en-US" sz="3600" dirty="0" err="1" smtClean="0"/>
              <a:t>mà</a:t>
            </a:r>
            <a:r>
              <a:rPr lang="en-US" sz="3600" dirty="0" smtClean="0"/>
              <a:t>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thành</a:t>
            </a:r>
            <a:r>
              <a:rPr lang="en-US" sz="3600" dirty="0" smtClean="0"/>
              <a:t> </a:t>
            </a:r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cấu</a:t>
            </a:r>
            <a:r>
              <a:rPr lang="en-US" sz="3600" dirty="0" smtClean="0"/>
              <a:t> </a:t>
            </a:r>
            <a:r>
              <a:rPr lang="en-US" sz="3600" dirty="0" err="1" smtClean="0"/>
              <a:t>tạo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oxi</a:t>
            </a:r>
            <a:r>
              <a:rPr lang="en-US" sz="3600" dirty="0" smtClean="0"/>
              <a:t> </a:t>
            </a:r>
            <a:r>
              <a:rPr lang="en-US" sz="3600" dirty="0" err="1" smtClean="0"/>
              <a:t>nguyên</a:t>
            </a:r>
            <a:r>
              <a:rPr lang="en-US" sz="3600" dirty="0" smtClean="0"/>
              <a:t> </a:t>
            </a:r>
            <a:r>
              <a:rPr lang="en-US" sz="3600" dirty="0" err="1" smtClean="0"/>
              <a:t>tử</a:t>
            </a:r>
            <a:r>
              <a:rPr lang="en-US" sz="3600" dirty="0" smtClean="0"/>
              <a:t>?</a:t>
            </a:r>
            <a:endParaRPr lang="vi-VN" sz="3600" dirty="0"/>
          </a:p>
        </p:txBody>
      </p:sp>
      <p:pic>
        <p:nvPicPr>
          <p:cNvPr id="4" name="Picture 20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135096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02" y="292893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O,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  <a:p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7356" y="2928934"/>
            <a:ext cx="100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3,</a:t>
            </a:r>
            <a:endParaRPr lang="vi-VN" sz="3600" dirty="0"/>
          </a:p>
        </p:txBody>
      </p:sp>
      <p:sp>
        <p:nvSpPr>
          <p:cNvPr id="7" name="Rectangle 6"/>
          <p:cNvSpPr/>
          <p:nvPr/>
        </p:nvSpPr>
        <p:spPr>
          <a:xfrm>
            <a:off x="2786050" y="2928934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4,</a:t>
            </a:r>
            <a:endParaRPr lang="vi-VN" sz="3600" dirty="0"/>
          </a:p>
        </p:txBody>
      </p:sp>
      <p:sp>
        <p:nvSpPr>
          <p:cNvPr id="8" name="Rectangle 7"/>
          <p:cNvSpPr/>
          <p:nvPr/>
        </p:nvSpPr>
        <p:spPr>
          <a:xfrm>
            <a:off x="4429124" y="2928934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vi-VN" sz="3600" dirty="0"/>
          </a:p>
        </p:txBody>
      </p:sp>
      <p:sp>
        <p:nvSpPr>
          <p:cNvPr id="9" name="Rectangle 8"/>
          <p:cNvSpPr/>
          <p:nvPr/>
        </p:nvSpPr>
        <p:spPr>
          <a:xfrm>
            <a:off x="6000760" y="2928934"/>
            <a:ext cx="1159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5,</a:t>
            </a:r>
            <a:endParaRPr lang="vi-VN" sz="3600" dirty="0"/>
          </a:p>
        </p:txBody>
      </p:sp>
      <p:sp>
        <p:nvSpPr>
          <p:cNvPr id="10" name="Rectangle 9"/>
          <p:cNvSpPr/>
          <p:nvPr/>
        </p:nvSpPr>
        <p:spPr>
          <a:xfrm>
            <a:off x="7072330" y="2928934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CO…</a:t>
            </a:r>
            <a:endParaRPr lang="vi-VN" sz="3600" dirty="0"/>
          </a:p>
        </p:txBody>
      </p:sp>
      <p:sp>
        <p:nvSpPr>
          <p:cNvPr id="11" name="Rectangle 10"/>
          <p:cNvSpPr/>
          <p:nvPr/>
        </p:nvSpPr>
        <p:spPr>
          <a:xfrm>
            <a:off x="214282" y="5500703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dirty="0" smtClean="0"/>
              <a:t>Đó là những </a:t>
            </a:r>
            <a:r>
              <a:rPr lang="vi-VN" sz="3600" dirty="0"/>
              <a:t>chất </a:t>
            </a:r>
            <a:r>
              <a:rPr lang="vi-VN" sz="3600" u="sng" dirty="0">
                <a:solidFill>
                  <a:srgbClr val="FF0000"/>
                </a:solidFill>
              </a:rPr>
              <a:t>giàu oxi</a:t>
            </a:r>
            <a:r>
              <a:rPr lang="vi-VN" sz="3600" dirty="0"/>
              <a:t>, </a:t>
            </a:r>
            <a:r>
              <a:rPr lang="vi-VN" sz="3600" u="sng" dirty="0">
                <a:solidFill>
                  <a:srgbClr val="FF0000"/>
                </a:solidFill>
              </a:rPr>
              <a:t>kém bền </a:t>
            </a:r>
            <a:r>
              <a:rPr lang="vi-VN" sz="3600" dirty="0"/>
              <a:t>và </a:t>
            </a:r>
            <a:r>
              <a:rPr lang="vi-VN" sz="3600" u="sng" dirty="0">
                <a:solidFill>
                  <a:srgbClr val="FF0000"/>
                </a:solidFill>
              </a:rPr>
              <a:t>dễ bị phân hủy</a:t>
            </a:r>
            <a:r>
              <a:rPr lang="vi-VN" sz="3600" dirty="0"/>
              <a:t> ở nhiệt độ </a:t>
            </a:r>
            <a:r>
              <a:rPr lang="vi-VN" sz="3600" dirty="0" smtClean="0"/>
              <a:t>cao.</a:t>
            </a:r>
            <a:endParaRPr lang="vi-V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9 0.00532 L -0.1019 0.1942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3 -0.00508 L 0.0283 0.1942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allAtOnce"/>
      <p:bldP spid="7" grpId="0" build="allAtOnce"/>
      <p:bldP spid="8" grpId="0" build="allAtOnce"/>
      <p:bldP spid="9" grpId="0"/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1802" y="0"/>
            <a:ext cx="29289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 Ý: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- Khi sử dụng đèn cồn, ta không được dùng miệng để thổi đèn cồn mà phải dùng nắp chụp lên đèn để tắt.</a:t>
            </a:r>
            <a:endParaRPr kumimoji="0" lang="vi-V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- Khi làm thí nghiệm phải hơ nóng đều ống nghiệm trước khi đun tập trung ở đáy ống nghiệm để ống nóng đều, không bị vỡ ống nghiệm.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vi-VN" sz="3200" dirty="0" smtClean="0">
                <a:latin typeface="+mj-lt"/>
                <a:cs typeface="Times New Roman" pitchFamily="18" charset="0"/>
              </a:rPr>
              <a:t>Khi thu khí oxi bằng phương pháp đẩy nước</a:t>
            </a:r>
            <a:r>
              <a:rPr lang="en-US" sz="3200" dirty="0" smtClean="0">
                <a:latin typeface="+mj-lt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+mj-lt"/>
                <a:cs typeface="Times New Roman" pitchFamily="18" charset="0"/>
              </a:rPr>
              <a:t>r</a:t>
            </a:r>
            <a:r>
              <a:rPr lang="en-US" sz="3200" dirty="0" err="1" smtClean="0">
                <a:latin typeface="+mj-lt"/>
              </a:rPr>
              <a:t>út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ống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dẫn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khí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ra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khỏi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chậu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trước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khi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tắt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đèn</a:t>
            </a:r>
            <a:r>
              <a:rPr lang="en-US" sz="3200" dirty="0" smtClean="0">
                <a:latin typeface="+mj-lt"/>
              </a:rPr>
              <a:t>.</a:t>
            </a:r>
            <a:endParaRPr kumimoji="0" lang="vi-V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821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1. </a:t>
            </a:r>
            <a:r>
              <a:rPr lang="en-US" sz="4000" u="sng" dirty="0" err="1" smtClean="0"/>
              <a:t>Thí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nghiệm</a:t>
            </a:r>
            <a:endParaRPr lang="vi-VN" sz="4000" u="sng" dirty="0"/>
          </a:p>
        </p:txBody>
      </p:sp>
      <p:sp>
        <p:nvSpPr>
          <p:cNvPr id="4" name="Rectangle 3"/>
          <p:cNvSpPr/>
          <p:nvPr/>
        </p:nvSpPr>
        <p:spPr>
          <a:xfrm>
            <a:off x="285720" y="928670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ct val="50000"/>
              </a:spcBef>
              <a:buAutoNum type="alphaLcPeriod"/>
            </a:pPr>
            <a:r>
              <a:rPr lang="en-US" sz="4000" dirty="0" err="1" smtClean="0"/>
              <a:t>Với</a:t>
            </a:r>
            <a:r>
              <a:rPr lang="en-US" sz="4000" dirty="0" smtClean="0"/>
              <a:t> </a:t>
            </a:r>
            <a:r>
              <a:rPr lang="en-US" sz="4000" dirty="0" err="1" smtClean="0"/>
              <a:t>Kalipenmanganat</a:t>
            </a:r>
            <a:r>
              <a:rPr lang="en-US" sz="4000" dirty="0" smtClean="0"/>
              <a:t>.</a:t>
            </a:r>
          </a:p>
          <a:p>
            <a:pPr marL="742950" indent="-742950" eaLnBrk="0" hangingPunct="0">
              <a:spcBef>
                <a:spcPct val="50000"/>
              </a:spcBef>
            </a:pPr>
            <a:r>
              <a:rPr lang="en-US" sz="4000" dirty="0" smtClean="0"/>
              <a:t>-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tượng</a:t>
            </a:r>
            <a:r>
              <a:rPr lang="en-US" sz="4000" dirty="0" smtClean="0"/>
              <a:t>: </a:t>
            </a:r>
            <a:r>
              <a:rPr lang="en-US" sz="4000" dirty="0" err="1" smtClean="0"/>
              <a:t>Tàn</a:t>
            </a:r>
            <a:r>
              <a:rPr lang="en-US" sz="4000" dirty="0" smtClean="0"/>
              <a:t> </a:t>
            </a:r>
            <a:r>
              <a:rPr lang="en-US" sz="4000" dirty="0" err="1" smtClean="0"/>
              <a:t>đóm</a:t>
            </a:r>
            <a:r>
              <a:rPr lang="en-US" sz="4000" dirty="0" smtClean="0"/>
              <a:t> </a:t>
            </a:r>
            <a:r>
              <a:rPr lang="en-US" sz="4000" dirty="0" err="1" smtClean="0"/>
              <a:t>bùng</a:t>
            </a:r>
            <a:r>
              <a:rPr lang="en-US" sz="4000" dirty="0" smtClean="0"/>
              <a:t> </a:t>
            </a:r>
            <a:r>
              <a:rPr lang="en-US" sz="4000" dirty="0" err="1" smtClean="0"/>
              <a:t>cháy</a:t>
            </a:r>
            <a:endParaRPr lang="en-US" sz="4000" dirty="0" smtClean="0"/>
          </a:p>
          <a:p>
            <a:pPr eaLnBrk="0" hangingPunct="0">
              <a:spcBef>
                <a:spcPct val="50000"/>
              </a:spcBef>
            </a:pPr>
            <a:r>
              <a:rPr lang="en-US" sz="4000" dirty="0" smtClean="0"/>
              <a:t>* </a:t>
            </a:r>
            <a:r>
              <a:rPr lang="en-US" sz="4000" dirty="0" err="1" smtClean="0"/>
              <a:t>Phương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hóa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: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785786" y="3357562"/>
            <a:ext cx="86159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2KMnO</a:t>
            </a:r>
            <a:r>
              <a:rPr lang="en-US" sz="4000" b="1" baseline="-25000" dirty="0" smtClean="0"/>
              <a:t>4</a:t>
            </a:r>
            <a:r>
              <a:rPr lang="en-US" sz="4000" b="1" dirty="0" smtClean="0"/>
              <a:t>            K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MnO</a:t>
            </a:r>
            <a:r>
              <a:rPr lang="en-US" sz="4000" b="1" baseline="-25000" dirty="0" smtClean="0"/>
              <a:t>4</a:t>
            </a:r>
            <a:r>
              <a:rPr lang="en-US" sz="4000" b="1" dirty="0" smtClean="0"/>
              <a:t> + MnO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 + O</a:t>
            </a:r>
            <a:r>
              <a:rPr lang="en-US" sz="4000" b="1" baseline="-25000" dirty="0" smtClean="0"/>
              <a:t>2</a:t>
            </a:r>
            <a:endParaRPr lang="en-US" sz="4000" b="1" dirty="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143240" y="3714752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 sz="4000"/>
          </a:p>
        </p:txBody>
      </p:sp>
      <p:sp>
        <p:nvSpPr>
          <p:cNvPr id="7" name="Rectangle 6"/>
          <p:cNvSpPr/>
          <p:nvPr/>
        </p:nvSpPr>
        <p:spPr>
          <a:xfrm>
            <a:off x="3286116" y="3143248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t</a:t>
            </a:r>
            <a:r>
              <a:rPr lang="en-US" sz="4000" b="1" baseline="30000" dirty="0" smtClean="0">
                <a:solidFill>
                  <a:schemeClr val="tx2"/>
                </a:solidFill>
              </a:rPr>
              <a:t>0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V="1">
            <a:off x="8643966" y="35004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214282" y="464344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464344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143240" y="37147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6" name="Rectangle 15"/>
          <p:cNvSpPr/>
          <p:nvPr/>
        </p:nvSpPr>
        <p:spPr>
          <a:xfrm>
            <a:off x="0" y="214290"/>
            <a:ext cx="3004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1. </a:t>
            </a:r>
            <a:r>
              <a:rPr lang="en-US" sz="4000" dirty="0" err="1" smtClean="0"/>
              <a:t>Thí</a:t>
            </a:r>
            <a:r>
              <a:rPr lang="en-US" sz="4000" dirty="0" smtClean="0"/>
              <a:t> </a:t>
            </a:r>
            <a:r>
              <a:rPr lang="en-US" sz="4000" dirty="0" err="1" smtClean="0"/>
              <a:t>nghiệm</a:t>
            </a:r>
            <a:endParaRPr lang="vi-VN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821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1. </a:t>
            </a:r>
            <a:r>
              <a:rPr lang="en-US" sz="4000" u="sng" dirty="0" err="1" smtClean="0"/>
              <a:t>Thí</a:t>
            </a:r>
            <a:r>
              <a:rPr lang="en-US" sz="4000" u="sng" dirty="0" smtClean="0"/>
              <a:t> </a:t>
            </a:r>
            <a:r>
              <a:rPr lang="en-US" sz="4000" u="sng" dirty="0" err="1" smtClean="0"/>
              <a:t>nghiệm</a:t>
            </a:r>
            <a:endParaRPr lang="vi-VN" sz="4000" u="sng" dirty="0"/>
          </a:p>
        </p:txBody>
      </p:sp>
      <p:sp>
        <p:nvSpPr>
          <p:cNvPr id="3" name="Rectangle 2"/>
          <p:cNvSpPr/>
          <p:nvPr/>
        </p:nvSpPr>
        <p:spPr>
          <a:xfrm>
            <a:off x="285720" y="928670"/>
            <a:ext cx="81439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 smtClean="0"/>
              <a:t>b. </a:t>
            </a:r>
            <a:r>
              <a:rPr lang="en-US" sz="4000" dirty="0" err="1" smtClean="0"/>
              <a:t>Với</a:t>
            </a:r>
            <a:r>
              <a:rPr lang="en-US" sz="4000" dirty="0" smtClean="0"/>
              <a:t> Kali </a:t>
            </a:r>
            <a:r>
              <a:rPr lang="en-US" sz="4000" dirty="0" err="1" smtClean="0"/>
              <a:t>clorat</a:t>
            </a:r>
            <a:r>
              <a:rPr lang="en-US" sz="4000" dirty="0" smtClean="0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4000" dirty="0" smtClean="0"/>
              <a:t>* </a:t>
            </a:r>
            <a:r>
              <a:rPr lang="en-US" sz="4000" dirty="0" err="1" smtClean="0"/>
              <a:t>Phương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hóa</a:t>
            </a:r>
            <a:r>
              <a:rPr lang="en-US" sz="4000" dirty="0" smtClean="0"/>
              <a:t> </a:t>
            </a:r>
            <a:r>
              <a:rPr lang="en-US" sz="4000" dirty="0" err="1" smtClean="0"/>
              <a:t>học</a:t>
            </a:r>
            <a:r>
              <a:rPr lang="en-US" sz="4000" dirty="0" smtClean="0"/>
              <a:t> :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714348" y="2643182"/>
            <a:ext cx="86159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2KClO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                </a:t>
            </a:r>
            <a:r>
              <a:rPr lang="en-US" sz="4000" b="1" dirty="0" err="1" smtClean="0"/>
              <a:t>KCl</a:t>
            </a:r>
            <a:r>
              <a:rPr lang="en-US" sz="4000" b="1" dirty="0" smtClean="0"/>
              <a:t>   +   O</a:t>
            </a:r>
            <a:r>
              <a:rPr lang="en-US" sz="4000" b="1" baseline="-25000" dirty="0" smtClean="0"/>
              <a:t>2</a:t>
            </a:r>
            <a:endParaRPr lang="en-US" sz="4000" b="1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2928926" y="307181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 sz="4000"/>
          </a:p>
        </p:txBody>
      </p:sp>
      <p:sp>
        <p:nvSpPr>
          <p:cNvPr id="6" name="Rectangle 5"/>
          <p:cNvSpPr/>
          <p:nvPr/>
        </p:nvSpPr>
        <p:spPr>
          <a:xfrm>
            <a:off x="3000364" y="2500306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t</a:t>
            </a:r>
            <a:r>
              <a:rPr lang="en-US" sz="4000" b="1" baseline="30000" dirty="0" smtClean="0">
                <a:solidFill>
                  <a:schemeClr val="tx2"/>
                </a:solidFill>
              </a:rPr>
              <a:t>0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V="1">
            <a:off x="6286512" y="278605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 sz="4000" b="1" dirty="0"/>
          </a:p>
        </p:txBody>
      </p:sp>
      <p:sp>
        <p:nvSpPr>
          <p:cNvPr id="8" name="Rectangle 7"/>
          <p:cNvSpPr/>
          <p:nvPr/>
        </p:nvSpPr>
        <p:spPr>
          <a:xfrm>
            <a:off x="214282" y="464344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64344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928926" y="307181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0" y="214290"/>
            <a:ext cx="3004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1. </a:t>
            </a:r>
            <a:r>
              <a:rPr lang="en-US" sz="4000" dirty="0" err="1" smtClean="0"/>
              <a:t>Thí</a:t>
            </a:r>
            <a:r>
              <a:rPr lang="en-US" sz="4000" dirty="0" smtClean="0"/>
              <a:t> </a:t>
            </a:r>
            <a:r>
              <a:rPr lang="en-US" sz="4000" dirty="0" err="1" smtClean="0"/>
              <a:t>nghiệm</a:t>
            </a:r>
            <a:endParaRPr lang="vi-VN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314324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+MnO</a:t>
            </a:r>
            <a:r>
              <a:rPr lang="en-US" sz="2800" b="1" baseline="-25000" dirty="0" smtClean="0"/>
              <a:t>2</a:t>
            </a:r>
            <a:endParaRPr lang="vi-VN" sz="2800" b="1" dirty="0"/>
          </a:p>
        </p:txBody>
      </p:sp>
      <p:sp>
        <p:nvSpPr>
          <p:cNvPr id="13" name="Down Arrow 12"/>
          <p:cNvSpPr/>
          <p:nvPr/>
        </p:nvSpPr>
        <p:spPr>
          <a:xfrm>
            <a:off x="3214678" y="357187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2357422" y="421481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</a:rPr>
              <a:t>Chất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xúc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tác</a:t>
            </a:r>
            <a:endParaRPr lang="vi-VN" sz="3200" b="1" u="sng" dirty="0">
              <a:solidFill>
                <a:srgbClr val="FF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4857760"/>
            <a:ext cx="9144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Chất xúc tác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là những chất có thể làm cho</a:t>
            </a:r>
            <a:r>
              <a:rPr kumimoji="0" lang="vi-VN" sz="2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 phản ứng hóa học xảy ra nhanh hơn (hoặc chậm hơn)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nhưng</a:t>
            </a:r>
            <a:r>
              <a:rPr lang="vi-VN" sz="2800" dirty="0" smtClean="0">
                <a:solidFill>
                  <a:srgbClr val="222222"/>
                </a:solidFill>
                <a:latin typeface="+mj-lt"/>
                <a:ea typeface="Arial" pitchFamily="34" charset="0"/>
                <a:cs typeface="Times New Roman" pitchFamily="18" charset="0"/>
              </a:rPr>
              <a:t> chất xúc tác ấy không thay đổi về chất cũng nhưu về lượng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sau khi phản ứng hoá học đã xảy ra.</a:t>
            </a:r>
            <a:endParaRPr kumimoji="0" lang="vi-V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2" grpId="0"/>
      <p:bldP spid="13" grpId="0" animBg="1"/>
      <p:bldP spid="14" grpId="0"/>
      <p:bldP spid="81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583</Words>
  <Application>Microsoft Office PowerPoint</Application>
  <PresentationFormat>On-screen Show (4:3)</PresentationFormat>
  <Paragraphs>92</Paragraphs>
  <Slides>15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Windows User</cp:lastModifiedBy>
  <cp:revision>11</cp:revision>
  <dcterms:created xsi:type="dcterms:W3CDTF">2017-01-10T13:55:35Z</dcterms:created>
  <dcterms:modified xsi:type="dcterms:W3CDTF">2020-01-08T05:25:24Z</dcterms:modified>
</cp:coreProperties>
</file>