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5"/>
  </p:notesMasterIdLst>
  <p:sldIdLst>
    <p:sldId id="426" r:id="rId2"/>
    <p:sldId id="427" r:id="rId3"/>
    <p:sldId id="432" r:id="rId4"/>
    <p:sldId id="429" r:id="rId5"/>
    <p:sldId id="428" r:id="rId6"/>
    <p:sldId id="430" r:id="rId7"/>
    <p:sldId id="258" r:id="rId8"/>
    <p:sldId id="261" r:id="rId9"/>
    <p:sldId id="433" r:id="rId10"/>
    <p:sldId id="257" r:id="rId11"/>
    <p:sldId id="435" r:id="rId12"/>
    <p:sldId id="436" r:id="rId13"/>
    <p:sldId id="437" r:id="rId14"/>
    <p:sldId id="438" r:id="rId15"/>
    <p:sldId id="439" r:id="rId16"/>
    <p:sldId id="440" r:id="rId17"/>
    <p:sldId id="370" r:id="rId18"/>
    <p:sldId id="441" r:id="rId19"/>
    <p:sldId id="442" r:id="rId20"/>
    <p:sldId id="265" r:id="rId21"/>
    <p:sldId id="307" r:id="rId22"/>
    <p:sldId id="443"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 id="417" r:id="rId36"/>
    <p:sldId id="418" r:id="rId37"/>
    <p:sldId id="419" r:id="rId38"/>
    <p:sldId id="420" r:id="rId39"/>
    <p:sldId id="421" r:id="rId40"/>
    <p:sldId id="422" r:id="rId41"/>
    <p:sldId id="404" r:id="rId42"/>
    <p:sldId id="309" r:id="rId43"/>
    <p:sldId id="290" r:id="rId44"/>
  </p:sldIdLst>
  <p:sldSz cx="9144000" cy="5143500" type="screen16x9"/>
  <p:notesSz cx="6858000" cy="9144000"/>
  <p:embeddedFontLst>
    <p:embeddedFont>
      <p:font typeface="#9Slide03 Arima Madurai Black" panose="00000A00000000000000" pitchFamily="2" charset="0"/>
      <p:bold r:id="rId46"/>
    </p:embeddedFont>
    <p:embeddedFont>
      <p:font typeface="#9Slide04 SFU Belle" panose="00000400000000000000" pitchFamily="2" charset="0"/>
      <p:regular r:id="rId47"/>
    </p:embeddedFont>
    <p:embeddedFont>
      <p:font typeface="Mali Medium" panose="020B0604020202020204" charset="-34"/>
      <p:regular r:id="rId48"/>
      <p:bold r:id="rId49"/>
      <p:italic r:id="rId50"/>
      <p:boldItalic r:id="rId51"/>
    </p:embeddedFont>
    <p:embeddedFont>
      <p:font typeface="Mali SemiBold" panose="020B0604020202020204" charset="-34"/>
      <p:regular r:id="rId52"/>
      <p:bold r:id="rId53"/>
      <p:italic r:id="rId54"/>
      <p:boldItalic r:id="rId55"/>
    </p:embeddedFont>
    <p:embeddedFont>
      <p:font typeface="Nunito" panose="020B0604020202020204" charset="0"/>
      <p:regular r:id="rId56"/>
      <p:bold r:id="rId57"/>
      <p:italic r:id="rId58"/>
      <p:boldItalic r:id="rId59"/>
    </p:embeddedFont>
    <p:embeddedFont>
      <p:font typeface="VNI-Brush" pitchFamily="2" charset="0"/>
      <p:italic r:id="rId60"/>
    </p:embeddedFont>
    <p:embeddedFont>
      <p:font typeface="VNI-Helve-Condense"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9">
          <p15:clr>
            <a:srgbClr val="0000FF"/>
          </p15:clr>
        </p15:guide>
        <p15:guide id="2" orient="horz" pos="1607">
          <p15:clr>
            <a:srgbClr val="0000FF"/>
          </p15:clr>
        </p15:guide>
        <p15:guide id="3" orient="horz" pos="1309">
          <p15:clr>
            <a:srgbClr val="9AA0A6"/>
          </p15:clr>
        </p15:guide>
        <p15:guide id="4" orient="horz" pos="1965">
          <p15:clr>
            <a:srgbClr val="9AA0A6"/>
          </p15:clr>
        </p15:guide>
        <p15:guide id="5" orient="horz" pos="2310">
          <p15:clr>
            <a:srgbClr val="9AA0A6"/>
          </p15:clr>
        </p15:guide>
        <p15:guide id="6"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399"/>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475CE5-CAD8-40CC-8343-720E93DDF69F}">
  <a:tblStyle styleId="{EE475CE5-CAD8-40CC-8343-720E93DDF6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82" y="178"/>
      </p:cViewPr>
      <p:guideLst>
        <p:guide orient="horz" pos="559"/>
        <p:guide orient="horz" pos="1607"/>
        <p:guide orient="horz" pos="1309"/>
        <p:guide orient="horz" pos="1965"/>
        <p:guide orient="horz" pos="2310"/>
        <p:guide pos="2880"/>
      </p:guideLst>
    </p:cSldViewPr>
  </p:slideViewPr>
  <p:notesTextViewPr>
    <p:cViewPr>
      <p:scale>
        <a:sx n="1" d="1"/>
        <a:sy n="1" d="1"/>
      </p:scale>
      <p:origin x="0" y="-34"/>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416042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66052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25710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158750" indent="0">
              <a:buNone/>
            </a:pPr>
            <a:endParaRPr lang="en-SG" dirty="0"/>
          </a:p>
        </p:txBody>
      </p:sp>
    </p:spTree>
    <p:extLst>
      <p:ext uri="{BB962C8B-B14F-4D97-AF65-F5344CB8AC3E}">
        <p14:creationId xmlns:p14="http://schemas.microsoft.com/office/powerpoint/2010/main" val="408107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812794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575959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946398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450319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2217545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649043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562859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396108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87769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470067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22959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214665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898665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998244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369322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2296698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2439252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691135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480988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15958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782676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272372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7BEAB95E-1F60-47FF-A6EE-E68A864FCF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fld id="{6F501F0E-092F-4652-A2F9-73B665D5FDF2}" type="slidenum">
              <a:rPr lang="en-US" altLang="en-US">
                <a:latin typeface="Arial" panose="020B0604020202020204" pitchFamily="34" charset="0"/>
              </a:rPr>
              <a:pPr eaLnBrk="1" hangingPunct="1"/>
              <a:t>41</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5B7FE877-78F8-4EE4-A8F3-2E4999494F77}"/>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92C8F96F-904A-4CE3-B66E-74D22596C5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endParaRPr lang="en-US" altLang="en-US" dirty="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4147800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6009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53045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72a146dac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72a146dac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119188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Tree>
    <p:extLst>
      <p:ext uri="{BB962C8B-B14F-4D97-AF65-F5344CB8AC3E}">
        <p14:creationId xmlns:p14="http://schemas.microsoft.com/office/powerpoint/2010/main" val="3334376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466725" y="355650"/>
            <a:ext cx="82107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grpSp>
        <p:nvGrpSpPr>
          <p:cNvPr id="146" name="Google Shape;146;p6"/>
          <p:cNvGrpSpPr/>
          <p:nvPr/>
        </p:nvGrpSpPr>
        <p:grpSpPr>
          <a:xfrm>
            <a:off x="7171875" y="-754675"/>
            <a:ext cx="2488775" cy="2351300"/>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6"/>
          <p:cNvGrpSpPr/>
          <p:nvPr/>
        </p:nvGrpSpPr>
        <p:grpSpPr>
          <a:xfrm>
            <a:off x="-502900" y="4546950"/>
            <a:ext cx="1626750" cy="89355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6E9C3-53FA-4F9A-A8C7-9C0EE924D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EA1F7E-CA3E-458A-81B8-DF45B558D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8994DD-2A90-4409-A853-56BE44C83DB4}"/>
              </a:ext>
            </a:extLst>
          </p:cNvPr>
          <p:cNvSpPr>
            <a:spLocks noGrp="1" noChangeArrowheads="1"/>
          </p:cNvSpPr>
          <p:nvPr>
            <p:ph type="sldNum" sz="quarter" idx="12"/>
          </p:nvPr>
        </p:nvSpPr>
        <p:spPr>
          <a:ln/>
        </p:spPr>
        <p:txBody>
          <a:bodyPr/>
          <a:lstStyle>
            <a:lvl1pPr>
              <a:defRPr/>
            </a:lvl1pPr>
          </a:lstStyle>
          <a:p>
            <a:pPr>
              <a:defRPr/>
            </a:pPr>
            <a:fld id="{7B470038-5EFF-4D9F-8C3F-74C1650A1DB3}" type="slidenum">
              <a:rPr lang="en-US"/>
              <a:pPr>
                <a:defRPr/>
              </a:pPr>
              <a:t>‹#›</a:t>
            </a:fld>
            <a:endParaRPr lang="en-US"/>
          </a:p>
        </p:txBody>
      </p:sp>
    </p:spTree>
    <p:extLst>
      <p:ext uri="{BB962C8B-B14F-4D97-AF65-F5344CB8AC3E}">
        <p14:creationId xmlns:p14="http://schemas.microsoft.com/office/powerpoint/2010/main" val="258788659"/>
      </p:ext>
    </p:extLst>
  </p:cSld>
  <p:clrMapOvr>
    <a:masterClrMapping/>
  </p:clrMapOvr>
  <p:transition>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5"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1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314650" y="1169400"/>
            <a:ext cx="6515100" cy="32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200"/>
            </a:lvl1pPr>
            <a:lvl2pPr lvl="1" algn="ctr" rtl="0">
              <a:lnSpc>
                <a:spcPct val="100000"/>
              </a:lnSpc>
              <a:spcBef>
                <a:spcPts val="0"/>
              </a:spcBef>
              <a:spcAft>
                <a:spcPts val="0"/>
              </a:spcAft>
              <a:buSzPts val="1200"/>
              <a:buFont typeface="Roboto Condensed Light"/>
              <a:buAutoNum type="alphaLcPeriod"/>
              <a:defRPr sz="1200"/>
            </a:lvl2pPr>
            <a:lvl3pPr lvl="2" algn="ctr" rtl="0">
              <a:lnSpc>
                <a:spcPct val="100000"/>
              </a:lnSpc>
              <a:spcBef>
                <a:spcPts val="0"/>
              </a:spcBef>
              <a:spcAft>
                <a:spcPts val="0"/>
              </a:spcAft>
              <a:buSzPts val="1200"/>
              <a:buFont typeface="Roboto Condensed Light"/>
              <a:buAutoNum type="romanLcPeriod"/>
              <a:defRPr sz="1200"/>
            </a:lvl3pPr>
            <a:lvl4pPr lvl="3" algn="ctr" rtl="0">
              <a:lnSpc>
                <a:spcPct val="100000"/>
              </a:lnSpc>
              <a:spcBef>
                <a:spcPts val="0"/>
              </a:spcBef>
              <a:spcAft>
                <a:spcPts val="0"/>
              </a:spcAft>
              <a:buSzPts val="1200"/>
              <a:buFont typeface="Roboto Condensed Light"/>
              <a:buAutoNum type="arabicPeriod"/>
              <a:defRPr sz="1200"/>
            </a:lvl4pPr>
            <a:lvl5pPr lvl="4" algn="ctr" rtl="0">
              <a:lnSpc>
                <a:spcPct val="100000"/>
              </a:lnSpc>
              <a:spcBef>
                <a:spcPts val="0"/>
              </a:spcBef>
              <a:spcAft>
                <a:spcPts val="0"/>
              </a:spcAft>
              <a:buSzPts val="1200"/>
              <a:buFont typeface="Roboto Condensed Light"/>
              <a:buAutoNum type="alphaLcPeriod"/>
              <a:defRPr sz="1200"/>
            </a:lvl5pPr>
            <a:lvl6pPr lvl="5" algn="ctr" rtl="0">
              <a:lnSpc>
                <a:spcPct val="100000"/>
              </a:lnSpc>
              <a:spcBef>
                <a:spcPts val="0"/>
              </a:spcBef>
              <a:spcAft>
                <a:spcPts val="0"/>
              </a:spcAft>
              <a:buSzPts val="1200"/>
              <a:buFont typeface="Roboto Condensed Light"/>
              <a:buAutoNum type="romanLcPeriod"/>
              <a:defRPr sz="1200"/>
            </a:lvl6pPr>
            <a:lvl7pPr lvl="6" algn="ctr" rtl="0">
              <a:lnSpc>
                <a:spcPct val="100000"/>
              </a:lnSpc>
              <a:spcBef>
                <a:spcPts val="0"/>
              </a:spcBef>
              <a:spcAft>
                <a:spcPts val="0"/>
              </a:spcAft>
              <a:buSzPts val="1200"/>
              <a:buFont typeface="Roboto Condensed Light"/>
              <a:buAutoNum type="arabicPeriod"/>
              <a:defRPr sz="1200"/>
            </a:lvl7pPr>
            <a:lvl8pPr lvl="7" algn="ctr" rtl="0">
              <a:lnSpc>
                <a:spcPct val="100000"/>
              </a:lnSpc>
              <a:spcBef>
                <a:spcPts val="0"/>
              </a:spcBef>
              <a:spcAft>
                <a:spcPts val="0"/>
              </a:spcAft>
              <a:buSzPts val="1200"/>
              <a:buFont typeface="Roboto Condensed Light"/>
              <a:buAutoNum type="alphaLcPeriod"/>
              <a:defRPr sz="1200"/>
            </a:lvl8pPr>
            <a:lvl9pPr lvl="8" algn="ctr" rtl="0">
              <a:lnSpc>
                <a:spcPct val="100000"/>
              </a:lnSpc>
              <a:spcBef>
                <a:spcPts val="0"/>
              </a:spcBef>
              <a:spcAft>
                <a:spcPts val="0"/>
              </a:spcAft>
              <a:buSzPts val="1200"/>
              <a:buFont typeface="Roboto Condensed Light"/>
              <a:buAutoNum type="romanLcPeriod"/>
              <a:defRPr sz="1200"/>
            </a:lvl9pPr>
          </a:lstStyle>
          <a:p>
            <a:endParaRPr/>
          </a:p>
        </p:txBody>
      </p:sp>
      <p:sp>
        <p:nvSpPr>
          <p:cNvPr id="158" name="Google Shape;158;p7"/>
          <p:cNvSpPr txBox="1">
            <a:spLocks noGrp="1"/>
          </p:cNvSpPr>
          <p:nvPr>
            <p:ph type="title"/>
          </p:nvPr>
        </p:nvSpPr>
        <p:spPr>
          <a:xfrm>
            <a:off x="466725" y="355650"/>
            <a:ext cx="82107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grpSp>
        <p:nvGrpSpPr>
          <p:cNvPr id="159" name="Google Shape;159;p7"/>
          <p:cNvGrpSpPr/>
          <p:nvPr/>
        </p:nvGrpSpPr>
        <p:grpSpPr>
          <a:xfrm>
            <a:off x="8544911" y="233729"/>
            <a:ext cx="989634" cy="1280992"/>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7"/>
          <p:cNvGrpSpPr/>
          <p:nvPr/>
        </p:nvGrpSpPr>
        <p:grpSpPr>
          <a:xfrm>
            <a:off x="7658163" y="4192494"/>
            <a:ext cx="1065870" cy="1379780"/>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7"/>
          <p:cNvSpPr/>
          <p:nvPr/>
        </p:nvSpPr>
        <p:spPr>
          <a:xfrm>
            <a:off x="-309264" y="2990776"/>
            <a:ext cx="696191" cy="758586"/>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7"/>
          <p:cNvGrpSpPr/>
          <p:nvPr/>
        </p:nvGrpSpPr>
        <p:grpSpPr>
          <a:xfrm>
            <a:off x="-477280" y="-377857"/>
            <a:ext cx="1356757" cy="1280980"/>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4533900" y="1422200"/>
            <a:ext cx="3890100" cy="126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5" name="Google Shape;225;p10"/>
          <p:cNvSpPr txBox="1">
            <a:spLocks noGrp="1"/>
          </p:cNvSpPr>
          <p:nvPr>
            <p:ph type="subTitle" idx="1"/>
          </p:nvPr>
        </p:nvSpPr>
        <p:spPr>
          <a:xfrm flipH="1">
            <a:off x="5417975" y="2880400"/>
            <a:ext cx="29565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26" name="Google Shape;226;p10"/>
          <p:cNvGrpSpPr/>
          <p:nvPr/>
        </p:nvGrpSpPr>
        <p:grpSpPr>
          <a:xfrm>
            <a:off x="8424011" y="217929"/>
            <a:ext cx="989634" cy="1280992"/>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466725" y="355650"/>
            <a:ext cx="82107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grpSp>
        <p:nvGrpSpPr>
          <p:cNvPr id="317" name="Google Shape;317;p14"/>
          <p:cNvGrpSpPr/>
          <p:nvPr/>
        </p:nvGrpSpPr>
        <p:grpSpPr>
          <a:xfrm rot="10800000">
            <a:off x="7198813" y="4094575"/>
            <a:ext cx="1626725" cy="1622150"/>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4"/>
          <p:cNvGrpSpPr/>
          <p:nvPr/>
        </p:nvGrpSpPr>
        <p:grpSpPr>
          <a:xfrm flipH="1">
            <a:off x="-695775" y="-754675"/>
            <a:ext cx="2905200" cy="2351300"/>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2623950" y="1611213"/>
            <a:ext cx="38961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22" name="Google Shape;722;p28"/>
          <p:cNvSpPr txBox="1">
            <a:spLocks noGrp="1"/>
          </p:cNvSpPr>
          <p:nvPr>
            <p:ph type="title"/>
          </p:nvPr>
        </p:nvSpPr>
        <p:spPr>
          <a:xfrm>
            <a:off x="2236950" y="628813"/>
            <a:ext cx="4670100" cy="937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7200"/>
            </a:lvl1pPr>
            <a:lvl2pPr lvl="1" algn="ctr" rtl="0">
              <a:spcBef>
                <a:spcPts val="0"/>
              </a:spcBef>
              <a:spcAft>
                <a:spcPts val="0"/>
              </a:spcAft>
              <a:buNone/>
              <a:defRPr sz="7200"/>
            </a:lvl2pPr>
            <a:lvl3pPr lvl="2" algn="ctr" rtl="0">
              <a:spcBef>
                <a:spcPts val="0"/>
              </a:spcBef>
              <a:spcAft>
                <a:spcPts val="0"/>
              </a:spcAft>
              <a:buNone/>
              <a:defRPr sz="7200"/>
            </a:lvl3pPr>
            <a:lvl4pPr lvl="3" algn="ctr" rtl="0">
              <a:spcBef>
                <a:spcPts val="0"/>
              </a:spcBef>
              <a:spcAft>
                <a:spcPts val="0"/>
              </a:spcAft>
              <a:buNone/>
              <a:defRPr sz="7200"/>
            </a:lvl4pPr>
            <a:lvl5pPr lvl="4" algn="ctr" rtl="0">
              <a:spcBef>
                <a:spcPts val="0"/>
              </a:spcBef>
              <a:spcAft>
                <a:spcPts val="0"/>
              </a:spcAft>
              <a:buNone/>
              <a:defRPr sz="7200"/>
            </a:lvl5pPr>
            <a:lvl6pPr lvl="5" algn="ctr" rtl="0">
              <a:spcBef>
                <a:spcPts val="0"/>
              </a:spcBef>
              <a:spcAft>
                <a:spcPts val="0"/>
              </a:spcAft>
              <a:buNone/>
              <a:defRPr sz="7200"/>
            </a:lvl6pPr>
            <a:lvl7pPr lvl="6" algn="ctr" rtl="0">
              <a:spcBef>
                <a:spcPts val="0"/>
              </a:spcBef>
              <a:spcAft>
                <a:spcPts val="0"/>
              </a:spcAft>
              <a:buNone/>
              <a:defRPr sz="7200"/>
            </a:lvl7pPr>
            <a:lvl8pPr lvl="7" algn="ctr" rtl="0">
              <a:spcBef>
                <a:spcPts val="0"/>
              </a:spcBef>
              <a:spcAft>
                <a:spcPts val="0"/>
              </a:spcAft>
              <a:buNone/>
              <a:defRPr sz="7200"/>
            </a:lvl8pPr>
            <a:lvl9pPr lvl="8" algn="ctr" rtl="0">
              <a:spcBef>
                <a:spcPts val="0"/>
              </a:spcBef>
              <a:spcAft>
                <a:spcPts val="0"/>
              </a:spcAft>
              <a:buNone/>
              <a:defRPr sz="7200"/>
            </a:lvl9pPr>
          </a:lstStyle>
          <a:p>
            <a:endParaRPr/>
          </a:p>
        </p:txBody>
      </p:sp>
      <p:sp>
        <p:nvSpPr>
          <p:cNvPr id="723" name="Google Shape;723;p28"/>
          <p:cNvSpPr/>
          <p:nvPr/>
        </p:nvSpPr>
        <p:spPr>
          <a:xfrm>
            <a:off x="-682275" y="38461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a:off x="160300"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1002850" y="38421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246950" y="45758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596175" y="4574150"/>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710850" y="23602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131725"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974275" y="23562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1118100" y="3091700"/>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a:off x="-275525"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710850" y="8838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131725" y="88215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974275" y="87987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1118100" y="161532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567600" y="161187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710850" y="-5719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131725" y="-5737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a:off x="-1118100" y="1594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275525" y="1577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1884325"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1855750"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1410400"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28"/>
          <p:cNvGrpSpPr/>
          <p:nvPr/>
        </p:nvGrpSpPr>
        <p:grpSpPr>
          <a:xfrm>
            <a:off x="5310450" y="-698287"/>
            <a:ext cx="7109975" cy="30873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28"/>
          <p:cNvSpPr txBox="1"/>
          <p:nvPr/>
        </p:nvSpPr>
        <p:spPr>
          <a:xfrm>
            <a:off x="3009750" y="3600325"/>
            <a:ext cx="31242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dk1"/>
                </a:solidFill>
                <a:latin typeface="Nunito"/>
                <a:ea typeface="Nunito"/>
                <a:cs typeface="Nunito"/>
                <a:sym typeface="Nunito"/>
              </a:rPr>
              <a:t>CREDITS: This presentation template was created by </a:t>
            </a:r>
            <a:r>
              <a:rPr lang="en" sz="1000" b="1">
                <a:solidFill>
                  <a:schemeClr val="dk1"/>
                </a:solidFill>
                <a:uFill>
                  <a:noFill/>
                </a:uFill>
                <a:latin typeface="Nunito"/>
                <a:ea typeface="Nunito"/>
                <a:cs typeface="Nunito"/>
                <a:sym typeface="Nunito"/>
                <a:hlinkClick r:id="rId2"/>
              </a:rPr>
              <a:t>Slidesgo</a:t>
            </a:r>
            <a:r>
              <a:rPr lang="en" sz="1000">
                <a:solidFill>
                  <a:schemeClr val="dk1"/>
                </a:solidFill>
                <a:latin typeface="Nunito"/>
                <a:ea typeface="Nunito"/>
                <a:cs typeface="Nunito"/>
                <a:sym typeface="Nunito"/>
              </a:rPr>
              <a:t>, including icons by </a:t>
            </a:r>
            <a:r>
              <a:rPr lang="en" sz="1000" b="1">
                <a:solidFill>
                  <a:schemeClr val="dk1"/>
                </a:solidFill>
                <a:uFill>
                  <a:noFill/>
                </a:uFill>
                <a:latin typeface="Nunito"/>
                <a:ea typeface="Nunito"/>
                <a:cs typeface="Nunito"/>
                <a:sym typeface="Nunito"/>
                <a:hlinkClick r:id="rId3"/>
              </a:rPr>
              <a:t>Flaticon</a:t>
            </a:r>
            <a:r>
              <a:rPr lang="en" sz="1000">
                <a:solidFill>
                  <a:schemeClr val="dk1"/>
                </a:solidFill>
                <a:latin typeface="Nunito"/>
                <a:ea typeface="Nunito"/>
                <a:cs typeface="Nunito"/>
                <a:sym typeface="Nunito"/>
              </a:rPr>
              <a:t>, and infographics &amp; images by </a:t>
            </a:r>
            <a:r>
              <a:rPr lang="en" sz="1000" b="1">
                <a:solidFill>
                  <a:schemeClr val="dk1"/>
                </a:solidFill>
                <a:uFill>
                  <a:noFill/>
                </a:uFill>
                <a:latin typeface="Nunito"/>
                <a:ea typeface="Nunito"/>
                <a:cs typeface="Nunito"/>
                <a:sym typeface="Nunito"/>
                <a:hlinkClick r:id="rId4"/>
              </a:rPr>
              <a:t>Freepik</a:t>
            </a:r>
            <a:endParaRPr sz="1000" b="1">
              <a:solidFill>
                <a:schemeClr val="dk1"/>
              </a:solidFill>
              <a:latin typeface="Nunito"/>
              <a:ea typeface="Nunito"/>
              <a:cs typeface="Nunito"/>
              <a:sym typeface="Nuni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769"/>
        <p:cNvGrpSpPr/>
        <p:nvPr/>
      </p:nvGrpSpPr>
      <p:grpSpPr>
        <a:xfrm>
          <a:off x="0" y="0"/>
          <a:ext cx="0" cy="0"/>
          <a:chOff x="0" y="0"/>
          <a:chExt cx="0" cy="0"/>
        </a:xfrm>
      </p:grpSpPr>
      <p:sp>
        <p:nvSpPr>
          <p:cNvPr id="770" name="Google Shape;770;p29"/>
          <p:cNvSpPr txBox="1">
            <a:spLocks noGrp="1"/>
          </p:cNvSpPr>
          <p:nvPr>
            <p:ph type="title"/>
          </p:nvPr>
        </p:nvSpPr>
        <p:spPr>
          <a:xfrm>
            <a:off x="2266938" y="1710150"/>
            <a:ext cx="4610100" cy="133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771" name="Google Shape;771;p29"/>
          <p:cNvSpPr txBox="1">
            <a:spLocks noGrp="1"/>
          </p:cNvSpPr>
          <p:nvPr>
            <p:ph type="subTitle" idx="1"/>
          </p:nvPr>
        </p:nvSpPr>
        <p:spPr>
          <a:xfrm flipH="1">
            <a:off x="2531850" y="3123825"/>
            <a:ext cx="4080300" cy="106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grpSp>
        <p:nvGrpSpPr>
          <p:cNvPr id="772" name="Google Shape;772;p29"/>
          <p:cNvGrpSpPr/>
          <p:nvPr/>
        </p:nvGrpSpPr>
        <p:grpSpPr>
          <a:xfrm>
            <a:off x="7639218" y="3503784"/>
            <a:ext cx="1879523" cy="2154463"/>
            <a:chOff x="5314125" y="2029825"/>
            <a:chExt cx="2053450" cy="2353575"/>
          </a:xfrm>
        </p:grpSpPr>
        <p:sp>
          <p:nvSpPr>
            <p:cNvPr id="773" name="Google Shape;773;p29"/>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29"/>
          <p:cNvGrpSpPr/>
          <p:nvPr/>
        </p:nvGrpSpPr>
        <p:grpSpPr>
          <a:xfrm>
            <a:off x="-466226" y="-561730"/>
            <a:ext cx="3457461" cy="2188740"/>
            <a:chOff x="-466226" y="-561730"/>
            <a:chExt cx="3457461" cy="2188740"/>
          </a:xfrm>
        </p:grpSpPr>
        <p:sp>
          <p:nvSpPr>
            <p:cNvPr id="779" name="Google Shape;779;p29"/>
            <p:cNvSpPr/>
            <p:nvPr/>
          </p:nvSpPr>
          <p:spPr>
            <a:xfrm>
              <a:off x="-87687" y="-556920"/>
              <a:ext cx="728891" cy="828975"/>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695486" y="-558523"/>
              <a:ext cx="728891" cy="828975"/>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478659" y="-560127"/>
              <a:ext cx="728867" cy="828975"/>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2262344" y="-561730"/>
              <a:ext cx="728891" cy="828440"/>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466226" y="122940"/>
              <a:ext cx="728891" cy="828975"/>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316947" y="121360"/>
              <a:ext cx="728891" cy="828951"/>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713588" y="798570"/>
              <a:ext cx="728891" cy="828440"/>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1100655" y="119756"/>
              <a:ext cx="728867" cy="828975"/>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29"/>
          <p:cNvGrpSpPr/>
          <p:nvPr/>
        </p:nvGrpSpPr>
        <p:grpSpPr>
          <a:xfrm>
            <a:off x="3450663" y="-567051"/>
            <a:ext cx="1890580" cy="1510461"/>
            <a:chOff x="3450663" y="-567051"/>
            <a:chExt cx="1890580" cy="1510461"/>
          </a:xfrm>
        </p:grpSpPr>
        <p:sp>
          <p:nvSpPr>
            <p:cNvPr id="788" name="Google Shape;788;p29"/>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29"/>
          <p:cNvGrpSpPr/>
          <p:nvPr/>
        </p:nvGrpSpPr>
        <p:grpSpPr>
          <a:xfrm>
            <a:off x="1650438" y="4827681"/>
            <a:ext cx="1512041" cy="830578"/>
            <a:chOff x="3450663" y="112831"/>
            <a:chExt cx="1512041" cy="830578"/>
          </a:xfrm>
        </p:grpSpPr>
        <p:sp>
          <p:nvSpPr>
            <p:cNvPr id="793" name="Google Shape;793;p29"/>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682275" y="38461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160300"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1002850" y="38421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46950" y="45758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596175" y="4574150"/>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710850" y="2360250"/>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131725"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974275" y="2356250"/>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75525"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a:off x="-710850" y="8838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a:off x="131725" y="88215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0"/>
          <p:cNvSpPr/>
          <p:nvPr/>
        </p:nvSpPr>
        <p:spPr>
          <a:xfrm>
            <a:off x="974275" y="87987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a:off x="567600" y="161187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710850" y="-57197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31725" y="-5737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275525" y="1577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1884325" y="38444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a:off x="1855750" y="2358525"/>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410400" y="3089975"/>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a:off x="5310450" y="-698287"/>
            <a:ext cx="7109975" cy="30873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6_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2640350" y="3076050"/>
            <a:ext cx="7110000" cy="3093025"/>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31"/>
          <p:cNvGrpSpPr/>
          <p:nvPr/>
        </p:nvGrpSpPr>
        <p:grpSpPr>
          <a:xfrm>
            <a:off x="-484300" y="-1463825"/>
            <a:ext cx="7109975" cy="3093025"/>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6_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7441775" y="-698287"/>
            <a:ext cx="4978650" cy="3089025"/>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3"/>
          <p:cNvGrpSpPr/>
          <p:nvPr/>
        </p:nvGrpSpPr>
        <p:grpSpPr>
          <a:xfrm>
            <a:off x="5788175" y="2236288"/>
            <a:ext cx="6664350" cy="3093025"/>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33"/>
          <p:cNvGrpSpPr/>
          <p:nvPr/>
        </p:nvGrpSpPr>
        <p:grpSpPr>
          <a:xfrm>
            <a:off x="-2083225" y="-698287"/>
            <a:ext cx="4978650" cy="3089025"/>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3"/>
          <p:cNvGrpSpPr/>
          <p:nvPr/>
        </p:nvGrpSpPr>
        <p:grpSpPr>
          <a:xfrm>
            <a:off x="-3736825" y="2237988"/>
            <a:ext cx="5414525" cy="3091325"/>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6" r:id="rId3"/>
    <p:sldLayoutId id="2147483660" r:id="rId4"/>
    <p:sldLayoutId id="2147483674" r:id="rId5"/>
    <p:sldLayoutId id="2147483675" r:id="rId6"/>
    <p:sldLayoutId id="2147483676" r:id="rId7"/>
    <p:sldLayoutId id="2147483677" r:id="rId8"/>
    <p:sldLayoutId id="2147483679" r:id="rId9"/>
    <p:sldLayoutId id="2147483680" r:id="rId10"/>
    <p:sldLayoutId id="2147483683"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slide" Target="slide14.xml"/><Relationship Id="rId5" Type="http://schemas.openxmlformats.org/officeDocument/2006/relationships/slide" Target="slide20.xml"/><Relationship Id="rId4" Type="http://schemas.openxmlformats.org/officeDocument/2006/relationships/slide" Target="slide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ki/B%E1%BA%AFc_Ninh" TargetMode="External"/><Relationship Id="rId3" Type="http://schemas.openxmlformats.org/officeDocument/2006/relationships/image" Target="../media/image7.jpeg"/><Relationship Id="rId7" Type="http://schemas.openxmlformats.org/officeDocument/2006/relationships/hyperlink" Target="https://vi.wikipedia.org/wiki/T%E1%BB%AB_S%C6%A1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vi.wikipedia.org/wiki/Nh%C3%A0_v%C4%83n" TargetMode="External"/><Relationship Id="rId5" Type="http://schemas.openxmlformats.org/officeDocument/2006/relationships/hyperlink" Target="https://vi.wikipedia.org/wiki/1954" TargetMode="External"/><Relationship Id="rId4" Type="http://schemas.openxmlformats.org/officeDocument/2006/relationships/hyperlink" Target="https://vi.wikipedia.org/wiki/189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6B9E9D-8320-4D4D-B961-011F1D81B5CB}"/>
              </a:ext>
            </a:extLst>
          </p:cNvPr>
          <p:cNvPicPr>
            <a:picLocks noChangeAspect="1"/>
          </p:cNvPicPr>
          <p:nvPr/>
        </p:nvPicPr>
        <p:blipFill>
          <a:blip r:embed="rId3"/>
          <a:stretch>
            <a:fillRect/>
          </a:stretch>
        </p:blipFill>
        <p:spPr>
          <a:xfrm>
            <a:off x="4177812" y="222791"/>
            <a:ext cx="4697916" cy="4697916"/>
          </a:xfrm>
          <a:prstGeom prst="rect">
            <a:avLst/>
          </a:prstGeom>
        </p:spPr>
      </p:pic>
      <p:sp>
        <p:nvSpPr>
          <p:cNvPr id="16" name="TextBox 15">
            <a:extLst>
              <a:ext uri="{FF2B5EF4-FFF2-40B4-BE49-F238E27FC236}">
                <a16:creationId xmlns:a16="http://schemas.microsoft.com/office/drawing/2014/main" id="{C93A105F-AD7F-4CE9-9107-72996567A6B1}"/>
              </a:ext>
            </a:extLst>
          </p:cNvPr>
          <p:cNvSpPr txBox="1"/>
          <p:nvPr/>
        </p:nvSpPr>
        <p:spPr>
          <a:xfrm>
            <a:off x="4645699" y="1360447"/>
            <a:ext cx="3531219" cy="2800767"/>
          </a:xfrm>
          <a:prstGeom prst="rect">
            <a:avLst/>
          </a:prstGeom>
          <a:noFill/>
        </p:spPr>
        <p:txBody>
          <a:bodyPr wrap="square" rtlCol="0">
            <a:spAutoFit/>
          </a:bodyPr>
          <a:lstStyle/>
          <a:p>
            <a:pPr algn="ctr"/>
            <a:r>
              <a:rPr lang="en-SG" sz="8800" b="1" dirty="0" err="1">
                <a:latin typeface="#9Slide04 SFU Belle" panose="00000400000000000000" pitchFamily="2" charset="0"/>
              </a:rPr>
              <a:t>Tôi</a:t>
            </a:r>
            <a:r>
              <a:rPr lang="en-SG" sz="8800" b="1" dirty="0">
                <a:latin typeface="#9Slide04 SFU Belle" panose="00000400000000000000" pitchFamily="2" charset="0"/>
              </a:rPr>
              <a:t> </a:t>
            </a:r>
            <a:r>
              <a:rPr lang="en-SG" sz="8800" b="1" dirty="0" err="1">
                <a:latin typeface="#9Slide04 SFU Belle" panose="00000400000000000000" pitchFamily="2" charset="0"/>
              </a:rPr>
              <a:t>là</a:t>
            </a:r>
            <a:r>
              <a:rPr lang="en-SG" sz="8800" b="1" dirty="0">
                <a:latin typeface="#9Slide04 SFU Belle" panose="00000400000000000000" pitchFamily="2" charset="0"/>
              </a:rPr>
              <a:t> ai?</a:t>
            </a:r>
          </a:p>
        </p:txBody>
      </p:sp>
      <p:pic>
        <p:nvPicPr>
          <p:cNvPr id="3" name="Picture 2">
            <a:extLst>
              <a:ext uri="{FF2B5EF4-FFF2-40B4-BE49-F238E27FC236}">
                <a16:creationId xmlns:a16="http://schemas.microsoft.com/office/drawing/2014/main" id="{6ACD73E7-BEE2-4366-A6D8-F3F4267383B7}"/>
              </a:ext>
            </a:extLst>
          </p:cNvPr>
          <p:cNvPicPr>
            <a:picLocks noChangeAspect="1"/>
          </p:cNvPicPr>
          <p:nvPr/>
        </p:nvPicPr>
        <p:blipFill rotWithShape="1">
          <a:blip r:embed="rId4"/>
          <a:srcRect b="8663"/>
          <a:stretch/>
        </p:blipFill>
        <p:spPr>
          <a:xfrm>
            <a:off x="-593803" y="-141251"/>
            <a:ext cx="5599807" cy="5114693"/>
          </a:xfrm>
          <a:prstGeom prst="rect">
            <a:avLst/>
          </a:prstGeom>
        </p:spPr>
      </p:pic>
    </p:spTree>
    <p:extLst>
      <p:ext uri="{BB962C8B-B14F-4D97-AF65-F5344CB8AC3E}">
        <p14:creationId xmlns:p14="http://schemas.microsoft.com/office/powerpoint/2010/main" val="1292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id="{B75E1C76-9EEA-48A6-A82B-974BAC36A5B2}"/>
              </a:ext>
            </a:extLst>
          </p:cNvPr>
          <p:cNvGraphicFramePr>
            <a:graphicFrameLocks noGrp="1"/>
          </p:cNvGraphicFramePr>
          <p:nvPr>
            <p:extLst>
              <p:ext uri="{D42A27DB-BD31-4B8C-83A1-F6EECF244321}">
                <p14:modId xmlns:p14="http://schemas.microsoft.com/office/powerpoint/2010/main" val="3183170305"/>
              </p:ext>
            </p:extLst>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val="20000"/>
                    </a:ext>
                  </a:extLst>
                </a:gridCol>
                <a:gridCol w="1426028">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11829">
                  <a:extLst>
                    <a:ext uri="{9D8B030D-6E8A-4147-A177-3AD203B41FA5}">
                      <a16:colId xmlns:a16="http://schemas.microsoft.com/office/drawing/2014/main" val="20003"/>
                    </a:ext>
                  </a:extLst>
                </a:gridCol>
                <a:gridCol w="2198915">
                  <a:extLst>
                    <a:ext uri="{9D8B030D-6E8A-4147-A177-3AD203B41FA5}">
                      <a16:colId xmlns:a16="http://schemas.microsoft.com/office/drawing/2014/main"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id="{B75E1C76-9EEA-48A6-A82B-974BAC36A5B2}"/>
              </a:ext>
            </a:extLst>
          </p:cNvPr>
          <p:cNvGraphicFramePr>
            <a:graphicFrameLocks noGrp="1"/>
          </p:cNvGraphicFramePr>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val="20000"/>
                    </a:ext>
                  </a:extLst>
                </a:gridCol>
                <a:gridCol w="1426028">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11829">
                  <a:extLst>
                    <a:ext uri="{9D8B030D-6E8A-4147-A177-3AD203B41FA5}">
                      <a16:colId xmlns:a16="http://schemas.microsoft.com/office/drawing/2014/main" val="20003"/>
                    </a:ext>
                  </a:extLst>
                </a:gridCol>
                <a:gridCol w="2198915">
                  <a:extLst>
                    <a:ext uri="{9D8B030D-6E8A-4147-A177-3AD203B41FA5}">
                      <a16:colId xmlns:a16="http://schemas.microsoft.com/office/drawing/2014/main"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35">
            <a:extLst>
              <a:ext uri="{FF2B5EF4-FFF2-40B4-BE49-F238E27FC236}">
                <a16:creationId xmlns:a16="http://schemas.microsoft.com/office/drawing/2014/main" id="{DEFB079A-7389-48E1-8FBE-15AB77BA2404}"/>
              </a:ext>
            </a:extLst>
          </p:cNvPr>
          <p:cNvSpPr txBox="1">
            <a:spLocks noChangeArrowheads="1"/>
          </p:cNvSpPr>
          <p:nvPr/>
        </p:nvSpPr>
        <p:spPr bwMode="auto">
          <a:xfrm>
            <a:off x="-114300" y="2347673"/>
            <a:ext cx="2343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i="1" dirty="0" err="1">
                <a:latin typeface="Times New Roman" panose="02020603050405020304" pitchFamily="18" charset="0"/>
              </a:rPr>
              <a:t>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học</a:t>
            </a:r>
            <a:endParaRPr lang="en-US" altLang="en-US" sz="2800" b="1" i="1" dirty="0">
              <a:latin typeface="Times New Roman" panose="02020603050405020304" pitchFamily="18" charset="0"/>
            </a:endParaRPr>
          </a:p>
          <a:p>
            <a:pPr algn="ctr"/>
            <a:r>
              <a:rPr lang="en-US" altLang="en-US" sz="2800" b="1" i="1" dirty="0">
                <a:latin typeface="Times New Roman" panose="02020603050405020304" pitchFamily="18" charset="0"/>
              </a:rPr>
              <a:t>Thanh </a:t>
            </a:r>
            <a:r>
              <a:rPr lang="en-US" altLang="en-US" sz="2800" b="1" i="1" dirty="0" err="1">
                <a:latin typeface="Times New Roman" panose="02020603050405020304" pitchFamily="18" charset="0"/>
              </a:rPr>
              <a:t>Tịnh</a:t>
            </a:r>
            <a:r>
              <a:rPr lang="en-US" altLang="en-US" sz="2800" i="1" dirty="0">
                <a:latin typeface="Times New Roman" panose="02020603050405020304" pitchFamily="18" charset="0"/>
              </a:rPr>
              <a:t> </a:t>
            </a:r>
            <a:endParaRPr lang="en-US" altLang="en-US" sz="2800" dirty="0">
              <a:latin typeface="Times New Roman" panose="02020603050405020304" pitchFamily="18" charset="0"/>
            </a:endParaRPr>
          </a:p>
          <a:p>
            <a:pPr algn="ctr"/>
            <a:r>
              <a:rPr lang="en-US" altLang="en-US" sz="2800" dirty="0">
                <a:latin typeface="Times New Roman" panose="02020603050405020304" pitchFamily="18" charset="0"/>
              </a:rPr>
              <a:t>(1911- 1988) </a:t>
            </a:r>
          </a:p>
        </p:txBody>
      </p:sp>
      <p:sp>
        <p:nvSpPr>
          <p:cNvPr id="4" name="Text Box 36">
            <a:extLst>
              <a:ext uri="{FF2B5EF4-FFF2-40B4-BE49-F238E27FC236}">
                <a16:creationId xmlns:a16="http://schemas.microsoft.com/office/drawing/2014/main" id="{DFB4E728-151F-4C00-98FE-71C112A187F7}"/>
              </a:ext>
            </a:extLst>
          </p:cNvPr>
          <p:cNvSpPr txBox="1">
            <a:spLocks noChangeArrowheads="1"/>
          </p:cNvSpPr>
          <p:nvPr/>
        </p:nvSpPr>
        <p:spPr bwMode="auto">
          <a:xfrm>
            <a:off x="2171700" y="2563116"/>
            <a:ext cx="1428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Truyện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ngắn</a:t>
            </a:r>
            <a:r>
              <a:rPr lang="en-US" altLang="en-US" sz="2800" dirty="0">
                <a:latin typeface="Times New Roman" panose="02020603050405020304" pitchFamily="18" charset="0"/>
              </a:rPr>
              <a:t> </a:t>
            </a:r>
          </a:p>
        </p:txBody>
      </p:sp>
      <p:sp>
        <p:nvSpPr>
          <p:cNvPr id="5" name="Text Box 37">
            <a:extLst>
              <a:ext uri="{FF2B5EF4-FFF2-40B4-BE49-F238E27FC236}">
                <a16:creationId xmlns:a16="http://schemas.microsoft.com/office/drawing/2014/main" id="{B092CDF8-8898-4ABC-954F-7733F26563BF}"/>
              </a:ext>
            </a:extLst>
          </p:cNvPr>
          <p:cNvSpPr txBox="1">
            <a:spLocks noChangeArrowheads="1"/>
          </p:cNvSpPr>
          <p:nvPr/>
        </p:nvSpPr>
        <p:spPr bwMode="auto">
          <a:xfrm>
            <a:off x="3651885" y="1790700"/>
            <a:ext cx="1143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sự</a:t>
            </a:r>
            <a:r>
              <a:rPr lang="en-US" altLang="en-US" sz="2800" dirty="0">
                <a:latin typeface="Times New Roman" panose="02020603050405020304" pitchFamily="18" charset="0"/>
              </a:rPr>
              <a:t> xen </a:t>
            </a:r>
            <a:r>
              <a:rPr lang="en-US" altLang="en-US" sz="2800" dirty="0" err="1">
                <a:latin typeface="Times New Roman" panose="02020603050405020304" pitchFamily="18" charset="0"/>
              </a:rPr>
              <a:t>miêu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p>
        </p:txBody>
      </p:sp>
      <p:sp>
        <p:nvSpPr>
          <p:cNvPr id="6" name="Text Box 38">
            <a:extLst>
              <a:ext uri="{FF2B5EF4-FFF2-40B4-BE49-F238E27FC236}">
                <a16:creationId xmlns:a16="http://schemas.microsoft.com/office/drawing/2014/main" id="{F74D4410-31AE-4670-A019-09E82C253A6B}"/>
              </a:ext>
            </a:extLst>
          </p:cNvPr>
          <p:cNvSpPr txBox="1">
            <a:spLocks noChangeArrowheads="1"/>
          </p:cNvSpPr>
          <p:nvPr/>
        </p:nvSpPr>
        <p:spPr bwMode="auto">
          <a:xfrm>
            <a:off x="4846320" y="1653540"/>
            <a:ext cx="2057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niệm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p>
        </p:txBody>
      </p:sp>
      <p:sp>
        <p:nvSpPr>
          <p:cNvPr id="7" name="Text Box 39">
            <a:extLst>
              <a:ext uri="{FF2B5EF4-FFF2-40B4-BE49-F238E27FC236}">
                <a16:creationId xmlns:a16="http://schemas.microsoft.com/office/drawing/2014/main" id="{FB8021BD-B817-40B4-83EB-6A7CDACD4898}"/>
              </a:ext>
            </a:extLst>
          </p:cNvPr>
          <p:cNvSpPr txBox="1">
            <a:spLocks noChangeArrowheads="1"/>
          </p:cNvSpPr>
          <p:nvPr/>
        </p:nvSpPr>
        <p:spPr bwMode="auto">
          <a:xfrm>
            <a:off x="7025640" y="2132228"/>
            <a:ext cx="199644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ảnh</a:t>
            </a:r>
            <a:r>
              <a:rPr lang="en-US" altLang="en-US" sz="2800" dirty="0">
                <a:latin typeface="Times New Roman" panose="02020603050405020304" pitchFamily="18" charset="0"/>
              </a:rPr>
              <a:t> so </a:t>
            </a:r>
            <a:r>
              <a:rPr lang="en-US" altLang="en-US" sz="2800" dirty="0" err="1">
                <a:latin typeface="Times New Roman" panose="02020603050405020304" pitchFamily="18" charset="0"/>
              </a:rPr>
              <a:t>sánh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p>
        </p:txBody>
      </p:sp>
    </p:spTree>
    <p:extLst>
      <p:ext uri="{BB962C8B-B14F-4D97-AF65-F5344CB8AC3E}">
        <p14:creationId xmlns:p14="http://schemas.microsoft.com/office/powerpoint/2010/main" val="77970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id="{B75E1C76-9EEA-48A6-A82B-974BAC36A5B2}"/>
              </a:ext>
            </a:extLst>
          </p:cNvPr>
          <p:cNvGraphicFramePr>
            <a:graphicFrameLocks noGrp="1"/>
          </p:cNvGraphicFramePr>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val="20000"/>
                    </a:ext>
                  </a:extLst>
                </a:gridCol>
                <a:gridCol w="1426028">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11829">
                  <a:extLst>
                    <a:ext uri="{9D8B030D-6E8A-4147-A177-3AD203B41FA5}">
                      <a16:colId xmlns:a16="http://schemas.microsoft.com/office/drawing/2014/main" val="20003"/>
                    </a:ext>
                  </a:extLst>
                </a:gridCol>
                <a:gridCol w="2198915">
                  <a:extLst>
                    <a:ext uri="{9D8B030D-6E8A-4147-A177-3AD203B41FA5}">
                      <a16:colId xmlns:a16="http://schemas.microsoft.com/office/drawing/2014/main"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 Box 40">
            <a:extLst>
              <a:ext uri="{FF2B5EF4-FFF2-40B4-BE49-F238E27FC236}">
                <a16:creationId xmlns:a16="http://schemas.microsoft.com/office/drawing/2014/main" id="{4DD0F068-F1FA-47BB-A504-C10C29EBC428}"/>
              </a:ext>
            </a:extLst>
          </p:cNvPr>
          <p:cNvSpPr txBox="1">
            <a:spLocks noChangeArrowheads="1"/>
          </p:cNvSpPr>
          <p:nvPr/>
        </p:nvSpPr>
        <p:spPr bwMode="auto">
          <a:xfrm>
            <a:off x="-2" y="1951143"/>
            <a:ext cx="217169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b="1" i="1" dirty="0" err="1">
                <a:latin typeface="Times New Roman" panose="02020603050405020304" pitchFamily="18" charset="0"/>
              </a:rPr>
              <a:t>Trong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lòng</a:t>
            </a:r>
            <a:r>
              <a:rPr lang="en-US" altLang="en-US" sz="2800" b="1" dirty="0">
                <a:latin typeface="Times New Roman" panose="02020603050405020304" pitchFamily="18" charset="0"/>
              </a:rPr>
              <a:t> </a:t>
            </a:r>
            <a:r>
              <a:rPr lang="en-US" altLang="en-US" sz="2800" b="1" i="1" dirty="0" err="1">
                <a:latin typeface="Times New Roman" panose="02020603050405020304" pitchFamily="18" charset="0"/>
              </a:rPr>
              <a:t>mẹ</a:t>
            </a:r>
            <a:r>
              <a:rPr lang="en-US" altLang="en-US" sz="2800" b="1" dirty="0">
                <a:latin typeface="Times New Roman" panose="02020603050405020304" pitchFamily="18" charset="0"/>
              </a:rPr>
              <a:t> </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Những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ngày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ấu</a:t>
            </a:r>
            <a:r>
              <a:rPr lang="en-US" altLang="en-US" sz="2800" i="1" dirty="0">
                <a:latin typeface="Times New Roman" panose="02020603050405020304" pitchFamily="18" charset="0"/>
              </a:rPr>
              <a:t>)</a:t>
            </a:r>
          </a:p>
          <a:p>
            <a:pPr algn="ctr">
              <a:spcBef>
                <a:spcPct val="50000"/>
              </a:spcBef>
            </a:pPr>
            <a:r>
              <a:rPr lang="en-US" altLang="en-US" sz="2800" i="1" dirty="0" err="1">
                <a:latin typeface="Times New Roman" panose="02020603050405020304" pitchFamily="18" charset="0"/>
              </a:rPr>
              <a:t>Nguyên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Hồng</a:t>
            </a:r>
            <a:r>
              <a:rPr lang="en-US" altLang="en-US" sz="2800" i="1" dirty="0">
                <a:latin typeface="Times New Roman" panose="02020603050405020304" pitchFamily="18" charset="0"/>
              </a:rPr>
              <a:t> (1918- 1982)</a:t>
            </a:r>
            <a:r>
              <a:rPr lang="en-US" altLang="en-US" sz="2800" dirty="0">
                <a:latin typeface="Times New Roman" panose="02020603050405020304" pitchFamily="18" charset="0"/>
              </a:rPr>
              <a:t> </a:t>
            </a:r>
          </a:p>
        </p:txBody>
      </p:sp>
      <p:sp>
        <p:nvSpPr>
          <p:cNvPr id="9" name="Text Box 41">
            <a:extLst>
              <a:ext uri="{FF2B5EF4-FFF2-40B4-BE49-F238E27FC236}">
                <a16:creationId xmlns:a16="http://schemas.microsoft.com/office/drawing/2014/main" id="{20ECD4CF-F3D2-4CAB-8E79-FAEECC7AC83F}"/>
              </a:ext>
            </a:extLst>
          </p:cNvPr>
          <p:cNvSpPr txBox="1">
            <a:spLocks noChangeArrowheads="1"/>
          </p:cNvSpPr>
          <p:nvPr/>
        </p:nvSpPr>
        <p:spPr bwMode="auto">
          <a:xfrm>
            <a:off x="2343149" y="2336801"/>
            <a:ext cx="114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Hồi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truyện</a:t>
            </a:r>
            <a:r>
              <a:rPr lang="en-US" altLang="en-US" sz="2800" dirty="0">
                <a:latin typeface="Times New Roman" panose="02020603050405020304" pitchFamily="18" charset="0"/>
              </a:rPr>
              <a:t> </a:t>
            </a:r>
          </a:p>
        </p:txBody>
      </p:sp>
      <p:sp>
        <p:nvSpPr>
          <p:cNvPr id="10" name="Text Box 42">
            <a:extLst>
              <a:ext uri="{FF2B5EF4-FFF2-40B4-BE49-F238E27FC236}">
                <a16:creationId xmlns:a16="http://schemas.microsoft.com/office/drawing/2014/main" id="{5AB9FAA5-BBA5-422E-A20E-6C886453246F}"/>
              </a:ext>
            </a:extLst>
          </p:cNvPr>
          <p:cNvSpPr txBox="1">
            <a:spLocks noChangeArrowheads="1"/>
          </p:cNvSpPr>
          <p:nvPr/>
        </p:nvSpPr>
        <p:spPr bwMode="auto">
          <a:xfrm>
            <a:off x="3657600" y="1412534"/>
            <a:ext cx="1143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hợp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endParaRPr lang="en-US" altLang="en-US" sz="2800" dirty="0">
              <a:latin typeface="Times New Roman" panose="02020603050405020304" pitchFamily="18" charset="0"/>
            </a:endParaRPr>
          </a:p>
        </p:txBody>
      </p:sp>
      <p:sp>
        <p:nvSpPr>
          <p:cNvPr id="11" name="Text Box 43">
            <a:extLst>
              <a:ext uri="{FF2B5EF4-FFF2-40B4-BE49-F238E27FC236}">
                <a16:creationId xmlns:a16="http://schemas.microsoft.com/office/drawing/2014/main" id="{1B34622D-5BF3-496E-BD9D-0E823704C8B0}"/>
              </a:ext>
            </a:extLst>
          </p:cNvPr>
          <p:cNvSpPr txBox="1">
            <a:spLocks noChangeArrowheads="1"/>
          </p:cNvSpPr>
          <p:nvPr/>
        </p:nvSpPr>
        <p:spPr bwMode="auto">
          <a:xfrm>
            <a:off x="4869387" y="1412534"/>
            <a:ext cx="20563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2800" dirty="0" err="1">
                <a:latin typeface="Times New Roman" panose="02020603050405020304" pitchFamily="18" charset="0"/>
              </a:rPr>
              <a:t>Nỗi</a:t>
            </a:r>
            <a:r>
              <a:rPr lang="en-US" altLang="en-US" sz="2800" dirty="0">
                <a:latin typeface="Times New Roman" panose="02020603050405020304" pitchFamily="18" charset="0"/>
              </a:rPr>
              <a:t> cay </a:t>
            </a:r>
            <a:r>
              <a:rPr lang="en-US" altLang="en-US" sz="2800" dirty="0" err="1">
                <a:latin typeface="Times New Roman" panose="02020603050405020304" pitchFamily="18" charset="0"/>
              </a:rPr>
              <a:t>đắng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tủi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yêu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bỏng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hạnh</a:t>
            </a:r>
            <a:r>
              <a:rPr lang="en-US" altLang="en-US" sz="2800" dirty="0">
                <a:latin typeface="Times New Roman" panose="02020603050405020304" pitchFamily="18" charset="0"/>
              </a:rPr>
              <a:t>. </a:t>
            </a:r>
          </a:p>
        </p:txBody>
      </p:sp>
      <p:sp>
        <p:nvSpPr>
          <p:cNvPr id="12" name="Text Box 44">
            <a:extLst>
              <a:ext uri="{FF2B5EF4-FFF2-40B4-BE49-F238E27FC236}">
                <a16:creationId xmlns:a16="http://schemas.microsoft.com/office/drawing/2014/main" id="{3C330D82-60E0-43AD-A8AA-EDF9838DD45D}"/>
              </a:ext>
            </a:extLst>
          </p:cNvPr>
          <p:cNvSpPr txBox="1">
            <a:spLocks noChangeArrowheads="1"/>
          </p:cNvSpPr>
          <p:nvPr/>
        </p:nvSpPr>
        <p:spPr bwMode="auto">
          <a:xfrm>
            <a:off x="6925732" y="1446402"/>
            <a:ext cx="221826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54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id="{B75E1C76-9EEA-48A6-A82B-974BAC36A5B2}"/>
              </a:ext>
            </a:extLst>
          </p:cNvPr>
          <p:cNvGraphicFramePr>
            <a:graphicFrameLocks noGrp="1"/>
          </p:cNvGraphicFramePr>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val="20000"/>
                    </a:ext>
                  </a:extLst>
                </a:gridCol>
                <a:gridCol w="1426028">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11829">
                  <a:extLst>
                    <a:ext uri="{9D8B030D-6E8A-4147-A177-3AD203B41FA5}">
                      <a16:colId xmlns:a16="http://schemas.microsoft.com/office/drawing/2014/main" val="20003"/>
                    </a:ext>
                  </a:extLst>
                </a:gridCol>
                <a:gridCol w="2198915">
                  <a:extLst>
                    <a:ext uri="{9D8B030D-6E8A-4147-A177-3AD203B41FA5}">
                      <a16:colId xmlns:a16="http://schemas.microsoft.com/office/drawing/2014/main"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 Box 40">
            <a:extLst>
              <a:ext uri="{FF2B5EF4-FFF2-40B4-BE49-F238E27FC236}">
                <a16:creationId xmlns:a16="http://schemas.microsoft.com/office/drawing/2014/main" id="{4DD0F068-F1FA-47BB-A504-C10C29EBC428}"/>
              </a:ext>
            </a:extLst>
          </p:cNvPr>
          <p:cNvSpPr txBox="1">
            <a:spLocks noChangeArrowheads="1"/>
          </p:cNvSpPr>
          <p:nvPr/>
        </p:nvSpPr>
        <p:spPr bwMode="auto">
          <a:xfrm>
            <a:off x="-2" y="1951143"/>
            <a:ext cx="21716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i="1" kern="1200" dirty="0" err="1">
                <a:solidFill>
                  <a:schemeClr val="dk1"/>
                </a:solidFill>
                <a:latin typeface="Times New Roman" pitchFamily="18" charset="0"/>
                <a:cs typeface="Times New Roman" pitchFamily="18" charset="0"/>
              </a:rPr>
              <a:t>Tức</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nước</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vỡ</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bờ</a:t>
            </a:r>
            <a:r>
              <a:rPr lang="en-US" sz="2800"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Tắt</a:t>
            </a:r>
            <a:r>
              <a:rPr lang="en-US" sz="2800" i="1" kern="1200" dirty="0">
                <a:solidFill>
                  <a:schemeClr val="dk1"/>
                </a:solidFill>
                <a:latin typeface="Times New Roman" pitchFamily="18" charset="0"/>
                <a:cs typeface="Times New Roman" pitchFamily="18" charset="0"/>
              </a:rPr>
              <a:t> </a:t>
            </a:r>
            <a:r>
              <a:rPr lang="en-US" sz="2800" i="1" kern="1200" dirty="0" err="1">
                <a:solidFill>
                  <a:schemeClr val="dk1"/>
                </a:solidFill>
                <a:latin typeface="Times New Roman" pitchFamily="18" charset="0"/>
                <a:cs typeface="Times New Roman" pitchFamily="18" charset="0"/>
              </a:rPr>
              <a:t>đèn</a:t>
            </a:r>
            <a:r>
              <a:rPr lang="en-US" sz="2800" kern="1200" dirty="0">
                <a:solidFill>
                  <a:schemeClr val="dk1"/>
                </a:solidFill>
                <a:latin typeface="Times New Roman" pitchFamily="18" charset="0"/>
                <a:cs typeface="Times New Roman" pitchFamily="18" charset="0"/>
              </a:rPr>
              <a:t> - 1939); </a:t>
            </a:r>
            <a:r>
              <a:rPr lang="en-US" sz="2800" kern="1200" dirty="0" err="1">
                <a:solidFill>
                  <a:schemeClr val="dk1"/>
                </a:solidFill>
                <a:latin typeface="Times New Roman" pitchFamily="18" charset="0"/>
                <a:cs typeface="Times New Roman" pitchFamily="18" charset="0"/>
              </a:rPr>
              <a:t>Ngô</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Tất</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Tố</a:t>
            </a:r>
            <a:r>
              <a:rPr lang="en-US" sz="2800" kern="1200" dirty="0">
                <a:solidFill>
                  <a:schemeClr val="dk1"/>
                </a:solidFill>
                <a:latin typeface="Times New Roman" pitchFamily="18" charset="0"/>
                <a:cs typeface="Times New Roman" pitchFamily="18" charset="0"/>
              </a:rPr>
              <a:t> (1893 - 1954)</a:t>
            </a:r>
            <a:endParaRPr lang="en-US" sz="2800" dirty="0">
              <a:latin typeface="Times New Roman" pitchFamily="18" charset="0"/>
              <a:cs typeface="Times New Roman" pitchFamily="18" charset="0"/>
            </a:endParaRPr>
          </a:p>
        </p:txBody>
      </p:sp>
      <p:sp>
        <p:nvSpPr>
          <p:cNvPr id="9" name="Text Box 41">
            <a:extLst>
              <a:ext uri="{FF2B5EF4-FFF2-40B4-BE49-F238E27FC236}">
                <a16:creationId xmlns:a16="http://schemas.microsoft.com/office/drawing/2014/main" id="{20ECD4CF-F3D2-4CAB-8E79-FAEECC7AC83F}"/>
              </a:ext>
            </a:extLst>
          </p:cNvPr>
          <p:cNvSpPr txBox="1">
            <a:spLocks noChangeArrowheads="1"/>
          </p:cNvSpPr>
          <p:nvPr/>
        </p:nvSpPr>
        <p:spPr bwMode="auto">
          <a:xfrm>
            <a:off x="2343149" y="2421468"/>
            <a:ext cx="114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Tiểu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thuyết</a:t>
            </a:r>
            <a:endParaRPr lang="en-US" sz="2800" dirty="0">
              <a:latin typeface="Times New Roman" pitchFamily="18" charset="0"/>
              <a:cs typeface="Times New Roman" pitchFamily="18" charset="0"/>
            </a:endParaRPr>
          </a:p>
        </p:txBody>
      </p:sp>
      <p:sp>
        <p:nvSpPr>
          <p:cNvPr id="10" name="Text Box 42">
            <a:extLst>
              <a:ext uri="{FF2B5EF4-FFF2-40B4-BE49-F238E27FC236}">
                <a16:creationId xmlns:a16="http://schemas.microsoft.com/office/drawing/2014/main" id="{5AB9FAA5-BBA5-422E-A20E-6C886453246F}"/>
              </a:ext>
            </a:extLst>
          </p:cNvPr>
          <p:cNvSpPr txBox="1">
            <a:spLocks noChangeArrowheads="1"/>
          </p:cNvSpPr>
          <p:nvPr/>
        </p:nvSpPr>
        <p:spPr bwMode="auto">
          <a:xfrm>
            <a:off x="3657601" y="2635974"/>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sự</a:t>
            </a:r>
            <a:endParaRPr lang="en-US" sz="2800" dirty="0">
              <a:latin typeface="Times New Roman" pitchFamily="18" charset="0"/>
              <a:cs typeface="Times New Roman" pitchFamily="18" charset="0"/>
            </a:endParaRPr>
          </a:p>
        </p:txBody>
      </p:sp>
      <p:sp>
        <p:nvSpPr>
          <p:cNvPr id="11" name="Text Box 43">
            <a:extLst>
              <a:ext uri="{FF2B5EF4-FFF2-40B4-BE49-F238E27FC236}">
                <a16:creationId xmlns:a16="http://schemas.microsoft.com/office/drawing/2014/main" id="{1B34622D-5BF3-496E-BD9D-0E823704C8B0}"/>
              </a:ext>
            </a:extLst>
          </p:cNvPr>
          <p:cNvSpPr txBox="1">
            <a:spLocks noChangeArrowheads="1"/>
          </p:cNvSpPr>
          <p:nvPr/>
        </p:nvSpPr>
        <p:spPr bwMode="auto">
          <a:xfrm>
            <a:off x="4869387" y="1370199"/>
            <a:ext cx="205634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Phê</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phán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chế</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độ</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ác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bất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và</a:t>
            </a:r>
            <a:r>
              <a:rPr lang="en-US" sz="2600" kern="1200" dirty="0">
                <a:solidFill>
                  <a:schemeClr val="dk1"/>
                </a:solidFill>
                <a:latin typeface="Times New Roman" pitchFamily="18" charset="0"/>
                <a:cs typeface="Times New Roman" pitchFamily="18" charset="0"/>
              </a:rPr>
              <a:t> ca </a:t>
            </a:r>
            <a:r>
              <a:rPr lang="en-US" sz="2600" kern="1200" dirty="0" err="1">
                <a:solidFill>
                  <a:schemeClr val="dk1"/>
                </a:solidFill>
                <a:latin typeface="Times New Roman" pitchFamily="18" charset="0"/>
                <a:cs typeface="Times New Roman" pitchFamily="18" charset="0"/>
              </a:rPr>
              <a:t>ngợi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vẻ</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đẹp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tâm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hồn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sức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sống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tiềm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của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người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phụ</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nữ</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nông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thôn</a:t>
            </a:r>
            <a:r>
              <a:rPr lang="en-US" sz="2600" kern="1200" dirty="0">
                <a:solidFill>
                  <a:schemeClr val="dk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12" name="Text Box 44">
            <a:extLst>
              <a:ext uri="{FF2B5EF4-FFF2-40B4-BE49-F238E27FC236}">
                <a16:creationId xmlns:a16="http://schemas.microsoft.com/office/drawing/2014/main" id="{3C330D82-60E0-43AD-A8AA-EDF9838DD45D}"/>
              </a:ext>
            </a:extLst>
          </p:cNvPr>
          <p:cNvSpPr txBox="1">
            <a:spLocks noChangeArrowheads="1"/>
          </p:cNvSpPr>
          <p:nvPr/>
        </p:nvSpPr>
        <p:spPr bwMode="auto">
          <a:xfrm>
            <a:off x="6925732" y="1404067"/>
            <a:ext cx="221826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Tình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huống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mang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tính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kịch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cao</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Khắc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họa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tính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cách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vật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sinh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động</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Ngôn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ngữ</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kể</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chuyện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miêu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tả</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đối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thoại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đặc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sắc</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42620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2" name="Group 78">
            <a:extLst>
              <a:ext uri="{FF2B5EF4-FFF2-40B4-BE49-F238E27FC236}">
                <a16:creationId xmlns:a16="http://schemas.microsoft.com/office/drawing/2014/main" id="{B75E1C76-9EEA-48A6-A82B-974BAC36A5B2}"/>
              </a:ext>
            </a:extLst>
          </p:cNvPr>
          <p:cNvGraphicFramePr>
            <a:graphicFrameLocks noGrp="1"/>
          </p:cNvGraphicFramePr>
          <p:nvPr/>
        </p:nvGraphicFramePr>
        <p:xfrm>
          <a:off x="0" y="0"/>
          <a:ext cx="9144001" cy="5143500"/>
        </p:xfrm>
        <a:graphic>
          <a:graphicData uri="http://schemas.openxmlformats.org/drawingml/2006/table">
            <a:tbl>
              <a:tblPr/>
              <a:tblGrid>
                <a:gridCol w="2188029">
                  <a:extLst>
                    <a:ext uri="{9D8B030D-6E8A-4147-A177-3AD203B41FA5}">
                      <a16:colId xmlns:a16="http://schemas.microsoft.com/office/drawing/2014/main" val="20000"/>
                    </a:ext>
                  </a:extLst>
                </a:gridCol>
                <a:gridCol w="1426028">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11829">
                  <a:extLst>
                    <a:ext uri="{9D8B030D-6E8A-4147-A177-3AD203B41FA5}">
                      <a16:colId xmlns:a16="http://schemas.microsoft.com/office/drawing/2014/main" val="20003"/>
                    </a:ext>
                  </a:extLst>
                </a:gridCol>
                <a:gridCol w="2198915">
                  <a:extLst>
                    <a:ext uri="{9D8B030D-6E8A-4147-A177-3AD203B41FA5}">
                      <a16:colId xmlns:a16="http://schemas.microsoft.com/office/drawing/2014/main" val="20004"/>
                    </a:ext>
                  </a:extLst>
                </a:gridCol>
              </a:tblGrid>
              <a:tr h="13105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bản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giả</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sz="4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SG"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PTBĐ </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chủ</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yếu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(5)</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32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 Box 40">
            <a:extLst>
              <a:ext uri="{FF2B5EF4-FFF2-40B4-BE49-F238E27FC236}">
                <a16:creationId xmlns:a16="http://schemas.microsoft.com/office/drawing/2014/main" id="{4DD0F068-F1FA-47BB-A504-C10C29EBC428}"/>
              </a:ext>
            </a:extLst>
          </p:cNvPr>
          <p:cNvSpPr txBox="1">
            <a:spLocks noChangeArrowheads="1"/>
          </p:cNvSpPr>
          <p:nvPr/>
        </p:nvSpPr>
        <p:spPr bwMode="auto">
          <a:xfrm>
            <a:off x="-2" y="1951143"/>
            <a:ext cx="21716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pt-BR" sz="2800" i="1" kern="1200" dirty="0">
                <a:solidFill>
                  <a:schemeClr val="dk1"/>
                </a:solidFill>
                <a:latin typeface="Times New Roman" pitchFamily="18" charset="0"/>
                <a:cs typeface="Times New Roman" pitchFamily="18" charset="0"/>
              </a:rPr>
              <a:t>Lão Hạc</a:t>
            </a:r>
            <a:r>
              <a:rPr lang="pt-BR" sz="2800" kern="1200" dirty="0">
                <a:solidFill>
                  <a:schemeClr val="dk1"/>
                </a:solidFill>
                <a:latin typeface="Times New Roman" pitchFamily="18" charset="0"/>
                <a:cs typeface="Times New Roman" pitchFamily="18" charset="0"/>
              </a:rPr>
              <a:t>  (</a:t>
            </a:r>
            <a:r>
              <a:rPr lang="pt-BR" sz="2800" i="1" kern="1200" dirty="0">
                <a:solidFill>
                  <a:schemeClr val="dk1"/>
                </a:solidFill>
                <a:latin typeface="Times New Roman" pitchFamily="18" charset="0"/>
                <a:cs typeface="Times New Roman" pitchFamily="18" charset="0"/>
              </a:rPr>
              <a:t>Lão Hạc</a:t>
            </a:r>
            <a:r>
              <a:rPr lang="pt-BR" sz="2800" kern="1200" dirty="0">
                <a:solidFill>
                  <a:schemeClr val="dk1"/>
                </a:solidFill>
                <a:latin typeface="Times New Roman" pitchFamily="18" charset="0"/>
                <a:cs typeface="Times New Roman" pitchFamily="18" charset="0"/>
              </a:rPr>
              <a:t> - 1943); Nam Cao (1915 - 1951)</a:t>
            </a:r>
            <a:endParaRPr lang="en-US" sz="2800" dirty="0">
              <a:latin typeface="Times New Roman" pitchFamily="18" charset="0"/>
              <a:cs typeface="Times New Roman" pitchFamily="18" charset="0"/>
            </a:endParaRPr>
          </a:p>
        </p:txBody>
      </p:sp>
      <p:sp>
        <p:nvSpPr>
          <p:cNvPr id="9" name="Text Box 41">
            <a:extLst>
              <a:ext uri="{FF2B5EF4-FFF2-40B4-BE49-F238E27FC236}">
                <a16:creationId xmlns:a16="http://schemas.microsoft.com/office/drawing/2014/main" id="{20ECD4CF-F3D2-4CAB-8E79-FAEECC7AC83F}"/>
              </a:ext>
            </a:extLst>
          </p:cNvPr>
          <p:cNvSpPr txBox="1">
            <a:spLocks noChangeArrowheads="1"/>
          </p:cNvSpPr>
          <p:nvPr/>
        </p:nvSpPr>
        <p:spPr bwMode="auto">
          <a:xfrm>
            <a:off x="2269069" y="2531536"/>
            <a:ext cx="12678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Truyện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ngắn</a:t>
            </a:r>
            <a:endParaRPr lang="en-US" sz="2800" dirty="0">
              <a:latin typeface="Times New Roman" pitchFamily="18" charset="0"/>
              <a:cs typeface="Times New Roman" pitchFamily="18" charset="0"/>
            </a:endParaRPr>
          </a:p>
        </p:txBody>
      </p:sp>
      <p:sp>
        <p:nvSpPr>
          <p:cNvPr id="10" name="Text Box 42">
            <a:extLst>
              <a:ext uri="{FF2B5EF4-FFF2-40B4-BE49-F238E27FC236}">
                <a16:creationId xmlns:a16="http://schemas.microsoft.com/office/drawing/2014/main" id="{5AB9FAA5-BBA5-422E-A20E-6C886453246F}"/>
              </a:ext>
            </a:extLst>
          </p:cNvPr>
          <p:cNvSpPr txBox="1">
            <a:spLocks noChangeArrowheads="1"/>
          </p:cNvSpPr>
          <p:nvPr/>
        </p:nvSpPr>
        <p:spPr bwMode="auto">
          <a:xfrm>
            <a:off x="3656542" y="2447416"/>
            <a:ext cx="114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Tự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sự</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miêu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tả</a:t>
            </a:r>
            <a:r>
              <a:rPr lang="en-US" sz="2800" kern="1200" dirty="0">
                <a:solidFill>
                  <a:schemeClr val="dk1"/>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1" name="Text Box 43">
            <a:extLst>
              <a:ext uri="{FF2B5EF4-FFF2-40B4-BE49-F238E27FC236}">
                <a16:creationId xmlns:a16="http://schemas.microsoft.com/office/drawing/2014/main" id="{1B34622D-5BF3-496E-BD9D-0E823704C8B0}"/>
              </a:ext>
            </a:extLst>
          </p:cNvPr>
          <p:cNvSpPr txBox="1">
            <a:spLocks noChangeArrowheads="1"/>
          </p:cNvSpPr>
          <p:nvPr/>
        </p:nvSpPr>
        <p:spPr bwMode="auto">
          <a:xfrm>
            <a:off x="4869387" y="1429468"/>
            <a:ext cx="20563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800" kern="1200" dirty="0" err="1">
                <a:solidFill>
                  <a:schemeClr val="dk1"/>
                </a:solidFill>
                <a:latin typeface="Times New Roman" pitchFamily="18" charset="0"/>
                <a:cs typeface="Times New Roman" pitchFamily="18" charset="0"/>
              </a:rPr>
              <a:t>Số</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phận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đau</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thương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của</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người</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nông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dân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trong</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xã</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hội</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cũ</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và</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nhân</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phẩm</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cao</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đẹp</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của</a:t>
            </a:r>
            <a:r>
              <a:rPr lang="en-US" sz="2800" kern="1200" dirty="0">
                <a:solidFill>
                  <a:schemeClr val="dk1"/>
                </a:solidFill>
                <a:latin typeface="Times New Roman" pitchFamily="18" charset="0"/>
                <a:cs typeface="Times New Roman" pitchFamily="18" charset="0"/>
              </a:rPr>
              <a:t> </a:t>
            </a:r>
            <a:r>
              <a:rPr lang="en-US" sz="2800" kern="1200" dirty="0" err="1">
                <a:solidFill>
                  <a:schemeClr val="dk1"/>
                </a:solidFill>
                <a:latin typeface="Times New Roman" pitchFamily="18" charset="0"/>
                <a:cs typeface="Times New Roman" pitchFamily="18" charset="0"/>
              </a:rPr>
              <a:t>họ</a:t>
            </a:r>
            <a:r>
              <a:rPr lang="en-US" sz="2800" kern="1200" dirty="0">
                <a:solidFill>
                  <a:schemeClr val="dk1"/>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2" name="Text Box 44">
            <a:extLst>
              <a:ext uri="{FF2B5EF4-FFF2-40B4-BE49-F238E27FC236}">
                <a16:creationId xmlns:a16="http://schemas.microsoft.com/office/drawing/2014/main" id="{3C330D82-60E0-43AD-A8AA-EDF9838DD45D}"/>
              </a:ext>
            </a:extLst>
          </p:cNvPr>
          <p:cNvSpPr txBox="1">
            <a:spLocks noChangeArrowheads="1"/>
          </p:cNvSpPr>
          <p:nvPr/>
        </p:nvSpPr>
        <p:spPr bwMode="auto">
          <a:xfrm>
            <a:off x="6925732" y="1429468"/>
            <a:ext cx="221826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600" kern="1200" dirty="0" err="1">
                <a:solidFill>
                  <a:schemeClr val="dk1"/>
                </a:solidFill>
                <a:latin typeface="Times New Roman" pitchFamily="18" charset="0"/>
                <a:cs typeface="Times New Roman" pitchFamily="18" charset="0"/>
              </a:rPr>
              <a:t>Khắc</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họa</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nhân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vật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tài</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tình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có</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chiều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sâu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tâm</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lí</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Cách</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dẫn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truyện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nhiên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hấp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dẫn</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kết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hợp</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sự</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triết</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lí</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biểu</a:t>
            </a:r>
            <a:r>
              <a:rPr lang="en-US" sz="2600" kern="1200" dirty="0">
                <a:solidFill>
                  <a:schemeClr val="dk1"/>
                </a:solidFill>
                <a:latin typeface="Times New Roman" pitchFamily="18" charset="0"/>
                <a:cs typeface="Times New Roman" pitchFamily="18" charset="0"/>
              </a:rPr>
              <a:t> </a:t>
            </a:r>
            <a:r>
              <a:rPr lang="en-US" sz="2600" kern="1200" dirty="0" err="1">
                <a:solidFill>
                  <a:schemeClr val="dk1"/>
                </a:solidFill>
                <a:latin typeface="Times New Roman" pitchFamily="18" charset="0"/>
                <a:cs typeface="Times New Roman" pitchFamily="18" charset="0"/>
              </a:rPr>
              <a:t>cảm</a:t>
            </a:r>
            <a:r>
              <a:rPr lang="en-US" sz="2600" kern="1200" dirty="0">
                <a:solidFill>
                  <a:schemeClr val="dk1"/>
                </a:solidFill>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29841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9130-5D15-4A0F-B293-703A97387A06}"/>
              </a:ext>
            </a:extLst>
          </p:cNvPr>
          <p:cNvSpPr>
            <a:spLocks noGrp="1"/>
          </p:cNvSpPr>
          <p:nvPr>
            <p:ph type="title"/>
          </p:nvPr>
        </p:nvSpPr>
        <p:spPr/>
        <p:txBody>
          <a:bodyPr/>
          <a:lstStyle/>
          <a:p>
            <a:r>
              <a:rPr lang="en-US" dirty="0" err="1"/>
              <a:t>Thảo</a:t>
            </a:r>
            <a:r>
              <a:rPr lang="en-US" dirty="0"/>
              <a:t> </a:t>
            </a:r>
            <a:r>
              <a:rPr lang="en-US" dirty="0" err="1"/>
              <a:t>luận</a:t>
            </a:r>
            <a:r>
              <a:rPr lang="en-US" dirty="0"/>
              <a:t> </a:t>
            </a:r>
            <a:r>
              <a:rPr lang="en-US" dirty="0" err="1"/>
              <a:t>nhóm</a:t>
            </a:r>
            <a:r>
              <a:rPr lang="en-US" dirty="0"/>
              <a:t> (5’)</a:t>
            </a:r>
            <a:endParaRPr lang="en-SG" dirty="0"/>
          </a:p>
        </p:txBody>
      </p:sp>
      <p:sp>
        <p:nvSpPr>
          <p:cNvPr id="3" name="Rectangle 2">
            <a:extLst>
              <a:ext uri="{FF2B5EF4-FFF2-40B4-BE49-F238E27FC236}">
                <a16:creationId xmlns:a16="http://schemas.microsoft.com/office/drawing/2014/main" id="{FD004E89-7D41-42EE-8F07-93361C4B9EAE}"/>
              </a:ext>
            </a:extLst>
          </p:cNvPr>
          <p:cNvSpPr/>
          <p:nvPr/>
        </p:nvSpPr>
        <p:spPr>
          <a:xfrm>
            <a:off x="396347" y="1461649"/>
            <a:ext cx="8351306" cy="954107"/>
          </a:xfrm>
          <a:prstGeom prst="rect">
            <a:avLst/>
          </a:prstGeom>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So </a:t>
            </a:r>
            <a:r>
              <a:rPr lang="en-US" altLang="en-US" sz="2800" b="1" dirty="0" err="1">
                <a:solidFill>
                  <a:srgbClr val="0000CC"/>
                </a:solidFill>
                <a:latin typeface="Times New Roman" panose="02020603050405020304" pitchFamily="18" charset="0"/>
                <a:cs typeface="Times New Roman" panose="02020603050405020304" pitchFamily="18" charset="0"/>
              </a:rPr>
              <a:t>sánh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điểm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giống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của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Trong</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lòng</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mẹ</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Tức</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nước</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vỡ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bờ</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Lão</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Hạc</a:t>
            </a:r>
            <a:endParaRPr lang="en-SG" sz="2800" dirty="0">
              <a:latin typeface="Times New Roman" panose="02020603050405020304" pitchFamily="18" charset="0"/>
              <a:cs typeface="Times New Roman" panose="02020603050405020304" pitchFamily="18" charset="0"/>
            </a:endParaRPr>
          </a:p>
        </p:txBody>
      </p:sp>
      <p:pic>
        <p:nvPicPr>
          <p:cNvPr id="1026" name="Picture 2" descr="Soáº¡n bÃ i trong lÃ²ng máº¹">
            <a:extLst>
              <a:ext uri="{FF2B5EF4-FFF2-40B4-BE49-F238E27FC236}">
                <a16:creationId xmlns:a16="http://schemas.microsoft.com/office/drawing/2014/main" id="{8F20FF3D-0661-45CD-9ABD-0BF512953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47" y="2952221"/>
            <a:ext cx="28479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º£m nháº­n váº» Äáº¹p pháº©m cháº¥t nhÃ¢n váº­t chá» Dáº­u qua Äoáº¡n trÃ­ch &quot;Tá»©c ...">
            <a:extLst>
              <a:ext uri="{FF2B5EF4-FFF2-40B4-BE49-F238E27FC236}">
                <a16:creationId xmlns:a16="http://schemas.microsoft.com/office/drawing/2014/main" id="{F3CC1AFD-E292-4E2C-9C52-2E812796E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467" y="2953954"/>
            <a:ext cx="3132666" cy="1760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ðº GÃ³c VÄn Há»c ðº LÃ£o Háº¡c lÃ  má»t trong... - Trung tÃ¢m bá»i dÆ°á»¡ng ...">
            <a:extLst>
              <a:ext uri="{FF2B5EF4-FFF2-40B4-BE49-F238E27FC236}">
                <a16:creationId xmlns:a16="http://schemas.microsoft.com/office/drawing/2014/main" id="{745172A9-893E-441C-9CFE-A0717FB59F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226"/>
          <a:stretch/>
        </p:blipFill>
        <p:spPr bwMode="auto">
          <a:xfrm>
            <a:off x="6763278" y="2952222"/>
            <a:ext cx="1984375" cy="176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par>
                                <p:cTn id="16" presetID="6"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circle(in)">
                                      <p:cBhvr>
                                        <p:cTn id="2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id="{E51A0231-D835-4007-B032-4519EF1DAC19}"/>
              </a:ext>
            </a:extLst>
          </p:cNvPr>
          <p:cNvGraphicFramePr>
            <a:graphicFrameLocks noGrp="1"/>
          </p:cNvGraphicFramePr>
          <p:nvPr>
            <p:extLst>
              <p:ext uri="{D42A27DB-BD31-4B8C-83A1-F6EECF244321}">
                <p14:modId xmlns:p14="http://schemas.microsoft.com/office/powerpoint/2010/main" val="3913548278"/>
              </p:ext>
            </p:extLst>
          </p:nvPr>
        </p:nvGraphicFramePr>
        <p:xfrm>
          <a:off x="0" y="0"/>
          <a:ext cx="9144000" cy="5132754"/>
        </p:xfrm>
        <a:graphic>
          <a:graphicData uri="http://schemas.openxmlformats.org/drawingml/2006/table">
            <a:tbl>
              <a:tblPr firstRow="1" bandRow="1">
                <a:tableStyleId>{EE475CE5-CAD8-40CC-8343-720E93DDF69F}</a:tableStyleId>
              </a:tblPr>
              <a:tblGrid>
                <a:gridCol w="1828800">
                  <a:extLst>
                    <a:ext uri="{9D8B030D-6E8A-4147-A177-3AD203B41FA5}">
                      <a16:colId xmlns:a16="http://schemas.microsoft.com/office/drawing/2014/main" val="1420117598"/>
                    </a:ext>
                  </a:extLst>
                </a:gridCol>
                <a:gridCol w="1828800">
                  <a:extLst>
                    <a:ext uri="{9D8B030D-6E8A-4147-A177-3AD203B41FA5}">
                      <a16:colId xmlns:a16="http://schemas.microsoft.com/office/drawing/2014/main" val="1695634646"/>
                    </a:ext>
                  </a:extLst>
                </a:gridCol>
                <a:gridCol w="1828800">
                  <a:extLst>
                    <a:ext uri="{9D8B030D-6E8A-4147-A177-3AD203B41FA5}">
                      <a16:colId xmlns:a16="http://schemas.microsoft.com/office/drawing/2014/main" val="2213397255"/>
                    </a:ext>
                  </a:extLst>
                </a:gridCol>
                <a:gridCol w="1828800">
                  <a:extLst>
                    <a:ext uri="{9D8B030D-6E8A-4147-A177-3AD203B41FA5}">
                      <a16:colId xmlns:a16="http://schemas.microsoft.com/office/drawing/2014/main" val="3326017862"/>
                    </a:ext>
                  </a:extLst>
                </a:gridCol>
                <a:gridCol w="1828800">
                  <a:extLst>
                    <a:ext uri="{9D8B030D-6E8A-4147-A177-3AD203B41FA5}">
                      <a16:colId xmlns:a16="http://schemas.microsoft.com/office/drawing/2014/main" val="3560636146"/>
                    </a:ext>
                  </a:extLst>
                </a:gridCol>
              </a:tblGrid>
              <a:tr h="757007">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Ph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diện</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Giống</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98235"/>
                  </a:ext>
                </a:extLst>
              </a:tr>
              <a:tr h="1057736">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phẩm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đoạn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trích</a:t>
                      </a:r>
                      <a:r>
                        <a:rPr lang="en-US" sz="2400" b="1" dirty="0">
                          <a:solidFill>
                            <a:srgbClr val="FF0000"/>
                          </a:solidFill>
                          <a:latin typeface="Times New Roman" panose="02020603050405020304" pitchFamily="18" charset="0"/>
                          <a:cs typeface="Times New Roman" panose="02020603050405020304" pitchFamily="18" charset="0"/>
                        </a:rPr>
                        <a:t>)</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lòng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mẹ</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Tức</a:t>
                      </a:r>
                      <a:r>
                        <a:rPr lang="en-US" sz="2400" b="1" dirty="0">
                          <a:solidFill>
                            <a:srgbClr val="FF0000"/>
                          </a:solidFill>
                          <a:latin typeface="Times New Roman" panose="02020603050405020304" pitchFamily="18" charset="0"/>
                          <a:cs typeface="Times New Roman" panose="02020603050405020304" pitchFamily="18" charset="0"/>
                        </a:rPr>
                        <a:t> n</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bờ</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Lão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Hạc</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001981"/>
                  </a:ext>
                </a:extLst>
              </a:tr>
              <a:tr h="981037">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PTBĐ</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934655"/>
                  </a:ext>
                </a:extLst>
              </a:tr>
              <a:tr h="757007">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Đề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tài</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85534"/>
                  </a:ext>
                </a:extLst>
              </a:tr>
              <a:tr h="757007">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630040"/>
                  </a:ext>
                </a:extLst>
              </a:tr>
              <a:tr h="757007">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Nghệ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thuật</a:t>
                      </a: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4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417652"/>
                  </a:ext>
                </a:extLst>
              </a:tr>
            </a:tbl>
          </a:graphicData>
        </a:graphic>
      </p:graphicFrame>
    </p:spTree>
    <p:extLst>
      <p:ext uri="{BB962C8B-B14F-4D97-AF65-F5344CB8AC3E}">
        <p14:creationId xmlns:p14="http://schemas.microsoft.com/office/powerpoint/2010/main" val="203449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đếm ngược 5 phút - 5 Minutes">
            <a:hlinkClick r:id="" action="ppaction://media"/>
            <a:extLst>
              <a:ext uri="{FF2B5EF4-FFF2-40B4-BE49-F238E27FC236}">
                <a16:creationId xmlns:a16="http://schemas.microsoft.com/office/drawing/2014/main" id="{4A15AD35-4E34-45C0-866A-4DC5E1287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id="{E51A0231-D835-4007-B032-4519EF1DAC19}"/>
              </a:ext>
            </a:extLst>
          </p:cNvPr>
          <p:cNvGraphicFramePr>
            <a:graphicFrameLocks noGrp="1"/>
          </p:cNvGraphicFramePr>
          <p:nvPr>
            <p:extLst>
              <p:ext uri="{D42A27DB-BD31-4B8C-83A1-F6EECF244321}">
                <p14:modId xmlns:p14="http://schemas.microsoft.com/office/powerpoint/2010/main" val="3277235239"/>
              </p:ext>
            </p:extLst>
          </p:nvPr>
        </p:nvGraphicFramePr>
        <p:xfrm>
          <a:off x="0" y="0"/>
          <a:ext cx="9144000" cy="5175749"/>
        </p:xfrm>
        <a:graphic>
          <a:graphicData uri="http://schemas.openxmlformats.org/drawingml/2006/table">
            <a:tbl>
              <a:tblPr firstRow="1" bandRow="1">
                <a:tableStyleId>{EE475CE5-CAD8-40CC-8343-720E93DDF69F}</a:tableStyleId>
              </a:tblPr>
              <a:tblGrid>
                <a:gridCol w="2201333">
                  <a:extLst>
                    <a:ext uri="{9D8B030D-6E8A-4147-A177-3AD203B41FA5}">
                      <a16:colId xmlns:a16="http://schemas.microsoft.com/office/drawing/2014/main" val="1420117598"/>
                    </a:ext>
                  </a:extLst>
                </a:gridCol>
                <a:gridCol w="6942667">
                  <a:extLst>
                    <a:ext uri="{9D8B030D-6E8A-4147-A177-3AD203B41FA5}">
                      <a16:colId xmlns:a16="http://schemas.microsoft.com/office/drawing/2014/main" val="1695634646"/>
                    </a:ext>
                  </a:extLst>
                </a:gridCol>
              </a:tblGrid>
              <a:tr h="757007">
                <a:tc>
                  <a:txBody>
                    <a:bodyPr/>
                    <a:lstStyle/>
                    <a:p>
                      <a:pPr algn="ctr"/>
                      <a:r>
                        <a:rPr lang="en-US" sz="2800" b="1" dirty="0">
                          <a:solidFill>
                            <a:srgbClr val="FF0000"/>
                          </a:solidFill>
                          <a:latin typeface="Times New Roman" panose="02020603050405020304" pitchFamily="18" charset="0"/>
                          <a:cs typeface="Times New Roman" panose="02020603050405020304" pitchFamily="18" charset="0"/>
                        </a:rPr>
                        <a:t>Ph</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diện</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Giống</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98235"/>
                  </a:ext>
                </a:extLst>
              </a:tr>
              <a:tr h="981037">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PTBĐ</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934655"/>
                  </a:ext>
                </a:extLst>
              </a:tr>
              <a:tr h="1259156">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85534"/>
                  </a:ext>
                </a:extLst>
              </a:tr>
              <a:tr h="1230282">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630040"/>
                  </a:ext>
                </a:extLst>
              </a:tr>
              <a:tr h="948267">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Nghệ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8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417652"/>
                  </a:ext>
                </a:extLst>
              </a:tr>
            </a:tbl>
          </a:graphicData>
        </a:graphic>
      </p:graphicFrame>
      <p:sp>
        <p:nvSpPr>
          <p:cNvPr id="2" name="Rectangle 1">
            <a:extLst>
              <a:ext uri="{FF2B5EF4-FFF2-40B4-BE49-F238E27FC236}">
                <a16:creationId xmlns:a16="http://schemas.microsoft.com/office/drawing/2014/main" id="{E3E6CFB8-50A7-4576-8E20-6E7175F06E6A}"/>
              </a:ext>
            </a:extLst>
          </p:cNvPr>
          <p:cNvSpPr/>
          <p:nvPr/>
        </p:nvSpPr>
        <p:spPr>
          <a:xfrm>
            <a:off x="2574421" y="836613"/>
            <a:ext cx="6204959" cy="830997"/>
          </a:xfrm>
          <a:prstGeom prst="rect">
            <a:avLst/>
          </a:prstGeom>
        </p:spPr>
        <p:txBody>
          <a:bodyPr wrap="square">
            <a:spAutoFit/>
          </a:bodyPr>
          <a:lstStyle/>
          <a:p>
            <a:pPr lvl="0" algn="ctr" fontAlgn="base">
              <a:spcBef>
                <a:spcPct val="0"/>
              </a:spcBef>
              <a:spcAft>
                <a:spcPct val="0"/>
              </a:spcAft>
              <a:buClrTx/>
              <a:defRPr/>
            </a:pPr>
            <a:r>
              <a:rPr lang="pt-BR" altLang="en-US" sz="2400" kern="1200" dirty="0">
                <a:latin typeface="Times New Roman" pitchFamily="18" charset="0"/>
                <a:cs typeface="Arial" charset="0"/>
              </a:rPr>
              <a:t>Là truyện kí hiện đại, văn bản tự sự </a:t>
            </a:r>
          </a:p>
          <a:p>
            <a:pPr lvl="0" algn="ctr" fontAlgn="base">
              <a:spcBef>
                <a:spcPct val="0"/>
              </a:spcBef>
              <a:spcAft>
                <a:spcPct val="0"/>
              </a:spcAft>
              <a:buClrTx/>
              <a:defRPr/>
            </a:pPr>
            <a:r>
              <a:rPr lang="pt-BR" altLang="en-US" sz="2400" kern="1200" dirty="0">
                <a:latin typeface="Times New Roman" pitchFamily="18" charset="0"/>
                <a:cs typeface="Arial" charset="0"/>
              </a:rPr>
              <a:t>(giai đoạn 1930-1945)</a:t>
            </a:r>
            <a:endParaRPr lang="en-US" altLang="en-US" sz="2400" kern="1200" dirty="0">
              <a:latin typeface="Times New Roman" pitchFamily="18" charset="0"/>
              <a:cs typeface="Arial" charset="0"/>
            </a:endParaRPr>
          </a:p>
        </p:txBody>
      </p:sp>
      <p:sp>
        <p:nvSpPr>
          <p:cNvPr id="3" name="Rectangle 2">
            <a:extLst>
              <a:ext uri="{FF2B5EF4-FFF2-40B4-BE49-F238E27FC236}">
                <a16:creationId xmlns:a16="http://schemas.microsoft.com/office/drawing/2014/main" id="{72D36B91-1DFE-423F-9F47-57F1075AAFC5}"/>
              </a:ext>
            </a:extLst>
          </p:cNvPr>
          <p:cNvSpPr/>
          <p:nvPr/>
        </p:nvSpPr>
        <p:spPr>
          <a:xfrm>
            <a:off x="2252137" y="1770730"/>
            <a:ext cx="6857996" cy="1200329"/>
          </a:xfrm>
          <a:prstGeom prst="rect">
            <a:avLst/>
          </a:prstGeom>
        </p:spPr>
        <p:txBody>
          <a:bodyPr wrap="square">
            <a:spAutoFit/>
          </a:bodyPr>
          <a:lstStyle/>
          <a:p>
            <a:pPr algn="ctr"/>
            <a:r>
              <a:rPr lang="pt-BR" altLang="en-US" sz="2400" kern="1200" dirty="0">
                <a:latin typeface="Times New Roman" pitchFamily="18" charset="0"/>
                <a:cs typeface="Arial" charset="0"/>
              </a:rPr>
              <a:t>Đều viết về con người và đời sống x.hội đương thời; đi sâu miêu tả số phận những con người cực khổ, bị vùi dập</a:t>
            </a:r>
            <a:endParaRPr lang="en-US" sz="2400" dirty="0"/>
          </a:p>
        </p:txBody>
      </p:sp>
      <p:sp>
        <p:nvSpPr>
          <p:cNvPr id="4" name="Rectangle 3">
            <a:extLst>
              <a:ext uri="{FF2B5EF4-FFF2-40B4-BE49-F238E27FC236}">
                <a16:creationId xmlns:a16="http://schemas.microsoft.com/office/drawing/2014/main" id="{B6113EE1-D751-40C6-A3E6-066C9C7C1CF3}"/>
              </a:ext>
            </a:extLst>
          </p:cNvPr>
          <p:cNvSpPr/>
          <p:nvPr/>
        </p:nvSpPr>
        <p:spPr>
          <a:xfrm>
            <a:off x="2133601" y="3002859"/>
            <a:ext cx="6934197" cy="1200329"/>
          </a:xfrm>
          <a:prstGeom prst="rect">
            <a:avLst/>
          </a:prstGeom>
        </p:spPr>
        <p:txBody>
          <a:bodyPr wrap="square">
            <a:spAutoFit/>
          </a:bodyPr>
          <a:lstStyle/>
          <a:p>
            <a:pPr lvl="0" algn="ctr" fontAlgn="base">
              <a:spcBef>
                <a:spcPct val="0"/>
              </a:spcBef>
              <a:spcAft>
                <a:spcPct val="0"/>
              </a:spcAft>
              <a:buClrTx/>
              <a:defRPr/>
            </a:pPr>
            <a:r>
              <a:rPr lang="pt-BR" altLang="en-US" sz="2400" kern="1200" dirty="0">
                <a:latin typeface="Times New Roman" pitchFamily="18" charset="0"/>
                <a:cs typeface="Arial" charset="0"/>
              </a:rPr>
              <a:t>Chan chứa tinh thần nhân đạo: yêu thương trân trọng những tình cảm, phẩm chất đẹp đẽ, cao quý của con người, tố cáo những gì tàn ác, xấu xa (giá trị nhân đạo)</a:t>
            </a:r>
          </a:p>
        </p:txBody>
      </p:sp>
      <p:sp>
        <p:nvSpPr>
          <p:cNvPr id="5" name="Rectangle 4">
            <a:extLst>
              <a:ext uri="{FF2B5EF4-FFF2-40B4-BE49-F238E27FC236}">
                <a16:creationId xmlns:a16="http://schemas.microsoft.com/office/drawing/2014/main" id="{40DA4D33-3DE1-4259-984D-83A2CA7F63F6}"/>
              </a:ext>
            </a:extLst>
          </p:cNvPr>
          <p:cNvSpPr/>
          <p:nvPr/>
        </p:nvSpPr>
        <p:spPr>
          <a:xfrm>
            <a:off x="2209803" y="4285790"/>
            <a:ext cx="6934197" cy="830997"/>
          </a:xfrm>
          <a:prstGeom prst="rect">
            <a:avLst/>
          </a:prstGeom>
        </p:spPr>
        <p:txBody>
          <a:bodyPr wrap="square">
            <a:spAutoFit/>
          </a:bodyPr>
          <a:lstStyle/>
          <a:p>
            <a:pPr algn="ctr"/>
            <a:r>
              <a:rPr lang="pt-BR" altLang="en-US" sz="2400" kern="1200" dirty="0">
                <a:latin typeface="Times New Roman" pitchFamily="18" charset="0"/>
                <a:cs typeface="Arial" charset="0"/>
              </a:rPr>
              <a:t>Đều có lối viết chân thực, gần gũi đời sống, rất sinh động (bút pháp hiện thực)</a:t>
            </a:r>
            <a:endParaRPr lang="en-SG" sz="2400" dirty="0"/>
          </a:p>
        </p:txBody>
      </p:sp>
    </p:spTree>
    <p:extLst>
      <p:ext uri="{BB962C8B-B14F-4D97-AF65-F5344CB8AC3E}">
        <p14:creationId xmlns:p14="http://schemas.microsoft.com/office/powerpoint/2010/main" val="379242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id="{E51A0231-D835-4007-B032-4519EF1DAC19}"/>
              </a:ext>
            </a:extLst>
          </p:cNvPr>
          <p:cNvGraphicFramePr>
            <a:graphicFrameLocks noGrp="1"/>
          </p:cNvGraphicFramePr>
          <p:nvPr>
            <p:extLst>
              <p:ext uri="{D42A27DB-BD31-4B8C-83A1-F6EECF244321}">
                <p14:modId xmlns:p14="http://schemas.microsoft.com/office/powerpoint/2010/main" val="1522355700"/>
              </p:ext>
            </p:extLst>
          </p:nvPr>
        </p:nvGraphicFramePr>
        <p:xfrm>
          <a:off x="0" y="0"/>
          <a:ext cx="9144000" cy="5156200"/>
        </p:xfrm>
        <a:graphic>
          <a:graphicData uri="http://schemas.openxmlformats.org/drawingml/2006/table">
            <a:tbl>
              <a:tblPr firstRow="1" bandRow="1">
                <a:tableStyleId>{EE475CE5-CAD8-40CC-8343-720E93DDF69F}</a:tableStyleId>
              </a:tblPr>
              <a:tblGrid>
                <a:gridCol w="1905000">
                  <a:extLst>
                    <a:ext uri="{9D8B030D-6E8A-4147-A177-3AD203B41FA5}">
                      <a16:colId xmlns:a16="http://schemas.microsoft.com/office/drawing/2014/main" val="1420117598"/>
                    </a:ext>
                  </a:extLst>
                </a:gridCol>
                <a:gridCol w="2133600">
                  <a:extLst>
                    <a:ext uri="{9D8B030D-6E8A-4147-A177-3AD203B41FA5}">
                      <a16:colId xmlns:a16="http://schemas.microsoft.com/office/drawing/2014/main" val="2213397255"/>
                    </a:ext>
                  </a:extLst>
                </a:gridCol>
                <a:gridCol w="2650067">
                  <a:extLst>
                    <a:ext uri="{9D8B030D-6E8A-4147-A177-3AD203B41FA5}">
                      <a16:colId xmlns:a16="http://schemas.microsoft.com/office/drawing/2014/main" val="3326017862"/>
                    </a:ext>
                  </a:extLst>
                </a:gridCol>
                <a:gridCol w="2455333">
                  <a:extLst>
                    <a:ext uri="{9D8B030D-6E8A-4147-A177-3AD203B41FA5}">
                      <a16:colId xmlns:a16="http://schemas.microsoft.com/office/drawing/2014/main" val="3560636146"/>
                    </a:ext>
                  </a:extLst>
                </a:gridCol>
              </a:tblGrid>
              <a:tr h="491067">
                <a:tc>
                  <a:txBody>
                    <a:bodyPr/>
                    <a:lstStyle/>
                    <a:p>
                      <a:pPr algn="ctr"/>
                      <a:r>
                        <a:rPr lang="en-US" sz="2000" b="1" dirty="0">
                          <a:solidFill>
                            <a:srgbClr val="FF0000"/>
                          </a:solidFill>
                          <a:latin typeface="Times New Roman" panose="02020603050405020304" pitchFamily="18" charset="0"/>
                          <a:cs typeface="Times New Roman" panose="02020603050405020304" pitchFamily="18" charset="0"/>
                        </a:rPr>
                        <a:t>Ph</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err="1">
                          <a:solidFill>
                            <a:srgbClr val="FF0000"/>
                          </a:solidFill>
                          <a:latin typeface="Times New Roman" panose="02020603050405020304" pitchFamily="18" charset="0"/>
                          <a:cs typeface="Times New Roman" panose="02020603050405020304" pitchFamily="18" charset="0"/>
                        </a:rPr>
                        <a:t>ơng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diện</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2400" b="1">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98235"/>
                  </a:ext>
                </a:extLst>
              </a:tr>
              <a:tr h="491066">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phẩm</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lòng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mẹ</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Tức</a:t>
                      </a:r>
                      <a:r>
                        <a:rPr lang="en-US" sz="2000" b="1" dirty="0">
                          <a:solidFill>
                            <a:srgbClr val="FF0000"/>
                          </a:solidFill>
                          <a:latin typeface="Times New Roman" panose="02020603050405020304" pitchFamily="18" charset="0"/>
                          <a:cs typeface="Times New Roman" panose="02020603050405020304" pitchFamily="18" charset="0"/>
                        </a:rPr>
                        <a:t> n</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err="1">
                          <a:solidFill>
                            <a:srgbClr val="FF0000"/>
                          </a:solidFill>
                          <a:latin typeface="Times New Roman" panose="02020603050405020304" pitchFamily="18" charset="0"/>
                          <a:cs typeface="Times New Roman" panose="02020603050405020304" pitchFamily="18" charset="0"/>
                        </a:rPr>
                        <a:t>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bờ</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Lão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Hạc</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001981"/>
                  </a:ext>
                </a:extLst>
              </a:tr>
              <a:tr h="465667">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loại</a:t>
                      </a:r>
                      <a:r>
                        <a:rPr lang="en-US" sz="2000" b="1" dirty="0">
                          <a:solidFill>
                            <a:srgbClr val="FF0000"/>
                          </a:solidFill>
                          <a:latin typeface="Times New Roman" panose="02020603050405020304" pitchFamily="18" charset="0"/>
                          <a:cs typeface="Times New Roman" panose="02020603050405020304" pitchFamily="18" charset="0"/>
                        </a:rPr>
                        <a:t>/ PTBĐ</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934655"/>
                  </a:ext>
                </a:extLst>
              </a:tr>
              <a:tr h="1024467">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Đề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tài</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85534"/>
                  </a:ext>
                </a:extLst>
              </a:tr>
              <a:tr h="1297094">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Nội</a:t>
                      </a:r>
                      <a:r>
                        <a:rPr lang="en-US" sz="2000" b="1" dirty="0">
                          <a:solidFill>
                            <a:srgbClr val="FF0000"/>
                          </a:solidFill>
                          <a:latin typeface="Times New Roman" panose="02020603050405020304" pitchFamily="18" charset="0"/>
                          <a:cs typeface="Times New Roman" panose="02020603050405020304" pitchFamily="18" charset="0"/>
                        </a:rPr>
                        <a:t> dung</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630040"/>
                  </a:ext>
                </a:extLst>
              </a:tr>
              <a:tr h="1386839">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Nghệ</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thuật</a:t>
                      </a: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2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417652"/>
                  </a:ext>
                </a:extLst>
              </a:tr>
            </a:tbl>
          </a:graphicData>
        </a:graphic>
      </p:graphicFrame>
      <p:sp>
        <p:nvSpPr>
          <p:cNvPr id="3" name="Text Box 38">
            <a:extLst>
              <a:ext uri="{FF2B5EF4-FFF2-40B4-BE49-F238E27FC236}">
                <a16:creationId xmlns:a16="http://schemas.microsoft.com/office/drawing/2014/main" id="{A05E9722-C5DE-420A-BB01-DEF943216A9A}"/>
              </a:ext>
            </a:extLst>
          </p:cNvPr>
          <p:cNvSpPr txBox="1">
            <a:spLocks noChangeArrowheads="1"/>
          </p:cNvSpPr>
          <p:nvPr/>
        </p:nvSpPr>
        <p:spPr bwMode="auto">
          <a:xfrm>
            <a:off x="1840442" y="1005181"/>
            <a:ext cx="2282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Hồi</a:t>
            </a:r>
            <a:r>
              <a:rPr lang="fr-FR" altLang="en-US" sz="2000" dirty="0"/>
              <a:t> </a:t>
            </a:r>
            <a:r>
              <a:rPr lang="fr-FR" altLang="en-US" sz="2000" dirty="0" err="1"/>
              <a:t>ký</a:t>
            </a:r>
            <a:r>
              <a:rPr lang="fr-FR" altLang="en-US" sz="2000" dirty="0"/>
              <a:t> (</a:t>
            </a:r>
            <a:r>
              <a:rPr lang="fr-FR" altLang="en-US" sz="2000" dirty="0" err="1"/>
              <a:t>t.sự</a:t>
            </a:r>
            <a:r>
              <a:rPr lang="fr-FR" altLang="en-US" sz="2000" dirty="0"/>
              <a:t>, </a:t>
            </a:r>
            <a:r>
              <a:rPr lang="fr-FR" altLang="en-US" sz="2000" dirty="0" err="1"/>
              <a:t>b.cảm</a:t>
            </a:r>
            <a:r>
              <a:rPr lang="fr-FR" altLang="en-US" sz="2000" dirty="0"/>
              <a:t>)</a:t>
            </a:r>
            <a:r>
              <a:rPr lang="en-US" altLang="en-US" sz="2000" dirty="0"/>
              <a:t> </a:t>
            </a:r>
          </a:p>
        </p:txBody>
      </p:sp>
      <p:sp>
        <p:nvSpPr>
          <p:cNvPr id="4" name="Text Box 39">
            <a:extLst>
              <a:ext uri="{FF2B5EF4-FFF2-40B4-BE49-F238E27FC236}">
                <a16:creationId xmlns:a16="http://schemas.microsoft.com/office/drawing/2014/main" id="{B5020A47-2F3C-4BDA-BEBA-7AD86DA80ACA}"/>
              </a:ext>
            </a:extLst>
          </p:cNvPr>
          <p:cNvSpPr txBox="1">
            <a:spLocks noChangeArrowheads="1"/>
          </p:cNvSpPr>
          <p:nvPr/>
        </p:nvSpPr>
        <p:spPr bwMode="auto">
          <a:xfrm>
            <a:off x="4193111" y="1005181"/>
            <a:ext cx="2282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a:t>Tiểu</a:t>
            </a:r>
            <a:r>
              <a:rPr lang="en-US" altLang="en-US" sz="2000" dirty="0"/>
              <a:t> </a:t>
            </a:r>
            <a:r>
              <a:rPr lang="en-US" altLang="en-US" sz="2000" dirty="0" err="1"/>
              <a:t>thuyết</a:t>
            </a:r>
            <a:r>
              <a:rPr lang="en-US" altLang="en-US" sz="2000" dirty="0"/>
              <a:t> (</a:t>
            </a:r>
            <a:r>
              <a:rPr lang="en-US" altLang="en-US" sz="2000" dirty="0" err="1"/>
              <a:t>tự</a:t>
            </a:r>
            <a:r>
              <a:rPr lang="en-US" altLang="en-US" sz="2000" dirty="0"/>
              <a:t> </a:t>
            </a:r>
            <a:r>
              <a:rPr lang="en-US" altLang="en-US" sz="2000" dirty="0" err="1"/>
              <a:t>sự</a:t>
            </a:r>
            <a:r>
              <a:rPr lang="en-US" altLang="en-US" sz="2000" dirty="0"/>
              <a:t>) </a:t>
            </a:r>
          </a:p>
        </p:txBody>
      </p:sp>
      <p:sp>
        <p:nvSpPr>
          <p:cNvPr id="5" name="Text Box 40">
            <a:extLst>
              <a:ext uri="{FF2B5EF4-FFF2-40B4-BE49-F238E27FC236}">
                <a16:creationId xmlns:a16="http://schemas.microsoft.com/office/drawing/2014/main" id="{83513AE0-5AD4-46D8-89B9-3F7CAAD4238C}"/>
              </a:ext>
            </a:extLst>
          </p:cNvPr>
          <p:cNvSpPr txBox="1">
            <a:spLocks noChangeArrowheads="1"/>
          </p:cNvSpPr>
          <p:nvPr/>
        </p:nvSpPr>
        <p:spPr bwMode="auto">
          <a:xfrm>
            <a:off x="6771198" y="998737"/>
            <a:ext cx="23018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T.ngắn (t.sự; b.cảm)</a:t>
            </a:r>
            <a:r>
              <a:rPr lang="en-US" altLang="en-US" sz="2000" dirty="0"/>
              <a:t> </a:t>
            </a:r>
          </a:p>
        </p:txBody>
      </p:sp>
      <p:sp>
        <p:nvSpPr>
          <p:cNvPr id="6" name="Text Box 41">
            <a:extLst>
              <a:ext uri="{FF2B5EF4-FFF2-40B4-BE49-F238E27FC236}">
                <a16:creationId xmlns:a16="http://schemas.microsoft.com/office/drawing/2014/main" id="{B98D91EF-0B54-4D6E-9064-90E99E6408FB}"/>
              </a:ext>
            </a:extLst>
          </p:cNvPr>
          <p:cNvSpPr txBox="1">
            <a:spLocks noChangeArrowheads="1"/>
          </p:cNvSpPr>
          <p:nvPr/>
        </p:nvSpPr>
        <p:spPr bwMode="auto">
          <a:xfrm>
            <a:off x="1857376" y="1582791"/>
            <a:ext cx="2282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Tình</a:t>
            </a:r>
            <a:r>
              <a:rPr lang="fr-FR" altLang="en-US" sz="2000" dirty="0"/>
              <a:t> </a:t>
            </a:r>
            <a:r>
              <a:rPr lang="fr-FR" altLang="en-US" sz="2000" dirty="0" err="1"/>
              <a:t>cảnh</a:t>
            </a:r>
            <a:r>
              <a:rPr lang="fr-FR" altLang="en-US" sz="2000" dirty="0"/>
              <a:t> </a:t>
            </a:r>
            <a:r>
              <a:rPr lang="fr-FR" altLang="en-US" sz="2000" dirty="0" err="1"/>
              <a:t>khốn</a:t>
            </a:r>
            <a:r>
              <a:rPr lang="fr-FR" altLang="en-US" sz="2000" dirty="0"/>
              <a:t> </a:t>
            </a:r>
            <a:r>
              <a:rPr lang="fr-FR" altLang="en-US" sz="2000" dirty="0" err="1"/>
              <a:t>khổ</a:t>
            </a:r>
            <a:r>
              <a:rPr lang="fr-FR" altLang="en-US" sz="2000" dirty="0"/>
              <a:t> </a:t>
            </a:r>
            <a:r>
              <a:rPr lang="fr-FR" altLang="en-US" sz="2000" dirty="0" err="1"/>
              <a:t>của</a:t>
            </a:r>
            <a:r>
              <a:rPr lang="fr-FR" altLang="en-US" sz="2000" dirty="0"/>
              <a:t> </a:t>
            </a:r>
            <a:r>
              <a:rPr lang="fr-FR" altLang="en-US" sz="2000" dirty="0" err="1"/>
              <a:t>đứa</a:t>
            </a:r>
            <a:r>
              <a:rPr lang="fr-FR" altLang="en-US" sz="2000" dirty="0"/>
              <a:t> </a:t>
            </a:r>
            <a:r>
              <a:rPr lang="fr-FR" altLang="en-US" sz="2000" dirty="0" err="1"/>
              <a:t>trẻ</a:t>
            </a:r>
            <a:r>
              <a:rPr lang="fr-FR" altLang="en-US" sz="2000" dirty="0"/>
              <a:t> </a:t>
            </a:r>
            <a:r>
              <a:rPr lang="fr-FR" altLang="en-US" sz="2000" dirty="0" err="1"/>
              <a:t>mồ</a:t>
            </a:r>
            <a:r>
              <a:rPr lang="fr-FR" altLang="en-US" sz="2000" dirty="0"/>
              <a:t> </a:t>
            </a:r>
            <a:r>
              <a:rPr lang="fr-FR" altLang="en-US" sz="2000" dirty="0" err="1"/>
              <a:t>côi</a:t>
            </a:r>
            <a:r>
              <a:rPr lang="fr-FR" altLang="en-US" sz="2000" dirty="0"/>
              <a:t> </a:t>
            </a:r>
          </a:p>
        </p:txBody>
      </p:sp>
      <p:sp>
        <p:nvSpPr>
          <p:cNvPr id="7" name="Text Box 42">
            <a:extLst>
              <a:ext uri="{FF2B5EF4-FFF2-40B4-BE49-F238E27FC236}">
                <a16:creationId xmlns:a16="http://schemas.microsoft.com/office/drawing/2014/main" id="{949F9D8F-2956-48F2-B8BD-776027432DC3}"/>
              </a:ext>
            </a:extLst>
          </p:cNvPr>
          <p:cNvSpPr txBox="1">
            <a:spLocks noChangeArrowheads="1"/>
          </p:cNvSpPr>
          <p:nvPr/>
        </p:nvSpPr>
        <p:spPr bwMode="auto">
          <a:xfrm>
            <a:off x="4030135" y="1441952"/>
            <a:ext cx="25114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000" dirty="0" err="1"/>
              <a:t>Người</a:t>
            </a:r>
            <a:r>
              <a:rPr lang="en-US" altLang="en-US" sz="2000" dirty="0"/>
              <a:t> </a:t>
            </a:r>
            <a:r>
              <a:rPr lang="en-US" altLang="en-US" sz="2000" dirty="0" err="1"/>
              <a:t>phụ</a:t>
            </a:r>
            <a:r>
              <a:rPr lang="en-US" altLang="en-US" sz="2000" dirty="0"/>
              <a:t> </a:t>
            </a:r>
            <a:r>
              <a:rPr lang="en-US" altLang="en-US" sz="2000" dirty="0" err="1"/>
              <a:t>nữ</a:t>
            </a:r>
            <a:r>
              <a:rPr lang="en-US" altLang="en-US" sz="2000" dirty="0"/>
              <a:t> </a:t>
            </a:r>
            <a:r>
              <a:rPr lang="en-US" altLang="en-US" sz="2000" dirty="0" err="1"/>
              <a:t>nông</a:t>
            </a:r>
            <a:r>
              <a:rPr lang="en-US" altLang="en-US" sz="2000" dirty="0"/>
              <a:t> </a:t>
            </a:r>
            <a:r>
              <a:rPr lang="en-US" altLang="en-US" sz="2000" dirty="0" err="1"/>
              <a:t>dân</a:t>
            </a:r>
            <a:r>
              <a:rPr lang="en-US" altLang="en-US" sz="2000" dirty="0"/>
              <a:t> </a:t>
            </a:r>
            <a:r>
              <a:rPr lang="en-US" altLang="en-US" sz="2000" dirty="0" err="1"/>
              <a:t>cùng</a:t>
            </a:r>
            <a:r>
              <a:rPr lang="en-US" altLang="en-US" sz="2000" dirty="0"/>
              <a:t> </a:t>
            </a:r>
            <a:r>
              <a:rPr lang="en-US" altLang="en-US" sz="2000" dirty="0" err="1"/>
              <a:t>khổ</a:t>
            </a:r>
            <a:r>
              <a:rPr lang="en-US" altLang="en-US" sz="2000" dirty="0"/>
              <a:t> </a:t>
            </a:r>
            <a:r>
              <a:rPr lang="en-US" altLang="en-US" sz="2000" dirty="0" err="1"/>
              <a:t>bị</a:t>
            </a:r>
            <a:r>
              <a:rPr lang="en-US" altLang="en-US" sz="2000" dirty="0"/>
              <a:t> </a:t>
            </a:r>
            <a:r>
              <a:rPr lang="en-US" altLang="en-US" sz="2000" dirty="0" err="1"/>
              <a:t>áp</a:t>
            </a:r>
            <a:r>
              <a:rPr lang="en-US" altLang="en-US" sz="2000" dirty="0"/>
              <a:t> </a:t>
            </a:r>
            <a:r>
              <a:rPr lang="en-US" altLang="en-US" sz="2000" dirty="0" err="1"/>
              <a:t>bức</a:t>
            </a:r>
            <a:r>
              <a:rPr lang="en-US" altLang="en-US" sz="2000" dirty="0"/>
              <a:t> </a:t>
            </a:r>
            <a:r>
              <a:rPr lang="en-US" altLang="en-US" sz="2000" dirty="0" err="1"/>
              <a:t>đã</a:t>
            </a:r>
            <a:r>
              <a:rPr lang="en-US" altLang="en-US" sz="2000" dirty="0"/>
              <a:t> </a:t>
            </a:r>
            <a:r>
              <a:rPr lang="en-US" altLang="en-US" sz="2000" dirty="0" err="1"/>
              <a:t>vùng</a:t>
            </a:r>
            <a:r>
              <a:rPr lang="en-US" altLang="en-US" sz="2000" dirty="0"/>
              <a:t> </a:t>
            </a:r>
            <a:r>
              <a:rPr lang="en-US" altLang="en-US" sz="2000" dirty="0" err="1"/>
              <a:t>lên</a:t>
            </a:r>
            <a:r>
              <a:rPr lang="en-US" altLang="en-US" sz="2000" dirty="0"/>
              <a:t> </a:t>
            </a:r>
          </a:p>
        </p:txBody>
      </p:sp>
      <p:sp>
        <p:nvSpPr>
          <p:cNvPr id="8" name="Text Box 43">
            <a:extLst>
              <a:ext uri="{FF2B5EF4-FFF2-40B4-BE49-F238E27FC236}">
                <a16:creationId xmlns:a16="http://schemas.microsoft.com/office/drawing/2014/main" id="{1FFBCFB1-A7C0-416B-9ECB-BEB85C4E2362}"/>
              </a:ext>
            </a:extLst>
          </p:cNvPr>
          <p:cNvSpPr txBox="1">
            <a:spLocks noChangeArrowheads="1"/>
          </p:cNvSpPr>
          <p:nvPr/>
        </p:nvSpPr>
        <p:spPr bwMode="auto">
          <a:xfrm>
            <a:off x="6673296" y="1458774"/>
            <a:ext cx="24738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Ông lão nông dân đau khổ, tự tử để giải thoát mình.</a:t>
            </a:r>
            <a:endParaRPr lang="en-US" altLang="en-US" sz="2000" dirty="0"/>
          </a:p>
        </p:txBody>
      </p:sp>
      <p:sp>
        <p:nvSpPr>
          <p:cNvPr id="9" name="Text Box 44">
            <a:extLst>
              <a:ext uri="{FF2B5EF4-FFF2-40B4-BE49-F238E27FC236}">
                <a16:creationId xmlns:a16="http://schemas.microsoft.com/office/drawing/2014/main" id="{3700B9AD-AFD2-4820-B755-D981908A501F}"/>
              </a:ext>
            </a:extLst>
          </p:cNvPr>
          <p:cNvSpPr txBox="1">
            <a:spLocks noChangeArrowheads="1"/>
          </p:cNvSpPr>
          <p:nvPr/>
        </p:nvSpPr>
        <p:spPr bwMode="auto">
          <a:xfrm>
            <a:off x="1861598" y="2463130"/>
            <a:ext cx="229871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Nỗi</a:t>
            </a:r>
            <a:r>
              <a:rPr lang="fr-FR" altLang="en-US" sz="2000" dirty="0"/>
              <a:t> </a:t>
            </a:r>
            <a:r>
              <a:rPr lang="fr-FR" altLang="en-US" sz="2000" dirty="0" err="1"/>
              <a:t>đau</a:t>
            </a:r>
            <a:r>
              <a:rPr lang="fr-FR" altLang="en-US" sz="2000" dirty="0"/>
              <a:t> </a:t>
            </a:r>
            <a:r>
              <a:rPr lang="fr-FR" altLang="en-US" sz="2000" dirty="0" err="1"/>
              <a:t>xót</a:t>
            </a:r>
            <a:r>
              <a:rPr lang="fr-FR" altLang="en-US" sz="2000" dirty="0"/>
              <a:t> </a:t>
            </a:r>
            <a:r>
              <a:rPr lang="fr-FR" altLang="en-US" sz="2000" dirty="0" err="1"/>
              <a:t>tủi</a:t>
            </a:r>
            <a:r>
              <a:rPr lang="fr-FR" altLang="en-US" sz="2000" dirty="0"/>
              <a:t> </a:t>
            </a:r>
            <a:r>
              <a:rPr lang="fr-FR" altLang="en-US" sz="2000" dirty="0" err="1"/>
              <a:t>cực</a:t>
            </a:r>
            <a:r>
              <a:rPr lang="fr-FR" altLang="en-US" sz="2000" dirty="0"/>
              <a:t> </a:t>
            </a:r>
            <a:r>
              <a:rPr lang="fr-FR" altLang="en-US" sz="2000" dirty="0" err="1"/>
              <a:t>của</a:t>
            </a:r>
            <a:r>
              <a:rPr lang="fr-FR" altLang="en-US" sz="2000" dirty="0"/>
              <a:t> </a:t>
            </a:r>
            <a:r>
              <a:rPr lang="fr-FR" altLang="en-US" sz="2000" dirty="0" err="1"/>
              <a:t>chú</a:t>
            </a:r>
            <a:r>
              <a:rPr lang="fr-FR" altLang="en-US" sz="2000" dirty="0"/>
              <a:t> bé </a:t>
            </a:r>
            <a:r>
              <a:rPr lang="fr-FR" altLang="en-US" sz="2000" dirty="0" err="1"/>
              <a:t>mồ</a:t>
            </a:r>
            <a:r>
              <a:rPr lang="fr-FR" altLang="en-US" sz="2000" dirty="0"/>
              <a:t> </a:t>
            </a:r>
            <a:r>
              <a:rPr lang="fr-FR" altLang="en-US" sz="2000" dirty="0" err="1"/>
              <a:t>côi</a:t>
            </a:r>
            <a:r>
              <a:rPr lang="fr-FR" altLang="en-US" sz="2000" dirty="0"/>
              <a:t> </a:t>
            </a:r>
            <a:r>
              <a:rPr lang="fr-FR" altLang="en-US" sz="2000" dirty="0" err="1"/>
              <a:t>và</a:t>
            </a:r>
            <a:r>
              <a:rPr lang="fr-FR" altLang="en-US" sz="2000" dirty="0"/>
              <a:t> </a:t>
            </a:r>
            <a:r>
              <a:rPr lang="fr-FR" altLang="en-US" sz="2000" dirty="0" err="1"/>
              <a:t>tình</a:t>
            </a:r>
            <a:r>
              <a:rPr lang="fr-FR" altLang="en-US" sz="2000" dirty="0"/>
              <a:t> </a:t>
            </a:r>
            <a:r>
              <a:rPr lang="fr-FR" altLang="en-US" sz="2000" dirty="0" err="1"/>
              <a:t>yêu</a:t>
            </a:r>
            <a:r>
              <a:rPr lang="fr-FR" altLang="en-US" sz="2000" dirty="0"/>
              <a:t> </a:t>
            </a:r>
            <a:r>
              <a:rPr lang="fr-FR" altLang="en-US" sz="2000" dirty="0" err="1"/>
              <a:t>thương</a:t>
            </a:r>
            <a:r>
              <a:rPr lang="fr-FR" altLang="en-US" sz="2000" dirty="0"/>
              <a:t> </a:t>
            </a:r>
            <a:r>
              <a:rPr lang="fr-FR" altLang="en-US" sz="2000" dirty="0" err="1"/>
              <a:t>mẹ</a:t>
            </a:r>
            <a:r>
              <a:rPr lang="fr-FR" altLang="en-US" sz="2000" dirty="0"/>
              <a:t> </a:t>
            </a:r>
            <a:r>
              <a:rPr lang="fr-FR" altLang="en-US" sz="2000" dirty="0" err="1"/>
              <a:t>của</a:t>
            </a:r>
            <a:r>
              <a:rPr lang="fr-FR" altLang="en-US" sz="2000" dirty="0"/>
              <a:t> </a:t>
            </a:r>
            <a:r>
              <a:rPr lang="fr-FR" altLang="en-US" sz="2000" dirty="0" err="1"/>
              <a:t>chú</a:t>
            </a:r>
            <a:r>
              <a:rPr lang="fr-FR" altLang="en-US" sz="2000" dirty="0"/>
              <a:t> bé</a:t>
            </a:r>
            <a:r>
              <a:rPr lang="en-US" altLang="en-US" sz="2000" dirty="0"/>
              <a:t> </a:t>
            </a:r>
          </a:p>
        </p:txBody>
      </p:sp>
      <p:sp>
        <p:nvSpPr>
          <p:cNvPr id="10" name="Text Box 45">
            <a:extLst>
              <a:ext uri="{FF2B5EF4-FFF2-40B4-BE49-F238E27FC236}">
                <a16:creationId xmlns:a16="http://schemas.microsoft.com/office/drawing/2014/main" id="{A170C344-1ECE-4A65-96F1-9C575060F3E8}"/>
              </a:ext>
            </a:extLst>
          </p:cNvPr>
          <p:cNvSpPr txBox="1">
            <a:spLocks noChangeArrowheads="1"/>
          </p:cNvSpPr>
          <p:nvPr/>
        </p:nvSpPr>
        <p:spPr bwMode="auto">
          <a:xfrm>
            <a:off x="3982514" y="2456917"/>
            <a:ext cx="27040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Phê phán chế độ PK </a:t>
            </a:r>
          </a:p>
          <a:p>
            <a:pPr algn="ctr" eaLnBrk="1" hangingPunct="1"/>
            <a:r>
              <a:rPr lang="pt-BR" altLang="en-US" sz="2000" dirty="0"/>
              <a:t>tàn ác, ca ngợi vẻ</a:t>
            </a:r>
          </a:p>
          <a:p>
            <a:pPr algn="ctr" eaLnBrk="1" hangingPunct="1"/>
            <a:r>
              <a:rPr lang="pt-BR" altLang="en-US" sz="2000" dirty="0"/>
              <a:t>đẹp tâm hồn, sức sống của người phụ nữ n.thôn</a:t>
            </a:r>
            <a:r>
              <a:rPr lang="en-US" altLang="en-US" sz="2000" dirty="0"/>
              <a:t> </a:t>
            </a:r>
          </a:p>
        </p:txBody>
      </p:sp>
      <p:sp>
        <p:nvSpPr>
          <p:cNvPr id="11" name="Text Box 46">
            <a:extLst>
              <a:ext uri="{FF2B5EF4-FFF2-40B4-BE49-F238E27FC236}">
                <a16:creationId xmlns:a16="http://schemas.microsoft.com/office/drawing/2014/main" id="{66200967-8F3E-4582-8073-7D3A2B5BC2BD}"/>
              </a:ext>
            </a:extLst>
          </p:cNvPr>
          <p:cNvSpPr txBox="1">
            <a:spLocks noChangeArrowheads="1"/>
          </p:cNvSpPr>
          <p:nvPr/>
        </p:nvSpPr>
        <p:spPr bwMode="auto">
          <a:xfrm>
            <a:off x="6618827" y="2455144"/>
            <a:ext cx="251143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Số phận bi thảm</a:t>
            </a:r>
          </a:p>
          <a:p>
            <a:pPr algn="ctr" eaLnBrk="1" hangingPunct="1"/>
            <a:r>
              <a:rPr lang="pt-BR" altLang="en-US" sz="2000" dirty="0"/>
              <a:t>và những phẩm chất </a:t>
            </a:r>
          </a:p>
          <a:p>
            <a:pPr algn="ctr" eaLnBrk="1" hangingPunct="1"/>
            <a:r>
              <a:rPr lang="pt-BR" altLang="en-US" sz="2000" dirty="0"/>
              <a:t>cao đẹp</a:t>
            </a:r>
            <a:r>
              <a:rPr lang="en-US" altLang="en-US" sz="2000" dirty="0"/>
              <a:t> </a:t>
            </a:r>
            <a:r>
              <a:rPr lang="pt-BR" altLang="en-US" sz="2000" dirty="0"/>
              <a:t>của người </a:t>
            </a:r>
          </a:p>
          <a:p>
            <a:pPr algn="ctr" eaLnBrk="1" hangingPunct="1"/>
            <a:r>
              <a:rPr lang="pt-BR" altLang="en-US" sz="2000" dirty="0"/>
              <a:t>nông dân cùng khổ. </a:t>
            </a:r>
            <a:endParaRPr lang="en-US" altLang="en-US" sz="2000" dirty="0"/>
          </a:p>
        </p:txBody>
      </p:sp>
      <p:sp>
        <p:nvSpPr>
          <p:cNvPr id="12" name="Text Box 47">
            <a:extLst>
              <a:ext uri="{FF2B5EF4-FFF2-40B4-BE49-F238E27FC236}">
                <a16:creationId xmlns:a16="http://schemas.microsoft.com/office/drawing/2014/main" id="{1C7A13A9-C881-41C7-B907-B1846BC1F5D8}"/>
              </a:ext>
            </a:extLst>
          </p:cNvPr>
          <p:cNvSpPr txBox="1">
            <a:spLocks noChangeArrowheads="1"/>
          </p:cNvSpPr>
          <p:nvPr/>
        </p:nvSpPr>
        <p:spPr bwMode="auto">
          <a:xfrm>
            <a:off x="1844665" y="3770148"/>
            <a:ext cx="229871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fr-FR" altLang="en-US" sz="2000" dirty="0" err="1"/>
              <a:t>Lời</a:t>
            </a:r>
            <a:r>
              <a:rPr lang="fr-FR" altLang="en-US" sz="2000" dirty="0"/>
              <a:t> </a:t>
            </a:r>
            <a:r>
              <a:rPr lang="fr-FR" altLang="en-US" sz="2000" dirty="0" err="1"/>
              <a:t>văn</a:t>
            </a:r>
            <a:r>
              <a:rPr lang="fr-FR" altLang="en-US" sz="2000" dirty="0"/>
              <a:t> </a:t>
            </a:r>
            <a:r>
              <a:rPr lang="fr-FR" altLang="en-US" sz="2000" dirty="0" err="1"/>
              <a:t>chân</a:t>
            </a:r>
            <a:r>
              <a:rPr lang="fr-FR" altLang="en-US" sz="2000" dirty="0"/>
              <a:t> </a:t>
            </a:r>
            <a:r>
              <a:rPr lang="fr-FR" altLang="en-US" sz="2000" dirty="0" err="1"/>
              <a:t>thực</a:t>
            </a:r>
            <a:r>
              <a:rPr lang="fr-FR" altLang="en-US" sz="2000" dirty="0"/>
              <a:t>, </a:t>
            </a:r>
            <a:r>
              <a:rPr lang="fr-FR" altLang="en-US" sz="2000" dirty="0" err="1"/>
              <a:t>tình</a:t>
            </a:r>
            <a:r>
              <a:rPr lang="fr-FR" altLang="en-US" sz="2000" dirty="0"/>
              <a:t> </a:t>
            </a:r>
            <a:r>
              <a:rPr lang="fr-FR" altLang="en-US" sz="2000" dirty="0" err="1"/>
              <a:t>huống</a:t>
            </a:r>
            <a:r>
              <a:rPr lang="fr-FR" altLang="en-US" sz="2000" dirty="0"/>
              <a:t> </a:t>
            </a:r>
            <a:r>
              <a:rPr lang="fr-FR" altLang="en-US" sz="2000" dirty="0" err="1"/>
              <a:t>đặc</a:t>
            </a:r>
            <a:r>
              <a:rPr lang="fr-FR" altLang="en-US" sz="2000" dirty="0"/>
              <a:t> </a:t>
            </a:r>
            <a:r>
              <a:rPr lang="fr-FR" altLang="en-US" sz="2000" dirty="0" err="1"/>
              <a:t>sắc</a:t>
            </a:r>
            <a:r>
              <a:rPr lang="fr-FR" altLang="en-US" sz="2000" dirty="0"/>
              <a:t>, </a:t>
            </a:r>
            <a:r>
              <a:rPr lang="fr-FR" altLang="en-US" sz="2000" dirty="0" err="1"/>
              <a:t>miêu</a:t>
            </a:r>
            <a:r>
              <a:rPr lang="fr-FR" altLang="en-US" sz="2000" dirty="0"/>
              <a:t> </a:t>
            </a:r>
            <a:r>
              <a:rPr lang="fr-FR" altLang="en-US" sz="2000" dirty="0" err="1"/>
              <a:t>tả</a:t>
            </a:r>
            <a:r>
              <a:rPr lang="fr-FR" altLang="en-US" sz="2000" dirty="0"/>
              <a:t> </a:t>
            </a:r>
            <a:r>
              <a:rPr lang="fr-FR" altLang="en-US" sz="2000" dirty="0" err="1"/>
              <a:t>tâm</a:t>
            </a:r>
            <a:r>
              <a:rPr lang="fr-FR" altLang="en-US" sz="2000" dirty="0"/>
              <a:t> </a:t>
            </a:r>
            <a:r>
              <a:rPr lang="fr-FR" altLang="en-US" sz="2000" dirty="0" err="1"/>
              <a:t>lý</a:t>
            </a:r>
            <a:r>
              <a:rPr lang="fr-FR" altLang="en-US" sz="2000" dirty="0"/>
              <a:t> </a:t>
            </a:r>
            <a:r>
              <a:rPr lang="fr-FR" altLang="en-US" sz="2000" dirty="0" err="1"/>
              <a:t>nhân</a:t>
            </a:r>
            <a:r>
              <a:rPr lang="fr-FR" altLang="en-US" sz="2000" dirty="0"/>
              <a:t> </a:t>
            </a:r>
            <a:r>
              <a:rPr lang="fr-FR" altLang="en-US" sz="2000" dirty="0" err="1"/>
              <a:t>vật</a:t>
            </a:r>
            <a:r>
              <a:rPr lang="fr-FR" altLang="en-US" sz="2000" dirty="0"/>
              <a:t> </a:t>
            </a:r>
            <a:r>
              <a:rPr lang="fr-FR" altLang="en-US" sz="2000" dirty="0" err="1"/>
              <a:t>rất</a:t>
            </a:r>
            <a:r>
              <a:rPr lang="fr-FR" altLang="en-US" sz="2000" dirty="0"/>
              <a:t> </a:t>
            </a:r>
            <a:r>
              <a:rPr lang="fr-FR" altLang="en-US" sz="2000" dirty="0" err="1"/>
              <a:t>ấn</a:t>
            </a:r>
            <a:r>
              <a:rPr lang="fr-FR" altLang="en-US" sz="2000" dirty="0"/>
              <a:t> </a:t>
            </a:r>
            <a:r>
              <a:rPr lang="fr-FR" altLang="en-US" sz="2000" dirty="0" err="1"/>
              <a:t>tượng</a:t>
            </a:r>
            <a:r>
              <a:rPr lang="fr-FR" altLang="en-US" sz="2000" dirty="0"/>
              <a:t>.</a:t>
            </a:r>
            <a:endParaRPr lang="en-US" altLang="en-US" sz="2000" dirty="0"/>
          </a:p>
        </p:txBody>
      </p:sp>
      <p:sp>
        <p:nvSpPr>
          <p:cNvPr id="14" name="Text Box 48">
            <a:extLst>
              <a:ext uri="{FF2B5EF4-FFF2-40B4-BE49-F238E27FC236}">
                <a16:creationId xmlns:a16="http://schemas.microsoft.com/office/drawing/2014/main" id="{64199FF6-951F-47B5-858D-535F38D10B68}"/>
              </a:ext>
            </a:extLst>
          </p:cNvPr>
          <p:cNvSpPr txBox="1">
            <a:spLocks noChangeArrowheads="1"/>
          </p:cNvSpPr>
          <p:nvPr/>
        </p:nvSpPr>
        <p:spPr bwMode="auto">
          <a:xfrm>
            <a:off x="4049734" y="3769635"/>
            <a:ext cx="26367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Khắc hoạ nhân vật</a:t>
            </a:r>
            <a:r>
              <a:rPr lang="es-ES" altLang="en-US" sz="2000" dirty="0"/>
              <a:t> </a:t>
            </a:r>
            <a:r>
              <a:rPr lang="es-ES" altLang="en-US" sz="2000" dirty="0" err="1"/>
              <a:t>và</a:t>
            </a:r>
            <a:r>
              <a:rPr lang="es-ES" altLang="en-US" sz="2000" dirty="0"/>
              <a:t> </a:t>
            </a:r>
            <a:r>
              <a:rPr lang="es-ES" altLang="en-US" sz="2000" dirty="0" err="1"/>
              <a:t>miêu</a:t>
            </a:r>
            <a:r>
              <a:rPr lang="es-ES" altLang="en-US" sz="2000" dirty="0"/>
              <a:t> </a:t>
            </a:r>
            <a:r>
              <a:rPr lang="es-ES" altLang="en-US" sz="2000" dirty="0" err="1"/>
              <a:t>tả</a:t>
            </a:r>
            <a:r>
              <a:rPr lang="es-ES" altLang="en-US" sz="2000" dirty="0"/>
              <a:t> </a:t>
            </a:r>
            <a:r>
              <a:rPr lang="es-ES" altLang="en-US" sz="2000" dirty="0" err="1"/>
              <a:t>hiện</a:t>
            </a:r>
            <a:r>
              <a:rPr lang="es-ES" altLang="en-US" sz="2000" dirty="0"/>
              <a:t> </a:t>
            </a:r>
            <a:r>
              <a:rPr lang="es-ES" altLang="en-US" sz="2000" dirty="0" err="1"/>
              <a:t>thực</a:t>
            </a:r>
            <a:r>
              <a:rPr lang="es-ES" altLang="en-US" sz="2000" dirty="0"/>
              <a:t> </a:t>
            </a:r>
            <a:r>
              <a:rPr lang="es-ES" altLang="en-US" sz="2000" dirty="0" err="1"/>
              <a:t>sinh</a:t>
            </a:r>
            <a:r>
              <a:rPr lang="es-ES" altLang="en-US" sz="2000" dirty="0"/>
              <a:t> </a:t>
            </a:r>
            <a:r>
              <a:rPr lang="es-ES" altLang="en-US" sz="2000" dirty="0" err="1"/>
              <a:t>động</a:t>
            </a:r>
            <a:r>
              <a:rPr lang="es-ES" altLang="en-US" sz="2000" dirty="0"/>
              <a:t>, </a:t>
            </a:r>
            <a:r>
              <a:rPr lang="es-ES" altLang="en-US" sz="2000" dirty="0" err="1"/>
              <a:t>chân</a:t>
            </a:r>
            <a:r>
              <a:rPr lang="es-ES" altLang="en-US" sz="2000" dirty="0"/>
              <a:t> </a:t>
            </a:r>
            <a:r>
              <a:rPr lang="es-ES" altLang="en-US" sz="2000" dirty="0" err="1"/>
              <a:t>thực</a:t>
            </a:r>
            <a:r>
              <a:rPr lang="en-US" altLang="en-US" sz="2000" dirty="0"/>
              <a:t> </a:t>
            </a:r>
          </a:p>
        </p:txBody>
      </p:sp>
      <p:sp>
        <p:nvSpPr>
          <p:cNvPr id="15" name="Text Box 49">
            <a:extLst>
              <a:ext uri="{FF2B5EF4-FFF2-40B4-BE49-F238E27FC236}">
                <a16:creationId xmlns:a16="http://schemas.microsoft.com/office/drawing/2014/main" id="{A85225AE-CE86-4D15-A7ED-3CD6C8C11027}"/>
              </a:ext>
            </a:extLst>
          </p:cNvPr>
          <p:cNvSpPr txBox="1">
            <a:spLocks noChangeArrowheads="1"/>
          </p:cNvSpPr>
          <p:nvPr/>
        </p:nvSpPr>
        <p:spPr bwMode="auto">
          <a:xfrm>
            <a:off x="6686533" y="3799990"/>
            <a:ext cx="24738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pt-BR" altLang="en-US" sz="2000" dirty="0"/>
              <a:t>N.vật có chiều sâu t/lí, cách kể chuyện tự nhiên, chân thực, đậm chất tr</a:t>
            </a:r>
            <a:r>
              <a:rPr lang="en-US" altLang="en-US" sz="2000" dirty="0"/>
              <a:t>ữ </a:t>
            </a:r>
            <a:r>
              <a:rPr lang="pt-BR" altLang="en-US" sz="2000" dirty="0"/>
              <a:t>tình, triết lý. </a:t>
            </a:r>
            <a:endParaRPr lang="en-US" altLang="en-US" sz="2000" dirty="0"/>
          </a:p>
        </p:txBody>
      </p:sp>
    </p:spTree>
    <p:extLst>
      <p:ext uri="{BB962C8B-B14F-4D97-AF65-F5344CB8AC3E}">
        <p14:creationId xmlns:p14="http://schemas.microsoft.com/office/powerpoint/2010/main" val="36593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1">
            <a:extLst>
              <a:ext uri="{FF2B5EF4-FFF2-40B4-BE49-F238E27FC236}">
                <a16:creationId xmlns:a16="http://schemas.microsoft.com/office/drawing/2014/main" id="{C22429F5-5EBD-4847-BD6D-C9075A2F9CD9}"/>
              </a:ext>
            </a:extLst>
          </p:cNvPr>
          <p:cNvSpPr txBox="1">
            <a:spLocks/>
          </p:cNvSpPr>
          <p:nvPr/>
        </p:nvSpPr>
        <p:spPr>
          <a:xfrm>
            <a:off x="232051" y="414766"/>
            <a:ext cx="8679898" cy="543185"/>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rgbClr val="FF0000"/>
                </a:solidFill>
                <a:latin typeface="#9Slide03 Arima Madurai Black" panose="00000A00000000000000" pitchFamily="2" charset="0"/>
                <a:cs typeface="#9Slide03 Arima Madurai Black" panose="00000A00000000000000" pitchFamily="2" charset="0"/>
              </a:rPr>
              <a:t>LUẬT CH</a:t>
            </a:r>
            <a:r>
              <a:rPr lang="vi-VN" sz="3600" dirty="0">
                <a:solidFill>
                  <a:srgbClr val="FF0000"/>
                </a:solidFill>
                <a:latin typeface="#9Slide03 Arima Madurai Black" panose="00000A00000000000000" pitchFamily="2" charset="0"/>
                <a:cs typeface="#9Slide03 Arima Madurai Black" panose="00000A00000000000000" pitchFamily="2" charset="0"/>
              </a:rPr>
              <a:t>Ơ</a:t>
            </a:r>
            <a:r>
              <a:rPr lang="en-SG" sz="3600" dirty="0">
                <a:solidFill>
                  <a:srgbClr val="FF0000"/>
                </a:solidFill>
                <a:latin typeface="#9Slide03 Arima Madurai Black" panose="00000A00000000000000" pitchFamily="2" charset="0"/>
                <a:cs typeface="#9Slide03 Arima Madurai Black" panose="00000A00000000000000" pitchFamily="2" charset="0"/>
              </a:rPr>
              <a:t>I</a:t>
            </a:r>
            <a:endParaRPr lang="en-US" sz="36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6" name="Table 25">
            <a:extLst>
              <a:ext uri="{FF2B5EF4-FFF2-40B4-BE49-F238E27FC236}">
                <a16:creationId xmlns:a16="http://schemas.microsoft.com/office/drawing/2014/main" id="{FE4F0F21-1B20-49F8-BD4B-9E5860098A45}"/>
              </a:ext>
            </a:extLst>
          </p:cNvPr>
          <p:cNvGraphicFramePr>
            <a:graphicFrameLocks noGrp="1"/>
          </p:cNvGraphicFramePr>
          <p:nvPr>
            <p:extLst>
              <p:ext uri="{D42A27DB-BD31-4B8C-83A1-F6EECF244321}">
                <p14:modId xmlns:p14="http://schemas.microsoft.com/office/powerpoint/2010/main" val="1317510057"/>
              </p:ext>
            </p:extLst>
          </p:nvPr>
        </p:nvGraphicFramePr>
        <p:xfrm>
          <a:off x="3457001" y="1452043"/>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val="20000"/>
                    </a:ext>
                  </a:extLst>
                </a:gridCol>
                <a:gridCol w="1922311">
                  <a:extLst>
                    <a:ext uri="{9D8B030D-6E8A-4147-A177-3AD203B41FA5}">
                      <a16:colId xmlns:a16="http://schemas.microsoft.com/office/drawing/2014/main" val="20001"/>
                    </a:ext>
                  </a:extLst>
                </a:gridCol>
                <a:gridCol w="218372">
                  <a:extLst>
                    <a:ext uri="{9D8B030D-6E8A-4147-A177-3AD203B41FA5}">
                      <a16:colId xmlns:a16="http://schemas.microsoft.com/office/drawing/2014/main"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C0E399"/>
                    </a:solidFill>
                  </a:tcPr>
                </a:tc>
                <a:extLst>
                  <a:ext uri="{0D108BD9-81ED-4DB2-BD59-A6C34878D82A}">
                    <a16:rowId xmlns:a16="http://schemas.microsoft.com/office/drawing/2014/main" val="10006"/>
                  </a:ext>
                </a:extLst>
              </a:tr>
            </a:tbl>
          </a:graphicData>
        </a:graphic>
      </p:graphicFrame>
      <p:sp>
        <p:nvSpPr>
          <p:cNvPr id="27" name="Block Arc 14">
            <a:extLst>
              <a:ext uri="{FF2B5EF4-FFF2-40B4-BE49-F238E27FC236}">
                <a16:creationId xmlns:a16="http://schemas.microsoft.com/office/drawing/2014/main" id="{AF14813F-639F-4227-8F8B-11966475FD42}"/>
              </a:ext>
            </a:extLst>
          </p:cNvPr>
          <p:cNvSpPr>
            <a:spLocks noChangeAspect="1"/>
          </p:cNvSpPr>
          <p:nvPr/>
        </p:nvSpPr>
        <p:spPr>
          <a:xfrm rot="2700000">
            <a:off x="4506657" y="1214046"/>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graphicFrame>
        <p:nvGraphicFramePr>
          <p:cNvPr id="28" name="Table 27">
            <a:extLst>
              <a:ext uri="{FF2B5EF4-FFF2-40B4-BE49-F238E27FC236}">
                <a16:creationId xmlns:a16="http://schemas.microsoft.com/office/drawing/2014/main" id="{EE5FAEC0-F7B7-4541-9226-9C802B576236}"/>
              </a:ext>
            </a:extLst>
          </p:cNvPr>
          <p:cNvGraphicFramePr>
            <a:graphicFrameLocks noGrp="1"/>
          </p:cNvGraphicFramePr>
          <p:nvPr>
            <p:extLst>
              <p:ext uri="{D42A27DB-BD31-4B8C-83A1-F6EECF244321}">
                <p14:modId xmlns:p14="http://schemas.microsoft.com/office/powerpoint/2010/main" val="693082779"/>
              </p:ext>
            </p:extLst>
          </p:nvPr>
        </p:nvGraphicFramePr>
        <p:xfrm>
          <a:off x="6251543" y="1452043"/>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val="20000"/>
                    </a:ext>
                  </a:extLst>
                </a:gridCol>
                <a:gridCol w="1922311">
                  <a:extLst>
                    <a:ext uri="{9D8B030D-6E8A-4147-A177-3AD203B41FA5}">
                      <a16:colId xmlns:a16="http://schemas.microsoft.com/office/drawing/2014/main" val="20001"/>
                    </a:ext>
                  </a:extLst>
                </a:gridCol>
                <a:gridCol w="218372">
                  <a:extLst>
                    <a:ext uri="{9D8B030D-6E8A-4147-A177-3AD203B41FA5}">
                      <a16:colId xmlns:a16="http://schemas.microsoft.com/office/drawing/2014/main"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30" name="Block Arc 14">
            <a:extLst>
              <a:ext uri="{FF2B5EF4-FFF2-40B4-BE49-F238E27FC236}">
                <a16:creationId xmlns:a16="http://schemas.microsoft.com/office/drawing/2014/main" id="{5E610068-B525-4489-874E-81812773E2BA}"/>
              </a:ext>
            </a:extLst>
          </p:cNvPr>
          <p:cNvSpPr>
            <a:spLocks noChangeAspect="1"/>
          </p:cNvSpPr>
          <p:nvPr/>
        </p:nvSpPr>
        <p:spPr>
          <a:xfrm rot="2700000">
            <a:off x="7344739" y="1214045"/>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32" name="Table 31">
            <a:extLst>
              <a:ext uri="{FF2B5EF4-FFF2-40B4-BE49-F238E27FC236}">
                <a16:creationId xmlns:a16="http://schemas.microsoft.com/office/drawing/2014/main" id="{067D0D75-6C25-4878-B425-E1D359339C5F}"/>
              </a:ext>
            </a:extLst>
          </p:cNvPr>
          <p:cNvGraphicFramePr>
            <a:graphicFrameLocks noGrp="1"/>
          </p:cNvGraphicFramePr>
          <p:nvPr>
            <p:extLst>
              <p:ext uri="{D42A27DB-BD31-4B8C-83A1-F6EECF244321}">
                <p14:modId xmlns:p14="http://schemas.microsoft.com/office/powerpoint/2010/main" val="3577681753"/>
              </p:ext>
            </p:extLst>
          </p:nvPr>
        </p:nvGraphicFramePr>
        <p:xfrm>
          <a:off x="651577" y="1452044"/>
          <a:ext cx="2359055" cy="3138033"/>
        </p:xfrm>
        <a:graphic>
          <a:graphicData uri="http://schemas.openxmlformats.org/drawingml/2006/table">
            <a:tbl>
              <a:tblPr firstRow="1" bandRow="1">
                <a:tableStyleId>{5940675A-B579-460E-94D1-54222C63F5DA}</a:tableStyleId>
              </a:tblPr>
              <a:tblGrid>
                <a:gridCol w="218372">
                  <a:extLst>
                    <a:ext uri="{9D8B030D-6E8A-4147-A177-3AD203B41FA5}">
                      <a16:colId xmlns:a16="http://schemas.microsoft.com/office/drawing/2014/main" val="20000"/>
                    </a:ext>
                  </a:extLst>
                </a:gridCol>
                <a:gridCol w="1922311">
                  <a:extLst>
                    <a:ext uri="{9D8B030D-6E8A-4147-A177-3AD203B41FA5}">
                      <a16:colId xmlns:a16="http://schemas.microsoft.com/office/drawing/2014/main" val="20001"/>
                    </a:ext>
                  </a:extLst>
                </a:gridCol>
                <a:gridCol w="218372">
                  <a:extLst>
                    <a:ext uri="{9D8B030D-6E8A-4147-A177-3AD203B41FA5}">
                      <a16:colId xmlns:a16="http://schemas.microsoft.com/office/drawing/2014/main" val="20002"/>
                    </a:ext>
                  </a:extLst>
                </a:gridCol>
              </a:tblGrid>
              <a:tr h="29070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r h="5257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39054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5715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r h="2820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3"/>
                  </a:ext>
                </a:extLst>
              </a:tr>
              <a:tr h="542417">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4"/>
                  </a:ext>
                </a:extLst>
              </a:tr>
              <a:tr h="62920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r h="4773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
        <p:nvSpPr>
          <p:cNvPr id="33" name="Block Arc 14">
            <a:extLst>
              <a:ext uri="{FF2B5EF4-FFF2-40B4-BE49-F238E27FC236}">
                <a16:creationId xmlns:a16="http://schemas.microsoft.com/office/drawing/2014/main" id="{250F06A6-834A-439D-80E8-6C0373B23AAD}"/>
              </a:ext>
            </a:extLst>
          </p:cNvPr>
          <p:cNvSpPr>
            <a:spLocks noChangeAspect="1"/>
          </p:cNvSpPr>
          <p:nvPr/>
        </p:nvSpPr>
        <p:spPr>
          <a:xfrm rot="2700000">
            <a:off x="1744774" y="1214047"/>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34" name="Rectangle 33">
            <a:extLst>
              <a:ext uri="{FF2B5EF4-FFF2-40B4-BE49-F238E27FC236}">
                <a16:creationId xmlns:a16="http://schemas.microsoft.com/office/drawing/2014/main" id="{082DAE34-342A-4EB5-9C85-0927C481B201}"/>
              </a:ext>
            </a:extLst>
          </p:cNvPr>
          <p:cNvSpPr/>
          <p:nvPr/>
        </p:nvSpPr>
        <p:spPr>
          <a:xfrm>
            <a:off x="751114" y="1967314"/>
            <a:ext cx="2158445" cy="2400657"/>
          </a:xfrm>
          <a:prstGeom prst="rect">
            <a:avLst/>
          </a:prstGeom>
        </p:spPr>
        <p:txBody>
          <a:bodyPr wrap="square">
            <a:spAutoFit/>
          </a:bodyPr>
          <a:lstStyle/>
          <a:p>
            <a:pPr algn="ctr"/>
            <a:r>
              <a:rPr lang="en-SG" sz="3000" dirty="0">
                <a:solidFill>
                  <a:srgbClr val="1D2129"/>
                </a:solidFill>
                <a:latin typeface="Times New Roman" panose="02020603050405020304" pitchFamily="18" charset="0"/>
                <a:cs typeface="Times New Roman" panose="02020603050405020304" pitchFamily="18" charset="0"/>
              </a:rPr>
              <a:t>HS </a:t>
            </a:r>
            <a:r>
              <a:rPr lang="en-SG" sz="3000" dirty="0" err="1">
                <a:solidFill>
                  <a:srgbClr val="1D2129"/>
                </a:solidFill>
                <a:latin typeface="Times New Roman" panose="02020603050405020304" pitchFamily="18" charset="0"/>
                <a:cs typeface="Times New Roman" panose="02020603050405020304" pitchFamily="18" charset="0"/>
              </a:rPr>
              <a:t>dựa</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vào</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gợi</a:t>
            </a:r>
            <a:r>
              <a:rPr lang="en-SG" sz="3000" dirty="0">
                <a:solidFill>
                  <a:srgbClr val="1D2129"/>
                </a:solidFill>
                <a:latin typeface="Times New Roman" panose="02020603050405020304" pitchFamily="18" charset="0"/>
                <a:cs typeface="Times New Roman" panose="02020603050405020304" pitchFamily="18" charset="0"/>
              </a:rPr>
              <a:t> ý </a:t>
            </a:r>
            <a:r>
              <a:rPr lang="en-SG" sz="3000" dirty="0" err="1">
                <a:solidFill>
                  <a:srgbClr val="1D2129"/>
                </a:solidFill>
                <a:latin typeface="Times New Roman" panose="02020603050405020304" pitchFamily="18" charset="0"/>
                <a:cs typeface="Times New Roman" panose="02020603050405020304" pitchFamily="18" charset="0"/>
              </a:rPr>
              <a:t>trên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bảng</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viết</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đáp</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án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vào</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phiếu</a:t>
            </a:r>
            <a:endParaRPr lang="en-SG" sz="3000" dirty="0">
              <a:solidFill>
                <a:srgbClr val="1D2129"/>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DF21BC3B-CFC8-4D49-AA7F-15C0BDB6BE0E}"/>
              </a:ext>
            </a:extLst>
          </p:cNvPr>
          <p:cNvSpPr/>
          <p:nvPr/>
        </p:nvSpPr>
        <p:spPr>
          <a:xfrm>
            <a:off x="3505189" y="2108826"/>
            <a:ext cx="2249286" cy="1938992"/>
          </a:xfrm>
          <a:prstGeom prst="rect">
            <a:avLst/>
          </a:prstGeom>
        </p:spPr>
        <p:txBody>
          <a:bodyPr wrap="square">
            <a:spAutoFit/>
          </a:bodyPr>
          <a:lstStyle/>
          <a:p>
            <a:pPr algn="ctr"/>
            <a:r>
              <a:rPr lang="en-SG" sz="3000" dirty="0">
                <a:solidFill>
                  <a:srgbClr val="1D2129"/>
                </a:solidFill>
                <a:latin typeface="Times New Roman" panose="02020603050405020304" pitchFamily="18" charset="0"/>
                <a:cs typeface="Times New Roman" panose="02020603050405020304" pitchFamily="18" charset="0"/>
              </a:rPr>
              <a:t>Đ</a:t>
            </a:r>
            <a:r>
              <a:rPr lang="vi-VN" sz="3000" dirty="0">
                <a:solidFill>
                  <a:srgbClr val="1D2129"/>
                </a:solidFill>
                <a:latin typeface="+mj-lt"/>
              </a:rPr>
              <a:t>áp án </a:t>
            </a:r>
            <a:r>
              <a:rPr lang="en-SG" sz="3000" dirty="0" err="1">
                <a:solidFill>
                  <a:srgbClr val="1D2129"/>
                </a:solidFill>
                <a:latin typeface="Times New Roman" panose="02020603050405020304" pitchFamily="18" charset="0"/>
                <a:cs typeface="Times New Roman" panose="02020603050405020304" pitchFamily="18" charset="0"/>
              </a:rPr>
              <a:t>gồm</a:t>
            </a:r>
            <a:r>
              <a:rPr lang="en-SG" sz="3000" dirty="0">
                <a:solidFill>
                  <a:srgbClr val="1D2129"/>
                </a:solidFill>
                <a:latin typeface="Times New Roman" panose="02020603050405020304" pitchFamily="18" charset="0"/>
                <a:cs typeface="Times New Roman" panose="02020603050405020304" pitchFamily="18" charset="0"/>
              </a:rPr>
              <a:t>:</a:t>
            </a:r>
            <a:r>
              <a:rPr lang="en-SG" sz="3000" dirty="0">
                <a:solidFill>
                  <a:srgbClr val="1D2129"/>
                </a:solidFill>
                <a:latin typeface="+mj-lt"/>
              </a:rPr>
              <a:t> </a:t>
            </a:r>
            <a:r>
              <a:rPr lang="en-SG" sz="3000" dirty="0" err="1">
                <a:solidFill>
                  <a:srgbClr val="1D2129"/>
                </a:solidFill>
                <a:latin typeface="Times New Roman" panose="02020603050405020304" pitchFamily="18" charset="0"/>
                <a:cs typeface="Times New Roman" panose="02020603050405020304" pitchFamily="18" charset="0"/>
              </a:rPr>
              <a:t>Tên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tác</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giả</a:t>
            </a:r>
            <a:r>
              <a:rPr lang="en-SG" sz="3000" dirty="0">
                <a:solidFill>
                  <a:srgbClr val="1D2129"/>
                </a:solidFill>
                <a:latin typeface="Times New Roman" panose="02020603050405020304" pitchFamily="18" charset="0"/>
                <a:cs typeface="Times New Roman" panose="02020603050405020304" pitchFamily="18" charset="0"/>
              </a:rPr>
              <a:t> + </a:t>
            </a:r>
            <a:r>
              <a:rPr lang="en-SG" sz="3000" dirty="0" err="1">
                <a:solidFill>
                  <a:srgbClr val="1D2129"/>
                </a:solidFill>
                <a:latin typeface="Times New Roman" panose="02020603050405020304" pitchFamily="18" charset="0"/>
                <a:cs typeface="Times New Roman" panose="02020603050405020304" pitchFamily="18" charset="0"/>
              </a:rPr>
              <a:t>Văn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bản</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đã</a:t>
            </a:r>
            <a:r>
              <a:rPr lang="en-SG" sz="3000" dirty="0">
                <a:solidFill>
                  <a:srgbClr val="1D2129"/>
                </a:solidFill>
                <a:latin typeface="Times New Roman" panose="02020603050405020304" pitchFamily="18" charset="0"/>
                <a:cs typeface="Times New Roman" panose="02020603050405020304" pitchFamily="18" charset="0"/>
              </a:rPr>
              <a:t> </a:t>
            </a:r>
            <a:r>
              <a:rPr lang="en-SG" sz="3000" dirty="0" err="1">
                <a:solidFill>
                  <a:srgbClr val="1D2129"/>
                </a:solidFill>
                <a:latin typeface="Times New Roman" panose="02020603050405020304" pitchFamily="18" charset="0"/>
                <a:cs typeface="Times New Roman" panose="02020603050405020304" pitchFamily="18" charset="0"/>
              </a:rPr>
              <a:t>học</a:t>
            </a:r>
            <a:endParaRPr lang="vi-VN" sz="3000" dirty="0">
              <a:solidFill>
                <a:srgbClr val="1D2129"/>
              </a:solidFill>
              <a:latin typeface="+mj-lt"/>
            </a:endParaRPr>
          </a:p>
        </p:txBody>
      </p:sp>
      <p:sp>
        <p:nvSpPr>
          <p:cNvPr id="36" name="Rectangle 35">
            <a:extLst>
              <a:ext uri="{FF2B5EF4-FFF2-40B4-BE49-F238E27FC236}">
                <a16:creationId xmlns:a16="http://schemas.microsoft.com/office/drawing/2014/main" id="{BABDD32C-3952-4EB5-8C40-E4588839B1C4}"/>
              </a:ext>
            </a:extLst>
          </p:cNvPr>
          <p:cNvSpPr/>
          <p:nvPr/>
        </p:nvSpPr>
        <p:spPr>
          <a:xfrm>
            <a:off x="6262425" y="2047689"/>
            <a:ext cx="2348173" cy="2400657"/>
          </a:xfrm>
          <a:prstGeom prst="rect">
            <a:avLst/>
          </a:prstGeom>
        </p:spPr>
        <p:txBody>
          <a:bodyPr wrap="square">
            <a:spAutoFit/>
          </a:bodyPr>
          <a:lstStyle/>
          <a:p>
            <a:pPr algn="ctr"/>
            <a:r>
              <a:rPr lang="vi-VN" sz="3000" dirty="0">
                <a:solidFill>
                  <a:srgbClr val="1D2129"/>
                </a:solidFill>
                <a:latin typeface="+mj-lt"/>
              </a:rPr>
              <a:t>HS thực hiện kĩ thuật "băng chuyền" để kiểm tra bài của nhau</a:t>
            </a:r>
          </a:p>
        </p:txBody>
      </p:sp>
    </p:spTree>
    <p:extLst>
      <p:ext uri="{BB962C8B-B14F-4D97-AF65-F5344CB8AC3E}">
        <p14:creationId xmlns:p14="http://schemas.microsoft.com/office/powerpoint/2010/main" val="33828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randombar(horizontal)">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30" grpId="0" animBg="1"/>
      <p:bldP spid="33" grpId="0" animBg="1"/>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6"/>
          <p:cNvSpPr txBox="1">
            <a:spLocks noGrp="1"/>
          </p:cNvSpPr>
          <p:nvPr>
            <p:ph type="title"/>
          </p:nvPr>
        </p:nvSpPr>
        <p:spPr>
          <a:xfrm>
            <a:off x="466650" y="356367"/>
            <a:ext cx="8210700" cy="6230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N</a:t>
            </a:r>
            <a:r>
              <a:rPr lang="en-SG" dirty="0" err="1"/>
              <a:t>hân</a:t>
            </a:r>
            <a:r>
              <a:rPr lang="en-SG" dirty="0"/>
              <a:t> </a:t>
            </a:r>
            <a:r>
              <a:rPr lang="en-SG" dirty="0" err="1"/>
              <a:t>vật</a:t>
            </a:r>
            <a:r>
              <a:rPr lang="en-SG" dirty="0"/>
              <a:t> </a:t>
            </a:r>
            <a:r>
              <a:rPr lang="en-SG" dirty="0" err="1"/>
              <a:t>tôi</a:t>
            </a:r>
            <a:r>
              <a:rPr lang="en-SG" dirty="0"/>
              <a:t> </a:t>
            </a:r>
            <a:r>
              <a:rPr lang="en-SG" dirty="0" err="1"/>
              <a:t>yêu</a:t>
            </a:r>
            <a:endParaRPr dirty="0"/>
          </a:p>
        </p:txBody>
      </p:sp>
      <p:grpSp>
        <p:nvGrpSpPr>
          <p:cNvPr id="1272" name="Google Shape;1272;p46"/>
          <p:cNvGrpSpPr/>
          <p:nvPr/>
        </p:nvGrpSpPr>
        <p:grpSpPr>
          <a:xfrm>
            <a:off x="11598813" y="5054571"/>
            <a:ext cx="333809" cy="373277"/>
            <a:chOff x="861113" y="2885746"/>
            <a:chExt cx="333809" cy="373277"/>
          </a:xfrm>
        </p:grpSpPr>
        <p:sp>
          <p:nvSpPr>
            <p:cNvPr id="1273" name="Google Shape;1273;p46"/>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7" name="Google Shape;1277;p46"/>
          <p:cNvSpPr txBox="1">
            <a:spLocks noGrp="1"/>
          </p:cNvSpPr>
          <p:nvPr>
            <p:ph type="ctrTitle" idx="4294967295"/>
          </p:nvPr>
        </p:nvSpPr>
        <p:spPr>
          <a:xfrm flipH="1">
            <a:off x="45327" y="2234567"/>
            <a:ext cx="3162639" cy="423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SG" dirty="0" err="1">
                <a:solidFill>
                  <a:schemeClr val="dk1"/>
                </a:solidFill>
              </a:rPr>
              <a:t>Thuyết</a:t>
            </a:r>
            <a:r>
              <a:rPr lang="en-SG" dirty="0">
                <a:solidFill>
                  <a:schemeClr val="dk1"/>
                </a:solidFill>
              </a:rPr>
              <a:t> </a:t>
            </a:r>
            <a:r>
              <a:rPr lang="en-SG" dirty="0" err="1">
                <a:solidFill>
                  <a:schemeClr val="dk1"/>
                </a:solidFill>
              </a:rPr>
              <a:t>trình</a:t>
            </a:r>
            <a:r>
              <a:rPr lang="en-SG" dirty="0">
                <a:solidFill>
                  <a:schemeClr val="dk1"/>
                </a:solidFill>
              </a:rPr>
              <a:t> (3’)</a:t>
            </a:r>
            <a:endParaRPr dirty="0">
              <a:solidFill>
                <a:schemeClr val="dk1"/>
              </a:solidFill>
            </a:endParaRPr>
          </a:p>
        </p:txBody>
      </p:sp>
      <p:sp>
        <p:nvSpPr>
          <p:cNvPr id="1279" name="Google Shape;1279;p46"/>
          <p:cNvSpPr txBox="1">
            <a:spLocks noGrp="1"/>
          </p:cNvSpPr>
          <p:nvPr>
            <p:ph type="ctrTitle" idx="4294967295"/>
          </p:nvPr>
        </p:nvSpPr>
        <p:spPr>
          <a:xfrm flipH="1">
            <a:off x="6574534" y="3171642"/>
            <a:ext cx="2409446" cy="4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solidFill>
                  <a:schemeClr val="dk1"/>
                </a:solidFill>
              </a:rPr>
              <a:t>C</a:t>
            </a:r>
            <a:r>
              <a:rPr lang="en-SG" dirty="0" err="1">
                <a:solidFill>
                  <a:schemeClr val="dk1"/>
                </a:solidFill>
              </a:rPr>
              <a:t>ác</a:t>
            </a:r>
            <a:r>
              <a:rPr lang="en-SG" dirty="0">
                <a:solidFill>
                  <a:schemeClr val="dk1"/>
                </a:solidFill>
              </a:rPr>
              <a:t> </a:t>
            </a:r>
            <a:r>
              <a:rPr lang="en-SG" dirty="0" err="1">
                <a:solidFill>
                  <a:schemeClr val="dk1"/>
                </a:solidFill>
              </a:rPr>
              <a:t>bạn</a:t>
            </a:r>
            <a:r>
              <a:rPr lang="en-SG" dirty="0">
                <a:solidFill>
                  <a:schemeClr val="dk1"/>
                </a:solidFill>
              </a:rPr>
              <a:t> </a:t>
            </a:r>
            <a:r>
              <a:rPr lang="en-US" dirty="0">
                <a:solidFill>
                  <a:schemeClr val="dk1"/>
                </a:solidFill>
              </a:rPr>
              <a:t>ở d</a:t>
            </a:r>
            <a:r>
              <a:rPr lang="vi-VN" dirty="0">
                <a:solidFill>
                  <a:schemeClr val="dk1"/>
                </a:solidFill>
              </a:rPr>
              <a:t>ư</a:t>
            </a:r>
            <a:r>
              <a:rPr lang="en-US" dirty="0" err="1">
                <a:solidFill>
                  <a:schemeClr val="dk1"/>
                </a:solidFill>
              </a:rPr>
              <a:t>ới</a:t>
            </a:r>
            <a:r>
              <a:rPr lang="en-US" dirty="0">
                <a:solidFill>
                  <a:schemeClr val="dk1"/>
                </a:solidFill>
              </a:rPr>
              <a:t> </a:t>
            </a:r>
            <a:r>
              <a:rPr lang="en-US" dirty="0" err="1">
                <a:solidFill>
                  <a:schemeClr val="dk1"/>
                </a:solidFill>
              </a:rPr>
              <a:t>nhận</a:t>
            </a:r>
            <a:r>
              <a:rPr lang="en-US" dirty="0">
                <a:solidFill>
                  <a:schemeClr val="dk1"/>
                </a:solidFill>
              </a:rPr>
              <a:t> </a:t>
            </a:r>
            <a:r>
              <a:rPr lang="en-US" dirty="0" err="1">
                <a:solidFill>
                  <a:schemeClr val="dk1"/>
                </a:solidFill>
              </a:rPr>
              <a:t>xét</a:t>
            </a:r>
            <a:endParaRPr dirty="0">
              <a:solidFill>
                <a:schemeClr val="dk1"/>
              </a:solidFill>
            </a:endParaRPr>
          </a:p>
        </p:txBody>
      </p:sp>
      <p:sp>
        <p:nvSpPr>
          <p:cNvPr id="1281" name="Google Shape;1281;p46"/>
          <p:cNvSpPr txBox="1">
            <a:spLocks noGrp="1"/>
          </p:cNvSpPr>
          <p:nvPr>
            <p:ph type="ctrTitle" idx="4294967295"/>
          </p:nvPr>
        </p:nvSpPr>
        <p:spPr>
          <a:xfrm flipH="1">
            <a:off x="6505873" y="2078075"/>
            <a:ext cx="2379047" cy="4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dirty="0" err="1">
                <a:solidFill>
                  <a:schemeClr val="dk1"/>
                </a:solidFill>
              </a:rPr>
              <a:t>Vẽ</a:t>
            </a:r>
            <a:r>
              <a:rPr lang="en-SG" dirty="0">
                <a:solidFill>
                  <a:schemeClr val="dk1"/>
                </a:solidFill>
              </a:rPr>
              <a:t> </a:t>
            </a:r>
            <a:r>
              <a:rPr lang="en-SG" dirty="0" err="1">
                <a:solidFill>
                  <a:schemeClr val="dk1"/>
                </a:solidFill>
              </a:rPr>
              <a:t>nhân</a:t>
            </a:r>
            <a:r>
              <a:rPr lang="en-SG" dirty="0">
                <a:solidFill>
                  <a:schemeClr val="dk1"/>
                </a:solidFill>
              </a:rPr>
              <a:t> </a:t>
            </a:r>
            <a:r>
              <a:rPr lang="en-SG" dirty="0" err="1">
                <a:solidFill>
                  <a:schemeClr val="dk1"/>
                </a:solidFill>
              </a:rPr>
              <a:t>vật</a:t>
            </a:r>
            <a:r>
              <a:rPr lang="en-SG" dirty="0">
                <a:solidFill>
                  <a:schemeClr val="dk1"/>
                </a:solidFill>
              </a:rPr>
              <a:t> </a:t>
            </a:r>
            <a:r>
              <a:rPr lang="en-SG" dirty="0" err="1">
                <a:solidFill>
                  <a:schemeClr val="dk1"/>
                </a:solidFill>
              </a:rPr>
              <a:t>em</a:t>
            </a:r>
            <a:r>
              <a:rPr lang="en-SG" dirty="0">
                <a:solidFill>
                  <a:schemeClr val="dk1"/>
                </a:solidFill>
              </a:rPr>
              <a:t> </a:t>
            </a:r>
            <a:r>
              <a:rPr lang="en-SG" dirty="0" err="1">
                <a:solidFill>
                  <a:schemeClr val="dk1"/>
                </a:solidFill>
              </a:rPr>
              <a:t>yêu</a:t>
            </a:r>
            <a:r>
              <a:rPr lang="en-SG" dirty="0">
                <a:solidFill>
                  <a:schemeClr val="dk1"/>
                </a:solidFill>
              </a:rPr>
              <a:t> </a:t>
            </a:r>
            <a:r>
              <a:rPr lang="en-SG" dirty="0" err="1">
                <a:solidFill>
                  <a:schemeClr val="dk1"/>
                </a:solidFill>
              </a:rPr>
              <a:t>thích</a:t>
            </a:r>
            <a:endParaRPr dirty="0">
              <a:solidFill>
                <a:schemeClr val="dk1"/>
              </a:solidFill>
            </a:endParaRPr>
          </a:p>
        </p:txBody>
      </p:sp>
      <p:sp>
        <p:nvSpPr>
          <p:cNvPr id="1282" name="Google Shape;1282;p46"/>
          <p:cNvSpPr txBox="1">
            <a:spLocks noGrp="1"/>
          </p:cNvSpPr>
          <p:nvPr>
            <p:ph type="ctrTitle" idx="4294967295"/>
          </p:nvPr>
        </p:nvSpPr>
        <p:spPr>
          <a:xfrm flipH="1">
            <a:off x="0" y="3829838"/>
            <a:ext cx="3368379" cy="4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dirty="0" err="1">
                <a:solidFill>
                  <a:schemeClr val="dk1"/>
                </a:solidFill>
              </a:rPr>
              <a:t>Bình</a:t>
            </a:r>
            <a:r>
              <a:rPr lang="en-SG" dirty="0">
                <a:solidFill>
                  <a:schemeClr val="dk1"/>
                </a:solidFill>
              </a:rPr>
              <a:t> </a:t>
            </a:r>
            <a:r>
              <a:rPr lang="en-SG" dirty="0" err="1">
                <a:solidFill>
                  <a:schemeClr val="dk1"/>
                </a:solidFill>
              </a:rPr>
              <a:t>chọn</a:t>
            </a:r>
            <a:r>
              <a:rPr lang="en-SG" dirty="0">
                <a:solidFill>
                  <a:schemeClr val="dk1"/>
                </a:solidFill>
              </a:rPr>
              <a:t> </a:t>
            </a:r>
            <a:r>
              <a:rPr lang="en-US" dirty="0" err="1">
                <a:solidFill>
                  <a:schemeClr val="dk1"/>
                </a:solidFill>
              </a:rPr>
              <a:t>sản</a:t>
            </a:r>
            <a:r>
              <a:rPr lang="en-US" dirty="0">
                <a:solidFill>
                  <a:schemeClr val="dk1"/>
                </a:solidFill>
              </a:rPr>
              <a:t> </a:t>
            </a:r>
            <a:r>
              <a:rPr lang="en-US" dirty="0" err="1">
                <a:solidFill>
                  <a:schemeClr val="dk1"/>
                </a:solidFill>
              </a:rPr>
              <a:t>phẩm</a:t>
            </a:r>
            <a:r>
              <a:rPr lang="en-US" dirty="0">
                <a:solidFill>
                  <a:schemeClr val="dk1"/>
                </a:solidFill>
              </a:rPr>
              <a:t> </a:t>
            </a:r>
            <a:r>
              <a:rPr lang="en-US" dirty="0" err="1">
                <a:solidFill>
                  <a:schemeClr val="dk1"/>
                </a:solidFill>
              </a:rPr>
              <a:t>và</a:t>
            </a:r>
            <a:r>
              <a:rPr lang="en-US" dirty="0">
                <a:solidFill>
                  <a:schemeClr val="dk1"/>
                </a:solidFill>
              </a:rPr>
              <a:t> </a:t>
            </a:r>
            <a:r>
              <a:rPr lang="en-US" dirty="0" err="1">
                <a:solidFill>
                  <a:schemeClr val="dk1"/>
                </a:solidFill>
              </a:rPr>
              <a:t>nhân</a:t>
            </a:r>
            <a:r>
              <a:rPr lang="en-US" dirty="0">
                <a:solidFill>
                  <a:schemeClr val="dk1"/>
                </a:solidFill>
              </a:rPr>
              <a:t> </a:t>
            </a:r>
            <a:r>
              <a:rPr lang="en-US" dirty="0" err="1">
                <a:solidFill>
                  <a:schemeClr val="dk1"/>
                </a:solidFill>
              </a:rPr>
              <a:t>vật</a:t>
            </a:r>
            <a:r>
              <a:rPr lang="en-US" dirty="0">
                <a:solidFill>
                  <a:schemeClr val="dk1"/>
                </a:solidFill>
              </a:rPr>
              <a:t> đ</a:t>
            </a:r>
            <a:r>
              <a:rPr lang="vi-VN" dirty="0">
                <a:solidFill>
                  <a:schemeClr val="dk1"/>
                </a:solidFill>
              </a:rPr>
              <a:t>ư</a:t>
            </a:r>
            <a:r>
              <a:rPr lang="en-US" dirty="0" err="1">
                <a:solidFill>
                  <a:schemeClr val="dk1"/>
                </a:solidFill>
              </a:rPr>
              <a:t>ợc</a:t>
            </a:r>
            <a:r>
              <a:rPr lang="en-US" dirty="0">
                <a:solidFill>
                  <a:schemeClr val="dk1"/>
                </a:solidFill>
              </a:rPr>
              <a:t> </a:t>
            </a:r>
            <a:r>
              <a:rPr lang="en-US" dirty="0" err="1">
                <a:solidFill>
                  <a:schemeClr val="dk1"/>
                </a:solidFill>
              </a:rPr>
              <a:t>yêu</a:t>
            </a:r>
            <a:r>
              <a:rPr lang="en-US" dirty="0">
                <a:solidFill>
                  <a:schemeClr val="dk1"/>
                </a:solidFill>
              </a:rPr>
              <a:t> </a:t>
            </a:r>
            <a:r>
              <a:rPr lang="en-US" dirty="0" err="1">
                <a:solidFill>
                  <a:schemeClr val="dk1"/>
                </a:solidFill>
              </a:rPr>
              <a:t>thích</a:t>
            </a:r>
            <a:r>
              <a:rPr lang="en-US" dirty="0">
                <a:solidFill>
                  <a:schemeClr val="dk1"/>
                </a:solidFill>
              </a:rPr>
              <a:t> </a:t>
            </a:r>
            <a:r>
              <a:rPr lang="en-US" dirty="0" err="1">
                <a:solidFill>
                  <a:schemeClr val="dk1"/>
                </a:solidFill>
              </a:rPr>
              <a:t>nhất</a:t>
            </a:r>
            <a:endParaRPr dirty="0">
              <a:solidFill>
                <a:schemeClr val="dk1"/>
              </a:solidFill>
            </a:endParaRPr>
          </a:p>
        </p:txBody>
      </p:sp>
      <p:grpSp>
        <p:nvGrpSpPr>
          <p:cNvPr id="1284" name="Google Shape;1284;p46"/>
          <p:cNvGrpSpPr/>
          <p:nvPr/>
        </p:nvGrpSpPr>
        <p:grpSpPr>
          <a:xfrm>
            <a:off x="4757504" y="1572386"/>
            <a:ext cx="1573190" cy="1011405"/>
            <a:chOff x="4376504" y="1572386"/>
            <a:chExt cx="1573190" cy="1011405"/>
          </a:xfrm>
        </p:grpSpPr>
        <p:sp>
          <p:nvSpPr>
            <p:cNvPr id="1285" name="Google Shape;1285;p46"/>
            <p:cNvSpPr/>
            <p:nvPr/>
          </p:nvSpPr>
          <p:spPr>
            <a:xfrm rot="5269329" flipH="1">
              <a:off x="4466129" y="1521574"/>
              <a:ext cx="969832" cy="1113029"/>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6" name="Google Shape;1286;p46"/>
            <p:cNvCxnSpPr/>
            <p:nvPr/>
          </p:nvCxnSpPr>
          <p:spPr>
            <a:xfrm>
              <a:off x="5499694" y="2078075"/>
              <a:ext cx="450000" cy="0"/>
            </a:xfrm>
            <a:prstGeom prst="straightConnector1">
              <a:avLst/>
            </a:prstGeom>
            <a:noFill/>
            <a:ln w="38100" cap="flat" cmpd="sng">
              <a:solidFill>
                <a:schemeClr val="accent2"/>
              </a:solidFill>
              <a:prstDash val="solid"/>
              <a:round/>
              <a:headEnd type="none" w="med" len="med"/>
              <a:tailEnd type="none" w="med" len="med"/>
            </a:ln>
          </p:spPr>
        </p:cxnSp>
        <p:sp>
          <p:nvSpPr>
            <p:cNvPr id="1287" name="Google Shape;1287;p46"/>
            <p:cNvSpPr/>
            <p:nvPr/>
          </p:nvSpPr>
          <p:spPr>
            <a:xfrm>
              <a:off x="4732454" y="1885088"/>
              <a:ext cx="437160" cy="385988"/>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288" name="Google Shape;1288;p46"/>
          <p:cNvGrpSpPr/>
          <p:nvPr/>
        </p:nvGrpSpPr>
        <p:grpSpPr>
          <a:xfrm>
            <a:off x="3453725" y="2110569"/>
            <a:ext cx="1571988" cy="1011436"/>
            <a:chOff x="3072725" y="2110569"/>
            <a:chExt cx="1571988" cy="1011436"/>
          </a:xfrm>
        </p:grpSpPr>
        <p:sp>
          <p:nvSpPr>
            <p:cNvPr id="1289" name="Google Shape;1289;p46"/>
            <p:cNvSpPr/>
            <p:nvPr/>
          </p:nvSpPr>
          <p:spPr>
            <a:xfrm rot="5269329" flipH="1">
              <a:off x="3585241" y="2059772"/>
              <a:ext cx="969862" cy="1113029"/>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3837522" y="2420263"/>
              <a:ext cx="444600" cy="412731"/>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cxnSp>
          <p:nvCxnSpPr>
            <p:cNvPr id="1291" name="Google Shape;1291;p46"/>
            <p:cNvCxnSpPr/>
            <p:nvPr/>
          </p:nvCxnSpPr>
          <p:spPr>
            <a:xfrm>
              <a:off x="3072725" y="2628888"/>
              <a:ext cx="450000" cy="0"/>
            </a:xfrm>
            <a:prstGeom prst="straightConnector1">
              <a:avLst/>
            </a:prstGeom>
            <a:noFill/>
            <a:ln w="38100" cap="flat" cmpd="sng">
              <a:solidFill>
                <a:schemeClr val="accent3"/>
              </a:solidFill>
              <a:prstDash val="solid"/>
              <a:round/>
              <a:headEnd type="none" w="med" len="med"/>
              <a:tailEnd type="none" w="med" len="med"/>
            </a:ln>
          </p:spPr>
        </p:cxnSp>
      </p:grpSp>
      <p:grpSp>
        <p:nvGrpSpPr>
          <p:cNvPr id="1292" name="Google Shape;1292;p46"/>
          <p:cNvGrpSpPr/>
          <p:nvPr/>
        </p:nvGrpSpPr>
        <p:grpSpPr>
          <a:xfrm>
            <a:off x="3453725" y="3152706"/>
            <a:ext cx="1571987" cy="1011405"/>
            <a:chOff x="3072725" y="3152706"/>
            <a:chExt cx="1571987" cy="1011405"/>
          </a:xfrm>
        </p:grpSpPr>
        <p:sp>
          <p:nvSpPr>
            <p:cNvPr id="1293" name="Google Shape;1293;p46"/>
            <p:cNvSpPr/>
            <p:nvPr/>
          </p:nvSpPr>
          <p:spPr>
            <a:xfrm rot="5269329" flipH="1">
              <a:off x="3585256" y="3101894"/>
              <a:ext cx="969832" cy="1113029"/>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4" name="Google Shape;1294;p46"/>
            <p:cNvGrpSpPr/>
            <p:nvPr/>
          </p:nvGrpSpPr>
          <p:grpSpPr>
            <a:xfrm>
              <a:off x="3906850" y="3450484"/>
              <a:ext cx="380816" cy="436570"/>
              <a:chOff x="3895050" y="3806775"/>
              <a:chExt cx="419725" cy="481175"/>
            </a:xfrm>
          </p:grpSpPr>
          <p:sp>
            <p:nvSpPr>
              <p:cNvPr id="1295" name="Google Shape;1295;p46"/>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96" name="Google Shape;1296;p46"/>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cxnSp>
          <p:nvCxnSpPr>
            <p:cNvPr id="1297" name="Google Shape;1297;p46"/>
            <p:cNvCxnSpPr/>
            <p:nvPr/>
          </p:nvCxnSpPr>
          <p:spPr>
            <a:xfrm>
              <a:off x="3072725" y="3668750"/>
              <a:ext cx="450000" cy="0"/>
            </a:xfrm>
            <a:prstGeom prst="straightConnector1">
              <a:avLst/>
            </a:prstGeom>
            <a:noFill/>
            <a:ln w="38100" cap="flat" cmpd="sng">
              <a:solidFill>
                <a:schemeClr val="accent2"/>
              </a:solidFill>
              <a:prstDash val="solid"/>
              <a:round/>
              <a:headEnd type="none" w="med" len="med"/>
              <a:tailEnd type="none" w="med" len="med"/>
            </a:ln>
          </p:spPr>
        </p:cxnSp>
      </p:grpSp>
      <p:grpSp>
        <p:nvGrpSpPr>
          <p:cNvPr id="1298" name="Google Shape;1298;p46"/>
          <p:cNvGrpSpPr/>
          <p:nvPr/>
        </p:nvGrpSpPr>
        <p:grpSpPr>
          <a:xfrm>
            <a:off x="4757504" y="2613809"/>
            <a:ext cx="1573190" cy="1011408"/>
            <a:chOff x="4376504" y="2613809"/>
            <a:chExt cx="1573190" cy="1011408"/>
          </a:xfrm>
        </p:grpSpPr>
        <p:sp>
          <p:nvSpPr>
            <p:cNvPr id="1299" name="Google Shape;1299;p46"/>
            <p:cNvSpPr/>
            <p:nvPr/>
          </p:nvSpPr>
          <p:spPr>
            <a:xfrm rot="5269329" flipH="1">
              <a:off x="4465755" y="2563358"/>
              <a:ext cx="969862" cy="1112312"/>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46"/>
            <p:cNvGrpSpPr/>
            <p:nvPr/>
          </p:nvGrpSpPr>
          <p:grpSpPr>
            <a:xfrm>
              <a:off x="4768349" y="2900940"/>
              <a:ext cx="439541" cy="437160"/>
              <a:chOff x="1535000" y="3223325"/>
              <a:chExt cx="484450" cy="481825"/>
            </a:xfrm>
          </p:grpSpPr>
          <p:sp>
            <p:nvSpPr>
              <p:cNvPr id="1301" name="Google Shape;1301;p46"/>
              <p:cNvSpPr/>
              <p:nvPr/>
            </p:nvSpPr>
            <p:spPr>
              <a:xfrm>
                <a:off x="1760150" y="3308225"/>
                <a:ext cx="143825" cy="140600"/>
              </a:xfrm>
              <a:custGeom>
                <a:avLst/>
                <a:gdLst/>
                <a:ahLst/>
                <a:cxnLst/>
                <a:rect l="l" t="t" r="r" b="b"/>
                <a:pathLst>
                  <a:path w="5753"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02" name="Google Shape;1302;p46"/>
              <p:cNvSpPr/>
              <p:nvPr/>
            </p:nvSpPr>
            <p:spPr>
              <a:xfrm>
                <a:off x="1873075" y="3421150"/>
                <a:ext cx="146375" cy="140600"/>
              </a:xfrm>
              <a:custGeom>
                <a:avLst/>
                <a:gdLst/>
                <a:ahLst/>
                <a:cxnLst/>
                <a:rect l="l" t="t" r="r" b="b"/>
                <a:pathLst>
                  <a:path w="5855"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03" name="Google Shape;1303;p46"/>
              <p:cNvSpPr/>
              <p:nvPr/>
            </p:nvSpPr>
            <p:spPr>
              <a:xfrm>
                <a:off x="1535000" y="3223325"/>
                <a:ext cx="406450" cy="481825"/>
              </a:xfrm>
              <a:custGeom>
                <a:avLst/>
                <a:gdLst/>
                <a:ahLst/>
                <a:cxnLst/>
                <a:rect l="l" t="t" r="r" b="b"/>
                <a:pathLst>
                  <a:path w="16258" h="19273" extrusionOk="0">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cxnSp>
          <p:nvCxnSpPr>
            <p:cNvPr id="1304" name="Google Shape;1304;p46"/>
            <p:cNvCxnSpPr/>
            <p:nvPr/>
          </p:nvCxnSpPr>
          <p:spPr>
            <a:xfrm>
              <a:off x="5499694" y="3119513"/>
              <a:ext cx="450000" cy="0"/>
            </a:xfrm>
            <a:prstGeom prst="straightConnector1">
              <a:avLst/>
            </a:prstGeom>
            <a:noFill/>
            <a:ln w="38100" cap="flat" cmpd="sng">
              <a:solidFill>
                <a:schemeClr val="accent3"/>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4"/>
                                        </p:tgtEl>
                                        <p:attrNameLst>
                                          <p:attrName>style.visibility</p:attrName>
                                        </p:attrNameLst>
                                      </p:cBhvr>
                                      <p:to>
                                        <p:strVal val="visible"/>
                                      </p:to>
                                    </p:set>
                                    <p:animEffect transition="in" filter="fade">
                                      <p:cBhvr>
                                        <p:cTn id="7" dur="500"/>
                                        <p:tgtEl>
                                          <p:spTgt spid="12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81"/>
                                        </p:tgtEl>
                                        <p:attrNameLst>
                                          <p:attrName>style.visibility</p:attrName>
                                        </p:attrNameLst>
                                      </p:cBhvr>
                                      <p:to>
                                        <p:strVal val="visible"/>
                                      </p:to>
                                    </p:set>
                                    <p:animEffect transition="in" filter="barn(inVertical)">
                                      <p:cBhvr>
                                        <p:cTn id="12" dur="500"/>
                                        <p:tgtEl>
                                          <p:spTgt spid="12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8"/>
                                        </p:tgtEl>
                                        <p:attrNameLst>
                                          <p:attrName>style.visibility</p:attrName>
                                        </p:attrNameLst>
                                      </p:cBhvr>
                                      <p:to>
                                        <p:strVal val="visible"/>
                                      </p:to>
                                    </p:set>
                                    <p:animEffect transition="in" filter="fade">
                                      <p:cBhvr>
                                        <p:cTn id="17" dur="500"/>
                                        <p:tgtEl>
                                          <p:spTgt spid="128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77"/>
                                        </p:tgtEl>
                                        <p:attrNameLst>
                                          <p:attrName>style.visibility</p:attrName>
                                        </p:attrNameLst>
                                      </p:cBhvr>
                                      <p:to>
                                        <p:strVal val="visible"/>
                                      </p:to>
                                    </p:set>
                                    <p:animEffect transition="in" filter="barn(inVertical)">
                                      <p:cBhvr>
                                        <p:cTn id="22" dur="500"/>
                                        <p:tgtEl>
                                          <p:spTgt spid="12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8"/>
                                        </p:tgtEl>
                                        <p:attrNameLst>
                                          <p:attrName>style.visibility</p:attrName>
                                        </p:attrNameLst>
                                      </p:cBhvr>
                                      <p:to>
                                        <p:strVal val="visible"/>
                                      </p:to>
                                    </p:set>
                                    <p:animEffect transition="in" filter="fade">
                                      <p:cBhvr>
                                        <p:cTn id="27" dur="500"/>
                                        <p:tgtEl>
                                          <p:spTgt spid="129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79"/>
                                        </p:tgtEl>
                                        <p:attrNameLst>
                                          <p:attrName>style.visibility</p:attrName>
                                        </p:attrNameLst>
                                      </p:cBhvr>
                                      <p:to>
                                        <p:strVal val="visible"/>
                                      </p:to>
                                    </p:set>
                                    <p:animEffect transition="in" filter="barn(inVertical)">
                                      <p:cBhvr>
                                        <p:cTn id="32" dur="500"/>
                                        <p:tgtEl>
                                          <p:spTgt spid="12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92"/>
                                        </p:tgtEl>
                                        <p:attrNameLst>
                                          <p:attrName>style.visibility</p:attrName>
                                        </p:attrNameLst>
                                      </p:cBhvr>
                                      <p:to>
                                        <p:strVal val="visible"/>
                                      </p:to>
                                    </p:set>
                                    <p:animEffect transition="in" filter="fade">
                                      <p:cBhvr>
                                        <p:cTn id="37" dur="500"/>
                                        <p:tgtEl>
                                          <p:spTgt spid="129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82"/>
                                        </p:tgtEl>
                                        <p:attrNameLst>
                                          <p:attrName>style.visibility</p:attrName>
                                        </p:attrNameLst>
                                      </p:cBhvr>
                                      <p:to>
                                        <p:strVal val="visible"/>
                                      </p:to>
                                    </p:set>
                                    <p:animEffect transition="in" filter="barn(inVertical)">
                                      <p:cBhvr>
                                        <p:cTn id="42" dur="500"/>
                                        <p:tgtEl>
                                          <p:spTgt spid="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 grpId="0"/>
      <p:bldP spid="1279" grpId="0"/>
      <p:bldP spid="1281" grpId="0"/>
      <p:bldP spid="12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818A8F0D-7AF0-4EC9-A481-B4D6896963E2}"/>
              </a:ext>
            </a:extLst>
          </p:cNvPr>
          <p:cNvSpPr>
            <a:spLocks noGrp="1" noChangeArrowheads="1"/>
          </p:cNvSpPr>
          <p:nvPr>
            <p:ph type="title"/>
          </p:nvPr>
        </p:nvSpPr>
        <p:spPr>
          <a:xfrm>
            <a:off x="2238375" y="283635"/>
            <a:ext cx="4667250" cy="479822"/>
          </a:xfrm>
        </p:spPr>
        <p:txBody>
          <a:bodyPr/>
          <a:lstStyle/>
          <a:p>
            <a:pPr eaLnBrk="1" hangingPunct="1"/>
            <a:r>
              <a:rPr lang="vi-VN" altLang="en-US" sz="3200" b="1" dirty="0">
                <a:solidFill>
                  <a:srgbClr val="FF0000"/>
                </a:solidFill>
              </a:rPr>
              <a:t>Đoạn văn tham khảo</a:t>
            </a:r>
            <a:endParaRPr lang="en-US" altLang="en-US" sz="3200" b="1" dirty="0">
              <a:solidFill>
                <a:srgbClr val="FF0000"/>
              </a:solidFill>
            </a:endParaRPr>
          </a:p>
        </p:txBody>
      </p:sp>
      <p:sp>
        <p:nvSpPr>
          <p:cNvPr id="12291" name="TextBox 1">
            <a:extLst>
              <a:ext uri="{FF2B5EF4-FFF2-40B4-BE49-F238E27FC236}">
                <a16:creationId xmlns:a16="http://schemas.microsoft.com/office/drawing/2014/main" id="{EA274F6B-9181-435F-BDB6-F7A8687F7562}"/>
              </a:ext>
            </a:extLst>
          </p:cNvPr>
          <p:cNvSpPr txBox="1">
            <a:spLocks noChangeArrowheads="1"/>
          </p:cNvSpPr>
          <p:nvPr/>
        </p:nvSpPr>
        <p:spPr bwMode="auto">
          <a:xfrm>
            <a:off x="139700" y="1068918"/>
            <a:ext cx="886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en-US" altLang="en-US" sz="2400" b="1" dirty="0">
                <a:solidFill>
                  <a:srgbClr val="0000CC"/>
                </a:solidFill>
                <a:latin typeface="Times New Roman" panose="02020603050405020304" pitchFamily="18" charset="0"/>
                <a:cs typeface="Times New Roman" panose="02020603050405020304" pitchFamily="18" charset="0"/>
              </a:rPr>
              <a:t>	</a:t>
            </a:r>
            <a:r>
              <a:rPr lang="vi-VN" altLang="en-US" sz="2400" b="1" dirty="0">
                <a:solidFill>
                  <a:srgbClr val="0000CC"/>
                </a:solidFill>
                <a:latin typeface="Times New Roman" panose="02020603050405020304" pitchFamily="18" charset="0"/>
                <a:cs typeface="Times New Roman" panose="02020603050405020304" pitchFamily="18" charset="0"/>
              </a:rPr>
              <a:t>Sức mạnh tiềm tàng ở nhân vật Chị Dậu trong đoạn trích “Tức nước vỡ bờ” của tác giả Ngô Tất Tố  làm cho em yêu thích nhất. Một người đàn bà lực điền dịu hiền, yêu thương chồng con hết mực, sống nhẫn nhịn, chịu đựng, vị tha…Nhưng khi chồng mình bị bọn lý trưởng và cai lệ hành hạ, đánh đập đến sức cùng lực kiệt, thì ở trong chị như có một sức mạnh tiềm tàng và chị đã dũng cảm vùng dậy đánh nhau với bọn chúng. Khi đọc đến đoạn miêu tả Chị Dậu giằng co và quật ngã bọn chúng, em cảm thấy sung sướng, hả hê. Em càng khâm phục, yêu thương, trân trọng vẻ đẹp tâm hồn của chị Dậu.</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818A8F0D-7AF0-4EC9-A481-B4D6896963E2}"/>
              </a:ext>
            </a:extLst>
          </p:cNvPr>
          <p:cNvSpPr>
            <a:spLocks noGrp="1" noChangeArrowheads="1"/>
          </p:cNvSpPr>
          <p:nvPr>
            <p:ph type="title"/>
          </p:nvPr>
        </p:nvSpPr>
        <p:spPr>
          <a:xfrm>
            <a:off x="2238375" y="283635"/>
            <a:ext cx="4667250" cy="479822"/>
          </a:xfrm>
        </p:spPr>
        <p:txBody>
          <a:bodyPr/>
          <a:lstStyle/>
          <a:p>
            <a:pPr eaLnBrk="1" hangingPunct="1"/>
            <a:r>
              <a:rPr lang="vi-VN" altLang="en-US" sz="3200" b="1" dirty="0">
                <a:solidFill>
                  <a:srgbClr val="FF0000"/>
                </a:solidFill>
              </a:rPr>
              <a:t>Đoạn văn tham khảo</a:t>
            </a:r>
            <a:endParaRPr lang="en-US" altLang="en-US" sz="3200" b="1" dirty="0">
              <a:solidFill>
                <a:srgbClr val="FF0000"/>
              </a:solidFill>
            </a:endParaRPr>
          </a:p>
        </p:txBody>
      </p:sp>
      <p:sp>
        <p:nvSpPr>
          <p:cNvPr id="12291" name="TextBox 1">
            <a:extLst>
              <a:ext uri="{FF2B5EF4-FFF2-40B4-BE49-F238E27FC236}">
                <a16:creationId xmlns:a16="http://schemas.microsoft.com/office/drawing/2014/main" id="{EA274F6B-9181-435F-BDB6-F7A8687F7562}"/>
              </a:ext>
            </a:extLst>
          </p:cNvPr>
          <p:cNvSpPr txBox="1">
            <a:spLocks noChangeArrowheads="1"/>
          </p:cNvSpPr>
          <p:nvPr/>
        </p:nvSpPr>
        <p:spPr bwMode="auto">
          <a:xfrm>
            <a:off x="139700" y="1068918"/>
            <a:ext cx="886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rPr>
              <a:t>“</a:t>
            </a:r>
            <a:r>
              <a:rPr lang="en-US" altLang="en-US" sz="2400" dirty="0" err="1">
                <a:latin typeface="Times New Roman" panose="02020603050405020304" pitchFamily="18" charset="0"/>
              </a:rPr>
              <a:t>Lão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nghèo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cực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học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hành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chữ</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nghĩa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càng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biết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luận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về</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phụ</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Nhưng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dữ</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dội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bằng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chứng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cảm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về</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tình</a:t>
            </a:r>
            <a:r>
              <a:rPr lang="en-US" altLang="en-US" sz="2400" dirty="0">
                <a:latin typeface="Times New Roman" panose="02020603050405020304" pitchFamily="18" charset="0"/>
              </a:rPr>
              <a:t> cha con </a:t>
            </a:r>
            <a:r>
              <a:rPr lang="en-US" altLang="en-US" sz="2400" dirty="0" err="1">
                <a:latin typeface="Times New Roman" panose="02020603050405020304" pitchFamily="18" charset="0"/>
              </a:rPr>
              <a:t>nguyên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sơ</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mộc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mhưng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thẳm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thiêng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liêng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biết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chừng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nào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Lão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trong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chưa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hẳn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là</a:t>
            </a:r>
            <a:r>
              <a:rPr lang="en-US" altLang="en-US" sz="2400" dirty="0">
                <a:latin typeface="Times New Roman" panose="02020603050405020304" pitchFamily="18" charset="0"/>
              </a:rPr>
              <a:t> bi </a:t>
            </a:r>
            <a:r>
              <a:rPr lang="en-US" altLang="en-US" sz="2400" dirty="0" err="1">
                <a:latin typeface="Times New Roman" panose="02020603050405020304" pitchFamily="18" charset="0"/>
              </a:rPr>
              <a:t>quan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Bởi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vẫn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nói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niềm</a:t>
            </a:r>
            <a:r>
              <a:rPr lang="en-US" altLang="en-US" sz="2400" dirty="0">
                <a:latin typeface="Times New Roman" panose="02020603050405020304" pitchFamily="18" charset="0"/>
              </a:rPr>
              <a:t> tin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sắc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sự</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trường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con </a:t>
            </a:r>
            <a:r>
              <a:rPr lang="en-US" altLang="en-US" sz="2400" dirty="0" err="1">
                <a:latin typeface="Times New Roman" panose="02020603050405020304" pitchFamily="18" charset="0"/>
              </a:rPr>
              <a:t>người</a:t>
            </a:r>
            <a:r>
              <a:rPr lang="en-US" altLang="en-US" sz="2400" dirty="0">
                <a:latin typeface="Times New Roman" panose="02020603050405020304" pitchFamily="18" charset="0"/>
              </a:rPr>
              <a:t>, qua </a:t>
            </a:r>
            <a:r>
              <a:rPr lang="en-US" altLang="en-US" sz="2400" dirty="0" err="1">
                <a:latin typeface="Times New Roman" panose="02020603050405020304" pitchFamily="18" charset="0"/>
              </a:rPr>
              <a:t>mấy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dòng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suy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ngẫm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triết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ông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giáo</a:t>
            </a:r>
            <a:r>
              <a:rPr lang="en-US" altLang="en-US" sz="2400" dirty="0">
                <a:latin typeface="Times New Roman" panose="02020603050405020304" pitchFamily="18" charset="0"/>
              </a:rPr>
              <a:t> ở </a:t>
            </a:r>
            <a:r>
              <a:rPr lang="en-US" altLang="en-US" sz="2400" dirty="0" err="1">
                <a:latin typeface="Times New Roman" panose="02020603050405020304" pitchFamily="18" charset="0"/>
              </a:rPr>
              <a:t>cuối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truyện</a:t>
            </a:r>
            <a:r>
              <a:rPr lang="en-US" altLang="en-US" sz="2400" dirty="0">
                <a:latin typeface="Times New Roman" panose="02020603050405020304" pitchFamily="18" charset="0"/>
              </a:rPr>
              <a:t>:</a:t>
            </a:r>
            <a:endParaRPr lang="en-US" altLang="en-US" sz="2400" i="1" dirty="0">
              <a:latin typeface="Times New Roman" panose="02020603050405020304" pitchFamily="18" charset="0"/>
            </a:endParaRPr>
          </a:p>
          <a:p>
            <a:pPr algn="just"/>
            <a:r>
              <a:rPr lang="en-US" altLang="en-US" sz="2400" i="1" dirty="0">
                <a:latin typeface="Times New Roman" panose="02020603050405020304" pitchFamily="18" charset="0"/>
              </a:rPr>
              <a:t>	- </a:t>
            </a:r>
            <a:r>
              <a:rPr lang="en-US" altLang="en-US" sz="2400" i="1" dirty="0" err="1">
                <a:latin typeface="Times New Roman" panose="02020603050405020304" pitchFamily="18" charset="0"/>
              </a:rPr>
              <a:t>Không</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Cuộc</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đời</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chưa</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hẳn</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đã</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đáng</a:t>
            </a:r>
            <a:r>
              <a:rPr lang="en-US" altLang="en-US" sz="2400" i="1" dirty="0">
                <a:latin typeface="Times New Roman" panose="02020603050405020304" pitchFamily="18" charset="0"/>
              </a:rPr>
              <a:t> </a:t>
            </a:r>
            <a:r>
              <a:rPr lang="en-US" altLang="en-US" sz="2400" i="1" dirty="0" err="1">
                <a:latin typeface="Times New Roman" panose="02020603050405020304" pitchFamily="18" charset="0"/>
              </a:rPr>
              <a:t>buồn</a:t>
            </a:r>
            <a:r>
              <a:rPr lang="en-US" altLang="en-US" sz="2400" i="1" dirty="0">
                <a:latin typeface="Times New Roman" panose="02020603050405020304" pitchFamily="18" charset="0"/>
              </a:rPr>
              <a:t>!”</a:t>
            </a:r>
            <a:endParaRPr lang="en-US" altLang="en-US" sz="2400" dirty="0">
              <a:latin typeface="Times New Roman" panose="02020603050405020304" pitchFamily="18" charset="0"/>
            </a:endParaRPr>
          </a:p>
          <a:p>
            <a:pPr algn="just"/>
            <a:r>
              <a:rPr lang="en-US" altLang="en-US" sz="2400" dirty="0">
                <a:latin typeface="Times New Roman" panose="02020603050405020304" pitchFamily="18" charset="0"/>
              </a:rPr>
              <a:t>     (Theo </a:t>
            </a:r>
            <a:r>
              <a:rPr lang="en-US" altLang="en-US" sz="2400" dirty="0" err="1">
                <a:latin typeface="Times New Roman" panose="02020603050405020304" pitchFamily="18" charset="0"/>
              </a:rPr>
              <a:t>sách</a:t>
            </a:r>
            <a:r>
              <a:rPr lang="en-US" altLang="en-US" sz="2400" dirty="0">
                <a:latin typeface="Times New Roman" panose="02020603050405020304" pitchFamily="18" charset="0"/>
              </a:rPr>
              <a:t> </a:t>
            </a:r>
            <a:r>
              <a:rPr lang="en-US" altLang="en-US" sz="2400" b="1" dirty="0" err="1">
                <a:latin typeface="Times New Roman" panose="02020603050405020304" pitchFamily="18" charset="0"/>
              </a:rPr>
              <a:t>Kiến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thức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bản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Văn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tiếng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Việt</a:t>
            </a:r>
            <a:r>
              <a:rPr lang="en-US" altLang="en-US" sz="2400" dirty="0">
                <a:latin typeface="Times New Roman" panose="02020603050405020304" pitchFamily="18" charset="0"/>
              </a:rPr>
              <a:t>  - </a:t>
            </a:r>
            <a:r>
              <a:rPr lang="en-US" altLang="en-US" sz="2400" dirty="0" err="1">
                <a:latin typeface="Times New Roman" panose="02020603050405020304" pitchFamily="18" charset="0"/>
              </a:rPr>
              <a:t>Nguyễn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Xuân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Lạc</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18363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1083676" y="555136"/>
            <a:ext cx="6798700"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lvl="0" algn="ctr"/>
            <a:r>
              <a:rPr lang="en-US" sz="3200" b="1" i="1" dirty="0">
                <a:effectLst>
                  <a:outerShdw blurRad="38100" dist="38100" dir="2700000" algn="tl">
                    <a:srgbClr val="FFFFFF"/>
                  </a:outerShdw>
                </a:effectLst>
                <a:latin typeface="Times New Roman" pitchFamily="18" charset="0"/>
              </a:rPr>
              <a:t>Ph</a:t>
            </a:r>
            <a:r>
              <a:rPr lang="vi-VN" sz="3200" b="1" i="1" dirty="0">
                <a:effectLst>
                  <a:outerShdw blurRad="38100" dist="38100" dir="2700000" algn="tl">
                    <a:srgbClr val="FFFFFF"/>
                  </a:outerShdw>
                </a:effectLst>
                <a:latin typeface="Times New Roman" pitchFamily="18" charset="0"/>
              </a:rPr>
              <a:t>ư</a:t>
            </a:r>
            <a:r>
              <a:rPr lang="en-US" sz="3200" b="1" i="1" dirty="0" err="1">
                <a:effectLst>
                  <a:outerShdw blurRad="38100" dist="38100" dir="2700000" algn="tl">
                    <a:srgbClr val="FFFFFF"/>
                  </a:outerShdw>
                </a:effectLst>
                <a:latin typeface="Times New Roman" pitchFamily="18" charset="0"/>
              </a:rPr>
              <a:t>ơng</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thức</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biểu</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đạt</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chính</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của</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Tắt</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đèn</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là</a:t>
            </a:r>
            <a:r>
              <a:rPr lang="en-US" sz="3200" b="1" i="1" dirty="0">
                <a:effectLst>
                  <a:outerShdw blurRad="38100" dist="38100" dir="2700000" algn="tl">
                    <a:srgbClr val="FFFFFF"/>
                  </a:outerShdw>
                </a:effectLst>
                <a:latin typeface="Times New Roman" pitchFamily="18" charset="0"/>
              </a:rPr>
              <a:t> … </a:t>
            </a:r>
            <a:endParaRPr sz="3200" dirty="0"/>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35492" y="522240"/>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483026" y="2133223"/>
            <a:ext cx="2856558" cy="2663667"/>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Oval 59">
            <a:extLst>
              <a:ext uri="{FF2B5EF4-FFF2-40B4-BE49-F238E27FC236}">
                <a16:creationId xmlns:a16="http://schemas.microsoft.com/office/drawing/2014/main" id="{61D3B876-9B1E-4029-B9F4-445917508625}"/>
              </a:ext>
            </a:extLst>
          </p:cNvPr>
          <p:cNvSpPr/>
          <p:nvPr/>
        </p:nvSpPr>
        <p:spPr>
          <a:xfrm>
            <a:off x="5118422" y="2653910"/>
            <a:ext cx="1550007" cy="15686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TỰ SỰ</a:t>
            </a:r>
            <a:endParaRPr lang="en-SG"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38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1083676" y="555136"/>
            <a:ext cx="6798700"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lvl="0" algn="ctr"/>
            <a:r>
              <a:rPr lang="en-US" sz="3200" b="1" i="1" dirty="0" err="1">
                <a:effectLst>
                  <a:outerShdw blurRad="38100" dist="38100" dir="2700000" algn="tl">
                    <a:srgbClr val="FFFFFF"/>
                  </a:outerShdw>
                </a:effectLst>
                <a:latin typeface="Times New Roman" pitchFamily="18" charset="0"/>
              </a:rPr>
              <a:t>Lão</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Hạc</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thuộc</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thể</a:t>
            </a:r>
            <a:r>
              <a:rPr lang="en-US" sz="3200" b="1" i="1" dirty="0">
                <a:effectLst>
                  <a:outerShdw blurRad="38100" dist="38100" dir="2700000" algn="tl">
                    <a:srgbClr val="FFFFFF"/>
                  </a:outerShdw>
                </a:effectLst>
                <a:latin typeface="Times New Roman" pitchFamily="18" charset="0"/>
              </a:rPr>
              <a:t> </a:t>
            </a:r>
            <a:r>
              <a:rPr lang="en-US" sz="3200" b="1" i="1" dirty="0" err="1">
                <a:effectLst>
                  <a:outerShdw blurRad="38100" dist="38100" dir="2700000" algn="tl">
                    <a:srgbClr val="FFFFFF"/>
                  </a:outerShdw>
                </a:effectLst>
                <a:latin typeface="Times New Roman" pitchFamily="18" charset="0"/>
              </a:rPr>
              <a:t>loại</a:t>
            </a:r>
            <a:r>
              <a:rPr lang="en-US" sz="3200" b="1" i="1" dirty="0">
                <a:effectLst>
                  <a:outerShdw blurRad="38100" dist="38100" dir="2700000" algn="tl">
                    <a:srgbClr val="FFFFFF"/>
                  </a:outerShdw>
                </a:effectLst>
                <a:latin typeface="Times New Roman" pitchFamily="18" charset="0"/>
              </a:rPr>
              <a:t>… </a:t>
            </a:r>
            <a:endParaRPr sz="3200" dirty="0"/>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35492" y="522240"/>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483025" y="2133223"/>
            <a:ext cx="3281491" cy="2856563"/>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Oval 59">
            <a:extLst>
              <a:ext uri="{FF2B5EF4-FFF2-40B4-BE49-F238E27FC236}">
                <a16:creationId xmlns:a16="http://schemas.microsoft.com/office/drawing/2014/main" id="{61D3B876-9B1E-4029-B9F4-445917508625}"/>
              </a:ext>
            </a:extLst>
          </p:cNvPr>
          <p:cNvSpPr/>
          <p:nvPr/>
        </p:nvSpPr>
        <p:spPr>
          <a:xfrm>
            <a:off x="5069370" y="2709140"/>
            <a:ext cx="2067746" cy="16549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TRUYỆN NGẮN</a:t>
            </a:r>
            <a:endParaRPr lang="en-SG"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56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62957" y="555136"/>
            <a:ext cx="7245064"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2600" dirty="0" err="1">
                <a:effectLst>
                  <a:outerShdw blurRad="38100" dist="38100" dir="2700000" algn="tl">
                    <a:srgbClr val="FFFFFF"/>
                  </a:outerShdw>
                </a:effectLst>
                <a:latin typeface="Times New Roman" pitchFamily="18" charset="0"/>
              </a:rPr>
              <a:t>Em</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đã</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được</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học</a:t>
            </a:r>
            <a:r>
              <a:rPr lang="en-US" sz="2600" dirty="0">
                <a:effectLst>
                  <a:outerShdw blurRad="38100" dist="38100" dir="2700000" algn="tl">
                    <a:srgbClr val="FFFFFF"/>
                  </a:outerShdw>
                </a:effectLst>
                <a:latin typeface="Times New Roman" pitchFamily="18" charset="0"/>
              </a:rPr>
              <a:t> bao </a:t>
            </a:r>
            <a:r>
              <a:rPr lang="en-US" sz="2600" dirty="0" err="1">
                <a:effectLst>
                  <a:outerShdw blurRad="38100" dist="38100" dir="2700000" algn="tl">
                    <a:srgbClr val="FFFFFF"/>
                  </a:outerShdw>
                </a:effectLst>
                <a:latin typeface="Times New Roman" pitchFamily="18" charset="0"/>
              </a:rPr>
              <a:t>nhiêu</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văn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bản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truyện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kí</a:t>
            </a:r>
            <a:r>
              <a:rPr lang="en-US" sz="2600" dirty="0">
                <a:effectLst>
                  <a:outerShdw blurRad="38100" dist="38100" dir="2700000" algn="tl">
                    <a:srgbClr val="FFFFFF"/>
                  </a:outerShdw>
                </a:effectLst>
                <a:latin typeface="Times New Roman" pitchFamily="18" charset="0"/>
              </a:rPr>
              <a:t> VN </a:t>
            </a:r>
            <a:r>
              <a:rPr lang="en-US" sz="2600" dirty="0" err="1">
                <a:effectLst>
                  <a:outerShdw blurRad="38100" dist="38100" dir="2700000" algn="tl">
                    <a:srgbClr val="FFFFFF"/>
                  </a:outerShdw>
                </a:effectLst>
                <a:latin typeface="Times New Roman" pitchFamily="18" charset="0"/>
              </a:rPr>
              <a:t>trong</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chương</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trình</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Văn</a:t>
            </a:r>
            <a:r>
              <a:rPr lang="en-US" sz="2600" dirty="0">
                <a:effectLst>
                  <a:outerShdw blurRad="38100" dist="38100" dir="2700000" algn="tl">
                    <a:srgbClr val="FFFFFF"/>
                  </a:outerShdw>
                </a:effectLst>
                <a:latin typeface="Times New Roman" pitchFamily="18" charset="0"/>
              </a:rPr>
              <a:t> 8 </a:t>
            </a:r>
            <a:r>
              <a:rPr lang="en-US" sz="2600" dirty="0" err="1">
                <a:effectLst>
                  <a:outerShdw blurRad="38100" dist="38100" dir="2700000" algn="tl">
                    <a:srgbClr val="FFFFFF"/>
                  </a:outerShdw>
                </a:effectLst>
                <a:latin typeface="Times New Roman" pitchFamily="18" charset="0"/>
              </a:rPr>
              <a:t>kì</a:t>
            </a:r>
            <a:r>
              <a:rPr lang="en-US" sz="2600" dirty="0">
                <a:effectLst>
                  <a:outerShdw blurRad="38100" dist="38100" dir="2700000" algn="tl">
                    <a:srgbClr val="FFFFFF"/>
                  </a:outerShdw>
                </a:effectLst>
                <a:latin typeface="Times New Roman" pitchFamily="18" charset="0"/>
              </a:rPr>
              <a:t> I?</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501485" y="555136"/>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572000" y="2159876"/>
            <a:ext cx="2438036" cy="2282290"/>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Oval 59">
            <a:extLst>
              <a:ext uri="{FF2B5EF4-FFF2-40B4-BE49-F238E27FC236}">
                <a16:creationId xmlns:a16="http://schemas.microsoft.com/office/drawing/2014/main" id="{61D3B876-9B1E-4029-B9F4-445917508625}"/>
              </a:ext>
            </a:extLst>
          </p:cNvPr>
          <p:cNvSpPr/>
          <p:nvPr/>
        </p:nvSpPr>
        <p:spPr>
          <a:xfrm>
            <a:off x="5139071" y="2627875"/>
            <a:ext cx="1322911" cy="13440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4</a:t>
            </a:r>
            <a:endParaRPr lang="en-SG"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62957" y="555136"/>
            <a:ext cx="7245064"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3000" dirty="0" err="1">
                <a:effectLst>
                  <a:outerShdw blurRad="38100" dist="38100" dir="2700000" algn="tl">
                    <a:srgbClr val="FFFFFF"/>
                  </a:outerShdw>
                </a:effectLst>
                <a:latin typeface="Times New Roman" pitchFamily="18" charset="0"/>
              </a:rPr>
              <a:t>Em</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hãy</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cho</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biết</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đặc</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điểm</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chung</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về</a:t>
            </a:r>
            <a:r>
              <a:rPr lang="en-US" sz="3000" dirty="0">
                <a:effectLst>
                  <a:outerShdw blurRad="38100" dist="38100" dir="2700000" algn="tl">
                    <a:srgbClr val="FFFFFF"/>
                  </a:outerShdw>
                </a:effectLst>
                <a:latin typeface="Times New Roman" pitchFamily="18" charset="0"/>
              </a:rPr>
              <a:t> PTBĐ </a:t>
            </a:r>
            <a:r>
              <a:rPr lang="en-US" sz="3000" dirty="0" err="1">
                <a:effectLst>
                  <a:outerShdw blurRad="38100" dist="38100" dir="2700000" algn="tl">
                    <a:srgbClr val="FFFFFF"/>
                  </a:outerShdw>
                </a:effectLst>
                <a:latin typeface="Times New Roman" pitchFamily="18" charset="0"/>
              </a:rPr>
              <a:t>của</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các</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tác</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phẩm</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truyện</a:t>
            </a:r>
            <a:r>
              <a:rPr lang="en-US" sz="3000" dirty="0">
                <a:effectLst>
                  <a:outerShdw blurRad="38100" dist="38100" dir="2700000" algn="tl">
                    <a:srgbClr val="FFFFFF"/>
                  </a:outerShdw>
                </a:effectLst>
                <a:latin typeface="Times New Roman" pitchFamily="18" charset="0"/>
              </a:rPr>
              <a:t> </a:t>
            </a:r>
            <a:r>
              <a:rPr lang="en-US" sz="3000" dirty="0" err="1">
                <a:effectLst>
                  <a:outerShdw blurRad="38100" dist="38100" dir="2700000" algn="tl">
                    <a:srgbClr val="FFFFFF"/>
                  </a:outerShdw>
                </a:effectLst>
                <a:latin typeface="Times New Roman" pitchFamily="18" charset="0"/>
              </a:rPr>
              <a:t>kí</a:t>
            </a:r>
            <a:r>
              <a:rPr lang="en-US" sz="3000" dirty="0">
                <a:effectLst>
                  <a:outerShdw blurRad="38100" dist="38100" dir="2700000" algn="tl">
                    <a:srgbClr val="FFFFFF"/>
                  </a:outerShdw>
                </a:effectLst>
                <a:latin typeface="Times New Roman" pitchFamily="18" charset="0"/>
              </a:rPr>
              <a:t>? </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501485" y="555136"/>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2" y="2159875"/>
            <a:ext cx="2814146" cy="2672255"/>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672421" cy="1573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dirty="0" err="1">
                <a:solidFill>
                  <a:schemeClr val="tx1"/>
                </a:solidFill>
                <a:latin typeface="Times New Roman" pitchFamily="18" charset="0"/>
              </a:rPr>
              <a:t>Tự</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sự</a:t>
            </a:r>
            <a:r>
              <a:rPr lang="en-US" sz="2400" b="1" i="1" dirty="0">
                <a:solidFill>
                  <a:schemeClr val="tx1"/>
                </a:solidFill>
                <a:latin typeface="Times New Roman" pitchFamily="18" charset="0"/>
              </a:rPr>
              <a:t> + </a:t>
            </a:r>
            <a:r>
              <a:rPr lang="en-US" sz="2400" b="1" i="1" dirty="0" err="1">
                <a:solidFill>
                  <a:schemeClr val="tx1"/>
                </a:solidFill>
                <a:latin typeface="Times New Roman" pitchFamily="18" charset="0"/>
              </a:rPr>
              <a:t>miêu</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tả</a:t>
            </a:r>
            <a:r>
              <a:rPr lang="en-US" sz="2400" b="1" i="1" dirty="0">
                <a:solidFill>
                  <a:schemeClr val="tx1"/>
                </a:solidFill>
                <a:latin typeface="Times New Roman" pitchFamily="18" charset="0"/>
              </a:rPr>
              <a:t> + </a:t>
            </a:r>
            <a:r>
              <a:rPr lang="en-US" sz="2400" b="1" i="1" dirty="0" err="1">
                <a:solidFill>
                  <a:schemeClr val="tx1"/>
                </a:solidFill>
                <a:latin typeface="Times New Roman" pitchFamily="18" charset="0"/>
              </a:rPr>
              <a:t>biểu</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cảm</a:t>
            </a:r>
            <a:r>
              <a:rPr lang="en-US" sz="2400" b="1" i="1" dirty="0">
                <a:solidFill>
                  <a:schemeClr val="tx1"/>
                </a:solidFill>
                <a:latin typeface="Times New Roman" pitchFamily="18" charset="0"/>
              </a:rPr>
              <a:t>.</a:t>
            </a:r>
            <a:r>
              <a:rPr lang="en-US" sz="2400" dirty="0">
                <a:solidFill>
                  <a:schemeClr val="tx1"/>
                </a:solidFill>
                <a:latin typeface="Times New Roman" pitchFamily="18" charset="0"/>
              </a:rPr>
              <a:t> </a:t>
            </a:r>
          </a:p>
        </p:txBody>
      </p:sp>
    </p:spTree>
    <p:extLst>
      <p:ext uri="{BB962C8B-B14F-4D97-AF65-F5344CB8AC3E}">
        <p14:creationId xmlns:p14="http://schemas.microsoft.com/office/powerpoint/2010/main" val="348712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62957" y="555136"/>
            <a:ext cx="7245064"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3200" dirty="0" err="1">
                <a:latin typeface="Times New Roman" pitchFamily="18" charset="0"/>
              </a:rPr>
              <a:t>T</a:t>
            </a:r>
            <a:r>
              <a:rPr lang="en-US" sz="2800" dirty="0" err="1"/>
              <a:t>ừ</a:t>
            </a:r>
            <a:r>
              <a:rPr lang="en-US" sz="1100" dirty="0"/>
              <a:t> </a:t>
            </a:r>
            <a:r>
              <a:rPr lang="en-US" sz="3200" dirty="0" err="1">
                <a:latin typeface="Times New Roman" pitchFamily="18" charset="0"/>
              </a:rPr>
              <a:t>láy</a:t>
            </a:r>
            <a:r>
              <a:rPr lang="en-US" sz="3200" dirty="0">
                <a:latin typeface="Times New Roman" pitchFamily="18" charset="0"/>
              </a:rPr>
              <a:t> </a:t>
            </a:r>
            <a:r>
              <a:rPr lang="en-US" sz="3200" dirty="0" err="1">
                <a:latin typeface="Times New Roman" pitchFamily="18" charset="0"/>
              </a:rPr>
              <a:t>dùng</a:t>
            </a:r>
            <a:r>
              <a:rPr lang="en-US" sz="3200" dirty="0">
                <a:latin typeface="Times New Roman" pitchFamily="18" charset="0"/>
              </a:rPr>
              <a:t> </a:t>
            </a:r>
            <a:r>
              <a:rPr lang="en-US" sz="3200" dirty="0" err="1">
                <a:latin typeface="Times New Roman" pitchFamily="18" charset="0"/>
              </a:rPr>
              <a:t>để</a:t>
            </a:r>
            <a:r>
              <a:rPr lang="en-US" sz="3200" dirty="0">
                <a:latin typeface="Times New Roman" pitchFamily="18" charset="0"/>
              </a:rPr>
              <a:t> </a:t>
            </a:r>
            <a:r>
              <a:rPr lang="en-US" sz="3200" dirty="0" err="1">
                <a:latin typeface="Times New Roman" pitchFamily="18" charset="0"/>
              </a:rPr>
              <a:t>miêu</a:t>
            </a:r>
            <a:r>
              <a:rPr lang="en-US" sz="3200" dirty="0">
                <a:latin typeface="Times New Roman" pitchFamily="18" charset="0"/>
              </a:rPr>
              <a:t> </a:t>
            </a:r>
            <a:r>
              <a:rPr lang="en-US" sz="3200" dirty="0" err="1">
                <a:latin typeface="Times New Roman" pitchFamily="18" charset="0"/>
              </a:rPr>
              <a:t>tả</a:t>
            </a:r>
            <a:r>
              <a:rPr lang="en-US" sz="3200" dirty="0">
                <a:latin typeface="Times New Roman" pitchFamily="18" charset="0"/>
              </a:rPr>
              <a:t> </a:t>
            </a:r>
            <a:r>
              <a:rPr lang="en-US" sz="3200" dirty="0" err="1">
                <a:latin typeface="Times New Roman" pitchFamily="18" charset="0"/>
              </a:rPr>
              <a:t>đám</a:t>
            </a:r>
            <a:r>
              <a:rPr lang="en-US" sz="3200" dirty="0">
                <a:latin typeface="Times New Roman" pitchFamily="18" charset="0"/>
              </a:rPr>
              <a:t> </a:t>
            </a:r>
            <a:r>
              <a:rPr lang="en-US" sz="3200" dirty="0" err="1">
                <a:latin typeface="Times New Roman" pitchFamily="18" charset="0"/>
              </a:rPr>
              <a:t>mây</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văn</a:t>
            </a:r>
            <a:r>
              <a:rPr lang="en-US" sz="3200" dirty="0">
                <a:latin typeface="Times New Roman" pitchFamily="18" charset="0"/>
              </a:rPr>
              <a:t> </a:t>
            </a:r>
            <a:r>
              <a:rPr lang="en-US" sz="3200" dirty="0" err="1">
                <a:latin typeface="Times New Roman" pitchFamily="18" charset="0"/>
              </a:rPr>
              <a:t>bản</a:t>
            </a:r>
            <a:r>
              <a:rPr lang="en-US" sz="3200" dirty="0">
                <a:latin typeface="Times New Roman" pitchFamily="18" charset="0"/>
              </a:rPr>
              <a:t> “ </a:t>
            </a:r>
            <a:r>
              <a:rPr lang="en-US" sz="3200" dirty="0" err="1">
                <a:latin typeface="Times New Roman" pitchFamily="18" charset="0"/>
              </a:rPr>
              <a:t>Tôi</a:t>
            </a:r>
            <a:r>
              <a:rPr lang="en-US" sz="3200" dirty="0">
                <a:latin typeface="Times New Roman" pitchFamily="18" charset="0"/>
              </a:rPr>
              <a:t> </a:t>
            </a:r>
            <a:r>
              <a:rPr lang="en-US" sz="3200" dirty="0" err="1">
                <a:latin typeface="Times New Roman" pitchFamily="18" charset="0"/>
              </a:rPr>
              <a:t>đi</a:t>
            </a:r>
            <a:r>
              <a:rPr lang="en-US" sz="3200" dirty="0">
                <a:latin typeface="Times New Roman" pitchFamily="18" charset="0"/>
              </a:rPr>
              <a:t> </a:t>
            </a:r>
            <a:r>
              <a:rPr lang="en-US" sz="3200" dirty="0" err="1">
                <a:latin typeface="Times New Roman" pitchFamily="18" charset="0"/>
              </a:rPr>
              <a:t>học</a:t>
            </a:r>
            <a:r>
              <a:rPr lang="en-US" sz="3200" dirty="0">
                <a:latin typeface="Times New Roman" pitchFamily="18" charset="0"/>
              </a:rPr>
              <a:t>” ?</a:t>
            </a:r>
            <a:r>
              <a:rPr lang="en-US" sz="1100" dirty="0"/>
              <a:t>  </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501485" y="555136"/>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2" y="2159875"/>
            <a:ext cx="2814146" cy="2672255"/>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672421" cy="1573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i="1" dirty="0" err="1">
                <a:solidFill>
                  <a:schemeClr val="tx1"/>
                </a:solidFill>
                <a:latin typeface="Times New Roman" pitchFamily="18" charset="0"/>
              </a:rPr>
              <a:t>Bàng</a:t>
            </a:r>
            <a:r>
              <a:rPr lang="en-US" sz="3200" b="1" i="1" dirty="0">
                <a:solidFill>
                  <a:schemeClr val="tx1"/>
                </a:solidFill>
                <a:latin typeface="Times New Roman" pitchFamily="18" charset="0"/>
              </a:rPr>
              <a:t> </a:t>
            </a:r>
            <a:r>
              <a:rPr lang="en-US" sz="3200" b="1" i="1" dirty="0" err="1">
                <a:solidFill>
                  <a:schemeClr val="tx1"/>
                </a:solidFill>
                <a:latin typeface="Times New Roman" pitchFamily="18" charset="0"/>
              </a:rPr>
              <a:t>bạc</a:t>
            </a:r>
            <a:endParaRPr lang="en-US" sz="3200" dirty="0">
              <a:solidFill>
                <a:schemeClr val="tx1"/>
              </a:solidFill>
              <a:latin typeface="Times New Roman" pitchFamily="18" charset="0"/>
            </a:endParaRPr>
          </a:p>
        </p:txBody>
      </p:sp>
    </p:spTree>
    <p:extLst>
      <p:ext uri="{BB962C8B-B14F-4D97-AF65-F5344CB8AC3E}">
        <p14:creationId xmlns:p14="http://schemas.microsoft.com/office/powerpoint/2010/main" val="41973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62957" y="555136"/>
            <a:ext cx="7245064"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3200" dirty="0" err="1">
                <a:latin typeface="Times New Roman" pitchFamily="18" charset="0"/>
              </a:rPr>
              <a:t>Đoạn</a:t>
            </a:r>
            <a:r>
              <a:rPr lang="en-US" sz="3200" dirty="0">
                <a:latin typeface="Times New Roman" pitchFamily="18" charset="0"/>
              </a:rPr>
              <a:t> </a:t>
            </a:r>
            <a:r>
              <a:rPr lang="en-US" sz="3200" dirty="0" err="1">
                <a:latin typeface="Times New Roman" pitchFamily="18" charset="0"/>
              </a:rPr>
              <a:t>trích”Tức</a:t>
            </a:r>
            <a:r>
              <a:rPr lang="en-US" sz="3200" dirty="0">
                <a:latin typeface="Times New Roman" pitchFamily="18" charset="0"/>
              </a:rPr>
              <a:t> </a:t>
            </a:r>
            <a:r>
              <a:rPr lang="en-US" sz="3200" dirty="0" err="1">
                <a:latin typeface="Times New Roman" pitchFamily="18" charset="0"/>
              </a:rPr>
              <a:t>nước</a:t>
            </a:r>
            <a:r>
              <a:rPr lang="en-US" sz="3200" dirty="0">
                <a:latin typeface="Times New Roman" pitchFamily="18" charset="0"/>
              </a:rPr>
              <a:t> </a:t>
            </a:r>
            <a:r>
              <a:rPr lang="en-US" sz="3200" dirty="0" err="1">
                <a:latin typeface="Times New Roman" pitchFamily="18" charset="0"/>
              </a:rPr>
              <a:t>vỡ</a:t>
            </a:r>
            <a:r>
              <a:rPr lang="en-US" sz="3200" dirty="0">
                <a:latin typeface="Times New Roman" pitchFamily="18" charset="0"/>
              </a:rPr>
              <a:t> </a:t>
            </a:r>
            <a:r>
              <a:rPr lang="en-US" sz="3200" dirty="0" err="1">
                <a:latin typeface="Times New Roman" pitchFamily="18" charset="0"/>
              </a:rPr>
              <a:t>bờ</a:t>
            </a:r>
            <a:r>
              <a:rPr lang="en-US" sz="3200" dirty="0">
                <a:latin typeface="Times New Roman" pitchFamily="18" charset="0"/>
              </a:rPr>
              <a:t>” </a:t>
            </a:r>
            <a:r>
              <a:rPr lang="en-US" sz="3200" dirty="0" err="1">
                <a:latin typeface="Times New Roman" pitchFamily="18" charset="0"/>
              </a:rPr>
              <a:t>cho</a:t>
            </a:r>
            <a:r>
              <a:rPr lang="en-US" sz="3200" dirty="0">
                <a:latin typeface="Times New Roman" pitchFamily="18" charset="0"/>
              </a:rPr>
              <a:t> ta </a:t>
            </a:r>
            <a:r>
              <a:rPr lang="en-US" sz="3200" dirty="0" err="1">
                <a:latin typeface="Times New Roman" pitchFamily="18" charset="0"/>
              </a:rPr>
              <a:t>thấy</a:t>
            </a:r>
            <a:r>
              <a:rPr lang="en-US" sz="3200" dirty="0">
                <a:latin typeface="Times New Roman" pitchFamily="18" charset="0"/>
              </a:rPr>
              <a:t> </a:t>
            </a:r>
            <a:r>
              <a:rPr lang="en-US" sz="3200" dirty="0" err="1">
                <a:latin typeface="Times New Roman" pitchFamily="18" charset="0"/>
              </a:rPr>
              <a:t>vẻ</a:t>
            </a:r>
            <a:r>
              <a:rPr lang="en-US" sz="3200" dirty="0">
                <a:latin typeface="Times New Roman" pitchFamily="18" charset="0"/>
              </a:rPr>
              <a:t> </a:t>
            </a:r>
            <a:r>
              <a:rPr lang="en-US" sz="3200" dirty="0" err="1">
                <a:latin typeface="Times New Roman" pitchFamily="18" charset="0"/>
              </a:rPr>
              <a:t>đẹp</a:t>
            </a:r>
            <a:r>
              <a:rPr lang="en-US" sz="3200" dirty="0">
                <a:latin typeface="Times New Roman" pitchFamily="18" charset="0"/>
              </a:rPr>
              <a:t> </a:t>
            </a:r>
            <a:r>
              <a:rPr lang="en-US" sz="3200" dirty="0" err="1">
                <a:latin typeface="Times New Roman" pitchFamily="18" charset="0"/>
              </a:rPr>
              <a:t>tâm</a:t>
            </a:r>
            <a:r>
              <a:rPr lang="en-US" sz="3200" dirty="0">
                <a:latin typeface="Times New Roman" pitchFamily="18" charset="0"/>
              </a:rPr>
              <a:t> </a:t>
            </a:r>
            <a:r>
              <a:rPr lang="en-US" sz="3200" dirty="0" err="1">
                <a:latin typeface="Times New Roman" pitchFamily="18" charset="0"/>
              </a:rPr>
              <a:t>hồn</a:t>
            </a:r>
            <a:r>
              <a:rPr lang="en-US" sz="3200" dirty="0">
                <a:latin typeface="Times New Roman" pitchFamily="18" charset="0"/>
              </a:rPr>
              <a:t> </a:t>
            </a:r>
            <a:r>
              <a:rPr lang="en-US" sz="3200" dirty="0" err="1">
                <a:latin typeface="Times New Roman" pitchFamily="18" charset="0"/>
              </a:rPr>
              <a:t>của</a:t>
            </a:r>
            <a:r>
              <a:rPr lang="en-US" sz="3200" dirty="0">
                <a:latin typeface="Times New Roman" pitchFamily="18" charset="0"/>
              </a:rPr>
              <a:t>... </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501485" y="555136"/>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dirty="0" err="1">
                <a:solidFill>
                  <a:schemeClr val="tx1"/>
                </a:solidFill>
                <a:latin typeface="Times New Roman" pitchFamily="18" charset="0"/>
              </a:rPr>
              <a:t>Người</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phụ</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nữ</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nông</a:t>
            </a:r>
            <a:r>
              <a:rPr lang="en-US" sz="2400" b="1" i="1" dirty="0">
                <a:solidFill>
                  <a:schemeClr val="tx1"/>
                </a:solidFill>
                <a:latin typeface="Times New Roman" pitchFamily="18" charset="0"/>
              </a:rPr>
              <a:t> </a:t>
            </a:r>
            <a:r>
              <a:rPr lang="en-US" sz="2400" b="1" i="1" dirty="0" err="1">
                <a:solidFill>
                  <a:schemeClr val="tx1"/>
                </a:solidFill>
                <a:latin typeface="Times New Roman" pitchFamily="18" charset="0"/>
              </a:rPr>
              <a:t>dân</a:t>
            </a:r>
            <a:r>
              <a:rPr lang="en-US" sz="2400" dirty="0">
                <a:solidFill>
                  <a:schemeClr val="tx1"/>
                </a:solidFill>
                <a:effectLst>
                  <a:outerShdw blurRad="38100" dist="38100" dir="2700000" algn="tl">
                    <a:srgbClr val="C0C0C0"/>
                  </a:outerShdw>
                </a:effectLst>
              </a:rPr>
              <a:t> </a:t>
            </a:r>
          </a:p>
        </p:txBody>
      </p:sp>
    </p:spTree>
    <p:extLst>
      <p:ext uri="{BB962C8B-B14F-4D97-AF65-F5344CB8AC3E}">
        <p14:creationId xmlns:p14="http://schemas.microsoft.com/office/powerpoint/2010/main" val="426369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501485" y="555136"/>
            <a:ext cx="8524274" cy="1205689"/>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2800" dirty="0" err="1">
                <a:effectLst>
                  <a:outerShdw blurRad="38100" dist="38100" dir="2700000" algn="tl">
                    <a:srgbClr val="FFFFFF"/>
                  </a:outerShdw>
                </a:effectLst>
                <a:latin typeface="Times New Roman" pitchFamily="18" charset="0"/>
              </a:rPr>
              <a:t>Đoạn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trích</a:t>
            </a:r>
            <a:r>
              <a:rPr lang="en-US" sz="2800" dirty="0">
                <a:effectLst>
                  <a:outerShdw blurRad="38100" dist="38100" dir="2700000" algn="tl">
                    <a:srgbClr val="FFFFFF"/>
                  </a:outerShdw>
                </a:effectLst>
                <a:latin typeface="Times New Roman" pitchFamily="18" charset="0"/>
              </a:rPr>
              <a:t> “ </a:t>
            </a:r>
            <a:r>
              <a:rPr lang="en-US" sz="2800" dirty="0" err="1">
                <a:effectLst>
                  <a:outerShdw blurRad="38100" dist="38100" dir="2700000" algn="tl">
                    <a:srgbClr val="FFFFFF"/>
                  </a:outerShdw>
                </a:effectLst>
                <a:latin typeface="Times New Roman" pitchFamily="18" charset="0"/>
              </a:rPr>
              <a:t>Trong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lòng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mẹ</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nằm</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trong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chương</a:t>
            </a:r>
            <a:r>
              <a:rPr lang="en-US" sz="2800" dirty="0">
                <a:effectLst>
                  <a:outerShdw blurRad="38100" dist="38100" dir="2700000" algn="tl">
                    <a:srgbClr val="FFFFFF"/>
                  </a:outerShdw>
                </a:effectLst>
                <a:latin typeface="Times New Roman" pitchFamily="18" charset="0"/>
              </a:rPr>
              <a:t> ... </a:t>
            </a:r>
            <a:r>
              <a:rPr lang="en-US" sz="2800" dirty="0" err="1">
                <a:effectLst>
                  <a:outerShdw blurRad="38100" dist="38100" dir="2700000" algn="tl">
                    <a:srgbClr val="FFFFFF"/>
                  </a:outerShdw>
                </a:effectLst>
                <a:latin typeface="Times New Roman" pitchFamily="18" charset="0"/>
              </a:rPr>
              <a:t>của</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tác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phẩm</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Những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ngày</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thơ</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ấu</a:t>
            </a:r>
            <a:r>
              <a:rPr lang="en-US" sz="2800" dirty="0">
                <a:effectLst>
                  <a:outerShdw blurRad="38100" dist="38100" dir="2700000" algn="tl">
                    <a:srgbClr val="FFFFFF"/>
                  </a:outerShdw>
                </a:effectLst>
                <a:latin typeface="Times New Roman" pitchFamily="18" charset="0"/>
              </a:rPr>
              <a:t>”?</a:t>
            </a:r>
            <a:r>
              <a:rPr lang="en-US" sz="2800" dirty="0">
                <a:effectLst>
                  <a:outerShdw blurRad="38100" dist="38100" dir="2700000" algn="tl">
                    <a:srgbClr val="FFFFFF"/>
                  </a:outerShdw>
                </a:effectLst>
              </a:rPr>
              <a:t> </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280768" y="674940"/>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i="1" dirty="0">
                <a:solidFill>
                  <a:schemeClr val="tx1"/>
                </a:solidFill>
                <a:effectLst>
                  <a:outerShdw blurRad="38100" dist="38100" dir="2700000" algn="tl">
                    <a:srgbClr val="C0C0C0"/>
                  </a:outerShdw>
                </a:effectLst>
                <a:latin typeface="Times New Roman" pitchFamily="18" charset="0"/>
              </a:rPr>
              <a:t>IV</a:t>
            </a:r>
            <a:endParaRPr lang="en-US" sz="48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6627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Ã¢n dung nhÃ  vÄn Nam Cao.">
            <a:extLst>
              <a:ext uri="{FF2B5EF4-FFF2-40B4-BE49-F238E27FC236}">
                <a16:creationId xmlns:a16="http://schemas.microsoft.com/office/drawing/2014/main" id="{E8F50CEF-5799-4DEB-8E33-41B8DF335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361" y="490653"/>
            <a:ext cx="2295922" cy="3053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A526A3-7D30-4B68-B838-F4EE54B1176A}"/>
              </a:ext>
            </a:extLst>
          </p:cNvPr>
          <p:cNvSpPr/>
          <p:nvPr/>
        </p:nvSpPr>
        <p:spPr>
          <a:xfrm>
            <a:off x="479502" y="2793360"/>
            <a:ext cx="5594196" cy="892552"/>
          </a:xfrm>
          <a:prstGeom prst="rect">
            <a:avLst/>
          </a:prstGeom>
        </p:spPr>
        <p:txBody>
          <a:bodyPr wrap="square">
            <a:spAutoFit/>
          </a:bodyPr>
          <a:lstStyle/>
          <a:p>
            <a:r>
              <a:rPr lang="vi-VN" sz="2600" b="1" dirty="0">
                <a:solidFill>
                  <a:srgbClr val="FF0000"/>
                </a:solidFill>
                <a:latin typeface="+mj-lt"/>
              </a:rPr>
              <a:t>Bút danh của ông được ghép từ hai chữ của tên tổng và huyện.</a:t>
            </a:r>
            <a:endParaRPr lang="en-SG" sz="2600" b="1" dirty="0">
              <a:solidFill>
                <a:srgbClr val="FF0000"/>
              </a:solidFill>
              <a:latin typeface="+mj-lt"/>
            </a:endParaRPr>
          </a:p>
        </p:txBody>
      </p:sp>
      <p:sp>
        <p:nvSpPr>
          <p:cNvPr id="5" name="Rectangle 4">
            <a:extLst>
              <a:ext uri="{FF2B5EF4-FFF2-40B4-BE49-F238E27FC236}">
                <a16:creationId xmlns:a16="http://schemas.microsoft.com/office/drawing/2014/main" id="{FE2F9DC2-FCA4-4AB1-B586-F72F83041201}"/>
              </a:ext>
            </a:extLst>
          </p:cNvPr>
          <p:cNvSpPr/>
          <p:nvPr/>
        </p:nvSpPr>
        <p:spPr>
          <a:xfrm>
            <a:off x="1907823" y="365567"/>
            <a:ext cx="1962397" cy="584775"/>
          </a:xfrm>
          <a:prstGeom prst="rect">
            <a:avLst/>
          </a:prstGeom>
        </p:spPr>
        <p:txBody>
          <a:bodyPr wrap="none">
            <a:spAutoFit/>
          </a:bodyPr>
          <a:lstStyle/>
          <a:p>
            <a:r>
              <a:rPr lang="en-SG" sz="3200" b="1" dirty="0">
                <a:solidFill>
                  <a:srgbClr val="222222"/>
                </a:solidFill>
                <a:latin typeface="Times New Roman" panose="02020603050405020304" pitchFamily="18" charset="0"/>
                <a:cs typeface="Times New Roman" panose="02020603050405020304" pitchFamily="18" charset="0"/>
              </a:rPr>
              <a:t>1915-1951</a:t>
            </a:r>
            <a:endParaRPr lang="en-SG" sz="32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0526323-B937-42F9-B606-D5C3FCB894A1}"/>
              </a:ext>
            </a:extLst>
          </p:cNvPr>
          <p:cNvSpPr/>
          <p:nvPr/>
        </p:nvSpPr>
        <p:spPr>
          <a:xfrm>
            <a:off x="479502" y="1225520"/>
            <a:ext cx="5594196" cy="1292662"/>
          </a:xfrm>
          <a:prstGeom prst="rect">
            <a:avLst/>
          </a:prstGeom>
        </p:spPr>
        <p:txBody>
          <a:bodyPr wrap="square">
            <a:spAutoFit/>
          </a:bodyPr>
          <a:lstStyle/>
          <a:p>
            <a:pPr algn="just"/>
            <a:r>
              <a:rPr lang="en-SG" sz="2600" b="1" dirty="0" err="1">
                <a:solidFill>
                  <a:srgbClr val="00B050"/>
                </a:solidFill>
                <a:latin typeface="Times New Roman" panose="02020603050405020304" pitchFamily="18" charset="0"/>
                <a:cs typeface="Times New Roman" panose="02020603050405020304" pitchFamily="18" charset="0"/>
              </a:rPr>
              <a:t>Ông</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tên</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thật</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Trần</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Hữu</a:t>
            </a:r>
            <a:r>
              <a:rPr lang="en-SG" sz="2600" b="1" dirty="0">
                <a:solidFill>
                  <a:srgbClr val="00B050"/>
                </a:solidFill>
                <a:latin typeface="Times New Roman" panose="02020603050405020304" pitchFamily="18" charset="0"/>
                <a:cs typeface="Times New Roman" panose="02020603050405020304" pitchFamily="18" charset="0"/>
              </a:rPr>
              <a:t> Tri, </a:t>
            </a:r>
            <a:r>
              <a:rPr lang="en-SG" sz="2600" b="1" dirty="0" err="1">
                <a:solidFill>
                  <a:srgbClr val="00B050"/>
                </a:solidFill>
                <a:latin typeface="Times New Roman" panose="02020603050405020304" pitchFamily="18" charset="0"/>
                <a:cs typeface="Times New Roman" panose="02020603050405020304" pitchFamily="18" charset="0"/>
              </a:rPr>
              <a:t>quê</a:t>
            </a:r>
            <a:r>
              <a:rPr lang="en-SG" sz="2600" b="1" dirty="0">
                <a:solidFill>
                  <a:srgbClr val="00B050"/>
                </a:solidFill>
                <a:latin typeface="Times New Roman" panose="02020603050405020304" pitchFamily="18" charset="0"/>
                <a:cs typeface="Times New Roman" panose="02020603050405020304" pitchFamily="18" charset="0"/>
              </a:rPr>
              <a:t> ở </a:t>
            </a:r>
            <a:r>
              <a:rPr lang="en-SG" sz="2600" b="1" dirty="0" err="1">
                <a:solidFill>
                  <a:srgbClr val="00B050"/>
                </a:solidFill>
                <a:latin typeface="Times New Roman" panose="02020603050405020304" pitchFamily="18" charset="0"/>
                <a:cs typeface="Times New Roman" panose="02020603050405020304" pitchFamily="18" charset="0"/>
              </a:rPr>
              <a:t>làng</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Đại</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Hoàng</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tổng</a:t>
            </a:r>
            <a:r>
              <a:rPr lang="en-SG" sz="2600" b="1" dirty="0">
                <a:solidFill>
                  <a:srgbClr val="00B050"/>
                </a:solidFill>
                <a:latin typeface="Times New Roman" panose="02020603050405020304" pitchFamily="18" charset="0"/>
                <a:cs typeface="Times New Roman" panose="02020603050405020304" pitchFamily="18" charset="0"/>
              </a:rPr>
              <a:t> Cao </a:t>
            </a:r>
            <a:r>
              <a:rPr lang="en-SG" sz="2600" b="1" dirty="0" err="1">
                <a:solidFill>
                  <a:srgbClr val="00B050"/>
                </a:solidFill>
                <a:latin typeface="Times New Roman" panose="02020603050405020304" pitchFamily="18" charset="0"/>
                <a:cs typeface="Times New Roman" panose="02020603050405020304" pitchFamily="18" charset="0"/>
              </a:rPr>
              <a:t>Đà</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huyện</a:t>
            </a:r>
            <a:r>
              <a:rPr lang="en-SG" sz="2600" b="1" dirty="0">
                <a:solidFill>
                  <a:srgbClr val="00B050"/>
                </a:solidFill>
                <a:latin typeface="Times New Roman" panose="02020603050405020304" pitchFamily="18" charset="0"/>
                <a:cs typeface="Times New Roman" panose="02020603050405020304" pitchFamily="18" charset="0"/>
              </a:rPr>
              <a:t> Nam Sang, </a:t>
            </a:r>
            <a:r>
              <a:rPr lang="en-SG" sz="2600" b="1" dirty="0" err="1">
                <a:solidFill>
                  <a:srgbClr val="00B050"/>
                </a:solidFill>
                <a:latin typeface="Times New Roman" panose="02020603050405020304" pitchFamily="18" charset="0"/>
                <a:cs typeface="Times New Roman" panose="02020603050405020304" pitchFamily="18" charset="0"/>
              </a:rPr>
              <a:t>tỉnh</a:t>
            </a:r>
            <a:r>
              <a:rPr lang="en-SG" sz="2600" b="1" dirty="0">
                <a:solidFill>
                  <a:srgbClr val="00B050"/>
                </a:solidFill>
                <a:latin typeface="Times New Roman" panose="02020603050405020304" pitchFamily="18" charset="0"/>
                <a:cs typeface="Times New Roman" panose="02020603050405020304" pitchFamily="18" charset="0"/>
              </a:rPr>
              <a:t> </a:t>
            </a:r>
            <a:r>
              <a:rPr lang="en-SG" sz="2600" b="1" dirty="0" err="1">
                <a:solidFill>
                  <a:srgbClr val="00B050"/>
                </a:solidFill>
                <a:latin typeface="Times New Roman" panose="02020603050405020304" pitchFamily="18" charset="0"/>
                <a:cs typeface="Times New Roman" panose="02020603050405020304" pitchFamily="18" charset="0"/>
              </a:rPr>
              <a:t>Hà</a:t>
            </a:r>
            <a:r>
              <a:rPr lang="en-SG" sz="2600" b="1" dirty="0">
                <a:solidFill>
                  <a:srgbClr val="00B050"/>
                </a:solidFill>
                <a:latin typeface="Times New Roman" panose="02020603050405020304" pitchFamily="18" charset="0"/>
                <a:cs typeface="Times New Roman" panose="02020603050405020304" pitchFamily="18" charset="0"/>
              </a:rPr>
              <a:t> Nam </a:t>
            </a:r>
          </a:p>
        </p:txBody>
      </p:sp>
      <p:sp>
        <p:nvSpPr>
          <p:cNvPr id="7" name="Rectangle 6">
            <a:extLst>
              <a:ext uri="{FF2B5EF4-FFF2-40B4-BE49-F238E27FC236}">
                <a16:creationId xmlns:a16="http://schemas.microsoft.com/office/drawing/2014/main" id="{E34DC8E5-F65D-4628-9D2A-84ED38784156}"/>
              </a:ext>
            </a:extLst>
          </p:cNvPr>
          <p:cNvSpPr/>
          <p:nvPr/>
        </p:nvSpPr>
        <p:spPr>
          <a:xfrm>
            <a:off x="449767" y="4001482"/>
            <a:ext cx="8426604" cy="892552"/>
          </a:xfrm>
          <a:prstGeom prst="rect">
            <a:avLst/>
          </a:prstGeom>
        </p:spPr>
        <p:txBody>
          <a:bodyPr wrap="square">
            <a:spAutoFit/>
          </a:bodyPr>
          <a:lstStyle/>
          <a:p>
            <a:pPr algn="just"/>
            <a:r>
              <a:rPr lang="en-SG" sz="2600" b="1" dirty="0">
                <a:solidFill>
                  <a:srgbClr val="0070C0"/>
                </a:solidFill>
                <a:latin typeface="Times New Roman" panose="02020603050405020304" pitchFamily="18" charset="0"/>
                <a:cs typeface="Times New Roman" panose="02020603050405020304" pitchFamily="18" charset="0"/>
              </a:rPr>
              <a:t>M</a:t>
            </a:r>
            <a:r>
              <a:rPr lang="vi-VN" sz="2600" b="1" dirty="0">
                <a:solidFill>
                  <a:srgbClr val="0070C0"/>
                </a:solidFill>
                <a:latin typeface="Times New Roman" panose="02020603050405020304" pitchFamily="18" charset="0"/>
                <a:cs typeface="Times New Roman" panose="02020603050405020304" pitchFamily="18" charset="0"/>
              </a:rPr>
              <a:t>ột số nhân vật của Nam Cao trở thành những hình tượng điển hình, được sử dụng trong ngôn ngữ hàng ngày.</a:t>
            </a:r>
            <a:endParaRPr lang="en-SG" sz="2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5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41949" y="557547"/>
            <a:ext cx="7460101" cy="1262958"/>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Thành</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công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nghệ</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thuật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nổi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bật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nhất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của</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tác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phẩm</a:t>
            </a:r>
            <a:r>
              <a:rPr lang="en-US" sz="2800" dirty="0">
                <a:effectLst>
                  <a:outerShdw blurRad="38100" dist="38100" dir="2700000" algn="tl">
                    <a:srgbClr val="FFFFFF"/>
                  </a:outerShdw>
                </a:effectLst>
                <a:latin typeface="Times New Roman" pitchFamily="18" charset="0"/>
              </a:rPr>
              <a:t> “ </a:t>
            </a:r>
            <a:r>
              <a:rPr lang="en-US" sz="2800" dirty="0" err="1">
                <a:effectLst>
                  <a:outerShdw blurRad="38100" dist="38100" dir="2700000" algn="tl">
                    <a:srgbClr val="FFFFFF"/>
                  </a:outerShdw>
                </a:effectLst>
                <a:latin typeface="Times New Roman" pitchFamily="18" charset="0"/>
              </a:rPr>
              <a:t>Tắt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đèn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xây</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dựng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được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nhân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vật</a:t>
            </a:r>
            <a:r>
              <a:rPr lang="en-US" sz="2800" dirty="0">
                <a:effectLst>
                  <a:outerShdw blurRad="38100" dist="38100" dir="2700000" algn="tl">
                    <a:srgbClr val="FFFFFF"/>
                  </a:outerShdw>
                </a:effectLst>
                <a:latin typeface="Times New Roman" pitchFamily="18" charset="0"/>
              </a:rPr>
              <a:t> ... </a:t>
            </a:r>
            <a:r>
              <a:rPr lang="en-US" sz="2800" dirty="0" err="1">
                <a:effectLst>
                  <a:outerShdw blurRad="38100" dist="38100" dir="2700000" algn="tl">
                    <a:srgbClr val="FFFFFF"/>
                  </a:outerShdw>
                </a:effectLst>
                <a:latin typeface="Times New Roman" pitchFamily="18" charset="0"/>
              </a:rPr>
              <a:t>trong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hoàn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cảnh</a:t>
            </a:r>
            <a:r>
              <a:rPr lang="en-US" sz="2800" dirty="0">
                <a:effectLst>
                  <a:outerShdw blurRad="38100" dist="38100" dir="2700000" algn="tl">
                    <a:srgbClr val="FFFFFF"/>
                  </a:outerShdw>
                </a:effectLst>
                <a:latin typeface="Times New Roman" pitchFamily="18" charset="0"/>
              </a:rPr>
              <a:t>... ? </a:t>
            </a:r>
          </a:p>
          <a:p>
            <a:pPr algn="ctr">
              <a:spcBef>
                <a:spcPct val="50000"/>
              </a:spcBef>
              <a:defRPr/>
            </a:pP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21232" y="677351"/>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i="1" dirty="0" err="1">
                <a:solidFill>
                  <a:schemeClr val="tx1"/>
                </a:solidFill>
                <a:effectLst>
                  <a:outerShdw blurRad="38100" dist="38100" dir="2700000" algn="tl">
                    <a:srgbClr val="C0C0C0"/>
                  </a:outerShdw>
                </a:effectLst>
                <a:latin typeface="Times New Roman" pitchFamily="18" charset="0"/>
              </a:rPr>
              <a:t>Điển</a:t>
            </a:r>
            <a:r>
              <a:rPr lang="en-US" sz="3600" b="1" i="1" dirty="0">
                <a:solidFill>
                  <a:schemeClr val="tx1"/>
                </a:solidFill>
                <a:effectLst>
                  <a:outerShdw blurRad="38100" dist="38100" dir="2700000" algn="tl">
                    <a:srgbClr val="C0C0C0"/>
                  </a:outerShdw>
                </a:effectLst>
                <a:latin typeface="Times New Roman" pitchFamily="18" charset="0"/>
              </a:rPr>
              <a:t> </a:t>
            </a:r>
            <a:r>
              <a:rPr lang="en-US" sz="3600" b="1" i="1" dirty="0" err="1">
                <a:solidFill>
                  <a:schemeClr val="tx1"/>
                </a:solidFill>
                <a:effectLst>
                  <a:outerShdw blurRad="38100" dist="38100" dir="2700000" algn="tl">
                    <a:srgbClr val="C0C0C0"/>
                  </a:outerShdw>
                </a:effectLst>
                <a:latin typeface="Times New Roman" pitchFamily="18" charset="0"/>
              </a:rPr>
              <a:t>hình</a:t>
            </a:r>
            <a:endParaRPr lang="en-US" sz="3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6756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41949" y="557547"/>
            <a:ext cx="7460101" cy="1262958"/>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Nhà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phê</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bình</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văn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học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Vũ</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Ngọc</a:t>
            </a:r>
            <a:r>
              <a:rPr lang="en-US" sz="2800" dirty="0">
                <a:effectLst>
                  <a:outerShdw blurRad="38100" dist="38100" dir="2700000" algn="tl">
                    <a:srgbClr val="FFFFFF"/>
                  </a:outerShdw>
                </a:effectLst>
                <a:latin typeface="Times New Roman" pitchFamily="18" charset="0"/>
              </a:rPr>
              <a:t> Phan </a:t>
            </a:r>
            <a:r>
              <a:rPr lang="en-US" sz="2800" dirty="0" err="1">
                <a:effectLst>
                  <a:outerShdw blurRad="38100" dist="38100" dir="2700000" algn="tl">
                    <a:srgbClr val="FFFFFF"/>
                  </a:outerShdw>
                </a:effectLst>
                <a:latin typeface="Times New Roman" pitchFamily="18" charset="0"/>
              </a:rPr>
              <a:t>đã</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gọi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các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đoạn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chị</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Dậu</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đánh</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nhau</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với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tên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cai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lệ</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một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đoạn</a:t>
            </a:r>
            <a:r>
              <a:rPr lang="en-US" sz="2800" dirty="0">
                <a:effectLst>
                  <a:outerShdw blurRad="38100" dist="38100" dir="2700000" algn="tl">
                    <a:srgbClr val="FFFFFF"/>
                  </a:outerShdw>
                </a:effectLst>
                <a:latin typeface="Times New Roman" pitchFamily="18" charset="0"/>
              </a:rPr>
              <a:t> ... </a:t>
            </a:r>
          </a:p>
          <a:p>
            <a:pPr algn="ctr">
              <a:spcBef>
                <a:spcPct val="50000"/>
              </a:spcBef>
              <a:defRPr/>
            </a:pP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21232" y="677351"/>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i="1" dirty="0" err="1">
                <a:solidFill>
                  <a:schemeClr val="tx1"/>
                </a:solidFill>
                <a:effectLst>
                  <a:outerShdw blurRad="38100" dist="38100" dir="2700000" algn="tl">
                    <a:srgbClr val="C0C0C0"/>
                  </a:outerShdw>
                </a:effectLst>
                <a:latin typeface="Times New Roman" pitchFamily="18" charset="0"/>
              </a:rPr>
              <a:t>Tuyệt</a:t>
            </a:r>
            <a:r>
              <a:rPr lang="en-US" sz="3600" b="1" i="1" dirty="0">
                <a:solidFill>
                  <a:schemeClr val="tx1"/>
                </a:solidFill>
                <a:effectLst>
                  <a:outerShdw blurRad="38100" dist="38100" dir="2700000" algn="tl">
                    <a:srgbClr val="C0C0C0"/>
                  </a:outerShdw>
                </a:effectLst>
                <a:latin typeface="Times New Roman" pitchFamily="18" charset="0"/>
              </a:rPr>
              <a:t> </a:t>
            </a:r>
            <a:r>
              <a:rPr lang="en-US" sz="3600" b="1" i="1" dirty="0" err="1">
                <a:solidFill>
                  <a:schemeClr val="tx1"/>
                </a:solidFill>
                <a:effectLst>
                  <a:outerShdw blurRad="38100" dist="38100" dir="2700000" algn="tl">
                    <a:srgbClr val="C0C0C0"/>
                  </a:outerShdw>
                </a:effectLst>
                <a:latin typeface="Times New Roman" pitchFamily="18" charset="0"/>
              </a:rPr>
              <a:t>khéo</a:t>
            </a:r>
            <a:endParaRPr lang="en-US" sz="3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40512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41949" y="557547"/>
            <a:ext cx="7460101" cy="1262958"/>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Còn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văn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Nguyễn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Tuân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lại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cho</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rằng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với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Tắt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đèn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Ngô</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Tất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Tố</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đã</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xui</a:t>
            </a:r>
            <a:r>
              <a:rPr lang="en-US" sz="2800" dirty="0">
                <a:effectLst>
                  <a:outerShdw blurRad="38100" dist="38100" dir="2700000" algn="tl">
                    <a:srgbClr val="FFFFFF"/>
                  </a:outerShdw>
                </a:effectLst>
                <a:latin typeface="Times New Roman" pitchFamily="18" charset="0"/>
              </a:rPr>
              <a:t>... </a:t>
            </a:r>
            <a:endParaRPr lang="en-US" sz="1100" dirty="0">
              <a:effectLst>
                <a:outerShdw blurRad="38100" dist="38100" dir="2700000" algn="tl">
                  <a:srgbClr val="FFFFFF"/>
                </a:outerShdw>
              </a:effectLst>
              <a:latin typeface="Times New Roman" pitchFamily="18" charset="0"/>
            </a:endParaRPr>
          </a:p>
          <a:p>
            <a:pPr algn="ctr">
              <a:spcBef>
                <a:spcPct val="50000"/>
              </a:spcBef>
              <a:defRPr/>
            </a:pP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21232" y="677351"/>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i="1" dirty="0" err="1">
                <a:solidFill>
                  <a:schemeClr val="tx1"/>
                </a:solidFill>
                <a:effectLst>
                  <a:outerShdw blurRad="38100" dist="38100" dir="2700000" algn="tl">
                    <a:srgbClr val="C0C0C0"/>
                  </a:outerShdw>
                </a:effectLst>
                <a:latin typeface="Times New Roman" pitchFamily="18" charset="0"/>
              </a:rPr>
              <a:t>Người</a:t>
            </a:r>
            <a:r>
              <a:rPr lang="en-US" sz="2400" b="1" i="1" dirty="0">
                <a:solidFill>
                  <a:schemeClr val="tx1"/>
                </a:solidFill>
                <a:effectLst>
                  <a:outerShdw blurRad="38100" dist="38100" dir="2700000" algn="tl">
                    <a:srgbClr val="C0C0C0"/>
                  </a:outerShdw>
                </a:effectLst>
                <a:latin typeface="Times New Roman" pitchFamily="18" charset="0"/>
              </a:rPr>
              <a:t> </a:t>
            </a:r>
            <a:r>
              <a:rPr lang="en-US" sz="2400" b="1" i="1" dirty="0" err="1">
                <a:solidFill>
                  <a:schemeClr val="tx1"/>
                </a:solidFill>
                <a:effectLst>
                  <a:outerShdw blurRad="38100" dist="38100" dir="2700000" algn="tl">
                    <a:srgbClr val="C0C0C0"/>
                  </a:outerShdw>
                </a:effectLst>
                <a:latin typeface="Times New Roman" pitchFamily="18" charset="0"/>
              </a:rPr>
              <a:t>nông</a:t>
            </a:r>
            <a:r>
              <a:rPr lang="en-US" sz="2400" b="1" i="1" dirty="0">
                <a:solidFill>
                  <a:schemeClr val="tx1"/>
                </a:solidFill>
                <a:effectLst>
                  <a:outerShdw blurRad="38100" dist="38100" dir="2700000" algn="tl">
                    <a:srgbClr val="C0C0C0"/>
                  </a:outerShdw>
                </a:effectLst>
                <a:latin typeface="Times New Roman" pitchFamily="18" charset="0"/>
              </a:rPr>
              <a:t> </a:t>
            </a:r>
            <a:r>
              <a:rPr lang="en-US" sz="2400" b="1" i="1" dirty="0" err="1">
                <a:solidFill>
                  <a:schemeClr val="tx1"/>
                </a:solidFill>
                <a:effectLst>
                  <a:outerShdw blurRad="38100" dist="38100" dir="2700000" algn="tl">
                    <a:srgbClr val="C0C0C0"/>
                  </a:outerShdw>
                </a:effectLst>
                <a:latin typeface="Times New Roman" pitchFamily="18" charset="0"/>
              </a:rPr>
              <a:t>dân</a:t>
            </a:r>
            <a:r>
              <a:rPr lang="en-US" sz="2400" b="1" i="1" dirty="0">
                <a:solidFill>
                  <a:schemeClr val="tx1"/>
                </a:solidFill>
                <a:effectLst>
                  <a:outerShdw blurRad="38100" dist="38100" dir="2700000" algn="tl">
                    <a:srgbClr val="C0C0C0"/>
                  </a:outerShdw>
                </a:effectLst>
                <a:latin typeface="Times New Roman" pitchFamily="18" charset="0"/>
              </a:rPr>
              <a:t> </a:t>
            </a:r>
            <a:r>
              <a:rPr lang="en-US" sz="2400" b="1" i="1" dirty="0" err="1">
                <a:solidFill>
                  <a:schemeClr val="tx1"/>
                </a:solidFill>
                <a:effectLst>
                  <a:outerShdw blurRad="38100" dist="38100" dir="2700000" algn="tl">
                    <a:srgbClr val="C0C0C0"/>
                  </a:outerShdw>
                </a:effectLst>
                <a:latin typeface="Times New Roman" pitchFamily="18" charset="0"/>
              </a:rPr>
              <a:t>nổi</a:t>
            </a:r>
            <a:r>
              <a:rPr lang="en-US" sz="2400" b="1" i="1" dirty="0">
                <a:solidFill>
                  <a:schemeClr val="tx1"/>
                </a:solidFill>
                <a:effectLst>
                  <a:outerShdw blurRad="38100" dist="38100" dir="2700000" algn="tl">
                    <a:srgbClr val="C0C0C0"/>
                  </a:outerShdw>
                </a:effectLst>
                <a:latin typeface="Times New Roman" pitchFamily="18" charset="0"/>
              </a:rPr>
              <a:t> </a:t>
            </a:r>
            <a:r>
              <a:rPr lang="en-US" sz="2400" b="1" i="1" dirty="0" err="1">
                <a:solidFill>
                  <a:schemeClr val="tx1"/>
                </a:solidFill>
                <a:effectLst>
                  <a:outerShdw blurRad="38100" dist="38100" dir="2700000" algn="tl">
                    <a:srgbClr val="C0C0C0"/>
                  </a:outerShdw>
                </a:effectLst>
                <a:latin typeface="Times New Roman" pitchFamily="18" charset="0"/>
              </a:rPr>
              <a:t>loạn</a:t>
            </a:r>
            <a:endParaRPr lang="en-US" sz="24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4513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41949" y="557547"/>
            <a:ext cx="7460101" cy="1262958"/>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Văn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bản</a:t>
            </a:r>
            <a:r>
              <a:rPr lang="en-US" sz="2800" dirty="0">
                <a:effectLst>
                  <a:outerShdw blurRad="38100" dist="38100" dir="2700000" algn="tl">
                    <a:srgbClr val="FFFFFF"/>
                  </a:outerShdw>
                </a:effectLst>
                <a:latin typeface="Times New Roman" pitchFamily="18" charset="0"/>
              </a:rPr>
              <a:t> “ </a:t>
            </a:r>
            <a:r>
              <a:rPr lang="en-US" sz="2800" dirty="0" err="1">
                <a:effectLst>
                  <a:outerShdw blurRad="38100" dist="38100" dir="2700000" algn="tl">
                    <a:srgbClr val="FFFFFF"/>
                  </a:outerShdw>
                </a:effectLst>
                <a:latin typeface="Times New Roman" pitchFamily="18" charset="0"/>
              </a:rPr>
              <a:t>Tôi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học</a:t>
            </a:r>
            <a:r>
              <a:rPr lang="en-US" sz="2800" dirty="0">
                <a:effectLst>
                  <a:outerShdw blurRad="38100" dist="38100" dir="2700000" algn="tl">
                    <a:srgbClr val="FFFFFF"/>
                  </a:outerShdw>
                </a:effectLst>
                <a:latin typeface="Times New Roman" pitchFamily="18" charset="0"/>
              </a:rPr>
              <a:t>” in </a:t>
            </a:r>
            <a:r>
              <a:rPr lang="en-US" sz="2800" dirty="0" err="1">
                <a:effectLst>
                  <a:outerShdw blurRad="38100" dist="38100" dir="2700000" algn="tl">
                    <a:srgbClr val="FFFFFF"/>
                  </a:outerShdw>
                </a:effectLst>
                <a:latin typeface="Times New Roman" pitchFamily="18" charset="0"/>
              </a:rPr>
              <a:t>trong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tập</a:t>
            </a:r>
            <a:r>
              <a:rPr lang="en-US" sz="2800" dirty="0">
                <a:effectLst>
                  <a:outerShdw blurRad="38100" dist="38100" dir="2700000" algn="tl">
                    <a:srgbClr val="FFFFFF"/>
                  </a:outerShdw>
                </a:effectLst>
                <a:latin typeface="Times New Roman" pitchFamily="18" charset="0"/>
              </a:rPr>
              <a:t> ... ? </a:t>
            </a:r>
          </a:p>
          <a:p>
            <a:pPr algn="ctr">
              <a:spcBef>
                <a:spcPct val="50000"/>
              </a:spcBef>
              <a:defRPr/>
            </a:pP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621232" y="677351"/>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i="1" dirty="0" err="1">
                <a:solidFill>
                  <a:schemeClr val="tx1"/>
                </a:solidFill>
                <a:effectLst>
                  <a:outerShdw blurRad="38100" dist="38100" dir="2700000" algn="tl">
                    <a:srgbClr val="C0C0C0"/>
                  </a:outerShdw>
                </a:effectLst>
                <a:latin typeface="Times New Roman" pitchFamily="18" charset="0"/>
              </a:rPr>
              <a:t>Quê</a:t>
            </a:r>
            <a:r>
              <a:rPr lang="en-US" sz="3600" b="1" i="1" dirty="0">
                <a:solidFill>
                  <a:schemeClr val="tx1"/>
                </a:solidFill>
                <a:effectLst>
                  <a:outerShdw blurRad="38100" dist="38100" dir="2700000" algn="tl">
                    <a:srgbClr val="C0C0C0"/>
                  </a:outerShdw>
                </a:effectLst>
                <a:latin typeface="Times New Roman" pitchFamily="18" charset="0"/>
              </a:rPr>
              <a:t> </a:t>
            </a:r>
            <a:r>
              <a:rPr lang="en-US" sz="3600" b="1" i="1" dirty="0" err="1">
                <a:solidFill>
                  <a:schemeClr val="tx1"/>
                </a:solidFill>
                <a:effectLst>
                  <a:outerShdw blurRad="38100" dist="38100" dir="2700000" algn="tl">
                    <a:srgbClr val="C0C0C0"/>
                  </a:outerShdw>
                </a:effectLst>
                <a:latin typeface="Times New Roman" pitchFamily="18" charset="0"/>
              </a:rPr>
              <a:t>mẹ</a:t>
            </a:r>
            <a:endParaRPr lang="en-US" sz="3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27254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41949" y="581196"/>
            <a:ext cx="7460101" cy="874740"/>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Nguyên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Hồng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được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coi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văn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của</a:t>
            </a:r>
            <a:r>
              <a:rPr lang="en-US" sz="2800" dirty="0">
                <a:effectLst>
                  <a:outerShdw blurRad="38100" dist="38100" dir="2700000" algn="tl">
                    <a:srgbClr val="FFFFFF"/>
                  </a:outerShdw>
                </a:effectLst>
                <a:latin typeface="Times New Roman" pitchFamily="18" charset="0"/>
              </a:rPr>
              <a:t>...</a:t>
            </a: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597584" y="487515"/>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i="1" dirty="0" err="1">
                <a:solidFill>
                  <a:schemeClr val="tx1"/>
                </a:solidFill>
                <a:effectLst>
                  <a:outerShdw blurRad="38100" dist="38100" dir="2700000" algn="tl">
                    <a:srgbClr val="C0C0C0"/>
                  </a:outerShdw>
                </a:effectLst>
                <a:latin typeface="Times New Roman" pitchFamily="18" charset="0"/>
              </a:rPr>
              <a:t>Phụ</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nữ</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và</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trẻ</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em</a:t>
            </a:r>
            <a:r>
              <a:rPr lang="en-US" sz="700" dirty="0">
                <a:solidFill>
                  <a:schemeClr val="tx1"/>
                </a:solidFill>
                <a:effectLst>
                  <a:outerShdw blurRad="38100" dist="38100" dir="2700000" algn="tl">
                    <a:srgbClr val="C0C0C0"/>
                  </a:outerShdw>
                </a:effectLst>
              </a:rPr>
              <a:t> </a:t>
            </a:r>
          </a:p>
        </p:txBody>
      </p:sp>
    </p:spTree>
    <p:extLst>
      <p:ext uri="{BB962C8B-B14F-4D97-AF65-F5344CB8AC3E}">
        <p14:creationId xmlns:p14="http://schemas.microsoft.com/office/powerpoint/2010/main" val="425702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10417" y="478717"/>
            <a:ext cx="8002506" cy="1421950"/>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2800" dirty="0" err="1">
                <a:effectLst>
                  <a:outerShdw blurRad="38100" dist="38100" dir="2700000" algn="tl">
                    <a:srgbClr val="FFFFFF"/>
                  </a:outerShdw>
                </a:effectLst>
                <a:latin typeface="Times New Roman" pitchFamily="18" charset="0"/>
              </a:rPr>
              <a:t>Khi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nghe</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Binh</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Tư</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cho</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biết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lão</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Hạc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xin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hắn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bả</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chó</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để</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bắt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một</a:t>
            </a:r>
            <a:r>
              <a:rPr lang="en-US" sz="2800" dirty="0">
                <a:effectLst>
                  <a:outerShdw blurRad="38100" dist="38100" dir="2700000" algn="tl">
                    <a:srgbClr val="FFFFFF"/>
                  </a:outerShdw>
                </a:effectLst>
                <a:latin typeface="Times New Roman" pitchFamily="18" charset="0"/>
              </a:rPr>
              <a:t> con </a:t>
            </a:r>
            <a:r>
              <a:rPr lang="en-US" sz="2800" dirty="0" err="1">
                <a:effectLst>
                  <a:outerShdw blurRad="38100" dist="38100" dir="2700000" algn="tl">
                    <a:srgbClr val="FFFFFF"/>
                  </a:outerShdw>
                </a:effectLst>
                <a:latin typeface="Times New Roman" pitchFamily="18" charset="0"/>
              </a:rPr>
              <a:t>chó</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nhà</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hàng</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xóm</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thì</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nhân</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vật</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tôi</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cảm</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thấy</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cuộc</a:t>
            </a:r>
            <a:r>
              <a:rPr lang="en-US" sz="2800" dirty="0">
                <a:effectLst>
                  <a:outerShdw blurRad="38100" dist="38100" dir="2700000" algn="tl">
                    <a:srgbClr val="FFFFFF"/>
                  </a:outerShdw>
                </a:effectLst>
                <a:latin typeface="Times New Roman" pitchFamily="18" charset="0"/>
              </a:rPr>
              <a:t> </a:t>
            </a:r>
            <a:r>
              <a:rPr lang="en-US" sz="2800" dirty="0" err="1">
                <a:effectLst>
                  <a:outerShdw blurRad="38100" dist="38100" dir="2700000" algn="tl">
                    <a:srgbClr val="FFFFFF"/>
                  </a:outerShdw>
                </a:effectLst>
                <a:latin typeface="Times New Roman" pitchFamily="18" charset="0"/>
              </a:rPr>
              <a:t>đời</a:t>
            </a:r>
            <a:r>
              <a:rPr lang="en-US" sz="2800" dirty="0">
                <a:effectLst>
                  <a:outerShdw blurRad="38100" dist="38100" dir="2700000" algn="tl">
                    <a:srgbClr val="FFFFFF"/>
                  </a:outerShdw>
                </a:effectLst>
                <a:latin typeface="Times New Roman" pitchFamily="18" charset="0"/>
              </a:rPr>
              <a:t>...	</a:t>
            </a:r>
          </a:p>
          <a:p>
            <a:pPr algn="ctr">
              <a:spcBef>
                <a:spcPct val="50000"/>
              </a:spcBef>
              <a:defRPr/>
            </a:pPr>
            <a:endParaRPr lang="en-US" sz="100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b="1" i="1" dirty="0" err="1">
                <a:solidFill>
                  <a:schemeClr val="tx1"/>
                </a:solidFill>
                <a:effectLst>
                  <a:outerShdw blurRad="38100" dist="38100" dir="2700000" algn="tl">
                    <a:srgbClr val="C0C0C0"/>
                  </a:outerShdw>
                </a:effectLst>
                <a:latin typeface="Times New Roman" pitchFamily="18" charset="0"/>
              </a:rPr>
              <a:t>Quả</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thật</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cứ</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mỗi</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ngày</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một</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thêm</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đáng</a:t>
            </a:r>
            <a:r>
              <a:rPr lang="en-US" sz="1800" b="1" i="1" dirty="0">
                <a:solidFill>
                  <a:schemeClr val="tx1"/>
                </a:solidFill>
                <a:effectLst>
                  <a:outerShdw blurRad="38100" dist="38100" dir="2700000" algn="tl">
                    <a:srgbClr val="C0C0C0"/>
                  </a:outerShdw>
                </a:effectLst>
                <a:latin typeface="Times New Roman" pitchFamily="18" charset="0"/>
              </a:rPr>
              <a:t> </a:t>
            </a:r>
            <a:r>
              <a:rPr lang="en-US" sz="1800" b="1" i="1" dirty="0" err="1">
                <a:solidFill>
                  <a:schemeClr val="tx1"/>
                </a:solidFill>
                <a:effectLst>
                  <a:outerShdw blurRad="38100" dist="38100" dir="2700000" algn="tl">
                    <a:srgbClr val="C0C0C0"/>
                  </a:outerShdw>
                </a:effectLst>
                <a:latin typeface="Times New Roman" pitchFamily="18" charset="0"/>
              </a:rPr>
              <a:t>buồn</a:t>
            </a:r>
            <a:r>
              <a:rPr lang="en-US" sz="1800" b="1" i="1" dirty="0">
                <a:solidFill>
                  <a:schemeClr val="tx1"/>
                </a:solidFill>
                <a:effectLst>
                  <a:outerShdw blurRad="38100" dist="38100" dir="2700000" algn="tl">
                    <a:srgbClr val="C0C0C0"/>
                  </a:outerShdw>
                </a:effectLst>
                <a:latin typeface="Times New Roman" pitchFamily="18" charset="0"/>
              </a:rPr>
              <a:t>...</a:t>
            </a:r>
            <a:r>
              <a:rPr lang="en-US" sz="600" b="1" i="1" dirty="0">
                <a:solidFill>
                  <a:schemeClr val="tx1"/>
                </a:solidFill>
                <a:effectLst>
                  <a:outerShdw blurRad="38100" dist="38100" dir="2700000" algn="tl">
                    <a:srgbClr val="C0C0C0"/>
                  </a:outerShdw>
                </a:effectLst>
              </a:rPr>
              <a:t> </a:t>
            </a:r>
            <a:r>
              <a:rPr lang="en-US" sz="2400" dirty="0">
                <a:solidFill>
                  <a:schemeClr val="tx1"/>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5889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10417" y="478717"/>
            <a:ext cx="8002506" cy="1339377"/>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1000" dirty="0">
                <a:effectLst>
                  <a:outerShdw blurRad="38100" dist="38100" dir="2700000" algn="tl">
                    <a:srgbClr val="FFFFFF"/>
                  </a:outerShdw>
                </a:effectLst>
              </a:rPr>
              <a:t> </a:t>
            </a:r>
            <a:r>
              <a:rPr lang="en-US" sz="3200" dirty="0">
                <a:effectLst>
                  <a:outerShdw blurRad="38100" dist="38100" dir="2700000" algn="tl">
                    <a:srgbClr val="FFFFFF"/>
                  </a:outerShdw>
                </a:effectLst>
                <a:latin typeface="Times New Roman" pitchFamily="18" charset="0"/>
              </a:rPr>
              <a:t>“</a:t>
            </a:r>
            <a:r>
              <a:rPr lang="en-US" sz="3200" dirty="0" err="1">
                <a:effectLst>
                  <a:outerShdw blurRad="38100" dist="38100" dir="2700000" algn="tl">
                    <a:srgbClr val="FFFFFF"/>
                  </a:outerShdw>
                </a:effectLst>
                <a:latin typeface="Times New Roman" pitchFamily="18" charset="0"/>
              </a:rPr>
              <a:t>Những</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ngày</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thơ</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ấu</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được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coi</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là</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tập</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hồi</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ký</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vì</a:t>
            </a:r>
            <a:r>
              <a:rPr lang="en-US" sz="3200" dirty="0">
                <a:effectLst>
                  <a:outerShdw blurRad="38100" dist="38100" dir="2700000" algn="tl">
                    <a:srgbClr val="FFFFFF"/>
                  </a:outerShdw>
                </a:effectLst>
                <a:latin typeface="Times New Roman" pitchFamily="18" charset="0"/>
              </a:rPr>
              <a:t>... </a:t>
            </a:r>
            <a:endParaRPr lang="en-US" sz="105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i="1" dirty="0" err="1">
                <a:solidFill>
                  <a:schemeClr val="tx1"/>
                </a:solidFill>
                <a:effectLst>
                  <a:outerShdw blurRad="38100" dist="38100" dir="2700000" algn="tl">
                    <a:srgbClr val="C0C0C0"/>
                  </a:outerShdw>
                </a:effectLst>
                <a:latin typeface="Times New Roman" pitchFamily="18" charset="0"/>
              </a:rPr>
              <a:t>Kể</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về</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tuổi</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thơ</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của</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chính</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tác</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giả</a:t>
            </a:r>
            <a:r>
              <a:rPr lang="en-US" sz="2000" b="1" i="1" dirty="0">
                <a:solidFill>
                  <a:schemeClr val="tx1"/>
                </a:solidFill>
                <a:effectLst>
                  <a:outerShdw blurRad="38100" dist="38100" dir="2700000" algn="tl">
                    <a:srgbClr val="C0C0C0"/>
                  </a:outerShdw>
                </a:effectLst>
                <a:latin typeface="Times New Roman" pitchFamily="18" charset="0"/>
              </a:rPr>
              <a:t>.</a:t>
            </a:r>
          </a:p>
        </p:txBody>
      </p:sp>
    </p:spTree>
    <p:extLst>
      <p:ext uri="{BB962C8B-B14F-4D97-AF65-F5344CB8AC3E}">
        <p14:creationId xmlns:p14="http://schemas.microsoft.com/office/powerpoint/2010/main" val="31389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10417" y="478717"/>
            <a:ext cx="8002506" cy="1339377"/>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1000" dirty="0">
                <a:effectLst>
                  <a:outerShdw blurRad="38100" dist="38100" dir="2700000" algn="tl">
                    <a:srgbClr val="FFFFFF"/>
                  </a:outerShdw>
                </a:effectLst>
              </a:rPr>
              <a:t> </a:t>
            </a:r>
            <a:r>
              <a:rPr lang="en-US" sz="3200" dirty="0" err="1">
                <a:effectLst>
                  <a:outerShdw blurRad="38100" dist="38100" dir="2700000" algn="tl">
                    <a:srgbClr val="FFFFFF"/>
                  </a:outerShdw>
                </a:effectLst>
                <a:latin typeface="Times New Roman" pitchFamily="18" charset="0"/>
              </a:rPr>
              <a:t>Tắt</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đèn</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lão</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Hạc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là</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những</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tác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phẩm</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xuất</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sắc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của</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trào</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lưu</a:t>
            </a:r>
            <a:r>
              <a:rPr lang="en-US" sz="3200" dirty="0">
                <a:effectLst>
                  <a:outerShdw blurRad="38100" dist="38100" dir="2700000" algn="tl">
                    <a:srgbClr val="FFFFFF"/>
                  </a:outerShdw>
                </a:effectLst>
                <a:latin typeface="Times New Roman" pitchFamily="18" charset="0"/>
              </a:rPr>
              <a:t>... </a:t>
            </a:r>
          </a:p>
          <a:p>
            <a:pPr algn="ctr">
              <a:spcBef>
                <a:spcPct val="50000"/>
              </a:spcBef>
              <a:defRPr/>
            </a:pPr>
            <a:endParaRPr lang="en-US" sz="105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i="1" dirty="0" err="1">
                <a:solidFill>
                  <a:schemeClr val="tx1"/>
                </a:solidFill>
                <a:effectLst>
                  <a:outerShdw blurRad="38100" dist="38100" dir="2700000" algn="tl">
                    <a:srgbClr val="C0C0C0"/>
                  </a:outerShdw>
                </a:effectLst>
                <a:latin typeface="Times New Roman" pitchFamily="18" charset="0"/>
              </a:rPr>
              <a:t>Văn</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học</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hiện</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thực</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phê</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phán</a:t>
            </a:r>
            <a:r>
              <a:rPr lang="en-US" sz="2000" dirty="0">
                <a:solidFill>
                  <a:schemeClr val="tx1"/>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144807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810417" y="478717"/>
            <a:ext cx="8002506" cy="1339377"/>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spcBef>
                <a:spcPct val="50000"/>
              </a:spcBef>
              <a:defRPr/>
            </a:pPr>
            <a:r>
              <a:rPr lang="en-US" sz="1000" dirty="0">
                <a:effectLst>
                  <a:outerShdw blurRad="38100" dist="38100" dir="2700000" algn="tl">
                    <a:srgbClr val="FFFFFF"/>
                  </a:outerShdw>
                </a:effectLst>
              </a:rPr>
              <a:t> </a:t>
            </a:r>
            <a:r>
              <a:rPr lang="en-US" sz="3200" dirty="0" err="1">
                <a:effectLst>
                  <a:outerShdw blurRad="38100" dist="38100" dir="2700000" algn="tl">
                    <a:srgbClr val="FFFFFF"/>
                  </a:outerShdw>
                </a:effectLst>
                <a:latin typeface="Times New Roman" pitchFamily="18" charset="0"/>
              </a:rPr>
              <a:t>Văn</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học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hiện</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thực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phê</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phán</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đã</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phơi</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bày</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thực</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trạng</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xấu</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xa</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của</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xã</a:t>
            </a:r>
            <a:r>
              <a:rPr lang="en-US" sz="3200" dirty="0">
                <a:effectLst>
                  <a:outerShdw blurRad="38100" dist="38100" dir="2700000" algn="tl">
                    <a:srgbClr val="FFFFFF"/>
                  </a:outerShdw>
                </a:effectLst>
                <a:latin typeface="Times New Roman" pitchFamily="18" charset="0"/>
              </a:rPr>
              <a:t> </a:t>
            </a:r>
            <a:r>
              <a:rPr lang="en-US" sz="3200" dirty="0" err="1">
                <a:effectLst>
                  <a:outerShdw blurRad="38100" dist="38100" dir="2700000" algn="tl">
                    <a:srgbClr val="FFFFFF"/>
                  </a:outerShdw>
                </a:effectLst>
                <a:latin typeface="Times New Roman" pitchFamily="18" charset="0"/>
              </a:rPr>
              <a:t>hội</a:t>
            </a:r>
            <a:r>
              <a:rPr lang="en-US" sz="3200" dirty="0">
                <a:effectLst>
                  <a:outerShdw blurRad="38100" dist="38100" dir="2700000" algn="tl">
                    <a:srgbClr val="FFFFFF"/>
                  </a:outerShdw>
                </a:effectLst>
                <a:latin typeface="Times New Roman" pitchFamily="18" charset="0"/>
              </a:rPr>
              <a:t>... </a:t>
            </a:r>
          </a:p>
          <a:p>
            <a:pPr algn="ctr">
              <a:spcBef>
                <a:spcPct val="50000"/>
              </a:spcBef>
              <a:defRPr/>
            </a:pPr>
            <a:endParaRPr lang="en-US" sz="1050" dirty="0">
              <a:effectLst>
                <a:outerShdw blurRad="38100" dist="38100" dir="2700000" algn="tl">
                  <a:srgbClr val="FFFFFF"/>
                </a:outerShdw>
              </a:effectLst>
              <a:latin typeface="Times New Roman" pitchFamily="18" charset="0"/>
            </a:endParaRP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03092" y="2666179"/>
            <a:ext cx="1776835"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i="1" dirty="0" err="1">
                <a:solidFill>
                  <a:schemeClr val="tx1"/>
                </a:solidFill>
                <a:effectLst>
                  <a:outerShdw blurRad="38100" dist="38100" dir="2700000" algn="tl">
                    <a:srgbClr val="C0C0C0"/>
                  </a:outerShdw>
                </a:effectLst>
                <a:latin typeface="Times New Roman" pitchFamily="18" charset="0"/>
              </a:rPr>
              <a:t>Thực</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dân</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nửa</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phong</a:t>
            </a:r>
            <a:r>
              <a:rPr lang="en-US" sz="2000" b="1" i="1" dirty="0">
                <a:solidFill>
                  <a:schemeClr val="tx1"/>
                </a:solidFill>
                <a:effectLst>
                  <a:outerShdw blurRad="38100" dist="38100" dir="2700000" algn="tl">
                    <a:srgbClr val="C0C0C0"/>
                  </a:outerShdw>
                </a:effectLst>
                <a:latin typeface="Times New Roman" pitchFamily="18" charset="0"/>
              </a:rPr>
              <a:t> </a:t>
            </a:r>
            <a:r>
              <a:rPr lang="en-US" sz="2000" b="1" i="1" dirty="0" err="1">
                <a:solidFill>
                  <a:schemeClr val="tx1"/>
                </a:solidFill>
                <a:effectLst>
                  <a:outerShdw blurRad="38100" dist="38100" dir="2700000" algn="tl">
                    <a:srgbClr val="C0C0C0"/>
                  </a:outerShdw>
                </a:effectLst>
                <a:latin typeface="Times New Roman" pitchFamily="18" charset="0"/>
              </a:rPr>
              <a:t>kiến</a:t>
            </a:r>
            <a:endParaRPr lang="en-US" sz="2000" dirty="0">
              <a:solidFill>
                <a:schemeClr val="tx1"/>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289127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606981" y="478718"/>
            <a:ext cx="7944729" cy="1231842"/>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1000" dirty="0">
                <a:effectLst>
                  <a:outerShdw blurRad="38100" dist="38100" dir="2700000" algn="tl">
                    <a:srgbClr val="FFFFFF"/>
                  </a:outerShdw>
                </a:effectLst>
              </a:rPr>
              <a:t> </a:t>
            </a:r>
            <a:r>
              <a:rPr lang="en-US" sz="2600" dirty="0" err="1">
                <a:effectLst>
                  <a:outerShdw blurRad="38100" dist="38100" dir="2700000" algn="tl">
                    <a:srgbClr val="FFFFFF"/>
                  </a:outerShdw>
                </a:effectLst>
                <a:latin typeface="Times New Roman" pitchFamily="18" charset="0"/>
              </a:rPr>
              <a:t>Văn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học</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hiện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thực</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phê</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phán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cũng</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thể</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hiện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chân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thực</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cảm</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động</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số</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phận</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đau</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thương</a:t>
            </a:r>
            <a:r>
              <a:rPr lang="en-US" sz="2600" dirty="0">
                <a:effectLst>
                  <a:outerShdw blurRad="38100" dist="38100" dir="2700000" algn="tl">
                    <a:srgbClr val="FFFFFF"/>
                  </a:outerShdw>
                </a:effectLst>
                <a:latin typeface="Times New Roman" pitchFamily="18" charset="0"/>
              </a:rPr>
              <a:t> </a:t>
            </a:r>
            <a:r>
              <a:rPr lang="en-US" sz="2600" dirty="0" err="1">
                <a:effectLst>
                  <a:outerShdw blurRad="38100" dist="38100" dir="2700000" algn="tl">
                    <a:srgbClr val="FFFFFF"/>
                  </a:outerShdw>
                </a:effectLst>
                <a:latin typeface="Times New Roman" pitchFamily="18" charset="0"/>
              </a:rPr>
              <a:t>của</a:t>
            </a:r>
            <a:r>
              <a:rPr lang="en-US" sz="2600" dirty="0">
                <a:effectLst>
                  <a:outerShdw blurRad="38100" dist="38100" dir="2700000" algn="tl">
                    <a:srgbClr val="FFFFFF"/>
                  </a:outerShdw>
                </a:effectLst>
                <a:latin typeface="Times New Roman" pitchFamily="18" charset="0"/>
              </a:rPr>
              <a:t>...</a:t>
            </a:r>
            <a:r>
              <a:rPr lang="en-US" sz="2600" dirty="0">
                <a:effectLst>
                  <a:outerShdw blurRad="38100" dist="38100" dir="2700000" algn="tl">
                    <a:srgbClr val="FFFFFF"/>
                  </a:outerShdw>
                </a:effectLst>
              </a:rPr>
              <a:t> </a:t>
            </a:r>
            <a:r>
              <a:rPr lang="en-US" sz="2600" dirty="0">
                <a:effectLst>
                  <a:outerShdw blurRad="38100" dist="38100" dir="2700000" algn="tl">
                    <a:srgbClr val="FFFFFF"/>
                  </a:outerShdw>
                </a:effectLst>
                <a:latin typeface="Times New Roman" pitchFamily="18" charset="0"/>
              </a:rPr>
              <a:t> </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97688" y="2666179"/>
            <a:ext cx="1623377"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i="1" dirty="0" err="1">
                <a:solidFill>
                  <a:schemeClr val="tx1"/>
                </a:solidFill>
                <a:effectLst>
                  <a:outerShdw blurRad="38100" dist="38100" dir="2700000" algn="tl">
                    <a:srgbClr val="C0C0C0"/>
                  </a:outerShdw>
                </a:effectLst>
                <a:latin typeface="Times New Roman" pitchFamily="18" charset="0"/>
              </a:rPr>
              <a:t>Người</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nông</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dân</a:t>
            </a:r>
            <a:endParaRPr lang="en-US" sz="2800" dirty="0">
              <a:solidFill>
                <a:schemeClr val="tx1"/>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6665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hÃ  thÆ¡ Thanh Tá»nh 'giáº¥u niá»m Äau vui sá»ng vá»i Äá»i' - VnExpress ...">
            <a:extLst>
              <a:ext uri="{FF2B5EF4-FFF2-40B4-BE49-F238E27FC236}">
                <a16:creationId xmlns:a16="http://schemas.microsoft.com/office/drawing/2014/main" id="{3F28B3DD-3B42-4CA0-B516-430DCA2F9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44" y="379776"/>
            <a:ext cx="2252334" cy="29880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F8E9C3-63D4-417E-A1E5-CB8C982A1F7F}"/>
              </a:ext>
            </a:extLst>
          </p:cNvPr>
          <p:cNvSpPr/>
          <p:nvPr/>
        </p:nvSpPr>
        <p:spPr>
          <a:xfrm>
            <a:off x="3189248" y="1279087"/>
            <a:ext cx="5498233" cy="954107"/>
          </a:xfrm>
          <a:prstGeom prst="rect">
            <a:avLst/>
          </a:prstGeom>
        </p:spPr>
        <p:txBody>
          <a:bodyPr wrap="square">
            <a:spAutoFit/>
          </a:bodyPr>
          <a:lstStyle/>
          <a:p>
            <a:pPr algn="just"/>
            <a:r>
              <a:rPr lang="en-SG"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Times New Roman" panose="02020603050405020304" pitchFamily="18" charset="0"/>
                <a:cs typeface="Times New Roman" panose="02020603050405020304" pitchFamily="18" charset="0"/>
              </a:rPr>
              <a:t>ên khai sinh là Trần Văn Ninh (6 tuổi được đổi là Trần Thanh Tịnh)</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4C9A83E-B107-48E7-99E6-7783C0B4A1DF}"/>
              </a:ext>
            </a:extLst>
          </p:cNvPr>
          <p:cNvSpPr txBox="1"/>
          <p:nvPr/>
        </p:nvSpPr>
        <p:spPr>
          <a:xfrm>
            <a:off x="4687228" y="379776"/>
            <a:ext cx="2364059" cy="584775"/>
          </a:xfrm>
          <a:prstGeom prst="rect">
            <a:avLst/>
          </a:prstGeom>
          <a:noFill/>
        </p:spPr>
        <p:txBody>
          <a:bodyPr wrap="square" rtlCol="0">
            <a:spAutoFit/>
          </a:bodyPr>
          <a:lstStyle/>
          <a:p>
            <a:r>
              <a:rPr lang="en-SG" sz="3200" b="1" dirty="0">
                <a:latin typeface="Times New Roman" panose="02020603050405020304" pitchFamily="18" charset="0"/>
                <a:cs typeface="Times New Roman" panose="02020603050405020304" pitchFamily="18" charset="0"/>
              </a:rPr>
              <a:t>1911 - 1988</a:t>
            </a:r>
          </a:p>
        </p:txBody>
      </p:sp>
      <p:sp>
        <p:nvSpPr>
          <p:cNvPr id="6" name="Rectangle 5">
            <a:extLst>
              <a:ext uri="{FF2B5EF4-FFF2-40B4-BE49-F238E27FC236}">
                <a16:creationId xmlns:a16="http://schemas.microsoft.com/office/drawing/2014/main" id="{CCC246E4-205C-4775-A47B-893D335EFBBB}"/>
              </a:ext>
            </a:extLst>
          </p:cNvPr>
          <p:cNvSpPr/>
          <p:nvPr/>
        </p:nvSpPr>
        <p:spPr>
          <a:xfrm>
            <a:off x="3259873" y="2550251"/>
            <a:ext cx="5720576" cy="954107"/>
          </a:xfrm>
          <a:prstGeom prst="rect">
            <a:avLst/>
          </a:prstGeom>
        </p:spPr>
        <p:txBody>
          <a:bodyPr wrap="square">
            <a:spAutoFit/>
          </a:bodyPr>
          <a:lstStyle/>
          <a:p>
            <a:pPr>
              <a:tabLst>
                <a:tab pos="4749800" algn="l"/>
              </a:tabLst>
            </a:pPr>
            <a:r>
              <a:rPr lang="en-SG" sz="2800" b="1" dirty="0">
                <a:solidFill>
                  <a:srgbClr val="0070C0"/>
                </a:solidFill>
                <a:latin typeface="Times New Roman" panose="02020603050405020304" pitchFamily="18" charset="0"/>
                <a:cs typeface="Times New Roman" panose="02020603050405020304" pitchFamily="18" charset="0"/>
              </a:rPr>
              <a:t>L</a:t>
            </a:r>
            <a:r>
              <a:rPr lang="vi-VN" sz="2800" b="1" dirty="0">
                <a:solidFill>
                  <a:srgbClr val="0070C0"/>
                </a:solidFill>
                <a:latin typeface="Times New Roman" panose="02020603050405020304" pitchFamily="18" charset="0"/>
                <a:cs typeface="Times New Roman" panose="02020603050405020304" pitchFamily="18" charset="0"/>
              </a:rPr>
              <a:t>à một</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nhà</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th</a:t>
            </a:r>
            <a:r>
              <a:rPr lang="vi-VN" sz="2800" b="1" dirty="0">
                <a:solidFill>
                  <a:srgbClr val="0070C0"/>
                </a:solidFill>
                <a:latin typeface="Times New Roman" panose="02020603050405020304" pitchFamily="18" charset="0"/>
                <a:cs typeface="Times New Roman" panose="02020603050405020304" pitchFamily="18" charset="0"/>
              </a:rPr>
              <a:t>ơ</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Việt</a:t>
            </a:r>
            <a:r>
              <a:rPr lang="en-SG" sz="2800" b="1" dirty="0">
                <a:solidFill>
                  <a:srgbClr val="0070C0"/>
                </a:solidFill>
                <a:latin typeface="Times New Roman" panose="02020603050405020304" pitchFamily="18" charset="0"/>
                <a:cs typeface="Times New Roman" panose="02020603050405020304" pitchFamily="18" charset="0"/>
              </a:rPr>
              <a:t> Nam </a:t>
            </a:r>
            <a:r>
              <a:rPr lang="en-SG" sz="2800" b="1" dirty="0" err="1">
                <a:solidFill>
                  <a:srgbClr val="0070C0"/>
                </a:solidFill>
                <a:latin typeface="Times New Roman" panose="02020603050405020304" pitchFamily="18" charset="0"/>
                <a:cs typeface="Times New Roman" panose="02020603050405020304" pitchFamily="18" charset="0"/>
              </a:rPr>
              <a:t>thời</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tiền</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chiến</a:t>
            </a:r>
            <a:r>
              <a:rPr lang="en-SG" sz="2800" b="1" dirty="0">
                <a:solidFill>
                  <a:srgbClr val="0070C0"/>
                </a:solidFill>
                <a:latin typeface="Times New Roman" panose="02020603050405020304" pitchFamily="18" charset="0"/>
                <a:cs typeface="Times New Roman" panose="02020603050405020304" pitchFamily="18" charset="0"/>
              </a:rPr>
              <a:t>.</a:t>
            </a:r>
            <a:endParaRPr lang="en-SG" sz="2800" b="1" dirty="0">
              <a:solidFill>
                <a:srgbClr val="0070C0"/>
              </a:solidFill>
              <a:latin typeface="+mj-lt"/>
            </a:endParaRPr>
          </a:p>
        </p:txBody>
      </p:sp>
      <p:sp>
        <p:nvSpPr>
          <p:cNvPr id="7" name="Rectangle 6">
            <a:extLst>
              <a:ext uri="{FF2B5EF4-FFF2-40B4-BE49-F238E27FC236}">
                <a16:creationId xmlns:a16="http://schemas.microsoft.com/office/drawing/2014/main" id="{B6FCB4C9-9F6D-48AD-B90B-74247E536209}"/>
              </a:ext>
            </a:extLst>
          </p:cNvPr>
          <p:cNvSpPr/>
          <p:nvPr/>
        </p:nvSpPr>
        <p:spPr>
          <a:xfrm>
            <a:off x="634939" y="3832907"/>
            <a:ext cx="9408593" cy="954107"/>
          </a:xfrm>
          <a:prstGeom prst="rect">
            <a:avLst/>
          </a:prstGeom>
        </p:spPr>
        <p:txBody>
          <a:bodyPr wrap="square">
            <a:spAutoFit/>
          </a:bodyPr>
          <a:lstStyle/>
          <a:p>
            <a:r>
              <a:rPr lang="vi-VN" sz="2800" b="1" dirty="0">
                <a:solidFill>
                  <a:srgbClr val="00B050"/>
                </a:solidFill>
                <a:latin typeface="+mj-lt"/>
              </a:rPr>
              <a:t>Các bút danh khác của ông là: Thinh</a:t>
            </a:r>
            <a:r>
              <a:rPr lang="en-SG" sz="2800" b="1" dirty="0">
                <a:solidFill>
                  <a:srgbClr val="00B050"/>
                </a:solidFill>
                <a:latin typeface="+mj-lt"/>
              </a:rPr>
              <a:t> </a:t>
            </a:r>
            <a:r>
              <a:rPr lang="vi-VN" sz="2800" b="1" dirty="0">
                <a:solidFill>
                  <a:srgbClr val="00B050"/>
                </a:solidFill>
                <a:latin typeface="+mj-lt"/>
              </a:rPr>
              <a:t>Không, Pathé, </a:t>
            </a:r>
            <a:endParaRPr lang="en-SG" sz="2800" b="1" dirty="0">
              <a:solidFill>
                <a:srgbClr val="00B050"/>
              </a:solidFill>
              <a:latin typeface="+mj-lt"/>
            </a:endParaRPr>
          </a:p>
          <a:p>
            <a:r>
              <a:rPr lang="vi-VN" sz="2800" b="1" dirty="0">
                <a:solidFill>
                  <a:srgbClr val="00B050"/>
                </a:solidFill>
                <a:latin typeface="+mj-lt"/>
              </a:rPr>
              <a:t>Thanh Thanh, Trinh Thuần </a:t>
            </a:r>
            <a:endParaRPr lang="en-SG" sz="2800" b="1" dirty="0">
              <a:solidFill>
                <a:srgbClr val="00B050"/>
              </a:solidFill>
              <a:latin typeface="+mj-lt"/>
            </a:endParaRPr>
          </a:p>
        </p:txBody>
      </p:sp>
    </p:spTree>
    <p:extLst>
      <p:ext uri="{BB962C8B-B14F-4D97-AF65-F5344CB8AC3E}">
        <p14:creationId xmlns:p14="http://schemas.microsoft.com/office/powerpoint/2010/main" val="11632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44;p45">
            <a:extLst>
              <a:ext uri="{FF2B5EF4-FFF2-40B4-BE49-F238E27FC236}">
                <a16:creationId xmlns:a16="http://schemas.microsoft.com/office/drawing/2014/main" id="{1BAE1236-5CF3-4818-8320-46C37EDF09D1}"/>
              </a:ext>
            </a:extLst>
          </p:cNvPr>
          <p:cNvSpPr/>
          <p:nvPr/>
        </p:nvSpPr>
        <p:spPr>
          <a:xfrm>
            <a:off x="606981" y="478718"/>
            <a:ext cx="7944729" cy="1231842"/>
          </a:xfrm>
          <a:prstGeom prst="hexagon">
            <a:avLst>
              <a:gd name="adj" fmla="val 25000"/>
              <a:gd name="vf" fmla="val 115470"/>
            </a:avLst>
          </a:prstGeom>
          <a:solidFill>
            <a:srgbClr val="FFDB45">
              <a:alpha val="53630"/>
            </a:srgbClr>
          </a:solidFill>
          <a:ln>
            <a:noFill/>
          </a:ln>
        </p:spPr>
        <p:txBody>
          <a:bodyPr spcFirstLastPara="1" wrap="square" lIns="91425" tIns="91425" rIns="91425" bIns="91425" anchor="ctr" anchorCtr="0">
            <a:noAutofit/>
          </a:bodyPr>
          <a:lstStyle/>
          <a:p>
            <a:pPr algn="ctr">
              <a:defRPr/>
            </a:pPr>
            <a:r>
              <a:rPr lang="en-US" sz="1000" dirty="0">
                <a:effectLst>
                  <a:outerShdw blurRad="38100" dist="38100" dir="2700000" algn="tl">
                    <a:srgbClr val="FFFFFF"/>
                  </a:outerShdw>
                </a:effectLst>
              </a:rPr>
              <a:t> </a:t>
            </a:r>
            <a:r>
              <a:rPr lang="en-US" sz="2800" b="1" dirty="0" err="1">
                <a:effectLst>
                  <a:outerShdw blurRad="38100" dist="38100" dir="2700000" algn="tl">
                    <a:srgbClr val="FFFFFF"/>
                  </a:outerShdw>
                </a:effectLst>
                <a:latin typeface="Times New Roman" pitchFamily="18" charset="0"/>
              </a:rPr>
              <a:t>Văn</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học</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hiện</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thực</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phê</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phán</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có</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giá</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trị</a:t>
            </a:r>
            <a:r>
              <a:rPr lang="en-US" sz="2800" b="1" dirty="0">
                <a:effectLst>
                  <a:outerShdw blurRad="38100" dist="38100" dir="2700000" algn="tl">
                    <a:srgbClr val="FFFFFF"/>
                  </a:outerShdw>
                </a:effectLst>
                <a:latin typeface="Times New Roman" pitchFamily="18" charset="0"/>
              </a:rPr>
              <a:t> ... </a:t>
            </a:r>
            <a:r>
              <a:rPr lang="en-US" sz="2800" b="1" dirty="0" err="1">
                <a:effectLst>
                  <a:outerShdw blurRad="38100" dist="38100" dir="2700000" algn="tl">
                    <a:srgbClr val="FFFFFF"/>
                  </a:outerShdw>
                </a:effectLst>
                <a:latin typeface="Times New Roman" pitchFamily="18" charset="0"/>
              </a:rPr>
              <a:t>và</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sâu</a:t>
            </a:r>
            <a:r>
              <a:rPr lang="en-US" sz="2800" b="1" dirty="0">
                <a:effectLst>
                  <a:outerShdw blurRad="38100" dist="38100" dir="2700000" algn="tl">
                    <a:srgbClr val="FFFFFF"/>
                  </a:outerShdw>
                </a:effectLst>
                <a:latin typeface="Times New Roman" pitchFamily="18" charset="0"/>
              </a:rPr>
              <a:t> </a:t>
            </a:r>
            <a:r>
              <a:rPr lang="en-US" sz="2800" b="1" dirty="0" err="1">
                <a:effectLst>
                  <a:outerShdw blurRad="38100" dist="38100" dir="2700000" algn="tl">
                    <a:srgbClr val="FFFFFF"/>
                  </a:outerShdw>
                </a:effectLst>
                <a:latin typeface="Times New Roman" pitchFamily="18" charset="0"/>
              </a:rPr>
              <a:t>sắc</a:t>
            </a:r>
            <a:r>
              <a:rPr lang="en-US" sz="2800" b="1" dirty="0">
                <a:effectLst>
                  <a:outerShdw blurRad="38100" dist="38100" dir="2700000" algn="tl">
                    <a:srgbClr val="FFFFFF"/>
                  </a:outerShdw>
                </a:effectLst>
                <a:latin typeface="Times New Roman" pitchFamily="18" charset="0"/>
              </a:rPr>
              <a:t>.</a:t>
            </a:r>
          </a:p>
        </p:txBody>
      </p:sp>
      <p:grpSp>
        <p:nvGrpSpPr>
          <p:cNvPr id="6" name="Google Shape;1249;p45">
            <a:extLst>
              <a:ext uri="{FF2B5EF4-FFF2-40B4-BE49-F238E27FC236}">
                <a16:creationId xmlns:a16="http://schemas.microsoft.com/office/drawing/2014/main" id="{D75D484E-368A-4E54-A2F0-D3EFF8FD31F9}"/>
              </a:ext>
            </a:extLst>
          </p:cNvPr>
          <p:cNvGrpSpPr/>
          <p:nvPr/>
        </p:nvGrpSpPr>
        <p:grpSpPr>
          <a:xfrm>
            <a:off x="479342" y="603507"/>
            <a:ext cx="896367" cy="966080"/>
            <a:chOff x="2013650" y="1733325"/>
            <a:chExt cx="407750" cy="445875"/>
          </a:xfrm>
        </p:grpSpPr>
        <p:sp>
          <p:nvSpPr>
            <p:cNvPr id="7" name="Google Shape;1250;p45">
              <a:extLst>
                <a:ext uri="{FF2B5EF4-FFF2-40B4-BE49-F238E27FC236}">
                  <a16:creationId xmlns:a16="http://schemas.microsoft.com/office/drawing/2014/main" id="{0CE788AF-43A7-40E1-88EF-C8E2EFF50281}"/>
                </a:ext>
              </a:extLst>
            </p:cNvPr>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1;p45">
              <a:extLst>
                <a:ext uri="{FF2B5EF4-FFF2-40B4-BE49-F238E27FC236}">
                  <a16:creationId xmlns:a16="http://schemas.microsoft.com/office/drawing/2014/main" id="{491C2068-0B88-4E41-80D8-AADE38F9F1F5}"/>
                </a:ext>
              </a:extLst>
            </p:cNvPr>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45">
              <a:extLst>
                <a:ext uri="{FF2B5EF4-FFF2-40B4-BE49-F238E27FC236}">
                  <a16:creationId xmlns:a16="http://schemas.microsoft.com/office/drawing/2014/main" id="{86C347EB-B19C-43DF-BA95-CD3AC0D35BC1}"/>
                </a:ext>
              </a:extLst>
            </p:cNvPr>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45">
              <a:extLst>
                <a:ext uri="{FF2B5EF4-FFF2-40B4-BE49-F238E27FC236}">
                  <a16:creationId xmlns:a16="http://schemas.microsoft.com/office/drawing/2014/main" id="{AB55B0B4-EDEC-4553-894F-DE721A034247}"/>
                </a:ext>
              </a:extLst>
            </p:cNvPr>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4;p45">
              <a:extLst>
                <a:ext uri="{FF2B5EF4-FFF2-40B4-BE49-F238E27FC236}">
                  <a16:creationId xmlns:a16="http://schemas.microsoft.com/office/drawing/2014/main" id="{BD7E0AC5-C2F5-4470-9620-D52E7467BCC6}"/>
                </a:ext>
              </a:extLst>
            </p:cNvPr>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45">
              <a:extLst>
                <a:ext uri="{FF2B5EF4-FFF2-40B4-BE49-F238E27FC236}">
                  <a16:creationId xmlns:a16="http://schemas.microsoft.com/office/drawing/2014/main" id="{B1E28284-5190-4629-878D-019C83328181}"/>
                </a:ext>
              </a:extLst>
            </p:cNvPr>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6;p45">
              <a:extLst>
                <a:ext uri="{FF2B5EF4-FFF2-40B4-BE49-F238E27FC236}">
                  <a16:creationId xmlns:a16="http://schemas.microsoft.com/office/drawing/2014/main" id="{954CB468-E849-474A-A3BC-A47827A58FB8}"/>
                </a:ext>
              </a:extLst>
            </p:cNvPr>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45">
              <a:extLst>
                <a:ext uri="{FF2B5EF4-FFF2-40B4-BE49-F238E27FC236}">
                  <a16:creationId xmlns:a16="http://schemas.microsoft.com/office/drawing/2014/main" id="{A354012B-005E-4B17-8400-01697FA9359D}"/>
                </a:ext>
              </a:extLst>
            </p:cNvPr>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45">
              <a:extLst>
                <a:ext uri="{FF2B5EF4-FFF2-40B4-BE49-F238E27FC236}">
                  <a16:creationId xmlns:a16="http://schemas.microsoft.com/office/drawing/2014/main" id="{4CA9996B-96AC-4623-9F84-87869524B8B9}"/>
                </a:ext>
              </a:extLst>
            </p:cNvPr>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9;p45">
              <a:extLst>
                <a:ext uri="{FF2B5EF4-FFF2-40B4-BE49-F238E27FC236}">
                  <a16:creationId xmlns:a16="http://schemas.microsoft.com/office/drawing/2014/main" id="{3A1ECE41-B8A2-4E76-84B3-893DB4C862B8}"/>
                </a:ext>
              </a:extLst>
            </p:cNvPr>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45">
              <a:extLst>
                <a:ext uri="{FF2B5EF4-FFF2-40B4-BE49-F238E27FC236}">
                  <a16:creationId xmlns:a16="http://schemas.microsoft.com/office/drawing/2014/main" id="{7391ED47-A18B-4D9D-9C0D-054FA46F7EDD}"/>
                </a:ext>
              </a:extLst>
            </p:cNvPr>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p45">
              <a:extLst>
                <a:ext uri="{FF2B5EF4-FFF2-40B4-BE49-F238E27FC236}">
                  <a16:creationId xmlns:a16="http://schemas.microsoft.com/office/drawing/2014/main" id="{3968C7F7-A760-4DDE-81CD-EFD025A421E1}"/>
                </a:ext>
              </a:extLst>
            </p:cNvPr>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2;p45">
              <a:extLst>
                <a:ext uri="{FF2B5EF4-FFF2-40B4-BE49-F238E27FC236}">
                  <a16:creationId xmlns:a16="http://schemas.microsoft.com/office/drawing/2014/main" id="{B9B72BF4-8857-4DE3-808A-C2306E13EED4}"/>
                </a:ext>
              </a:extLst>
            </p:cNvPr>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3;p45">
              <a:extLst>
                <a:ext uri="{FF2B5EF4-FFF2-40B4-BE49-F238E27FC236}">
                  <a16:creationId xmlns:a16="http://schemas.microsoft.com/office/drawing/2014/main" id="{0925922A-81AC-44B6-ABC2-EEA887FF3E9C}"/>
                </a:ext>
              </a:extLst>
            </p:cNvPr>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4;p45">
              <a:extLst>
                <a:ext uri="{FF2B5EF4-FFF2-40B4-BE49-F238E27FC236}">
                  <a16:creationId xmlns:a16="http://schemas.microsoft.com/office/drawing/2014/main" id="{C6A807EF-843B-40EC-863E-5C95C57A3F17}"/>
                </a:ext>
              </a:extLst>
            </p:cNvPr>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5;p45">
              <a:extLst>
                <a:ext uri="{FF2B5EF4-FFF2-40B4-BE49-F238E27FC236}">
                  <a16:creationId xmlns:a16="http://schemas.microsoft.com/office/drawing/2014/main" id="{A4B46304-B887-44A7-AD53-CCFAFE008997}"/>
                </a:ext>
              </a:extLst>
            </p:cNvPr>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6;p45">
              <a:extLst>
                <a:ext uri="{FF2B5EF4-FFF2-40B4-BE49-F238E27FC236}">
                  <a16:creationId xmlns:a16="http://schemas.microsoft.com/office/drawing/2014/main" id="{1E543AC9-E16D-49D9-ACC1-8CE2876E46EE}"/>
                </a:ext>
              </a:extLst>
            </p:cNvPr>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D9013283-69AE-4CD1-8085-A10A6BF4C735}"/>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5" name="Rectangle: Rounded Corners 24">
            <a:extLst>
              <a:ext uri="{FF2B5EF4-FFF2-40B4-BE49-F238E27FC236}">
                <a16:creationId xmlns:a16="http://schemas.microsoft.com/office/drawing/2014/main" id="{E22A9B21-AFDC-41D8-9CC8-58BAE3AFD7FA}"/>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6" name="Rectangle: Rounded Corners 25">
            <a:extLst>
              <a:ext uri="{FF2B5EF4-FFF2-40B4-BE49-F238E27FC236}">
                <a16:creationId xmlns:a16="http://schemas.microsoft.com/office/drawing/2014/main" id="{E39E3800-2FE0-48DC-86EB-C323511F0182}"/>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7" name="Rectangle: Rounded Corners 26">
            <a:extLst>
              <a:ext uri="{FF2B5EF4-FFF2-40B4-BE49-F238E27FC236}">
                <a16:creationId xmlns:a16="http://schemas.microsoft.com/office/drawing/2014/main" id="{9A617AFB-8E6D-4A87-B761-B54F64871DAF}"/>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8" name="Rectangle: Rounded Corners 27">
            <a:extLst>
              <a:ext uri="{FF2B5EF4-FFF2-40B4-BE49-F238E27FC236}">
                <a16:creationId xmlns:a16="http://schemas.microsoft.com/office/drawing/2014/main" id="{7122FDB4-F9D4-4565-B433-84FCF15E7F38}"/>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29" name="Rectangle: Rounded Corners 28">
            <a:extLst>
              <a:ext uri="{FF2B5EF4-FFF2-40B4-BE49-F238E27FC236}">
                <a16:creationId xmlns:a16="http://schemas.microsoft.com/office/drawing/2014/main" id="{DC3C6826-6ECB-416B-939A-965A881F408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 name="Rectangle: Rounded Corners 29">
            <a:extLst>
              <a:ext uri="{FF2B5EF4-FFF2-40B4-BE49-F238E27FC236}">
                <a16:creationId xmlns:a16="http://schemas.microsoft.com/office/drawing/2014/main" id="{D571481D-89B8-46B6-A764-C4D3A3FE1313}"/>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1" name="Rectangle: Rounded Corners 30">
            <a:extLst>
              <a:ext uri="{FF2B5EF4-FFF2-40B4-BE49-F238E27FC236}">
                <a16:creationId xmlns:a16="http://schemas.microsoft.com/office/drawing/2014/main" id="{C610D869-2623-43F2-A5D9-4EDEAB27EE14}"/>
              </a:ext>
            </a:extLst>
          </p:cNvPr>
          <p:cNvSpPr/>
          <p:nvPr/>
        </p:nvSpPr>
        <p:spPr>
          <a:xfrm>
            <a:off x="795750" y="2851231"/>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2" name="Rectangle: Rounded Corners 31">
            <a:extLst>
              <a:ext uri="{FF2B5EF4-FFF2-40B4-BE49-F238E27FC236}">
                <a16:creationId xmlns:a16="http://schemas.microsoft.com/office/drawing/2014/main" id="{1DD92E91-3422-4BD2-B765-973CAA6646C2}"/>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3" name="Rectangle: Rounded Corners 32">
            <a:extLst>
              <a:ext uri="{FF2B5EF4-FFF2-40B4-BE49-F238E27FC236}">
                <a16:creationId xmlns:a16="http://schemas.microsoft.com/office/drawing/2014/main" id="{82479452-747A-4069-ABE6-799F3E856E2C}"/>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4" name="Rectangle: Rounded Corners 33">
            <a:extLst>
              <a:ext uri="{FF2B5EF4-FFF2-40B4-BE49-F238E27FC236}">
                <a16:creationId xmlns:a16="http://schemas.microsoft.com/office/drawing/2014/main" id="{A073D7B7-68A7-4265-AF71-6097EBF608C7}"/>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5" name="Rectangle: Rounded Corners 34">
            <a:extLst>
              <a:ext uri="{FF2B5EF4-FFF2-40B4-BE49-F238E27FC236}">
                <a16:creationId xmlns:a16="http://schemas.microsoft.com/office/drawing/2014/main" id="{880708DE-9A62-4C7F-99C9-B5BDE54F7BD3}"/>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6" name="Rectangle: Rounded Corners 35">
            <a:extLst>
              <a:ext uri="{FF2B5EF4-FFF2-40B4-BE49-F238E27FC236}">
                <a16:creationId xmlns:a16="http://schemas.microsoft.com/office/drawing/2014/main" id="{82DACFBE-71F3-45C3-B42F-30862734AB85}"/>
              </a:ext>
            </a:extLst>
          </p:cNvPr>
          <p:cNvSpPr/>
          <p:nvPr/>
        </p:nvSpPr>
        <p:spPr>
          <a:xfrm>
            <a:off x="795750" y="2851231"/>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grpSp>
        <p:nvGrpSpPr>
          <p:cNvPr id="52" name="Google Shape;2118;p72">
            <a:extLst>
              <a:ext uri="{FF2B5EF4-FFF2-40B4-BE49-F238E27FC236}">
                <a16:creationId xmlns:a16="http://schemas.microsoft.com/office/drawing/2014/main" id="{3022677C-6777-40DA-86B5-7E6E3CCACD47}"/>
              </a:ext>
            </a:extLst>
          </p:cNvPr>
          <p:cNvGrpSpPr/>
          <p:nvPr/>
        </p:nvGrpSpPr>
        <p:grpSpPr>
          <a:xfrm>
            <a:off x="4648551" y="2159875"/>
            <a:ext cx="2989841" cy="2735318"/>
            <a:chOff x="-354000" y="2968288"/>
            <a:chExt cx="2469850" cy="2353575"/>
          </a:xfrm>
        </p:grpSpPr>
        <p:sp>
          <p:nvSpPr>
            <p:cNvPr id="53" name="Google Shape;2119;p72">
              <a:extLst>
                <a:ext uri="{FF2B5EF4-FFF2-40B4-BE49-F238E27FC236}">
                  <a16:creationId xmlns:a16="http://schemas.microsoft.com/office/drawing/2014/main" id="{C76D8B98-4A16-4DD5-8ADE-4C621AB547F3}"/>
                </a:ext>
              </a:extLst>
            </p:cNvPr>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20;p72">
              <a:extLst>
                <a:ext uri="{FF2B5EF4-FFF2-40B4-BE49-F238E27FC236}">
                  <a16:creationId xmlns:a16="http://schemas.microsoft.com/office/drawing/2014/main" id="{549926CA-A915-4D18-AA39-0322FC25A931}"/>
                </a:ext>
              </a:extLst>
            </p:cNvPr>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21;p72">
              <a:extLst>
                <a:ext uri="{FF2B5EF4-FFF2-40B4-BE49-F238E27FC236}">
                  <a16:creationId xmlns:a16="http://schemas.microsoft.com/office/drawing/2014/main" id="{0A8A452A-3260-4E8F-9E50-0178283476AF}"/>
                </a:ext>
              </a:extLst>
            </p:cNvPr>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22;p72">
              <a:extLst>
                <a:ext uri="{FF2B5EF4-FFF2-40B4-BE49-F238E27FC236}">
                  <a16:creationId xmlns:a16="http://schemas.microsoft.com/office/drawing/2014/main" id="{C209C06C-2E8A-4D21-9AAE-371E67D06C22}"/>
                </a:ext>
              </a:extLst>
            </p:cNvPr>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23;p72">
              <a:extLst>
                <a:ext uri="{FF2B5EF4-FFF2-40B4-BE49-F238E27FC236}">
                  <a16:creationId xmlns:a16="http://schemas.microsoft.com/office/drawing/2014/main" id="{FC818703-4775-42D0-A9A0-EB844A54DEA7}"/>
                </a:ext>
              </a:extLst>
            </p:cNvPr>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24;p72">
              <a:extLst>
                <a:ext uri="{FF2B5EF4-FFF2-40B4-BE49-F238E27FC236}">
                  <a16:creationId xmlns:a16="http://schemas.microsoft.com/office/drawing/2014/main" id="{96E899F4-8BC3-4C90-A4C1-338E5CA675EB}"/>
                </a:ext>
              </a:extLst>
            </p:cNvPr>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25;p72">
              <a:extLst>
                <a:ext uri="{FF2B5EF4-FFF2-40B4-BE49-F238E27FC236}">
                  <a16:creationId xmlns:a16="http://schemas.microsoft.com/office/drawing/2014/main" id="{39959F37-2E6D-431D-8D84-DE82AF913F54}"/>
                </a:ext>
              </a:extLst>
            </p:cNvPr>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0" name="Oval 59">
            <a:extLst>
              <a:ext uri="{FF2B5EF4-FFF2-40B4-BE49-F238E27FC236}">
                <a16:creationId xmlns:a16="http://schemas.microsoft.com/office/drawing/2014/main" id="{61D3B876-9B1E-4029-B9F4-445917508625}"/>
              </a:ext>
            </a:extLst>
          </p:cNvPr>
          <p:cNvSpPr/>
          <p:nvPr/>
        </p:nvSpPr>
        <p:spPr>
          <a:xfrm>
            <a:off x="5297688" y="2666179"/>
            <a:ext cx="1623377" cy="16108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i="1" dirty="0" err="1">
                <a:solidFill>
                  <a:schemeClr val="tx1"/>
                </a:solidFill>
                <a:effectLst>
                  <a:outerShdw blurRad="38100" dist="38100" dir="2700000" algn="tl">
                    <a:srgbClr val="C0C0C0"/>
                  </a:outerShdw>
                </a:effectLst>
                <a:latin typeface="Times New Roman" pitchFamily="18" charset="0"/>
              </a:rPr>
              <a:t>Hiện</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thực</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nhân</a:t>
            </a:r>
            <a:r>
              <a:rPr lang="en-US" sz="2800" b="1" i="1" dirty="0">
                <a:solidFill>
                  <a:schemeClr val="tx1"/>
                </a:solidFill>
                <a:effectLst>
                  <a:outerShdw blurRad="38100" dist="38100" dir="2700000" algn="tl">
                    <a:srgbClr val="C0C0C0"/>
                  </a:outerShdw>
                </a:effectLst>
                <a:latin typeface="Times New Roman" pitchFamily="18" charset="0"/>
              </a:rPr>
              <a:t> </a:t>
            </a:r>
            <a:r>
              <a:rPr lang="en-US" sz="2800" b="1" i="1" dirty="0" err="1">
                <a:solidFill>
                  <a:schemeClr val="tx1"/>
                </a:solidFill>
                <a:effectLst>
                  <a:outerShdw blurRad="38100" dist="38100" dir="2700000" algn="tl">
                    <a:srgbClr val="C0C0C0"/>
                  </a:outerShdw>
                </a:effectLst>
                <a:latin typeface="Times New Roman" pitchFamily="18" charset="0"/>
              </a:rPr>
              <a:t>đạo</a:t>
            </a:r>
            <a:endParaRPr lang="en-US" sz="2800" b="1" i="1" dirty="0">
              <a:solidFill>
                <a:schemeClr val="tx1"/>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4369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circle(in)">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4"/>
                                        </p:tgtEl>
                                      </p:cBhvr>
                                    </p:animEffect>
                                    <p:animScale>
                                      <p:cBhvr>
                                        <p:cTn id="24" dur="250" autoRev="1" fill="hold"/>
                                        <p:tgtEl>
                                          <p:spTgt spid="24"/>
                                        </p:tgtEl>
                                      </p:cBhvr>
                                      <p:by x="105000" y="105000"/>
                                    </p:animScale>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7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9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0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1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24"/>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327B17-69B9-46AF-815C-F5C06BA5656D}"/>
              </a:ext>
            </a:extLst>
          </p:cNvPr>
          <p:cNvSpPr/>
          <p:nvPr/>
        </p:nvSpPr>
        <p:spPr>
          <a:xfrm>
            <a:off x="2408664" y="200724"/>
            <a:ext cx="4341542" cy="9218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err="1">
                <a:solidFill>
                  <a:srgbClr val="FF0000"/>
                </a:solidFill>
                <a:latin typeface="Times New Roman" panose="02020603050405020304" pitchFamily="18" charset="0"/>
                <a:cs typeface="Times New Roman" panose="02020603050405020304" pitchFamily="18" charset="0"/>
              </a:rPr>
              <a:t>Truyện</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kí</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hiện</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đại</a:t>
            </a:r>
            <a:r>
              <a:rPr lang="en-SG" sz="2400" b="1" dirty="0">
                <a:solidFill>
                  <a:srgbClr val="FF0000"/>
                </a:solidFill>
                <a:latin typeface="Times New Roman" panose="02020603050405020304" pitchFamily="18" charset="0"/>
                <a:cs typeface="Times New Roman" panose="02020603050405020304" pitchFamily="18" charset="0"/>
              </a:rPr>
              <a:t> </a:t>
            </a:r>
            <a:r>
              <a:rPr lang="en-SG" sz="2400" b="1" dirty="0" err="1">
                <a:solidFill>
                  <a:srgbClr val="FF0000"/>
                </a:solidFill>
                <a:latin typeface="Times New Roman" panose="02020603050405020304" pitchFamily="18" charset="0"/>
                <a:cs typeface="Times New Roman" panose="02020603050405020304" pitchFamily="18" charset="0"/>
              </a:rPr>
              <a:t>Việt</a:t>
            </a:r>
            <a:r>
              <a:rPr lang="en-SG" sz="2400" b="1" dirty="0">
                <a:solidFill>
                  <a:srgbClr val="FF0000"/>
                </a:solidFill>
                <a:latin typeface="Times New Roman" panose="02020603050405020304" pitchFamily="18" charset="0"/>
                <a:cs typeface="Times New Roman" panose="02020603050405020304" pitchFamily="18" charset="0"/>
              </a:rPr>
              <a:t> Nam</a:t>
            </a:r>
          </a:p>
          <a:p>
            <a:pPr algn="ctr"/>
            <a:r>
              <a:rPr lang="en-SG" sz="2400" b="1" dirty="0">
                <a:solidFill>
                  <a:srgbClr val="FF0000"/>
                </a:solidFill>
                <a:latin typeface="Times New Roman" panose="02020603050405020304" pitchFamily="18" charset="0"/>
                <a:cs typeface="Times New Roman" panose="02020603050405020304" pitchFamily="18" charset="0"/>
              </a:rPr>
              <a:t>(1930 – 1945)</a:t>
            </a:r>
          </a:p>
        </p:txBody>
      </p:sp>
      <p:sp>
        <p:nvSpPr>
          <p:cNvPr id="8" name="Rectangle: Rounded Corners 7">
            <a:extLst>
              <a:ext uri="{FF2B5EF4-FFF2-40B4-BE49-F238E27FC236}">
                <a16:creationId xmlns:a16="http://schemas.microsoft.com/office/drawing/2014/main" id="{4DC12677-C2E4-412B-B46B-3C16636F37F9}"/>
              </a:ext>
            </a:extLst>
          </p:cNvPr>
          <p:cNvSpPr/>
          <p:nvPr/>
        </p:nvSpPr>
        <p:spPr>
          <a:xfrm>
            <a:off x="314557" y="1649916"/>
            <a:ext cx="3536331" cy="16362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Nội</a:t>
            </a:r>
            <a:r>
              <a:rPr lang="en-SG" sz="2300" b="1" dirty="0">
                <a:solidFill>
                  <a:srgbClr val="002060"/>
                </a:solidFill>
                <a:latin typeface="Times New Roman" panose="02020603050405020304" pitchFamily="18" charset="0"/>
                <a:cs typeface="Times New Roman" panose="02020603050405020304" pitchFamily="18" charset="0"/>
              </a:rPr>
              <a:t> dung: </a:t>
            </a:r>
            <a:r>
              <a:rPr lang="en-SG" sz="2300" dirty="0" err="1">
                <a:solidFill>
                  <a:srgbClr val="002060"/>
                </a:solidFill>
                <a:latin typeface="Times New Roman" panose="02020603050405020304" pitchFamily="18" charset="0"/>
                <a:cs typeface="Times New Roman" panose="02020603050405020304" pitchFamily="18" charset="0"/>
              </a:rPr>
              <a:t>Phản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ánh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thực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xã</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hội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cuộc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sống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số</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phận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và</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phẩm</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chất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của</a:t>
            </a:r>
            <a:r>
              <a:rPr lang="en-SG" sz="2300" dirty="0">
                <a:solidFill>
                  <a:srgbClr val="002060"/>
                </a:solidFill>
                <a:latin typeface="Times New Roman" panose="02020603050405020304" pitchFamily="18" charset="0"/>
                <a:cs typeface="Times New Roman" panose="02020603050405020304" pitchFamily="18" charset="0"/>
              </a:rPr>
              <a:t> con ng</a:t>
            </a:r>
            <a:r>
              <a:rPr lang="vi-VN" sz="2300" dirty="0">
                <a:solidFill>
                  <a:srgbClr val="002060"/>
                </a:solidFill>
                <a:latin typeface="Times New Roman" panose="02020603050405020304" pitchFamily="18" charset="0"/>
                <a:cs typeface="Times New Roman" panose="02020603050405020304" pitchFamily="18" charset="0"/>
              </a:rPr>
              <a:t>ư</a:t>
            </a:r>
            <a:r>
              <a:rPr lang="en-SG" sz="2300" dirty="0" err="1">
                <a:solidFill>
                  <a:srgbClr val="002060"/>
                </a:solidFill>
                <a:latin typeface="Times New Roman" panose="02020603050405020304" pitchFamily="18" charset="0"/>
                <a:cs typeface="Times New Roman" panose="02020603050405020304" pitchFamily="18" charset="0"/>
              </a:rPr>
              <a:t>ời</a:t>
            </a:r>
            <a:r>
              <a:rPr lang="en-SG" sz="2300" dirty="0">
                <a:solidFill>
                  <a:srgbClr val="002060"/>
                </a:solidFill>
                <a:latin typeface="Times New Roman" panose="02020603050405020304" pitchFamily="18" charset="0"/>
                <a:cs typeface="Times New Roman" panose="02020603050405020304" pitchFamily="18" charset="0"/>
              </a:rPr>
              <a:t> VN tr</a:t>
            </a:r>
            <a:r>
              <a:rPr lang="vi-VN" sz="2300" dirty="0">
                <a:solidFill>
                  <a:srgbClr val="002060"/>
                </a:solidFill>
                <a:latin typeface="Times New Roman" panose="02020603050405020304" pitchFamily="18" charset="0"/>
                <a:cs typeface="Times New Roman" panose="02020603050405020304" pitchFamily="18" charset="0"/>
              </a:rPr>
              <a:t>ư</a:t>
            </a:r>
            <a:r>
              <a:rPr lang="en-SG" sz="2300" dirty="0" err="1">
                <a:solidFill>
                  <a:srgbClr val="002060"/>
                </a:solidFill>
                <a:latin typeface="Times New Roman" panose="02020603050405020304" pitchFamily="18" charset="0"/>
                <a:cs typeface="Times New Roman" panose="02020603050405020304" pitchFamily="18" charset="0"/>
              </a:rPr>
              <a:t>ớc</a:t>
            </a:r>
            <a:r>
              <a:rPr lang="en-SG" sz="2300" dirty="0">
                <a:solidFill>
                  <a:srgbClr val="002060"/>
                </a:solidFill>
                <a:latin typeface="Times New Roman" panose="02020603050405020304" pitchFamily="18" charset="0"/>
                <a:cs typeface="Times New Roman" panose="02020603050405020304" pitchFamily="18" charset="0"/>
              </a:rPr>
              <a:t> CMT8</a:t>
            </a:r>
          </a:p>
        </p:txBody>
      </p:sp>
      <p:sp>
        <p:nvSpPr>
          <p:cNvPr id="9" name="Rectangle: Rounded Corners 8">
            <a:extLst>
              <a:ext uri="{FF2B5EF4-FFF2-40B4-BE49-F238E27FC236}">
                <a16:creationId xmlns:a16="http://schemas.microsoft.com/office/drawing/2014/main" id="{35085DB9-B00D-4AAE-9040-4C278E1D9F03}"/>
              </a:ext>
            </a:extLst>
          </p:cNvPr>
          <p:cNvSpPr/>
          <p:nvPr/>
        </p:nvSpPr>
        <p:spPr>
          <a:xfrm>
            <a:off x="5293112" y="1664552"/>
            <a:ext cx="3536331" cy="16362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Nghệ</a:t>
            </a:r>
            <a:r>
              <a:rPr lang="en-SG" sz="2300" b="1" dirty="0">
                <a:solidFill>
                  <a:srgbClr val="002060"/>
                </a:solidFill>
                <a:latin typeface="Times New Roman" panose="02020603050405020304" pitchFamily="18" charset="0"/>
                <a:cs typeface="Times New Roman" panose="02020603050405020304" pitchFamily="18" charset="0"/>
              </a:rPr>
              <a:t> </a:t>
            </a:r>
            <a:r>
              <a:rPr lang="en-SG" sz="2300" b="1" dirty="0" err="1">
                <a:solidFill>
                  <a:srgbClr val="002060"/>
                </a:solidFill>
                <a:latin typeface="Times New Roman" panose="02020603050405020304" pitchFamily="18" charset="0"/>
                <a:cs typeface="Times New Roman" panose="02020603050405020304" pitchFamily="18" charset="0"/>
              </a:rPr>
              <a:t>thuật</a:t>
            </a:r>
            <a:r>
              <a:rPr lang="en-SG" sz="2300" b="1"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Đa</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dạng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phong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phú</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mới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mẻ</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về</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thể</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loại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bút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pháp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thực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động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hấp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dẫn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tế</a:t>
            </a:r>
            <a:endParaRPr lang="en-SG" sz="2300" dirty="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D07DE21-3F54-4098-B0AC-46FBED8297E1}"/>
              </a:ext>
            </a:extLst>
          </p:cNvPr>
          <p:cNvSpPr/>
          <p:nvPr/>
        </p:nvSpPr>
        <p:spPr>
          <a:xfrm>
            <a:off x="1680117" y="3842755"/>
            <a:ext cx="5768898" cy="10942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300" b="1" dirty="0" err="1">
                <a:solidFill>
                  <a:srgbClr val="002060"/>
                </a:solidFill>
                <a:latin typeface="Times New Roman" panose="02020603050405020304" pitchFamily="18" charset="0"/>
                <a:cs typeface="Times New Roman" panose="02020603050405020304" pitchFamily="18" charset="0"/>
              </a:rPr>
              <a:t>Vai</a:t>
            </a:r>
            <a:r>
              <a:rPr lang="en-SG" sz="2300" b="1" dirty="0">
                <a:solidFill>
                  <a:srgbClr val="002060"/>
                </a:solidFill>
                <a:latin typeface="Times New Roman" panose="02020603050405020304" pitchFamily="18" charset="0"/>
                <a:cs typeface="Times New Roman" panose="02020603050405020304" pitchFamily="18" charset="0"/>
              </a:rPr>
              <a:t> </a:t>
            </a:r>
            <a:r>
              <a:rPr lang="en-SG" sz="2300" b="1" dirty="0" err="1">
                <a:solidFill>
                  <a:srgbClr val="002060"/>
                </a:solidFill>
                <a:latin typeface="Times New Roman" panose="02020603050405020304" pitchFamily="18" charset="0"/>
                <a:cs typeface="Times New Roman" panose="02020603050405020304" pitchFamily="18" charset="0"/>
              </a:rPr>
              <a:t>trò</a:t>
            </a:r>
            <a:r>
              <a:rPr lang="en-SG" sz="2300" b="1"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Có</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giá</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trị</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tinh</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thần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quan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trọng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tạo</a:t>
            </a:r>
            <a:r>
              <a:rPr lang="en-SG" sz="2300" dirty="0">
                <a:solidFill>
                  <a:srgbClr val="002060"/>
                </a:solidFill>
                <a:latin typeface="Times New Roman" panose="02020603050405020304" pitchFamily="18" charset="0"/>
                <a:cs typeface="Times New Roman" panose="02020603050405020304" pitchFamily="18" charset="0"/>
              </a:rPr>
              <a:t> c</a:t>
            </a:r>
            <a:r>
              <a:rPr lang="vi-VN" sz="2300" dirty="0">
                <a:solidFill>
                  <a:srgbClr val="002060"/>
                </a:solidFill>
                <a:latin typeface="Times New Roman" panose="02020603050405020304" pitchFamily="18" charset="0"/>
                <a:cs typeface="Times New Roman" panose="02020603050405020304" pitchFamily="18" charset="0"/>
              </a:rPr>
              <a:t>ơ</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sở</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cho</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sự</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phát</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triển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của</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truyện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kí</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hiện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đại</a:t>
            </a:r>
            <a:r>
              <a:rPr lang="en-SG" sz="2300" dirty="0">
                <a:solidFill>
                  <a:srgbClr val="002060"/>
                </a:solidFill>
                <a:latin typeface="Times New Roman" panose="02020603050405020304" pitchFamily="18" charset="0"/>
                <a:cs typeface="Times New Roman" panose="02020603050405020304" pitchFamily="18" charset="0"/>
              </a:rPr>
              <a:t> </a:t>
            </a:r>
          </a:p>
          <a:p>
            <a:pPr algn="ctr"/>
            <a:r>
              <a:rPr lang="en-SG" sz="2300" dirty="0" err="1">
                <a:solidFill>
                  <a:srgbClr val="002060"/>
                </a:solidFill>
                <a:latin typeface="Times New Roman" panose="02020603050405020304" pitchFamily="18" charset="0"/>
                <a:cs typeface="Times New Roman" panose="02020603050405020304" pitchFamily="18" charset="0"/>
              </a:rPr>
              <a:t>Việt</a:t>
            </a:r>
            <a:r>
              <a:rPr lang="en-SG" sz="2300" dirty="0">
                <a:solidFill>
                  <a:srgbClr val="002060"/>
                </a:solidFill>
                <a:latin typeface="Times New Roman" panose="02020603050405020304" pitchFamily="18" charset="0"/>
                <a:cs typeface="Times New Roman" panose="02020603050405020304" pitchFamily="18" charset="0"/>
              </a:rPr>
              <a:t> Nam </a:t>
            </a:r>
            <a:r>
              <a:rPr lang="en-SG" sz="2300" dirty="0" err="1">
                <a:solidFill>
                  <a:srgbClr val="002060"/>
                </a:solidFill>
                <a:latin typeface="Times New Roman" panose="02020603050405020304" pitchFamily="18" charset="0"/>
                <a:cs typeface="Times New Roman" panose="02020603050405020304" pitchFamily="18" charset="0"/>
              </a:rPr>
              <a:t>trong</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các</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giai</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đoạn</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tiếp</a:t>
            </a:r>
            <a:r>
              <a:rPr lang="en-SG" sz="2300" dirty="0">
                <a:solidFill>
                  <a:srgbClr val="002060"/>
                </a:solidFill>
                <a:latin typeface="Times New Roman" panose="02020603050405020304" pitchFamily="18" charset="0"/>
                <a:cs typeface="Times New Roman" panose="02020603050405020304" pitchFamily="18" charset="0"/>
              </a:rPr>
              <a:t> </a:t>
            </a:r>
            <a:r>
              <a:rPr lang="en-SG" sz="2300" dirty="0" err="1">
                <a:solidFill>
                  <a:srgbClr val="002060"/>
                </a:solidFill>
                <a:latin typeface="Times New Roman" panose="02020603050405020304" pitchFamily="18" charset="0"/>
                <a:cs typeface="Times New Roman" panose="02020603050405020304" pitchFamily="18" charset="0"/>
              </a:rPr>
              <a:t>theo</a:t>
            </a:r>
            <a:endParaRPr lang="en-SG" sz="2300" dirty="0">
              <a:solidFill>
                <a:srgbClr val="00206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1FA7AD2D-C40E-48C0-862E-FAB49B9A055A}"/>
              </a:ext>
            </a:extLst>
          </p:cNvPr>
          <p:cNvCxnSpPr>
            <a:stCxn id="4" idx="2"/>
            <a:endCxn id="8" idx="0"/>
          </p:cNvCxnSpPr>
          <p:nvPr/>
        </p:nvCxnSpPr>
        <p:spPr>
          <a:xfrm flipH="1">
            <a:off x="2082723" y="1122558"/>
            <a:ext cx="2496712" cy="5273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166C6D-A4B5-4FB6-B837-AC3F9A906FE0}"/>
              </a:ext>
            </a:extLst>
          </p:cNvPr>
          <p:cNvCxnSpPr>
            <a:cxnSpLocks/>
            <a:stCxn id="4" idx="2"/>
            <a:endCxn id="9" idx="0"/>
          </p:cNvCxnSpPr>
          <p:nvPr/>
        </p:nvCxnSpPr>
        <p:spPr>
          <a:xfrm>
            <a:off x="4579435" y="1122558"/>
            <a:ext cx="2481843" cy="54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673CF1E-2727-45D5-81AF-96845EF575D8}"/>
              </a:ext>
            </a:extLst>
          </p:cNvPr>
          <p:cNvCxnSpPr>
            <a:cxnSpLocks/>
            <a:stCxn id="9" idx="2"/>
            <a:endCxn id="11" idx="0"/>
          </p:cNvCxnSpPr>
          <p:nvPr/>
        </p:nvCxnSpPr>
        <p:spPr>
          <a:xfrm flipH="1">
            <a:off x="4564566" y="3300761"/>
            <a:ext cx="2496712" cy="54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3A0BABD-EB45-4059-8AC2-6EEC28AFE78E}"/>
              </a:ext>
            </a:extLst>
          </p:cNvPr>
          <p:cNvCxnSpPr>
            <a:cxnSpLocks/>
            <a:stCxn id="8" idx="2"/>
            <a:endCxn id="11" idx="0"/>
          </p:cNvCxnSpPr>
          <p:nvPr/>
        </p:nvCxnSpPr>
        <p:spPr>
          <a:xfrm>
            <a:off x="2082723" y="3286125"/>
            <a:ext cx="2481843" cy="556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3E80C8-1DF3-4316-B05A-08678404C459}"/>
              </a:ext>
            </a:extLst>
          </p:cNvPr>
          <p:cNvGrpSpPr/>
          <p:nvPr/>
        </p:nvGrpSpPr>
        <p:grpSpPr>
          <a:xfrm>
            <a:off x="360556" y="1366132"/>
            <a:ext cx="2546196" cy="2411236"/>
            <a:chOff x="360556" y="1366132"/>
            <a:chExt cx="2546196" cy="2411236"/>
          </a:xfrm>
        </p:grpSpPr>
        <p:pic>
          <p:nvPicPr>
            <p:cNvPr id="5" name="图片 19">
              <a:extLst>
                <a:ext uri="{FF2B5EF4-FFF2-40B4-BE49-F238E27FC236}">
                  <a16:creationId xmlns:a16="http://schemas.microsoft.com/office/drawing/2014/main" id="{69F23EF2-7F75-40F7-AEC4-0F5E647367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556" y="1366132"/>
              <a:ext cx="2546196" cy="2411236"/>
            </a:xfrm>
            <a:prstGeom prst="rect">
              <a:avLst/>
            </a:prstGeom>
          </p:spPr>
        </p:pic>
        <p:sp>
          <p:nvSpPr>
            <p:cNvPr id="8" name="Title 1">
              <a:extLst>
                <a:ext uri="{FF2B5EF4-FFF2-40B4-BE49-F238E27FC236}">
                  <a16:creationId xmlns:a16="http://schemas.microsoft.com/office/drawing/2014/main" id="{81595614-1555-45CC-AE01-D4EC3DBB95ED}"/>
                </a:ext>
              </a:extLst>
            </p:cNvPr>
            <p:cNvSpPr txBox="1">
              <a:spLocks/>
            </p:cNvSpPr>
            <p:nvPr/>
          </p:nvSpPr>
          <p:spPr>
            <a:xfrm>
              <a:off x="725758" y="2045392"/>
              <a:ext cx="1778620" cy="6512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1pPr>
              <a:lvl2pPr marR="0" lvl="1"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2pPr>
              <a:lvl3pPr marR="0" lvl="2"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3pPr>
              <a:lvl4pPr marR="0" lvl="3"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4pPr>
              <a:lvl5pPr marR="0" lvl="4"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5pPr>
              <a:lvl6pPr marR="0" lvl="5"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6pPr>
              <a:lvl7pPr marR="0" lvl="6"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7pPr>
              <a:lvl8pPr marR="0" lvl="7"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8pPr>
              <a:lvl9pPr marR="0" lvl="8" algn="l" rtl="0">
                <a:lnSpc>
                  <a:spcPct val="100000"/>
                </a:lnSpc>
                <a:spcBef>
                  <a:spcPts val="0"/>
                </a:spcBef>
                <a:spcAft>
                  <a:spcPts val="0"/>
                </a:spcAft>
                <a:buClr>
                  <a:schemeClr val="accent2"/>
                </a:buClr>
                <a:buSzPts val="2400"/>
                <a:buFont typeface="Mali SemiBold"/>
                <a:buNone/>
                <a:defRPr sz="2400" b="0" i="0" u="none" strike="noStrike" cap="none">
                  <a:solidFill>
                    <a:schemeClr val="accent2"/>
                  </a:solidFill>
                  <a:latin typeface="Mali SemiBold"/>
                  <a:ea typeface="Mali SemiBold"/>
                  <a:cs typeface="Mali SemiBold"/>
                  <a:sym typeface="Mali SemiBold"/>
                </a:defRPr>
              </a:lvl9pPr>
            </a:lstStyle>
            <a:p>
              <a:pPr algn="ctr"/>
              <a:r>
                <a:rPr lang="en-US" altLang="en-US" sz="2800" b="1" dirty="0">
                  <a:solidFill>
                    <a:srgbClr val="FF0000"/>
                  </a:solidFill>
                  <a:latin typeface="#9Slide03 Arima Madurai Black" panose="00000A00000000000000" pitchFamily="2" charset="0"/>
                  <a:cs typeface="#9Slide03 Arima Madurai Black" panose="00000A00000000000000" pitchFamily="2" charset="0"/>
                </a:rPr>
                <a:t>HƯỚNG DẪN TỰ HỌC</a:t>
              </a:r>
            </a:p>
          </p:txBody>
        </p:sp>
      </p:grpSp>
      <p:sp>
        <p:nvSpPr>
          <p:cNvPr id="6" name="Google Shape;1145;p40">
            <a:extLst>
              <a:ext uri="{FF2B5EF4-FFF2-40B4-BE49-F238E27FC236}">
                <a16:creationId xmlns:a16="http://schemas.microsoft.com/office/drawing/2014/main" id="{808D43AB-2004-4757-8245-5D4772DF28A4}"/>
              </a:ext>
            </a:extLst>
          </p:cNvPr>
          <p:cNvSpPr/>
          <p:nvPr/>
        </p:nvSpPr>
        <p:spPr>
          <a:xfrm>
            <a:off x="3884293" y="2223863"/>
            <a:ext cx="736600" cy="868829"/>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46;p40">
            <a:extLst>
              <a:ext uri="{FF2B5EF4-FFF2-40B4-BE49-F238E27FC236}">
                <a16:creationId xmlns:a16="http://schemas.microsoft.com/office/drawing/2014/main" id="{813FDCDA-439A-43A0-B10F-8A5B487BF81A}"/>
              </a:ext>
            </a:extLst>
          </p:cNvPr>
          <p:cNvSpPr/>
          <p:nvPr/>
        </p:nvSpPr>
        <p:spPr>
          <a:xfrm>
            <a:off x="3196167" y="884563"/>
            <a:ext cx="736600" cy="868762"/>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151;p40">
            <a:extLst>
              <a:ext uri="{FF2B5EF4-FFF2-40B4-BE49-F238E27FC236}">
                <a16:creationId xmlns:a16="http://schemas.microsoft.com/office/drawing/2014/main" id="{EF9EF08F-5869-40BE-B378-73844B139F34}"/>
              </a:ext>
            </a:extLst>
          </p:cNvPr>
          <p:cNvSpPr txBox="1">
            <a:spLocks/>
          </p:cNvSpPr>
          <p:nvPr/>
        </p:nvSpPr>
        <p:spPr>
          <a:xfrm flipH="1">
            <a:off x="4312781" y="869894"/>
            <a:ext cx="4131995" cy="745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vi-VN" altLang="en-US" sz="2000" dirty="0">
                <a:solidFill>
                  <a:srgbClr val="0000CC"/>
                </a:solidFill>
                <a:latin typeface="Times New Roman" panose="02020603050405020304" pitchFamily="18" charset="0"/>
                <a:cs typeface="Times New Roman" panose="02020603050405020304" pitchFamily="18" charset="0"/>
              </a:rPr>
              <a:t>Viết một đoạn văn hồi tưởng lại buổi đến trường đầu tiên của bản thân.</a:t>
            </a:r>
          </a:p>
        </p:txBody>
      </p:sp>
      <p:sp>
        <p:nvSpPr>
          <p:cNvPr id="10" name="Google Shape;1152;p40">
            <a:extLst>
              <a:ext uri="{FF2B5EF4-FFF2-40B4-BE49-F238E27FC236}">
                <a16:creationId xmlns:a16="http://schemas.microsoft.com/office/drawing/2014/main" id="{E83B4D1F-B740-4615-A14C-4B88CCF5D859}"/>
              </a:ext>
            </a:extLst>
          </p:cNvPr>
          <p:cNvSpPr txBox="1">
            <a:spLocks/>
          </p:cNvSpPr>
          <p:nvPr/>
        </p:nvSpPr>
        <p:spPr>
          <a:xfrm>
            <a:off x="4325141" y="3713771"/>
            <a:ext cx="4121592" cy="745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altLang="en-US" sz="2000" dirty="0">
                <a:solidFill>
                  <a:srgbClr val="0000CC"/>
                </a:solidFill>
                <a:latin typeface="Times New Roman" panose="02020603050405020304" pitchFamily="18" charset="0"/>
                <a:cs typeface="Times New Roman" panose="02020603050405020304" pitchFamily="18" charset="0"/>
              </a:rPr>
              <a:t>Chuẩn bị học bài: “Thông tin về ngày trái đất năm 2000”</a:t>
            </a:r>
            <a:endParaRPr lang="en-SG" sz="2000" dirty="0"/>
          </a:p>
        </p:txBody>
      </p:sp>
      <p:sp>
        <p:nvSpPr>
          <p:cNvPr id="11" name="Google Shape;1153;p40">
            <a:extLst>
              <a:ext uri="{FF2B5EF4-FFF2-40B4-BE49-F238E27FC236}">
                <a16:creationId xmlns:a16="http://schemas.microsoft.com/office/drawing/2014/main" id="{4FC96A4A-6319-4414-AC53-D288FDCA545B}"/>
              </a:ext>
            </a:extLst>
          </p:cNvPr>
          <p:cNvSpPr txBox="1">
            <a:spLocks/>
          </p:cNvSpPr>
          <p:nvPr/>
        </p:nvSpPr>
        <p:spPr>
          <a:xfrm flipH="1">
            <a:off x="4907845" y="2561556"/>
            <a:ext cx="3862502" cy="650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just">
              <a:buNone/>
            </a:pPr>
            <a:r>
              <a:rPr lang="vi-VN" altLang="en-US" sz="2000" dirty="0">
                <a:solidFill>
                  <a:srgbClr val="0000CC"/>
                </a:solidFill>
                <a:latin typeface="Times New Roman" panose="02020603050405020304" pitchFamily="18" charset="0"/>
                <a:cs typeface="Times New Roman" panose="02020603050405020304" pitchFamily="18" charset="0"/>
              </a:rPr>
              <a:t>Câu thành ngữ</a:t>
            </a:r>
            <a:r>
              <a:rPr lang="en-SG"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a:solidFill>
                  <a:srgbClr val="0000CC"/>
                </a:solidFill>
                <a:latin typeface="Times New Roman" panose="02020603050405020304" pitchFamily="18" charset="0"/>
                <a:cs typeface="Times New Roman" panose="02020603050405020304" pitchFamily="18" charset="0"/>
              </a:rPr>
              <a:t>“Tức nước vỡ bờ”</a:t>
            </a:r>
            <a:r>
              <a:rPr lang="en-SG"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a:solidFill>
                  <a:srgbClr val="0000CC"/>
                </a:solidFill>
                <a:latin typeface="Times New Roman" panose="02020603050405020304" pitchFamily="18" charset="0"/>
                <a:cs typeface="Times New Roman" panose="02020603050405020304" pitchFamily="18" charset="0"/>
              </a:rPr>
              <a:t>được chọn làm nhan đề đoạn trích học có thoả đáng không?</a:t>
            </a:r>
          </a:p>
        </p:txBody>
      </p:sp>
      <p:sp>
        <p:nvSpPr>
          <p:cNvPr id="12" name="Google Shape;1154;p40">
            <a:extLst>
              <a:ext uri="{FF2B5EF4-FFF2-40B4-BE49-F238E27FC236}">
                <a16:creationId xmlns:a16="http://schemas.microsoft.com/office/drawing/2014/main" id="{14EB0728-2176-4B16-91FC-8289375B8E61}"/>
              </a:ext>
            </a:extLst>
          </p:cNvPr>
          <p:cNvSpPr txBox="1">
            <a:spLocks/>
          </p:cNvSpPr>
          <p:nvPr/>
        </p:nvSpPr>
        <p:spPr>
          <a:xfrm>
            <a:off x="2896083" y="1002463"/>
            <a:ext cx="1323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chemeClr val="accent2"/>
                </a:solidFill>
                <a:uFill>
                  <a:noFill/>
                </a:uFill>
                <a:latin typeface="Mali Medium"/>
                <a:ea typeface="Mali Medium"/>
                <a:cs typeface="Mali Medium"/>
                <a:sym typeface="Mali Medium"/>
                <a:hlinkClick r:id="rId4" action="ppaction://hlinksldjump"/>
              </a:rPr>
              <a:t>01</a:t>
            </a:r>
            <a:endParaRPr lang="en" sz="2400" dirty="0">
              <a:solidFill>
                <a:schemeClr val="accent2"/>
              </a:solidFill>
              <a:latin typeface="Mali Medium"/>
              <a:ea typeface="Mali Medium"/>
              <a:cs typeface="Mali Medium"/>
              <a:sym typeface="Mali Medium"/>
            </a:endParaRPr>
          </a:p>
        </p:txBody>
      </p:sp>
      <p:sp>
        <p:nvSpPr>
          <p:cNvPr id="13" name="Google Shape;1155;p40">
            <a:extLst>
              <a:ext uri="{FF2B5EF4-FFF2-40B4-BE49-F238E27FC236}">
                <a16:creationId xmlns:a16="http://schemas.microsoft.com/office/drawing/2014/main" id="{E0BE6A95-772F-4952-8DC3-B817499E3358}"/>
              </a:ext>
            </a:extLst>
          </p:cNvPr>
          <p:cNvSpPr txBox="1">
            <a:spLocks/>
          </p:cNvSpPr>
          <p:nvPr/>
        </p:nvSpPr>
        <p:spPr>
          <a:xfrm>
            <a:off x="3584245" y="2341802"/>
            <a:ext cx="1323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chemeClr val="accent3"/>
                </a:solidFill>
                <a:uFill>
                  <a:noFill/>
                </a:uFill>
                <a:latin typeface="Mali Medium"/>
                <a:ea typeface="Mali Medium"/>
                <a:cs typeface="Mali Medium"/>
                <a:sym typeface="Mali Medium"/>
                <a:hlinkClick r:id="rId5" action="ppaction://hlinksldjump"/>
              </a:rPr>
              <a:t>02</a:t>
            </a:r>
            <a:endParaRPr lang="en" sz="2400" dirty="0">
              <a:solidFill>
                <a:schemeClr val="accent3"/>
              </a:solidFill>
              <a:latin typeface="Mali Medium"/>
              <a:ea typeface="Mali Medium"/>
              <a:cs typeface="Mali Medium"/>
              <a:sym typeface="Mali Medium"/>
            </a:endParaRPr>
          </a:p>
        </p:txBody>
      </p:sp>
      <p:sp>
        <p:nvSpPr>
          <p:cNvPr id="14" name="Google Shape;1156;p40">
            <a:extLst>
              <a:ext uri="{FF2B5EF4-FFF2-40B4-BE49-F238E27FC236}">
                <a16:creationId xmlns:a16="http://schemas.microsoft.com/office/drawing/2014/main" id="{E257DE4E-CB56-44E6-B7DE-4C0898356B62}"/>
              </a:ext>
            </a:extLst>
          </p:cNvPr>
          <p:cNvSpPr/>
          <p:nvPr/>
        </p:nvSpPr>
        <p:spPr>
          <a:xfrm>
            <a:off x="3210129" y="3553823"/>
            <a:ext cx="736600" cy="868829"/>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7;p40">
            <a:extLst>
              <a:ext uri="{FF2B5EF4-FFF2-40B4-BE49-F238E27FC236}">
                <a16:creationId xmlns:a16="http://schemas.microsoft.com/office/drawing/2014/main" id="{3CDAC824-45A9-4DB2-BD52-E2EAE49C26BE}"/>
              </a:ext>
            </a:extLst>
          </p:cNvPr>
          <p:cNvSpPr txBox="1">
            <a:spLocks noGrp="1"/>
          </p:cNvSpPr>
          <p:nvPr>
            <p:ph type="title"/>
          </p:nvPr>
        </p:nvSpPr>
        <p:spPr>
          <a:xfrm flipH="1">
            <a:off x="2979445" y="3671709"/>
            <a:ext cx="1209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uFill>
                  <a:noFill/>
                </a:uFill>
                <a:latin typeface="Mali Medium"/>
                <a:ea typeface="Mali Medium"/>
                <a:cs typeface="Mali Medium"/>
                <a:sym typeface="Mali Medium"/>
                <a:hlinkClick r:id="rId6" action="ppaction://hlinksldjump"/>
              </a:rPr>
              <a:t>03</a:t>
            </a:r>
            <a:endParaRPr dirty="0">
              <a:solidFill>
                <a:schemeClr val="accent2"/>
              </a:solidFill>
              <a:latin typeface="Mali Medium"/>
              <a:ea typeface="Mali Medium"/>
              <a:cs typeface="Mali Medium"/>
              <a:sym typeface="Mali Medium"/>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p:bldP spid="12" grpId="0"/>
      <p:bldP spid="13" grpId="0"/>
      <p:bldP spid="14"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p71"/>
          <p:cNvSpPr/>
          <p:nvPr/>
        </p:nvSpPr>
        <p:spPr>
          <a:xfrm>
            <a:off x="6944334" y="2772792"/>
            <a:ext cx="1712900" cy="2999350"/>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sp>
      <p:sp>
        <p:nvSpPr>
          <p:cNvPr id="2012" name="Google Shape;2012;p71"/>
          <p:cNvSpPr txBox="1">
            <a:spLocks noGrp="1"/>
          </p:cNvSpPr>
          <p:nvPr>
            <p:ph type="title"/>
          </p:nvPr>
        </p:nvSpPr>
        <p:spPr>
          <a:xfrm>
            <a:off x="2052541" y="1941452"/>
            <a:ext cx="4670100" cy="93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a:t>
            </a:r>
            <a:r>
              <a:rPr lang="en" dirty="0">
                <a:solidFill>
                  <a:schemeClr val="accent3"/>
                </a:solidFill>
              </a:rPr>
              <a:t>h</a:t>
            </a:r>
            <a:r>
              <a:rPr lang="en" dirty="0"/>
              <a:t>an</a:t>
            </a:r>
            <a:r>
              <a:rPr lang="en" dirty="0">
                <a:solidFill>
                  <a:schemeClr val="accent3"/>
                </a:solidFill>
              </a:rPr>
              <a:t>ks</a:t>
            </a:r>
            <a:r>
              <a:rPr lang="en" dirty="0"/>
              <a:t>!</a:t>
            </a:r>
            <a:endParaRPr dirty="0"/>
          </a:p>
        </p:txBody>
      </p:sp>
      <p:sp>
        <p:nvSpPr>
          <p:cNvPr id="2013" name="Google Shape;2013;p71"/>
          <p:cNvSpPr/>
          <p:nvPr/>
        </p:nvSpPr>
        <p:spPr>
          <a:xfrm>
            <a:off x="6751968" y="4338989"/>
            <a:ext cx="25206" cy="19596"/>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6" name="Google Shape;2026;p71"/>
          <p:cNvGrpSpPr/>
          <p:nvPr/>
        </p:nvGrpSpPr>
        <p:grpSpPr>
          <a:xfrm rot="649631" flipH="1">
            <a:off x="6891653" y="2211388"/>
            <a:ext cx="1220629" cy="1334527"/>
            <a:chOff x="5949775" y="2481625"/>
            <a:chExt cx="407775" cy="445825"/>
          </a:xfrm>
        </p:grpSpPr>
        <p:sp>
          <p:nvSpPr>
            <p:cNvPr id="2027"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0BB6E8D-8C88-4648-BAB2-54D1642F49A8}"/>
              </a:ext>
            </a:extLst>
          </p:cNvPr>
          <p:cNvSpPr/>
          <p:nvPr/>
        </p:nvSpPr>
        <p:spPr>
          <a:xfrm>
            <a:off x="2971800" y="3563793"/>
            <a:ext cx="3147060" cy="1191087"/>
          </a:xfrm>
          <a:prstGeom prst="rect">
            <a:avLst/>
          </a:prstGeom>
          <a:solidFill>
            <a:srgbClr val="FFF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26"/>
                                        </p:tgtEl>
                                        <p:attrNameLst>
                                          <p:attrName>style.visibility</p:attrName>
                                        </p:attrNameLst>
                                      </p:cBhvr>
                                      <p:to>
                                        <p:strVal val="visible"/>
                                      </p:to>
                                    </p:set>
                                    <p:anim calcmode="lin" valueType="num">
                                      <p:cBhvr additive="base">
                                        <p:cTn id="7" dur="1100"/>
                                        <p:tgtEl>
                                          <p:spTgt spid="2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gÃ´ Táº¥t Tá» â Wikipedia tiáº¿ng Viá»t">
            <a:extLst>
              <a:ext uri="{FF2B5EF4-FFF2-40B4-BE49-F238E27FC236}">
                <a16:creationId xmlns:a16="http://schemas.microsoft.com/office/drawing/2014/main" id="{A82E8EF1-499D-4FC0-91B6-D130E57D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011" y="734554"/>
            <a:ext cx="2252333" cy="31688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5EFA21-1EBE-4500-951E-822E9394DC85}"/>
              </a:ext>
            </a:extLst>
          </p:cNvPr>
          <p:cNvSpPr/>
          <p:nvPr/>
        </p:nvSpPr>
        <p:spPr>
          <a:xfrm>
            <a:off x="2174487" y="417261"/>
            <a:ext cx="4572000" cy="523220"/>
          </a:xfrm>
          <a:prstGeom prst="rect">
            <a:avLst/>
          </a:prstGeom>
        </p:spPr>
        <p:txBody>
          <a:bodyPr>
            <a:spAutoFit/>
          </a:bodyPr>
          <a:lstStyle/>
          <a:p>
            <a:r>
              <a:rPr lang="vi-VN" sz="2800" b="1" dirty="0">
                <a:solidFill>
                  <a:srgbClr val="0B0080"/>
                </a:solidFill>
                <a:latin typeface="+mj-lt"/>
                <a:hlinkClick r:id="rId4" tooltip="1894"/>
              </a:rPr>
              <a:t>1894</a:t>
            </a:r>
            <a:r>
              <a:rPr lang="vi-VN" sz="2800" b="1" dirty="0">
                <a:solidFill>
                  <a:srgbClr val="202122"/>
                </a:solidFill>
                <a:latin typeface="+mj-lt"/>
              </a:rPr>
              <a:t> – </a:t>
            </a:r>
            <a:r>
              <a:rPr lang="vi-VN" sz="2800" b="1" dirty="0">
                <a:solidFill>
                  <a:srgbClr val="0B0080"/>
                </a:solidFill>
                <a:latin typeface="+mj-lt"/>
                <a:hlinkClick r:id="rId5" tooltip="1954"/>
              </a:rPr>
              <a:t>1954</a:t>
            </a:r>
            <a:endParaRPr lang="en-SG" sz="2800" b="1" dirty="0">
              <a:latin typeface="+mj-lt"/>
            </a:endParaRPr>
          </a:p>
        </p:txBody>
      </p:sp>
      <p:sp>
        <p:nvSpPr>
          <p:cNvPr id="4" name="Rectangle 3">
            <a:extLst>
              <a:ext uri="{FF2B5EF4-FFF2-40B4-BE49-F238E27FC236}">
                <a16:creationId xmlns:a16="http://schemas.microsoft.com/office/drawing/2014/main" id="{E96B5E80-CA73-4B54-8DC0-8B82A84C743C}"/>
              </a:ext>
            </a:extLst>
          </p:cNvPr>
          <p:cNvSpPr/>
          <p:nvPr/>
        </p:nvSpPr>
        <p:spPr>
          <a:xfrm>
            <a:off x="347656" y="1194130"/>
            <a:ext cx="5740910" cy="1815882"/>
          </a:xfrm>
          <a:prstGeom prst="rect">
            <a:avLst/>
          </a:prstGeom>
        </p:spPr>
        <p:txBody>
          <a:bodyPr wrap="square">
            <a:spAutoFit/>
          </a:bodyPr>
          <a:lstStyle/>
          <a:p>
            <a:pPr algn="just"/>
            <a:r>
              <a:rPr lang="en-SG" sz="2800" b="1" dirty="0">
                <a:solidFill>
                  <a:srgbClr val="00B050"/>
                </a:solidFill>
                <a:latin typeface="Times New Roman" panose="02020603050405020304" pitchFamily="18" charset="0"/>
                <a:cs typeface="Times New Roman" panose="02020603050405020304" pitchFamily="18" charset="0"/>
              </a:rPr>
              <a:t>L</a:t>
            </a:r>
            <a:r>
              <a:rPr lang="vi-VN" sz="2800" b="1" dirty="0">
                <a:solidFill>
                  <a:srgbClr val="00B050"/>
                </a:solidFill>
                <a:latin typeface="+mj-lt"/>
              </a:rPr>
              <a:t>à một </a:t>
            </a:r>
            <a:r>
              <a:rPr lang="vi-VN" sz="2800" b="1" dirty="0">
                <a:solidFill>
                  <a:srgbClr val="00B050"/>
                </a:solidFill>
                <a:latin typeface="+mj-lt"/>
                <a:hlinkClick r:id="rId6" tooltip="Nhà văn">
                  <a:extLst>
                    <a:ext uri="{A12FA001-AC4F-418D-AE19-62706E023703}">
                      <ahyp:hlinkClr xmlns:ahyp="http://schemas.microsoft.com/office/drawing/2018/hyperlinkcolor" val="tx"/>
                    </a:ext>
                  </a:extLst>
                </a:hlinkClick>
              </a:rPr>
              <a:t>nhà văn</a:t>
            </a:r>
            <a:r>
              <a:rPr lang="vi-VN" sz="2800" b="1" dirty="0">
                <a:solidFill>
                  <a:srgbClr val="00B050"/>
                </a:solidFill>
                <a:latin typeface="+mj-lt"/>
              </a:rPr>
              <a:t>, nhà báo, nhà Nho học, dịch giả và nhà nghiên cứu có ảnh hưởng lớn ở Việt Nam giai đoạn trước 1954.</a:t>
            </a:r>
            <a:endParaRPr lang="en-SG" sz="2800" b="1" dirty="0">
              <a:solidFill>
                <a:srgbClr val="00B050"/>
              </a:solidFill>
              <a:latin typeface="+mj-lt"/>
            </a:endParaRPr>
          </a:p>
        </p:txBody>
      </p:sp>
      <p:sp>
        <p:nvSpPr>
          <p:cNvPr id="3" name="Rectangle 2">
            <a:extLst>
              <a:ext uri="{FF2B5EF4-FFF2-40B4-BE49-F238E27FC236}">
                <a16:creationId xmlns:a16="http://schemas.microsoft.com/office/drawing/2014/main" id="{DA639FB0-3C5C-4062-8F11-51E760374A62}"/>
              </a:ext>
            </a:extLst>
          </p:cNvPr>
          <p:cNvSpPr/>
          <p:nvPr/>
        </p:nvSpPr>
        <p:spPr>
          <a:xfrm>
            <a:off x="347656" y="3233925"/>
            <a:ext cx="5740910" cy="954107"/>
          </a:xfrm>
          <a:prstGeom prst="rect">
            <a:avLst/>
          </a:prstGeom>
        </p:spPr>
        <p:txBody>
          <a:bodyPr wrap="square">
            <a:spAutoFit/>
          </a:bodyPr>
          <a:lstStyle/>
          <a:p>
            <a:r>
              <a:rPr lang="en-SG" sz="2800" b="1" dirty="0">
                <a:solidFill>
                  <a:srgbClr val="FF0000"/>
                </a:solidFill>
                <a:latin typeface="Times New Roman" panose="02020603050405020304" pitchFamily="18" charset="0"/>
                <a:cs typeface="Times New Roman" panose="02020603050405020304" pitchFamily="18" charset="0"/>
              </a:rPr>
              <a:t>L</a:t>
            </a:r>
            <a:r>
              <a:rPr lang="vi-VN" sz="2800" b="1" dirty="0">
                <a:solidFill>
                  <a:srgbClr val="FF0000"/>
                </a:solidFill>
                <a:latin typeface="Times New Roman" panose="02020603050405020304" pitchFamily="18" charset="0"/>
                <a:cs typeface="Times New Roman" panose="02020603050405020304" pitchFamily="18" charset="0"/>
              </a:rPr>
              <a:t>àng Lộc Hà, tổng Hội Phụ, phủ </a:t>
            </a:r>
            <a:r>
              <a:rPr lang="vi-VN" sz="2800" b="1" dirty="0">
                <a:solidFill>
                  <a:srgbClr val="FF0000"/>
                </a:solidFill>
                <a:latin typeface="Times New Roman" panose="02020603050405020304" pitchFamily="18" charset="0"/>
                <a:cs typeface="Times New Roman" panose="02020603050405020304" pitchFamily="18" charset="0"/>
                <a:hlinkClick r:id="rId7" tooltip="Từ Sơn">
                  <a:extLst>
                    <a:ext uri="{A12FA001-AC4F-418D-AE19-62706E023703}">
                      <ahyp:hlinkClr xmlns:ahyp="http://schemas.microsoft.com/office/drawing/2018/hyperlinkcolor" val="tx"/>
                    </a:ext>
                  </a:extLst>
                </a:hlinkClick>
              </a:rPr>
              <a:t>Từ Sơn</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hlinkClick r:id="rId8" tooltip="Bắc Ninh">
                  <a:extLst>
                    <a:ext uri="{A12FA001-AC4F-418D-AE19-62706E023703}">
                      <ahyp:hlinkClr xmlns:ahyp="http://schemas.microsoft.com/office/drawing/2018/hyperlinkcolor" val="tx"/>
                    </a:ext>
                  </a:extLst>
                </a:hlinkClick>
              </a:rPr>
              <a:t>Bắc Ninh</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A1D5529-7289-49B8-A8BA-26B8142677A5}"/>
              </a:ext>
            </a:extLst>
          </p:cNvPr>
          <p:cNvSpPr/>
          <p:nvPr/>
        </p:nvSpPr>
        <p:spPr>
          <a:xfrm>
            <a:off x="336504" y="4440572"/>
            <a:ext cx="8459840" cy="523220"/>
          </a:xfrm>
          <a:prstGeom prst="rect">
            <a:avLst/>
          </a:prstGeom>
        </p:spPr>
        <p:txBody>
          <a:bodyPr wrap="square">
            <a:spAutoFit/>
          </a:bodyPr>
          <a:lstStyle/>
          <a:p>
            <a:r>
              <a:rPr lang="en-SG" sz="2800" b="1" dirty="0" err="1">
                <a:solidFill>
                  <a:srgbClr val="0070C0"/>
                </a:solidFill>
                <a:latin typeface="Times New Roman" panose="02020603050405020304" pitchFamily="18" charset="0"/>
                <a:cs typeface="Times New Roman" panose="02020603050405020304" pitchFamily="18" charset="0"/>
              </a:rPr>
              <a:t>Nhà</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văn</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của</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những</a:t>
            </a:r>
            <a:r>
              <a:rPr lang="en-SG" sz="2800" b="1" dirty="0">
                <a:solidFill>
                  <a:srgbClr val="0070C0"/>
                </a:solidFill>
                <a:latin typeface="Times New Roman" panose="02020603050405020304" pitchFamily="18" charset="0"/>
                <a:cs typeface="Times New Roman" panose="02020603050405020304" pitchFamily="18" charset="0"/>
              </a:rPr>
              <a:t> ng</a:t>
            </a:r>
            <a:r>
              <a:rPr lang="vi-VN" sz="2800" b="1" dirty="0">
                <a:solidFill>
                  <a:srgbClr val="0070C0"/>
                </a:solidFill>
                <a:latin typeface="Times New Roman" panose="02020603050405020304" pitchFamily="18" charset="0"/>
                <a:cs typeface="Times New Roman" panose="02020603050405020304" pitchFamily="18" charset="0"/>
              </a:rPr>
              <a:t>ư</a:t>
            </a:r>
            <a:r>
              <a:rPr lang="en-SG" sz="2800" b="1" dirty="0" err="1">
                <a:solidFill>
                  <a:srgbClr val="0070C0"/>
                </a:solidFill>
                <a:latin typeface="Times New Roman" panose="02020603050405020304" pitchFamily="18" charset="0"/>
                <a:cs typeface="Times New Roman" panose="02020603050405020304" pitchFamily="18" charset="0"/>
              </a:rPr>
              <a:t>ời</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chân</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lấm</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tay</a:t>
            </a:r>
            <a:r>
              <a:rPr lang="en-SG" sz="2800" b="1" dirty="0">
                <a:solidFill>
                  <a:srgbClr val="0070C0"/>
                </a:solidFill>
                <a:latin typeface="Times New Roman" panose="02020603050405020304" pitchFamily="18" charset="0"/>
                <a:cs typeface="Times New Roman" panose="02020603050405020304" pitchFamily="18" charset="0"/>
              </a:rPr>
              <a:t> </a:t>
            </a:r>
            <a:r>
              <a:rPr lang="en-SG" sz="2800" b="1" dirty="0" err="1">
                <a:solidFill>
                  <a:srgbClr val="0070C0"/>
                </a:solidFill>
                <a:latin typeface="Times New Roman" panose="02020603050405020304" pitchFamily="18" charset="0"/>
                <a:cs typeface="Times New Roman" panose="02020603050405020304" pitchFamily="18" charset="0"/>
              </a:rPr>
              <a:t>bùn</a:t>
            </a:r>
            <a:r>
              <a:rPr lang="en-SG"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7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circle(in)">
                                      <p:cBhvr>
                                        <p:cTn id="2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diemsach.info/wp-content/uploads/2018/11/201705...">
            <a:extLst>
              <a:ext uri="{FF2B5EF4-FFF2-40B4-BE49-F238E27FC236}">
                <a16:creationId xmlns:a16="http://schemas.microsoft.com/office/drawing/2014/main" id="{8C5B265D-0D03-43EE-89F1-AD4839D1E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32" y="405438"/>
            <a:ext cx="2192816" cy="300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130665-4EDB-45FD-8528-96E826DFB26A}"/>
              </a:ext>
            </a:extLst>
          </p:cNvPr>
          <p:cNvSpPr/>
          <p:nvPr/>
        </p:nvSpPr>
        <p:spPr>
          <a:xfrm>
            <a:off x="4714105" y="336301"/>
            <a:ext cx="2167581" cy="584775"/>
          </a:xfrm>
          <a:prstGeom prst="rect">
            <a:avLst/>
          </a:prstGeom>
        </p:spPr>
        <p:txBody>
          <a:bodyPr wrap="none">
            <a:spAutoFit/>
          </a:bodyPr>
          <a:lstStyle/>
          <a:p>
            <a:r>
              <a:rPr lang="en-SG" sz="3200" b="1" dirty="0">
                <a:solidFill>
                  <a:srgbClr val="202122"/>
                </a:solidFill>
                <a:latin typeface="Times New Roman" panose="02020603050405020304" pitchFamily="18" charset="0"/>
                <a:cs typeface="Times New Roman" panose="02020603050405020304" pitchFamily="18" charset="0"/>
              </a:rPr>
              <a:t>1918 - 1982</a:t>
            </a:r>
            <a:endParaRPr lang="en-SG" sz="32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4BF1D11-A666-4A82-964A-97F0F713415E}"/>
              </a:ext>
            </a:extLst>
          </p:cNvPr>
          <p:cNvSpPr/>
          <p:nvPr/>
        </p:nvSpPr>
        <p:spPr>
          <a:xfrm>
            <a:off x="2963364" y="1284154"/>
            <a:ext cx="5639616" cy="954107"/>
          </a:xfrm>
          <a:prstGeom prst="rect">
            <a:avLst/>
          </a:prstGeom>
        </p:spPr>
        <p:txBody>
          <a:bodyPr wrap="square">
            <a:spAutoFit/>
          </a:bodyPr>
          <a:lstStyle/>
          <a:p>
            <a:pPr algn="just"/>
            <a:r>
              <a:rPr lang="en-US" sz="2800" b="1" dirty="0" err="1">
                <a:solidFill>
                  <a:srgbClr val="0070C0"/>
                </a:solidFill>
                <a:latin typeface="Times New Roman" panose="02020603050405020304" pitchFamily="18" charset="0"/>
                <a:cs typeface="Times New Roman" panose="02020603050405020304" pitchFamily="18" charset="0"/>
              </a:rPr>
              <a:t>Sinh</a:t>
            </a:r>
            <a:r>
              <a:rPr lang="en-US" sz="2800" b="1" dirty="0">
                <a:solidFill>
                  <a:srgbClr val="0070C0"/>
                </a:solidFill>
                <a:latin typeface="Times New Roman" panose="02020603050405020304" pitchFamily="18" charset="0"/>
                <a:cs typeface="Times New Roman" panose="02020603050405020304" pitchFamily="18" charset="0"/>
              </a:rPr>
              <a:t> ra ở Nam </a:t>
            </a:r>
            <a:r>
              <a:rPr lang="en-US" sz="2800" b="1" dirty="0" err="1">
                <a:solidFill>
                  <a:srgbClr val="0070C0"/>
                </a:solidFill>
                <a:latin typeface="Times New Roman" panose="02020603050405020304" pitchFamily="18" charset="0"/>
                <a:cs typeface="Times New Roman" panose="02020603050405020304" pitchFamily="18" charset="0"/>
              </a:rPr>
              <a:t>Định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yếu</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Phòng</a:t>
            </a:r>
            <a:endParaRPr lang="en-SG"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BE06967-9CBB-421C-9898-2E57F0F76B03}"/>
              </a:ext>
            </a:extLst>
          </p:cNvPr>
          <p:cNvSpPr/>
          <p:nvPr/>
        </p:nvSpPr>
        <p:spPr>
          <a:xfrm>
            <a:off x="2978087" y="2713369"/>
            <a:ext cx="5639616" cy="954107"/>
          </a:xfrm>
          <a:prstGeom prst="rect">
            <a:avLst/>
          </a:prstGeom>
        </p:spPr>
        <p:txBody>
          <a:bodyPr wrap="square">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sym typeface="Wingdings 3"/>
              </a:rPr>
              <a:t>Ông</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gần</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gũi</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với</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người</a:t>
            </a:r>
            <a:r>
              <a:rPr lang="en-US" sz="2800" b="1" dirty="0">
                <a:solidFill>
                  <a:srgbClr val="FF0000"/>
                </a:solidFill>
                <a:latin typeface="Times New Roman" panose="02020603050405020304" pitchFamily="18" charset="0"/>
                <a:cs typeface="Times New Roman" panose="02020603050405020304" pitchFamily="18" charset="0"/>
                <a:sym typeface="Wingdings 3"/>
              </a:rPr>
              <a:t> lao </a:t>
            </a:r>
            <a:r>
              <a:rPr lang="en-US" sz="2800" b="1" dirty="0" err="1">
                <a:solidFill>
                  <a:srgbClr val="FF0000"/>
                </a:solidFill>
                <a:latin typeface="Times New Roman" panose="02020603050405020304" pitchFamily="18" charset="0"/>
                <a:cs typeface="Times New Roman" panose="02020603050405020304" pitchFamily="18" charset="0"/>
                <a:sym typeface="Wingdings 3"/>
              </a:rPr>
              <a:t>động</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hiểu</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và</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thông</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cảm</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với</a:t>
            </a:r>
            <a:r>
              <a:rPr lang="en-US" sz="2800" b="1" dirty="0">
                <a:solidFill>
                  <a:srgbClr val="FF0000"/>
                </a:solidFill>
                <a:latin typeface="Times New Roman" panose="02020603050405020304" pitchFamily="18" charset="0"/>
                <a:cs typeface="Times New Roman" panose="02020603050405020304" pitchFamily="18" charset="0"/>
                <a:sym typeface="Wingdings 3"/>
              </a:rPr>
              <a:t> </a:t>
            </a:r>
            <a:r>
              <a:rPr lang="en-US" sz="2800" b="1" dirty="0" err="1">
                <a:solidFill>
                  <a:srgbClr val="FF0000"/>
                </a:solidFill>
                <a:latin typeface="Times New Roman" panose="02020603050405020304" pitchFamily="18" charset="0"/>
                <a:cs typeface="Times New Roman" panose="02020603050405020304" pitchFamily="18" charset="0"/>
                <a:sym typeface="Wingdings 3"/>
              </a:rPr>
              <a:t>họ</a:t>
            </a:r>
            <a:endParaRPr lang="en-US" sz="2800" b="1" dirty="0">
              <a:solidFill>
                <a:srgbClr val="FF0000"/>
              </a:solidFill>
              <a:latin typeface="Times New Roman" panose="02020603050405020304" pitchFamily="18" charset="0"/>
              <a:cs typeface="Times New Roman" panose="02020603050405020304" pitchFamily="18" charset="0"/>
              <a:sym typeface="Wingdings 3"/>
            </a:endParaRPr>
          </a:p>
        </p:txBody>
      </p:sp>
      <p:sp>
        <p:nvSpPr>
          <p:cNvPr id="3" name="Rectangle 2">
            <a:extLst>
              <a:ext uri="{FF2B5EF4-FFF2-40B4-BE49-F238E27FC236}">
                <a16:creationId xmlns:a16="http://schemas.microsoft.com/office/drawing/2014/main" id="{8A044358-C8E5-4D45-A5DC-96B5BD2516BE}"/>
              </a:ext>
            </a:extLst>
          </p:cNvPr>
          <p:cNvSpPr/>
          <p:nvPr/>
        </p:nvSpPr>
        <p:spPr>
          <a:xfrm>
            <a:off x="608415" y="4087904"/>
            <a:ext cx="7927170" cy="523220"/>
          </a:xfrm>
          <a:prstGeom prst="rect">
            <a:avLst/>
          </a:prstGeom>
        </p:spPr>
        <p:txBody>
          <a:bodyPr wrap="non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Là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a:t>
            </a:r>
            <a:r>
              <a:rPr lang="en-US" sz="2800" b="1" dirty="0" err="1">
                <a:solidFill>
                  <a:srgbClr val="00B050"/>
                </a:solidFill>
                <a:latin typeface="Times New Roman" panose="02020603050405020304" pitchFamily="18" charset="0"/>
                <a:cs typeface="Times New Roman" panose="02020603050405020304" pitchFamily="18" charset="0"/>
                <a:sym typeface="Wingdings 3"/>
              </a:rPr>
              <a:t>ây</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bút</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đặc</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sắc</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và</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độc</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đáo</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của</a:t>
            </a:r>
            <a:r>
              <a:rPr lang="en-US" sz="2800" b="1" dirty="0">
                <a:solidFill>
                  <a:srgbClr val="00B050"/>
                </a:solidFill>
                <a:latin typeface="Times New Roman" panose="02020603050405020304" pitchFamily="18" charset="0"/>
                <a:cs typeface="Times New Roman" panose="02020603050405020304" pitchFamily="18" charset="0"/>
                <a:sym typeface="Wingdings 3"/>
              </a:rPr>
              <a:t> VHVN </a:t>
            </a:r>
            <a:r>
              <a:rPr lang="en-US" sz="2800" b="1" dirty="0" err="1">
                <a:solidFill>
                  <a:srgbClr val="00B050"/>
                </a:solidFill>
                <a:latin typeface="Times New Roman" panose="02020603050405020304" pitchFamily="18" charset="0"/>
                <a:cs typeface="Times New Roman" panose="02020603050405020304" pitchFamily="18" charset="0"/>
                <a:sym typeface="Wingdings 3"/>
              </a:rPr>
              <a:t>hiện</a:t>
            </a:r>
            <a:r>
              <a:rPr lang="en-US" sz="2800" b="1" dirty="0">
                <a:solidFill>
                  <a:srgbClr val="00B050"/>
                </a:solidFill>
                <a:latin typeface="Times New Roman" panose="02020603050405020304" pitchFamily="18" charset="0"/>
                <a:cs typeface="Times New Roman" panose="02020603050405020304" pitchFamily="18" charset="0"/>
                <a:sym typeface="Wingdings 3"/>
              </a:rPr>
              <a:t> </a:t>
            </a:r>
            <a:r>
              <a:rPr lang="en-US" sz="2800" b="1" dirty="0" err="1">
                <a:solidFill>
                  <a:srgbClr val="00B050"/>
                </a:solidFill>
                <a:latin typeface="Times New Roman" panose="02020603050405020304" pitchFamily="18" charset="0"/>
                <a:cs typeface="Times New Roman" panose="02020603050405020304" pitchFamily="18" charset="0"/>
                <a:sym typeface="Wingdings 3"/>
              </a:rPr>
              <a:t>đại</a:t>
            </a:r>
            <a:r>
              <a:rPr lang="en-US" sz="2800" b="1" dirty="0">
                <a:solidFill>
                  <a:srgbClr val="00B050"/>
                </a:solidFill>
                <a:latin typeface="Times New Roman" panose="02020603050405020304" pitchFamily="18" charset="0"/>
                <a:cs typeface="Times New Roman" panose="02020603050405020304" pitchFamily="18" charset="0"/>
                <a:sym typeface="Wingdings 3"/>
              </a:rPr>
              <a:t>.</a:t>
            </a:r>
            <a:endParaRPr lang="en-SG" sz="2800" b="1" dirty="0">
              <a:solidFill>
                <a:srgbClr val="00B050"/>
              </a:solidFill>
            </a:endParaRPr>
          </a:p>
        </p:txBody>
      </p:sp>
    </p:spTree>
    <p:extLst>
      <p:ext uri="{BB962C8B-B14F-4D97-AF65-F5344CB8AC3E}">
        <p14:creationId xmlns:p14="http://schemas.microsoft.com/office/powerpoint/2010/main" val="9688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circle(in)">
                                      <p:cBhvr>
                                        <p:cTn id="2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97"/>
        <p:cNvGrpSpPr/>
        <p:nvPr/>
      </p:nvGrpSpPr>
      <p:grpSpPr>
        <a:xfrm>
          <a:off x="0" y="0"/>
          <a:ext cx="0" cy="0"/>
          <a:chOff x="0" y="0"/>
          <a:chExt cx="0" cy="0"/>
        </a:xfrm>
      </p:grpSpPr>
      <p:grpSp>
        <p:nvGrpSpPr>
          <p:cNvPr id="1105" name="Google Shape;1105;p39"/>
          <p:cNvGrpSpPr/>
          <p:nvPr/>
        </p:nvGrpSpPr>
        <p:grpSpPr>
          <a:xfrm rot="628743">
            <a:off x="7980441" y="167825"/>
            <a:ext cx="831056" cy="851553"/>
            <a:chOff x="2013650" y="1733325"/>
            <a:chExt cx="407750" cy="445875"/>
          </a:xfrm>
        </p:grpSpPr>
        <p:sp>
          <p:nvSpPr>
            <p:cNvPr id="1106" name="Google Shape;1106;p39"/>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9"/>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9"/>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9"/>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9"/>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9"/>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39"/>
          <p:cNvGrpSpPr/>
          <p:nvPr/>
        </p:nvGrpSpPr>
        <p:grpSpPr>
          <a:xfrm rot="612427" flipH="1">
            <a:off x="450662" y="4253345"/>
            <a:ext cx="540961" cy="591541"/>
            <a:chOff x="2013650" y="1733325"/>
            <a:chExt cx="407750" cy="445875"/>
          </a:xfrm>
        </p:grpSpPr>
        <p:sp>
          <p:nvSpPr>
            <p:cNvPr id="1124" name="Google Shape;1124;p39"/>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9"/>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9"/>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roup 2">
            <a:extLst>
              <a:ext uri="{FF2B5EF4-FFF2-40B4-BE49-F238E27FC236}">
                <a16:creationId xmlns:a16="http://schemas.microsoft.com/office/drawing/2014/main" id="{F48BDDD8-C37E-4D8B-A55C-AC507A98C43B}"/>
              </a:ext>
            </a:extLst>
          </p:cNvPr>
          <p:cNvGrpSpPr>
            <a:grpSpLocks/>
          </p:cNvGrpSpPr>
          <p:nvPr/>
        </p:nvGrpSpPr>
        <p:grpSpPr bwMode="auto">
          <a:xfrm>
            <a:off x="797176" y="728202"/>
            <a:ext cx="1200150" cy="1728788"/>
            <a:chOff x="912" y="336"/>
            <a:chExt cx="1104" cy="1596"/>
          </a:xfrm>
        </p:grpSpPr>
        <p:pic>
          <p:nvPicPr>
            <p:cNvPr id="41" name="Picture 3" descr="93019">
              <a:extLst>
                <a:ext uri="{FF2B5EF4-FFF2-40B4-BE49-F238E27FC236}">
                  <a16:creationId xmlns:a16="http://schemas.microsoft.com/office/drawing/2014/main" id="{E2380190-5FD4-4139-9464-A655B1256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36"/>
              <a:ext cx="1104" cy="1596"/>
            </a:xfrm>
            <a:prstGeom prst="rect">
              <a:avLst/>
            </a:prstGeom>
            <a:solidFill>
              <a:srgbClr val="FFEFC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2" name="Picture 4" descr="IMG_0165">
              <a:extLst>
                <a:ext uri="{FF2B5EF4-FFF2-40B4-BE49-F238E27FC236}">
                  <a16:creationId xmlns:a16="http://schemas.microsoft.com/office/drawing/2014/main" id="{E049C07E-0776-415A-998C-24FEA2ED3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37" y="948"/>
              <a:ext cx="1056"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5">
              <a:extLst>
                <a:ext uri="{FF2B5EF4-FFF2-40B4-BE49-F238E27FC236}">
                  <a16:creationId xmlns:a16="http://schemas.microsoft.com/office/drawing/2014/main" id="{939225E1-FC5D-4251-A717-57C1528A91EA}"/>
                </a:ext>
              </a:extLst>
            </p:cNvPr>
            <p:cNvSpPr>
              <a:spLocks noChangeArrowheads="1"/>
            </p:cNvSpPr>
            <p:nvPr/>
          </p:nvSpPr>
          <p:spPr bwMode="auto">
            <a:xfrm>
              <a:off x="1008" y="432"/>
              <a:ext cx="912" cy="336"/>
            </a:xfrm>
            <a:prstGeom prst="rect">
              <a:avLst/>
            </a:prstGeom>
            <a:solidFill>
              <a:srgbClr val="F1E2D3"/>
            </a:solidFill>
            <a:ln w="9525">
              <a:solidFill>
                <a:srgbClr val="F1E2D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Times New Roman" panose="02020603050405020304" pitchFamily="18" charset="0"/>
                </a:defRPr>
              </a:lvl1pPr>
              <a:lvl2pPr marL="742950" indent="-285750">
                <a:spcBef>
                  <a:spcPct val="20000"/>
                </a:spcBef>
                <a:buChar char="–"/>
                <a:defRPr sz="2800" b="1">
                  <a:solidFill>
                    <a:schemeClr val="tx1"/>
                  </a:solidFill>
                  <a:latin typeface="Times New Roman" panose="02020603050405020304" pitchFamily="18" charset="0"/>
                </a:defRPr>
              </a:lvl2pPr>
              <a:lvl3pPr marL="1143000" indent="-228600">
                <a:spcBef>
                  <a:spcPct val="20000"/>
                </a:spcBef>
                <a:buChar char="•"/>
                <a:defRPr sz="2400" b="1">
                  <a:solidFill>
                    <a:schemeClr val="tx1"/>
                  </a:solidFill>
                  <a:latin typeface="Times New Roman" panose="02020603050405020304" pitchFamily="18" charset="0"/>
                </a:defRPr>
              </a:lvl3pPr>
              <a:lvl4pPr marL="1600200" indent="-228600">
                <a:spcBef>
                  <a:spcPct val="20000"/>
                </a:spcBef>
                <a:buChar char="–"/>
                <a:defRPr sz="2000" b="1">
                  <a:solidFill>
                    <a:schemeClr val="tx1"/>
                  </a:solidFill>
                  <a:latin typeface="Times New Roman" panose="02020603050405020304" pitchFamily="18" charset="0"/>
                </a:defRPr>
              </a:lvl4pPr>
              <a:lvl5pPr marL="2057400" indent="-228600">
                <a:spcBef>
                  <a:spcPct val="20000"/>
                </a:spcBef>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chemeClr val="tx1"/>
                  </a:solidFill>
                  <a:latin typeface="Times New Roman" panose="02020603050405020304" pitchFamily="18" charset="0"/>
                </a:defRPr>
              </a:lvl9pPr>
            </a:lstStyle>
            <a:p>
              <a:pPr algn="ctr">
                <a:spcBef>
                  <a:spcPct val="0"/>
                </a:spcBef>
                <a:buFontTx/>
                <a:buNone/>
              </a:pPr>
              <a:r>
                <a:rPr lang="en-US" altLang="en-US" sz="900" b="0">
                  <a:solidFill>
                    <a:srgbClr val="F23B16"/>
                  </a:solidFill>
                  <a:latin typeface="VNI-Brush" pitchFamily="2" charset="0"/>
                </a:rPr>
                <a:t>Nguyeân Hoàng</a:t>
              </a:r>
            </a:p>
            <a:p>
              <a:pPr algn="ctr">
                <a:spcBef>
                  <a:spcPct val="0"/>
                </a:spcBef>
                <a:buFontTx/>
                <a:buNone/>
              </a:pPr>
              <a:r>
                <a:rPr lang="en-US" altLang="en-US" sz="900">
                  <a:solidFill>
                    <a:srgbClr val="F23B16"/>
                  </a:solidFill>
                  <a:latin typeface="VNI-Helve-Condense" pitchFamily="2" charset="0"/>
                </a:rPr>
                <a:t>NHÖÕNG NGAØY THÔ AÁU</a:t>
              </a:r>
            </a:p>
          </p:txBody>
        </p:sp>
      </p:grpSp>
      <p:pic>
        <p:nvPicPr>
          <p:cNvPr id="44" name="Picture 6" descr="93019">
            <a:extLst>
              <a:ext uri="{FF2B5EF4-FFF2-40B4-BE49-F238E27FC236}">
                <a16:creationId xmlns:a16="http://schemas.microsoft.com/office/drawing/2014/main" id="{C96F5F96-4FFF-41B0-B88D-DF57B5843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78716">
            <a:off x="1825876" y="1356852"/>
            <a:ext cx="1235869"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893507700704">
            <a:extLst>
              <a:ext uri="{FF2B5EF4-FFF2-40B4-BE49-F238E27FC236}">
                <a16:creationId xmlns:a16="http://schemas.microsoft.com/office/drawing/2014/main" id="{8E3250E1-18A0-4889-8A4F-E68F408C0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8670">
            <a:off x="568576" y="2099802"/>
            <a:ext cx="12287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 descr="thanhtinh">
            <a:extLst>
              <a:ext uri="{FF2B5EF4-FFF2-40B4-BE49-F238E27FC236}">
                <a16:creationId xmlns:a16="http://schemas.microsoft.com/office/drawing/2014/main" id="{05387D27-F902-4FEA-9664-B80CA3E4F8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9929" y="2614152"/>
            <a:ext cx="132754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1010;p37">
            <a:extLst>
              <a:ext uri="{FF2B5EF4-FFF2-40B4-BE49-F238E27FC236}">
                <a16:creationId xmlns:a16="http://schemas.microsoft.com/office/drawing/2014/main" id="{CBE1E0C9-D454-4647-A3D0-D08601FDFBC2}"/>
              </a:ext>
            </a:extLst>
          </p:cNvPr>
          <p:cNvSpPr txBox="1">
            <a:spLocks/>
          </p:cNvSpPr>
          <p:nvPr/>
        </p:nvSpPr>
        <p:spPr>
          <a:xfrm rot="780">
            <a:off x="3761435" y="2572321"/>
            <a:ext cx="5033089" cy="1269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1pPr>
            <a:lvl2pPr marR="0" lvl="1"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2pPr>
            <a:lvl3pPr marR="0" lvl="2"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3pPr>
            <a:lvl4pPr marR="0" lvl="3"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4pPr>
            <a:lvl5pPr marR="0" lvl="4"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5pPr>
            <a:lvl6pPr marR="0" lvl="5"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6pPr>
            <a:lvl7pPr marR="0" lvl="6"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7pPr>
            <a:lvl8pPr marR="0" lvl="7"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8pPr>
            <a:lvl9pPr marR="0" lvl="8" algn="ctr" rtl="0">
              <a:lnSpc>
                <a:spcPct val="100000"/>
              </a:lnSpc>
              <a:spcBef>
                <a:spcPts val="0"/>
              </a:spcBef>
              <a:spcAft>
                <a:spcPts val="0"/>
              </a:spcAft>
              <a:buClr>
                <a:schemeClr val="accent2"/>
              </a:buClr>
              <a:buSzPts val="7200"/>
              <a:buFont typeface="Mali SemiBold"/>
              <a:buNone/>
              <a:defRPr sz="7200" b="0" i="0" u="none" strike="noStrike" cap="none">
                <a:solidFill>
                  <a:schemeClr val="accent2"/>
                </a:solidFill>
                <a:latin typeface="Mali SemiBold"/>
                <a:ea typeface="Mali SemiBold"/>
                <a:cs typeface="Mali SemiBold"/>
                <a:sym typeface="Mali SemiBold"/>
              </a:defRPr>
            </a:lvl9pPr>
          </a:lstStyle>
          <a:p>
            <a:r>
              <a:rPr lang="en-US" sz="6000" b="1" dirty="0" err="1">
                <a:solidFill>
                  <a:srgbClr val="0070C0"/>
                </a:solidFill>
                <a:latin typeface="#9Slide03 Arima Madurai Black" panose="00000A00000000000000" pitchFamily="2" charset="0"/>
                <a:cs typeface="#9Slide03 Arima Madurai Black" panose="00000A00000000000000" pitchFamily="2" charset="0"/>
              </a:rPr>
              <a:t>Ôn</a:t>
            </a:r>
            <a:r>
              <a:rPr lang="en-US" sz="6000" b="1" dirty="0">
                <a:solidFill>
                  <a:srgbClr val="0070C0"/>
                </a:solidFill>
                <a:latin typeface="#9Slide03 Arima Madurai Black" panose="00000A00000000000000" pitchFamily="2" charset="0"/>
                <a:cs typeface="#9Slide03 Arima Madurai Black" panose="00000A00000000000000" pitchFamily="2" charset="0"/>
              </a:rPr>
              <a:t> </a:t>
            </a:r>
            <a:r>
              <a:rPr lang="en-US" sz="6000" b="1" dirty="0" err="1">
                <a:solidFill>
                  <a:srgbClr val="0070C0"/>
                </a:solidFill>
                <a:latin typeface="#9Slide03 Arima Madurai Black" panose="00000A00000000000000" pitchFamily="2" charset="0"/>
                <a:cs typeface="#9Slide03 Arima Madurai Black" panose="00000A00000000000000" pitchFamily="2" charset="0"/>
              </a:rPr>
              <a:t>tập</a:t>
            </a:r>
            <a:r>
              <a:rPr lang="en-US" sz="6000" b="1" dirty="0">
                <a:solidFill>
                  <a:srgbClr val="0070C0"/>
                </a:solidFill>
                <a:latin typeface="#9Slide03 Arima Madurai Black" panose="00000A00000000000000" pitchFamily="2" charset="0"/>
                <a:cs typeface="#9Slide03 Arima Madurai Black" panose="00000A00000000000000" pitchFamily="2" charset="0"/>
              </a:rPr>
              <a:t> </a:t>
            </a:r>
            <a:r>
              <a:rPr lang="en-US" sz="6000" b="1" dirty="0" err="1">
                <a:solidFill>
                  <a:srgbClr val="0070C0"/>
                </a:solidFill>
                <a:latin typeface="#9Slide03 Arima Madurai Black" panose="00000A00000000000000" pitchFamily="2" charset="0"/>
                <a:cs typeface="#9Slide03 Arima Madurai Black" panose="00000A00000000000000" pitchFamily="2" charset="0"/>
              </a:rPr>
              <a:t>truyện</a:t>
            </a:r>
            <a:r>
              <a:rPr lang="en-US" sz="6000" b="1" dirty="0">
                <a:solidFill>
                  <a:srgbClr val="0070C0"/>
                </a:solidFill>
                <a:latin typeface="#9Slide03 Arima Madurai Black" panose="00000A00000000000000" pitchFamily="2" charset="0"/>
                <a:cs typeface="#9Slide03 Arima Madurai Black" panose="00000A00000000000000" pitchFamily="2" charset="0"/>
              </a:rPr>
              <a:t> </a:t>
            </a:r>
            <a:r>
              <a:rPr lang="en-US" sz="6000" b="1" dirty="0" err="1">
                <a:solidFill>
                  <a:srgbClr val="0070C0"/>
                </a:solidFill>
                <a:latin typeface="#9Slide03 Arima Madurai Black" panose="00000A00000000000000" pitchFamily="2" charset="0"/>
                <a:cs typeface="#9Slide03 Arima Madurai Black" panose="00000A00000000000000" pitchFamily="2" charset="0"/>
              </a:rPr>
              <a:t>kí</a:t>
            </a:r>
            <a:r>
              <a:rPr lang="en-US" sz="6000" b="1" dirty="0">
                <a:solidFill>
                  <a:srgbClr val="0070C0"/>
                </a:solidFill>
                <a:latin typeface="#9Slide03 Arima Madurai Black" panose="00000A00000000000000" pitchFamily="2" charset="0"/>
                <a:cs typeface="#9Slide03 Arima Madurai Black" panose="00000A00000000000000" pitchFamily="2" charset="0"/>
              </a:rPr>
              <a:t> </a:t>
            </a:r>
            <a:r>
              <a:rPr lang="en-US" sz="6000" b="1" dirty="0" err="1">
                <a:solidFill>
                  <a:srgbClr val="0070C0"/>
                </a:solidFill>
                <a:latin typeface="#9Slide03 Arima Madurai Black" panose="00000A00000000000000" pitchFamily="2" charset="0"/>
                <a:cs typeface="#9Slide03 Arima Madurai Black" panose="00000A00000000000000" pitchFamily="2" charset="0"/>
              </a:rPr>
              <a:t>Việt</a:t>
            </a:r>
            <a:r>
              <a:rPr lang="en-US" sz="6000" b="1" dirty="0">
                <a:solidFill>
                  <a:srgbClr val="0070C0"/>
                </a:solidFill>
                <a:latin typeface="#9Slide03 Arima Madurai Black" panose="00000A00000000000000" pitchFamily="2" charset="0"/>
                <a:cs typeface="#9Slide03 Arima Madurai Black" panose="00000A00000000000000" pitchFamily="2" charset="0"/>
              </a:rPr>
              <a: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ox(out)">
                                      <p:cBhvr>
                                        <p:cTn id="7" dur="1000"/>
                                        <p:tgtEl>
                                          <p:spTgt spid="40"/>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heel(4)">
                                      <p:cBhvr>
                                        <p:cTn id="11" dur="2000"/>
                                        <p:tgtEl>
                                          <p:spTgt spid="44"/>
                                        </p:tgtEl>
                                      </p:cBhvr>
                                    </p:animEffect>
                                  </p:childTnLst>
                                </p:cTn>
                              </p:par>
                            </p:childTnLst>
                          </p:cTn>
                        </p:par>
                        <p:par>
                          <p:cTn id="12" fill="hold">
                            <p:stCondLst>
                              <p:cond delay="3000"/>
                            </p:stCondLst>
                            <p:childTnLst>
                              <p:par>
                                <p:cTn id="13" presetID="2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edge">
                                      <p:cBhvr>
                                        <p:cTn id="15" dur="2000"/>
                                        <p:tgtEl>
                                          <p:spTgt spid="45"/>
                                        </p:tgtEl>
                                      </p:cBhvr>
                                    </p:animEffect>
                                  </p:childTnLst>
                                </p:cTn>
                              </p:par>
                            </p:childTnLst>
                          </p:cTn>
                        </p:par>
                        <p:par>
                          <p:cTn id="16" fill="hold">
                            <p:stCondLst>
                              <p:cond delay="5000"/>
                            </p:stCondLst>
                            <p:childTnLst>
                              <p:par>
                                <p:cTn id="17" presetID="55"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2000" fill="hold"/>
                                        <p:tgtEl>
                                          <p:spTgt spid="46"/>
                                        </p:tgtEl>
                                        <p:attrNameLst>
                                          <p:attrName>ppt_w</p:attrName>
                                        </p:attrNameLst>
                                      </p:cBhvr>
                                      <p:tavLst>
                                        <p:tav tm="0">
                                          <p:val>
                                            <p:strVal val="#ppt_w*0.70"/>
                                          </p:val>
                                        </p:tav>
                                        <p:tav tm="100000">
                                          <p:val>
                                            <p:strVal val="#ppt_w"/>
                                          </p:val>
                                        </p:tav>
                                      </p:tavLst>
                                    </p:anim>
                                    <p:anim calcmode="lin" valueType="num">
                                      <p:cBhvr>
                                        <p:cTn id="20" dur="2000" fill="hold"/>
                                        <p:tgtEl>
                                          <p:spTgt spid="46"/>
                                        </p:tgtEl>
                                        <p:attrNameLst>
                                          <p:attrName>ppt_h</p:attrName>
                                        </p:attrNameLst>
                                      </p:cBhvr>
                                      <p:tavLst>
                                        <p:tav tm="0">
                                          <p:val>
                                            <p:strVal val="#ppt_h"/>
                                          </p:val>
                                        </p:tav>
                                        <p:tav tm="100000">
                                          <p:val>
                                            <p:strVal val="#ppt_h"/>
                                          </p:val>
                                        </p:tav>
                                      </p:tavLst>
                                    </p:anim>
                                    <p:animEffect transition="in" filter="fade">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046220" y="393148"/>
            <a:ext cx="2964180"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3600" dirty="0" err="1">
                <a:latin typeface="#9Slide03 Arima Madurai Black" panose="00000A00000000000000" pitchFamily="2" charset="0"/>
                <a:cs typeface="#9Slide03 Arima Madurai Black" panose="00000A00000000000000" pitchFamily="2" charset="0"/>
              </a:rPr>
              <a:t>Bạn</a:t>
            </a:r>
            <a:r>
              <a:rPr lang="en-US" sz="3600" dirty="0">
                <a:latin typeface="#9Slide03 Arima Madurai Black" panose="00000A00000000000000" pitchFamily="2" charset="0"/>
                <a:cs typeface="#9Slide03 Arima Madurai Black" panose="00000A00000000000000" pitchFamily="2" charset="0"/>
              </a:rPr>
              <a:t> </a:t>
            </a:r>
            <a:r>
              <a:rPr lang="en-US" sz="3600" dirty="0" err="1">
                <a:latin typeface="#9Slide03 Arima Madurai Black" panose="00000A00000000000000" pitchFamily="2" charset="0"/>
                <a:cs typeface="#9Slide03 Arima Madurai Black" panose="00000A00000000000000" pitchFamily="2" charset="0"/>
              </a:rPr>
              <a:t>chọn</a:t>
            </a:r>
            <a:r>
              <a:rPr lang="en-US" sz="3600" dirty="0">
                <a:latin typeface="#9Slide03 Arima Madurai Black" panose="00000A00000000000000" pitchFamily="2" charset="0"/>
                <a:cs typeface="#9Slide03 Arima Madurai Black" panose="00000A00000000000000" pitchFamily="2" charset="0"/>
              </a:rPr>
              <a:t> ai?</a:t>
            </a:r>
          </a:p>
        </p:txBody>
      </p:sp>
      <p:grpSp>
        <p:nvGrpSpPr>
          <p:cNvPr id="6" name="Group 5"/>
          <p:cNvGrpSpPr/>
          <p:nvPr/>
        </p:nvGrpSpPr>
        <p:grpSpPr>
          <a:xfrm>
            <a:off x="3131841" y="1443246"/>
            <a:ext cx="5256584" cy="880116"/>
            <a:chOff x="3131840" y="1491630"/>
            <a:chExt cx="5256584" cy="576064"/>
          </a:xfrm>
        </p:grpSpPr>
        <p:sp>
          <p:nvSpPr>
            <p:cNvPr id="2" name="Rectangle 1"/>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5" name="Right Triangle 4"/>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grpSp>
      <p:grpSp>
        <p:nvGrpSpPr>
          <p:cNvPr id="17" name="Group 16"/>
          <p:cNvGrpSpPr/>
          <p:nvPr/>
        </p:nvGrpSpPr>
        <p:grpSpPr>
          <a:xfrm>
            <a:off x="3126085" y="2719965"/>
            <a:ext cx="5256584" cy="880116"/>
            <a:chOff x="3131840" y="1491630"/>
            <a:chExt cx="5256584" cy="576064"/>
          </a:xfrm>
        </p:grpSpPr>
        <p:sp>
          <p:nvSpPr>
            <p:cNvPr id="18" name="Rectangle 17"/>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9" name="Right Triangle 18"/>
            <p:cNvSpPr/>
            <p:nvPr/>
          </p:nvSpPr>
          <p:spPr>
            <a:xfrm rot="5400000">
              <a:off x="3203840" y="1419630"/>
              <a:ext cx="576000" cy="720000"/>
            </a:xfrm>
            <a:prstGeom prst="rtTriangl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grpSp>
        <p:nvGrpSpPr>
          <p:cNvPr id="20" name="Group 19"/>
          <p:cNvGrpSpPr/>
          <p:nvPr/>
        </p:nvGrpSpPr>
        <p:grpSpPr>
          <a:xfrm>
            <a:off x="3120331" y="3966204"/>
            <a:ext cx="5256584" cy="880116"/>
            <a:chOff x="3131840" y="1491630"/>
            <a:chExt cx="5256584" cy="576064"/>
          </a:xfrm>
        </p:grpSpPr>
        <p:sp>
          <p:nvSpPr>
            <p:cNvPr id="21" name="Rectangle 20"/>
            <p:cNvSpPr/>
            <p:nvPr/>
          </p:nvSpPr>
          <p:spPr>
            <a:xfrm>
              <a:off x="3131840" y="1491630"/>
              <a:ext cx="5256584" cy="5760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22" name="Right Triangle 21"/>
            <p:cNvSpPr/>
            <p:nvPr/>
          </p:nvSpPr>
          <p:spPr>
            <a:xfrm rot="5400000">
              <a:off x="3203840" y="1419630"/>
              <a:ext cx="576000" cy="720000"/>
            </a:xfrm>
            <a:prstGeom prst="rtTriangl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sp>
        <p:nvSpPr>
          <p:cNvPr id="26" name="TextBox 25"/>
          <p:cNvSpPr txBox="1"/>
          <p:nvPr/>
        </p:nvSpPr>
        <p:spPr>
          <a:xfrm>
            <a:off x="3131841" y="1496586"/>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01</a:t>
            </a:r>
            <a:endParaRPr lang="ko-KR" altLang="en-US" sz="2000" b="1" dirty="0">
              <a:solidFill>
                <a:schemeClr val="bg1"/>
              </a:solidFill>
              <a:cs typeface="Arial" pitchFamily="34" charset="0"/>
            </a:endParaRPr>
          </a:p>
        </p:txBody>
      </p:sp>
      <p:sp>
        <p:nvSpPr>
          <p:cNvPr id="27" name="TextBox 26"/>
          <p:cNvSpPr txBox="1"/>
          <p:nvPr/>
        </p:nvSpPr>
        <p:spPr>
          <a:xfrm>
            <a:off x="3120330" y="2773305"/>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02</a:t>
            </a:r>
            <a:endParaRPr lang="ko-KR" altLang="en-US" sz="2000" b="1" dirty="0">
              <a:solidFill>
                <a:schemeClr val="bg1"/>
              </a:solidFill>
              <a:cs typeface="Arial" pitchFamily="34" charset="0"/>
            </a:endParaRPr>
          </a:p>
        </p:txBody>
      </p:sp>
      <p:sp>
        <p:nvSpPr>
          <p:cNvPr id="28" name="TextBox 27"/>
          <p:cNvSpPr txBox="1"/>
          <p:nvPr/>
        </p:nvSpPr>
        <p:spPr>
          <a:xfrm>
            <a:off x="3108821" y="4019544"/>
            <a:ext cx="533164" cy="400110"/>
          </a:xfrm>
          <a:prstGeom prst="rect">
            <a:avLst/>
          </a:prstGeom>
          <a:noFill/>
        </p:spPr>
        <p:txBody>
          <a:bodyPr wrap="square" rtlCol="0">
            <a:spAutoFit/>
          </a:bodyPr>
          <a:lstStyle/>
          <a:p>
            <a:r>
              <a:rPr lang="en-US" altLang="ko-KR" sz="2000" b="1" dirty="0">
                <a:solidFill>
                  <a:schemeClr val="bg1"/>
                </a:solidFill>
                <a:cs typeface="Arial" pitchFamily="34" charset="0"/>
              </a:rPr>
              <a:t>03</a:t>
            </a:r>
            <a:endParaRPr lang="ko-KR" altLang="en-US" sz="2000" b="1" dirty="0">
              <a:solidFill>
                <a:schemeClr val="bg1"/>
              </a:solidFill>
              <a:cs typeface="Arial" pitchFamily="34" charset="0"/>
            </a:endParaRPr>
          </a:p>
        </p:txBody>
      </p:sp>
      <p:sp>
        <p:nvSpPr>
          <p:cNvPr id="32" name="Rectangle 31">
            <a:extLst>
              <a:ext uri="{FF2B5EF4-FFF2-40B4-BE49-F238E27FC236}">
                <a16:creationId xmlns:a16="http://schemas.microsoft.com/office/drawing/2014/main" id="{65FDF046-376D-443C-80C8-B9CA7C3B402D}"/>
              </a:ext>
            </a:extLst>
          </p:cNvPr>
          <p:cNvSpPr/>
          <p:nvPr/>
        </p:nvSpPr>
        <p:spPr>
          <a:xfrm>
            <a:off x="3754646" y="1501263"/>
            <a:ext cx="4525074" cy="769441"/>
          </a:xfrm>
          <a:prstGeom prst="rect">
            <a:avLst/>
          </a:prstGeom>
        </p:spPr>
        <p:txBody>
          <a:bodyPr wrap="square">
            <a:spAutoFit/>
          </a:bodyPr>
          <a:lstStyle/>
          <a:p>
            <a:pPr algn="ctr"/>
            <a:r>
              <a:rPr lang="en-SG" sz="2200" dirty="0" err="1">
                <a:latin typeface="Times New Roman" panose="02020603050405020304" pitchFamily="18" charset="0"/>
                <a:cs typeface="Times New Roman" panose="02020603050405020304" pitchFamily="18" charset="0"/>
              </a:rPr>
              <a:t>Trình</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bày</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về</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nhà</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văn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và</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tác</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phẩm</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đã</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chọn</a:t>
            </a:r>
            <a:r>
              <a:rPr lang="en-SG" sz="2200" dirty="0">
                <a:latin typeface="Times New Roman" panose="02020603050405020304" pitchFamily="18" charset="0"/>
                <a:cs typeface="Times New Roman" panose="02020603050405020304" pitchFamily="18" charset="0"/>
              </a:rPr>
              <a:t> </a:t>
            </a:r>
            <a:r>
              <a:rPr lang="en-SG" sz="2200" dirty="0" err="1">
                <a:latin typeface="Times New Roman" panose="02020603050405020304" pitchFamily="18" charset="0"/>
                <a:cs typeface="Times New Roman" panose="02020603050405020304" pitchFamily="18" charset="0"/>
              </a:rPr>
              <a:t>buổi</a:t>
            </a:r>
            <a:r>
              <a:rPr lang="en-SG"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phiếu</a:t>
            </a:r>
            <a:endParaRPr lang="en-SG" sz="2200" dirty="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EAA04AA-C014-4258-833A-A6C91D2E72BA}"/>
              </a:ext>
            </a:extLst>
          </p:cNvPr>
          <p:cNvSpPr/>
          <p:nvPr/>
        </p:nvSpPr>
        <p:spPr>
          <a:xfrm>
            <a:off x="3758377" y="2779187"/>
            <a:ext cx="4517454" cy="769441"/>
          </a:xfrm>
          <a:prstGeom prst="rect">
            <a:avLst/>
          </a:prstGeom>
        </p:spPr>
        <p:txBody>
          <a:bodyPr wrap="square">
            <a:spAutoFit/>
          </a:bodyPr>
          <a:lstStyle/>
          <a:p>
            <a:pPr algn="ct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xét</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khen</a:t>
            </a:r>
            <a:r>
              <a:rPr lang="en-US" sz="2200" dirty="0">
                <a:latin typeface="Times New Roman" panose="02020603050405020304" pitchFamily="18" charset="0"/>
                <a:cs typeface="Times New Roman" panose="02020603050405020304" pitchFamily="18" charset="0"/>
              </a:rPr>
              <a:t> – 2 </a:t>
            </a:r>
            <a:r>
              <a:rPr lang="en-US" sz="2200" dirty="0" err="1">
                <a:latin typeface="Times New Roman" panose="02020603050405020304" pitchFamily="18" charset="0"/>
                <a:cs typeface="Times New Roman" panose="02020603050405020304" pitchFamily="18" charset="0"/>
              </a:rPr>
              <a:t>thắc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mắc</a:t>
            </a:r>
            <a:r>
              <a:rPr lang="en-US" sz="2200" dirty="0">
                <a:latin typeface="Times New Roman" panose="02020603050405020304" pitchFamily="18" charset="0"/>
                <a:cs typeface="Times New Roman" panose="02020603050405020304" pitchFamily="18" charset="0"/>
              </a:rPr>
              <a:t> – 1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chéo</a:t>
            </a:r>
            <a:endParaRPr lang="en-SG" sz="22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12AF8CC5-78AC-4489-B666-6292F75DCF5F}"/>
              </a:ext>
            </a:extLst>
          </p:cNvPr>
          <p:cNvSpPr/>
          <p:nvPr/>
        </p:nvSpPr>
        <p:spPr>
          <a:xfrm>
            <a:off x="3665005" y="4192490"/>
            <a:ext cx="4525074" cy="430887"/>
          </a:xfrm>
          <a:prstGeom prst="rect">
            <a:avLst/>
          </a:prstGeom>
        </p:spPr>
        <p:txBody>
          <a:bodyPr wrap="square">
            <a:spAutoFit/>
          </a:bodyPr>
          <a:lstStyle/>
          <a:p>
            <a:pPr algn="ctr"/>
            <a:r>
              <a:rPr lang="en-US" sz="2200" dirty="0" err="1">
                <a:latin typeface="Times New Roman" panose="02020603050405020304" pitchFamily="18" charset="0"/>
                <a:cs typeface="Times New Roman" panose="02020603050405020304" pitchFamily="18" charset="0"/>
              </a:rPr>
              <a:t>Ghi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GV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vở</a:t>
            </a:r>
            <a:endParaRPr lang="en-SG"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images">
            <a:extLst>
              <a:ext uri="{FF2B5EF4-FFF2-40B4-BE49-F238E27FC236}">
                <a16:creationId xmlns:a16="http://schemas.microsoft.com/office/drawing/2014/main" id="{CFA0BCBE-FD1F-4826-98AA-52F11FCB7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2727958" cy="35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100526TSThanhtinh">
            <a:extLst>
              <a:ext uri="{FF2B5EF4-FFF2-40B4-BE49-F238E27FC236}">
                <a16:creationId xmlns:a16="http://schemas.microsoft.com/office/drawing/2014/main" id="{32A9C76B-E055-4A5A-937A-B7880BE83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166" y="773151"/>
            <a:ext cx="2660234" cy="35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Ngo%20Tat%20To[1]">
            <a:extLst>
              <a:ext uri="{FF2B5EF4-FFF2-40B4-BE49-F238E27FC236}">
                <a16:creationId xmlns:a16="http://schemas.microsoft.com/office/drawing/2014/main" id="{6C8E73D4-5C1E-405D-9AA8-C20F5913F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328" y="1497649"/>
            <a:ext cx="2512556" cy="333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F602673A-212D-47CB-84DC-8EF5E998F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1442" y="1874195"/>
            <a:ext cx="2512556" cy="32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46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TotalTime>
  <Words>3363</Words>
  <Application>Microsoft Office PowerPoint</Application>
  <PresentationFormat>On-screen Show (16:9)</PresentationFormat>
  <Paragraphs>475</Paragraphs>
  <Slides>43</Slides>
  <Notes>43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Mali SemiBold</vt:lpstr>
      <vt:lpstr>Mali Medium</vt:lpstr>
      <vt:lpstr>Nunito</vt:lpstr>
      <vt:lpstr>VNI-Brush</vt:lpstr>
      <vt:lpstr>Roboto Condensed Light</vt:lpstr>
      <vt:lpstr>#9Slide04 SFU Belle</vt:lpstr>
      <vt:lpstr>Times New Roman</vt:lpstr>
      <vt:lpstr>Arial</vt:lpstr>
      <vt:lpstr>VNI-Helve-Condense</vt:lpstr>
      <vt:lpstr>#9Slide03 Arima Madurai Black</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(5’)</vt:lpstr>
      <vt:lpstr>PowerPoint Presentation</vt:lpstr>
      <vt:lpstr>PowerPoint Presentation</vt:lpstr>
      <vt:lpstr>PowerPoint Presentation</vt:lpstr>
      <vt:lpstr>PowerPoint Presentation</vt:lpstr>
      <vt:lpstr>Nhân vật tôi yêu</vt:lpstr>
      <vt:lpstr>Đoạn văn tham khảo</vt:lpstr>
      <vt:lpstr>Đoạn văn tham khảo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Bee</dc:title>
  <cp:lastModifiedBy>Hanh Phuong</cp:lastModifiedBy>
  <cp:revision>43</cp:revision>
  <dcterms:modified xsi:type="dcterms:W3CDTF">2020-07-16T13:04:41Z</dcterms:modified>
</cp:coreProperties>
</file>