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9" r:id="rId11"/>
    <p:sldId id="270" r:id="rId12"/>
    <p:sldId id="271" r:id="rId13"/>
    <p:sldId id="272" r:id="rId14"/>
    <p:sldId id="274" r:id="rId1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vi-V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Palatino Linotype" panose="02040502050505030304" pitchFamily="18" charset="0"/>
              </a:defRPr>
            </a:lvl1pPr>
          </a:lstStyle>
          <a:p>
            <a:fld id="{A1856E37-A7EB-4701-ADFC-E740E8B3730F}" type="datetimeFigureOut">
              <a:rPr lang="vi-VN" smtClean="0"/>
              <a:pPr/>
              <a:t>23/02/2022</a:t>
            </a:fld>
            <a:endParaRPr lang="vi-V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vi-V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Palatino Linotype" panose="02040502050505030304" pitchFamily="18" charset="0"/>
              </a:defRPr>
            </a:lvl1pPr>
          </a:lstStyle>
          <a:p>
            <a:endParaRPr lang="vi-V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Palatino Linotype" panose="02040502050505030304" pitchFamily="18" charset="0"/>
              </a:defRPr>
            </a:lvl1pPr>
          </a:lstStyle>
          <a:p>
            <a:fld id="{08B95D11-D9E1-47A9-9E55-1AD33DB88000}" type="slidenum">
              <a:rPr lang="vi-VN" smtClean="0"/>
              <a:pPr/>
              <a:t>‹#›</a:t>
            </a:fld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351282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Palatino Linotype" panose="0204050205050503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Palatino Linotype" panose="02040502050505030304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7148-35B1-4305-A0B1-4F0E9A32AC0B}" type="datetimeFigureOut">
              <a:rPr lang="vi-VN" smtClean="0"/>
              <a:t>23/02/2022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A144-A8F9-4B47-9FF6-FBD6E329C3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21568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7148-35B1-4305-A0B1-4F0E9A32AC0B}" type="datetimeFigureOut">
              <a:rPr lang="vi-VN" smtClean="0"/>
              <a:t>23/02/2022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A144-A8F9-4B47-9FF6-FBD6E329C3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7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7148-35B1-4305-A0B1-4F0E9A32AC0B}" type="datetimeFigureOut">
              <a:rPr lang="vi-VN" smtClean="0"/>
              <a:t>23/02/2022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A144-A8F9-4B47-9FF6-FBD6E329C3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23299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7148-35B1-4305-A0B1-4F0E9A32AC0B}" type="datetimeFigureOut">
              <a:rPr lang="vi-VN" smtClean="0"/>
              <a:t>23/02/2022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A144-A8F9-4B47-9FF6-FBD6E329C3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5702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7148-35B1-4305-A0B1-4F0E9A32AC0B}" type="datetimeFigureOut">
              <a:rPr lang="vi-VN" smtClean="0"/>
              <a:t>23/02/2022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A144-A8F9-4B47-9FF6-FBD6E329C3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11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7148-35B1-4305-A0B1-4F0E9A32AC0B}" type="datetimeFigureOut">
              <a:rPr lang="vi-VN" smtClean="0"/>
              <a:t>23/02/2022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A144-A8F9-4B47-9FF6-FBD6E329C3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20255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7148-35B1-4305-A0B1-4F0E9A32AC0B}" type="datetimeFigureOut">
              <a:rPr lang="vi-VN" smtClean="0"/>
              <a:t>23/02/2022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A144-A8F9-4B47-9FF6-FBD6E329C3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8629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7148-35B1-4305-A0B1-4F0E9A32AC0B}" type="datetimeFigureOut">
              <a:rPr lang="vi-VN" smtClean="0"/>
              <a:t>23/02/2022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A144-A8F9-4B47-9FF6-FBD6E329C3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3811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7148-35B1-4305-A0B1-4F0E9A32AC0B}" type="datetimeFigureOut">
              <a:rPr lang="vi-VN" smtClean="0"/>
              <a:t>23/02/2022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A144-A8F9-4B47-9FF6-FBD6E329C3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3767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7148-35B1-4305-A0B1-4F0E9A32AC0B}" type="datetimeFigureOut">
              <a:rPr lang="vi-VN" smtClean="0"/>
              <a:t>23/02/2022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A144-A8F9-4B47-9FF6-FBD6E329C3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880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latin typeface="Palatino Linotype" panose="0204050205050503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37148-35B1-4305-A0B1-4F0E9A32AC0B}" type="datetimeFigureOut">
              <a:rPr lang="vi-VN" smtClean="0"/>
              <a:t>23/02/2022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0A144-A8F9-4B47-9FF6-FBD6E329C383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32998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0D437148-35B1-4305-A0B1-4F0E9A32AC0B}" type="datetimeFigureOut">
              <a:rPr lang="vi-VN" smtClean="0"/>
              <a:pPr/>
              <a:t>23/02/2022</a:t>
            </a:fld>
            <a:endParaRPr lang="vi-V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endParaRPr lang="vi-V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B540A144-A8F9-4B47-9FF6-FBD6E329C383}" type="slidenum">
              <a:rPr lang="vi-VN" smtClean="0"/>
              <a:pPr/>
              <a:t>‹#›</a:t>
            </a:fld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374147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alatino Linotype" panose="020405020505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audio" Target="../media/audio1.wav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5.wmf"/><Relationship Id="rId4" Type="http://schemas.openxmlformats.org/officeDocument/2006/relationships/image" Target="../media/image12.wmf"/><Relationship Id="rId9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5" descr="MAPLEL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2590611" y="3427177"/>
            <a:ext cx="3479277" cy="3264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6" descr="MAPLEL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6539200" y="4572897"/>
            <a:ext cx="1889200" cy="1773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7" descr="J01527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10" y="2734470"/>
            <a:ext cx="1385414" cy="1385414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8" name="Picture 8" descr="J015270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418" y="381000"/>
            <a:ext cx="1889200" cy="1889200"/>
          </a:xfrm>
          <a:prstGeom prst="rect">
            <a:avLst/>
          </a:prstGeom>
          <a:noFill/>
          <a:ln w="28575">
            <a:solidFill>
              <a:srgbClr val="FFFF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9" name="Picture 9" descr="J01527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290" y="199339"/>
            <a:ext cx="3495020" cy="3526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70" name="Picture 10" descr="J01527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8888" y="1012139"/>
            <a:ext cx="2122725" cy="2141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10431258" y="2861226"/>
            <a:ext cx="1511360" cy="1131901"/>
          </a:xfrm>
          <a:prstGeom prst="rtTriangl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 dirty="0">
              <a:latin typeface="Palatino Linotype" panose="02040502050505030304" pitchFamily="18" charset="0"/>
            </a:endParaRPr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9549631" y="4104194"/>
            <a:ext cx="2392987" cy="1910084"/>
          </a:xfrm>
          <a:prstGeom prst="rtTriangl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7429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1" grpId="0" animBg="1"/>
      <p:bldP spid="1537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11" name="Text Box 35"/>
          <p:cNvSpPr txBox="1">
            <a:spLocks noChangeArrowheads="1"/>
          </p:cNvSpPr>
          <p:nvPr/>
        </p:nvSpPr>
        <p:spPr bwMode="auto">
          <a:xfrm>
            <a:off x="940593" y="105327"/>
            <a:ext cx="11057443" cy="25299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600" b="1" dirty="0">
                <a:latin typeface="Palatino Linotype" panose="02040502050505030304" pitchFamily="18" charset="0"/>
              </a:rPr>
              <a:t>Bài 25 (</a:t>
            </a:r>
            <a:r>
              <a:rPr lang="en-US" altLang="vi-VN" sz="3600" b="1" dirty="0" err="1">
                <a:latin typeface="Palatino Linotype" panose="02040502050505030304" pitchFamily="18" charset="0"/>
              </a:rPr>
              <a:t>tr</a:t>
            </a:r>
            <a:r>
              <a:rPr lang="en-US" altLang="vi-VN" sz="3600" b="1" dirty="0">
                <a:latin typeface="Palatino Linotype" panose="02040502050505030304" pitchFamily="18" charset="0"/>
              </a:rPr>
              <a:t> 72 - SGK). </a:t>
            </a:r>
          </a:p>
          <a:p>
            <a:pPr algn="just">
              <a:lnSpc>
                <a:spcPct val="13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600" b="1" dirty="0">
                <a:latin typeface="Palatino Linotype" panose="02040502050505030304" pitchFamily="18" charset="0"/>
              </a:rPr>
              <a:t>Cho </a:t>
            </a:r>
            <a:r>
              <a:rPr lang="en-US" altLang="vi-VN" sz="36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ABC. Hãy vẽ một tam giác đồng dạng với tam giác ABC theo tỉ số 1/2.</a:t>
            </a:r>
          </a:p>
        </p:txBody>
      </p:sp>
      <p:sp>
        <p:nvSpPr>
          <p:cNvPr id="24618" name="Freeform 42"/>
          <p:cNvSpPr>
            <a:spLocks/>
          </p:cNvSpPr>
          <p:nvPr/>
        </p:nvSpPr>
        <p:spPr bwMode="auto">
          <a:xfrm>
            <a:off x="4916489" y="4233864"/>
            <a:ext cx="1639887" cy="1587"/>
          </a:xfrm>
          <a:custGeom>
            <a:avLst/>
            <a:gdLst>
              <a:gd name="T0" fmla="*/ 0 w 1033"/>
              <a:gd name="T1" fmla="*/ 0 h 1"/>
              <a:gd name="T2" fmla="*/ 2147483646 w 1033"/>
              <a:gd name="T3" fmla="*/ 0 h 1"/>
              <a:gd name="T4" fmla="*/ 0 60000 65536"/>
              <a:gd name="T5" fmla="*/ 0 60000 65536"/>
              <a:gd name="T6" fmla="*/ 0 w 1033"/>
              <a:gd name="T7" fmla="*/ 0 h 1"/>
              <a:gd name="T8" fmla="*/ 1033 w 103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33" h="1">
                <a:moveTo>
                  <a:pt x="0" y="0"/>
                </a:moveTo>
                <a:lnTo>
                  <a:pt x="1033" y="0"/>
                </a:lnTo>
              </a:path>
            </a:pathLst>
          </a:custGeom>
          <a:noFill/>
          <a:ln w="28575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24619" name="Text Box 43"/>
          <p:cNvSpPr txBox="1">
            <a:spLocks noChangeArrowheads="1"/>
          </p:cNvSpPr>
          <p:nvPr/>
        </p:nvSpPr>
        <p:spPr bwMode="auto">
          <a:xfrm>
            <a:off x="4543425" y="37719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M</a:t>
            </a:r>
          </a:p>
        </p:txBody>
      </p:sp>
      <p:sp>
        <p:nvSpPr>
          <p:cNvPr id="24620" name="Text Box 44"/>
          <p:cNvSpPr txBox="1">
            <a:spLocks noChangeArrowheads="1"/>
          </p:cNvSpPr>
          <p:nvPr/>
        </p:nvSpPr>
        <p:spPr bwMode="auto">
          <a:xfrm>
            <a:off x="6477000" y="3757613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N</a:t>
            </a:r>
          </a:p>
        </p:txBody>
      </p:sp>
      <p:sp>
        <p:nvSpPr>
          <p:cNvPr id="24624" name="Freeform 48"/>
          <p:cNvSpPr>
            <a:spLocks/>
          </p:cNvSpPr>
          <p:nvPr/>
        </p:nvSpPr>
        <p:spPr bwMode="auto">
          <a:xfrm>
            <a:off x="4648201" y="4572001"/>
            <a:ext cx="180975" cy="176213"/>
          </a:xfrm>
          <a:custGeom>
            <a:avLst/>
            <a:gdLst>
              <a:gd name="T0" fmla="*/ 0 w 114"/>
              <a:gd name="T1" fmla="*/ 0 h 111"/>
              <a:gd name="T2" fmla="*/ 2147483646 w 114"/>
              <a:gd name="T3" fmla="*/ 2147483646 h 111"/>
              <a:gd name="T4" fmla="*/ 0 60000 65536"/>
              <a:gd name="T5" fmla="*/ 0 60000 65536"/>
              <a:gd name="T6" fmla="*/ 0 w 114"/>
              <a:gd name="T7" fmla="*/ 0 h 111"/>
              <a:gd name="T8" fmla="*/ 114 w 114"/>
              <a:gd name="T9" fmla="*/ 111 h 1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4" h="111">
                <a:moveTo>
                  <a:pt x="0" y="0"/>
                </a:moveTo>
                <a:lnTo>
                  <a:pt x="114" y="111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5791200" y="3597275"/>
            <a:ext cx="204788" cy="255588"/>
            <a:chOff x="3648" y="2314"/>
            <a:chExt cx="129" cy="161"/>
          </a:xfrm>
        </p:grpSpPr>
        <p:sp>
          <p:nvSpPr>
            <p:cNvPr id="17432" name="Line 49"/>
            <p:cNvSpPr>
              <a:spLocks noChangeShapeType="1"/>
            </p:cNvSpPr>
            <p:nvPr/>
          </p:nvSpPr>
          <p:spPr bwMode="auto">
            <a:xfrm flipH="1">
              <a:off x="3648" y="2314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7433" name="Line 50"/>
            <p:cNvSpPr>
              <a:spLocks noChangeShapeType="1"/>
            </p:cNvSpPr>
            <p:nvPr/>
          </p:nvSpPr>
          <p:spPr bwMode="auto">
            <a:xfrm flipH="1">
              <a:off x="3681" y="2331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</p:grpSp>
      <p:grpSp>
        <p:nvGrpSpPr>
          <p:cNvPr id="3" name="Group 52"/>
          <p:cNvGrpSpPr>
            <a:grpSpLocks/>
          </p:cNvGrpSpPr>
          <p:nvPr/>
        </p:nvGrpSpPr>
        <p:grpSpPr bwMode="auto">
          <a:xfrm>
            <a:off x="7023100" y="4533900"/>
            <a:ext cx="204788" cy="255588"/>
            <a:chOff x="3648" y="2314"/>
            <a:chExt cx="129" cy="161"/>
          </a:xfrm>
        </p:grpSpPr>
        <p:sp>
          <p:nvSpPr>
            <p:cNvPr id="17430" name="Line 53"/>
            <p:cNvSpPr>
              <a:spLocks noChangeShapeType="1"/>
            </p:cNvSpPr>
            <p:nvPr/>
          </p:nvSpPr>
          <p:spPr bwMode="auto">
            <a:xfrm flipH="1">
              <a:off x="3648" y="2314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7431" name="Line 54"/>
            <p:cNvSpPr>
              <a:spLocks noChangeShapeType="1"/>
            </p:cNvSpPr>
            <p:nvPr/>
          </p:nvSpPr>
          <p:spPr bwMode="auto">
            <a:xfrm flipH="1">
              <a:off x="3681" y="2331"/>
              <a:ext cx="96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</p:grpSp>
      <p:sp>
        <p:nvSpPr>
          <p:cNvPr id="24631" name="Freeform 55"/>
          <p:cNvSpPr>
            <a:spLocks/>
          </p:cNvSpPr>
          <p:nvPr/>
        </p:nvSpPr>
        <p:spPr bwMode="auto">
          <a:xfrm>
            <a:off x="5048251" y="3657601"/>
            <a:ext cx="180975" cy="176213"/>
          </a:xfrm>
          <a:custGeom>
            <a:avLst/>
            <a:gdLst>
              <a:gd name="T0" fmla="*/ 0 w 114"/>
              <a:gd name="T1" fmla="*/ 0 h 111"/>
              <a:gd name="T2" fmla="*/ 2147483646 w 114"/>
              <a:gd name="T3" fmla="*/ 2147483646 h 111"/>
              <a:gd name="T4" fmla="*/ 0 60000 65536"/>
              <a:gd name="T5" fmla="*/ 0 60000 65536"/>
              <a:gd name="T6" fmla="*/ 0 w 114"/>
              <a:gd name="T7" fmla="*/ 0 h 111"/>
              <a:gd name="T8" fmla="*/ 114 w 114"/>
              <a:gd name="T9" fmla="*/ 111 h 1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4" h="111">
                <a:moveTo>
                  <a:pt x="0" y="0"/>
                </a:moveTo>
                <a:lnTo>
                  <a:pt x="114" y="111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grpSp>
        <p:nvGrpSpPr>
          <p:cNvPr id="4" name="Group 63"/>
          <p:cNvGrpSpPr>
            <a:grpSpLocks/>
          </p:cNvGrpSpPr>
          <p:nvPr/>
        </p:nvGrpSpPr>
        <p:grpSpPr bwMode="auto">
          <a:xfrm>
            <a:off x="4191000" y="2819401"/>
            <a:ext cx="3810000" cy="2919413"/>
            <a:chOff x="2640" y="1824"/>
            <a:chExt cx="2400" cy="1839"/>
          </a:xfrm>
        </p:grpSpPr>
        <p:sp>
          <p:nvSpPr>
            <p:cNvPr id="17423" name="Text Box 45"/>
            <p:cNvSpPr txBox="1">
              <a:spLocks noChangeArrowheads="1"/>
            </p:cNvSpPr>
            <p:nvPr/>
          </p:nvSpPr>
          <p:spPr bwMode="auto">
            <a:xfrm>
              <a:off x="2640" y="3375"/>
              <a:ext cx="43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B</a:t>
              </a:r>
            </a:p>
          </p:txBody>
        </p:sp>
        <p:grpSp>
          <p:nvGrpSpPr>
            <p:cNvPr id="17424" name="Group 62"/>
            <p:cNvGrpSpPr>
              <a:grpSpLocks/>
            </p:cNvGrpSpPr>
            <p:nvPr/>
          </p:nvGrpSpPr>
          <p:grpSpPr bwMode="auto">
            <a:xfrm>
              <a:off x="2832" y="1824"/>
              <a:ext cx="2208" cy="1839"/>
              <a:chOff x="2832" y="1824"/>
              <a:chExt cx="2208" cy="1839"/>
            </a:xfrm>
          </p:grpSpPr>
          <p:sp>
            <p:nvSpPr>
              <p:cNvPr id="17425" name="Line 38"/>
              <p:cNvSpPr>
                <a:spLocks noChangeShapeType="1"/>
              </p:cNvSpPr>
              <p:nvPr/>
            </p:nvSpPr>
            <p:spPr bwMode="auto">
              <a:xfrm>
                <a:off x="3360" y="2127"/>
                <a:ext cx="1584" cy="1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 b="1" dirty="0">
                  <a:latin typeface="Palatino Linotype" panose="02040502050505030304" pitchFamily="18" charset="0"/>
                </a:endParaRPr>
              </a:p>
            </p:txBody>
          </p:sp>
          <p:sp>
            <p:nvSpPr>
              <p:cNvPr id="17426" name="Text Box 39"/>
              <p:cNvSpPr txBox="1">
                <a:spLocks noChangeArrowheads="1"/>
              </p:cNvSpPr>
              <p:nvPr/>
            </p:nvSpPr>
            <p:spPr bwMode="auto">
              <a:xfrm>
                <a:off x="3216" y="1824"/>
                <a:ext cx="432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vi-VN" sz="2400" b="1" dirty="0">
                    <a:latin typeface="Palatino Linotype" panose="02040502050505030304" pitchFamily="18" charset="0"/>
                  </a:rPr>
                  <a:t>A</a:t>
                </a:r>
              </a:p>
            </p:txBody>
          </p:sp>
          <p:sp>
            <p:nvSpPr>
              <p:cNvPr id="17427" name="Text Box 41"/>
              <p:cNvSpPr txBox="1">
                <a:spLocks noChangeArrowheads="1"/>
              </p:cNvSpPr>
              <p:nvPr/>
            </p:nvSpPr>
            <p:spPr bwMode="auto">
              <a:xfrm>
                <a:off x="4800" y="3375"/>
                <a:ext cx="24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vi-VN" sz="2400" b="1" dirty="0">
                    <a:latin typeface="Palatino Linotype" panose="02040502050505030304" pitchFamily="18" charset="0"/>
                  </a:rPr>
                  <a:t>C</a:t>
                </a:r>
              </a:p>
            </p:txBody>
          </p:sp>
          <p:sp>
            <p:nvSpPr>
              <p:cNvPr id="17428" name="Line 56"/>
              <p:cNvSpPr>
                <a:spLocks noChangeShapeType="1"/>
              </p:cNvSpPr>
              <p:nvPr/>
            </p:nvSpPr>
            <p:spPr bwMode="auto">
              <a:xfrm flipH="1">
                <a:off x="2832" y="2112"/>
                <a:ext cx="528" cy="120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 b="1" dirty="0">
                  <a:latin typeface="Palatino Linotype" panose="02040502050505030304" pitchFamily="18" charset="0"/>
                </a:endParaRPr>
              </a:p>
            </p:txBody>
          </p:sp>
          <p:sp>
            <p:nvSpPr>
              <p:cNvPr id="17429" name="Freeform 57"/>
              <p:cNvSpPr>
                <a:spLocks/>
              </p:cNvSpPr>
              <p:nvPr/>
            </p:nvSpPr>
            <p:spPr bwMode="auto">
              <a:xfrm>
                <a:off x="2832" y="3312"/>
                <a:ext cx="2105" cy="9"/>
              </a:xfrm>
              <a:custGeom>
                <a:avLst/>
                <a:gdLst>
                  <a:gd name="T0" fmla="*/ 0 w 2105"/>
                  <a:gd name="T1" fmla="*/ 0 h 9"/>
                  <a:gd name="T2" fmla="*/ 2105 w 2105"/>
                  <a:gd name="T3" fmla="*/ 9 h 9"/>
                  <a:gd name="T4" fmla="*/ 0 60000 65536"/>
                  <a:gd name="T5" fmla="*/ 0 60000 65536"/>
                  <a:gd name="T6" fmla="*/ 0 w 2105"/>
                  <a:gd name="T7" fmla="*/ 0 h 9"/>
                  <a:gd name="T8" fmla="*/ 2105 w 2105"/>
                  <a:gd name="T9" fmla="*/ 9 h 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2105" h="9">
                    <a:moveTo>
                      <a:pt x="0" y="0"/>
                    </a:moveTo>
                    <a:lnTo>
                      <a:pt x="2105" y="9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 b="1" dirty="0">
                  <a:latin typeface="Palatino Linotype" panose="02040502050505030304" pitchFamily="18" charset="0"/>
                </a:endParaRPr>
              </a:p>
            </p:txBody>
          </p:sp>
        </p:grpSp>
      </p:grpSp>
      <p:sp>
        <p:nvSpPr>
          <p:cNvPr id="24642" name="Freeform 66"/>
          <p:cNvSpPr>
            <a:spLocks/>
          </p:cNvSpPr>
          <p:nvPr/>
        </p:nvSpPr>
        <p:spPr bwMode="auto">
          <a:xfrm>
            <a:off x="5318126" y="3286125"/>
            <a:ext cx="1235075" cy="939800"/>
          </a:xfrm>
          <a:custGeom>
            <a:avLst/>
            <a:gdLst>
              <a:gd name="T0" fmla="*/ 0 w 778"/>
              <a:gd name="T1" fmla="*/ 0 h 592"/>
              <a:gd name="T2" fmla="*/ 2147483646 w 778"/>
              <a:gd name="T3" fmla="*/ 2147483646 h 592"/>
              <a:gd name="T4" fmla="*/ 0 60000 65536"/>
              <a:gd name="T5" fmla="*/ 0 60000 65536"/>
              <a:gd name="T6" fmla="*/ 0 w 778"/>
              <a:gd name="T7" fmla="*/ 0 h 592"/>
              <a:gd name="T8" fmla="*/ 778 w 778"/>
              <a:gd name="T9" fmla="*/ 592 h 5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78" h="592">
                <a:moveTo>
                  <a:pt x="0" y="0"/>
                </a:moveTo>
                <a:lnTo>
                  <a:pt x="778" y="592"/>
                </a:lnTo>
              </a:path>
            </a:pathLst>
          </a:custGeom>
          <a:noFill/>
          <a:ln w="28575" cmpd="sng">
            <a:solidFill>
              <a:srgbClr val="FF66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24643" name="Freeform 67"/>
          <p:cNvSpPr>
            <a:spLocks/>
          </p:cNvSpPr>
          <p:nvPr/>
        </p:nvSpPr>
        <p:spPr bwMode="auto">
          <a:xfrm>
            <a:off x="4918075" y="3289300"/>
            <a:ext cx="406400" cy="939800"/>
          </a:xfrm>
          <a:custGeom>
            <a:avLst/>
            <a:gdLst>
              <a:gd name="T0" fmla="*/ 2147483646 w 256"/>
              <a:gd name="T1" fmla="*/ 0 h 592"/>
              <a:gd name="T2" fmla="*/ 0 w 256"/>
              <a:gd name="T3" fmla="*/ 2147483646 h 592"/>
              <a:gd name="T4" fmla="*/ 0 60000 65536"/>
              <a:gd name="T5" fmla="*/ 0 60000 65536"/>
              <a:gd name="T6" fmla="*/ 0 w 256"/>
              <a:gd name="T7" fmla="*/ 0 h 592"/>
              <a:gd name="T8" fmla="*/ 256 w 256"/>
              <a:gd name="T9" fmla="*/ 592 h 5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6" h="592">
                <a:moveTo>
                  <a:pt x="256" y="0"/>
                </a:moveTo>
                <a:lnTo>
                  <a:pt x="0" y="592"/>
                </a:lnTo>
              </a:path>
            </a:pathLst>
          </a:custGeom>
          <a:noFill/>
          <a:ln w="28575" cmpd="sng">
            <a:solidFill>
              <a:srgbClr val="FF66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24640" name="Oval 64"/>
          <p:cNvSpPr>
            <a:spLocks noChangeArrowheads="1"/>
          </p:cNvSpPr>
          <p:nvPr/>
        </p:nvSpPr>
        <p:spPr bwMode="auto">
          <a:xfrm>
            <a:off x="4879975" y="41878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 b="1" dirty="0">
              <a:latin typeface="Palatino Linotype" panose="02040502050505030304" pitchFamily="18" charset="0"/>
            </a:endParaRPr>
          </a:p>
        </p:txBody>
      </p:sp>
      <p:sp>
        <p:nvSpPr>
          <p:cNvPr id="24641" name="Oval 65"/>
          <p:cNvSpPr>
            <a:spLocks noChangeArrowheads="1"/>
          </p:cNvSpPr>
          <p:nvPr/>
        </p:nvSpPr>
        <p:spPr bwMode="auto">
          <a:xfrm>
            <a:off x="6511925" y="41846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 b="1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57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46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4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4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000"/>
                                        <p:tgtEl>
                                          <p:spTgt spid="24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4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611" grpId="0"/>
      <p:bldP spid="24619" grpId="0"/>
      <p:bldP spid="24620" grpId="0"/>
      <p:bldP spid="24640" grpId="0" animBg="1"/>
      <p:bldP spid="2464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532245" y="168176"/>
            <a:ext cx="1165975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err="1">
                <a:latin typeface="Palatino Linotype" panose="02040502050505030304" pitchFamily="18" charset="0"/>
              </a:rPr>
              <a:t>Chú</a:t>
            </a:r>
            <a:r>
              <a:rPr lang="en-US" altLang="vi-VN" b="1" dirty="0">
                <a:latin typeface="Palatino Linotype" panose="02040502050505030304" pitchFamily="18" charset="0"/>
              </a:rPr>
              <a:t> </a:t>
            </a:r>
            <a:r>
              <a:rPr lang="en-US" altLang="vi-VN" b="1" dirty="0" smtClean="0">
                <a:latin typeface="Palatino Linotype" panose="02040502050505030304" pitchFamily="18" charset="0"/>
              </a:rPr>
              <a:t>ý (</a:t>
            </a:r>
            <a:r>
              <a:rPr lang="en-US" altLang="vi-VN" b="1" dirty="0" err="1" smtClean="0">
                <a:latin typeface="Palatino Linotype" panose="02040502050505030304" pitchFamily="18" charset="0"/>
              </a:rPr>
              <a:t>sgk</a:t>
            </a:r>
            <a:r>
              <a:rPr lang="en-US" altLang="vi-VN" b="1" dirty="0" smtClean="0">
                <a:latin typeface="Palatino Linotype" panose="02040502050505030304" pitchFamily="18" charset="0"/>
              </a:rPr>
              <a:t>/71)</a:t>
            </a:r>
            <a:endParaRPr lang="en-US" altLang="vi-VN" b="1" dirty="0">
              <a:latin typeface="Palatino Linotype" panose="02040502050505030304" pitchFamily="18" charset="0"/>
            </a:endParaRPr>
          </a:p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latin typeface="Palatino Linotype" panose="02040502050505030304" pitchFamily="18" charset="0"/>
              </a:rPr>
              <a:t>Định lí cũng đúng cho trường hợp đường thẳng a cắt phần kéo dài hai cạnh của tam giác và song </a:t>
            </a:r>
            <a:r>
              <a:rPr lang="en-US" altLang="vi-VN" b="1" dirty="0" err="1">
                <a:latin typeface="Palatino Linotype" panose="02040502050505030304" pitchFamily="18" charset="0"/>
              </a:rPr>
              <a:t>song</a:t>
            </a:r>
            <a:r>
              <a:rPr lang="en-US" altLang="vi-VN" b="1" dirty="0">
                <a:latin typeface="Palatino Linotype" panose="02040502050505030304" pitchFamily="18" charset="0"/>
              </a:rPr>
              <a:t> với cạnh còn lại.</a:t>
            </a: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6477000" y="3100388"/>
            <a:ext cx="3886200" cy="2767012"/>
            <a:chOff x="3120" y="1953"/>
            <a:chExt cx="2448" cy="1743"/>
          </a:xfrm>
        </p:grpSpPr>
        <p:sp>
          <p:nvSpPr>
            <p:cNvPr id="18451" name="Freeform 7"/>
            <p:cNvSpPr>
              <a:spLocks/>
            </p:cNvSpPr>
            <p:nvPr/>
          </p:nvSpPr>
          <p:spPr bwMode="auto">
            <a:xfrm>
              <a:off x="3419" y="2256"/>
              <a:ext cx="403" cy="880"/>
            </a:xfrm>
            <a:custGeom>
              <a:avLst/>
              <a:gdLst>
                <a:gd name="T0" fmla="*/ 403 w 403"/>
                <a:gd name="T1" fmla="*/ 0 h 880"/>
                <a:gd name="T2" fmla="*/ 0 w 403"/>
                <a:gd name="T3" fmla="*/ 880 h 880"/>
                <a:gd name="T4" fmla="*/ 0 60000 65536"/>
                <a:gd name="T5" fmla="*/ 0 60000 65536"/>
                <a:gd name="T6" fmla="*/ 0 w 403"/>
                <a:gd name="T7" fmla="*/ 0 h 880"/>
                <a:gd name="T8" fmla="*/ 403 w 403"/>
                <a:gd name="T9" fmla="*/ 880 h 8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03" h="880">
                  <a:moveTo>
                    <a:pt x="403" y="0"/>
                  </a:moveTo>
                  <a:lnTo>
                    <a:pt x="0" y="88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2" name="Freeform 8"/>
            <p:cNvSpPr>
              <a:spLocks/>
            </p:cNvSpPr>
            <p:nvPr/>
          </p:nvSpPr>
          <p:spPr bwMode="auto">
            <a:xfrm>
              <a:off x="3419" y="3118"/>
              <a:ext cx="1527" cy="1"/>
            </a:xfrm>
            <a:custGeom>
              <a:avLst/>
              <a:gdLst>
                <a:gd name="T0" fmla="*/ 0 w 1527"/>
                <a:gd name="T1" fmla="*/ 0 h 1"/>
                <a:gd name="T2" fmla="*/ 1527 w 1527"/>
                <a:gd name="T3" fmla="*/ 0 h 1"/>
                <a:gd name="T4" fmla="*/ 0 60000 65536"/>
                <a:gd name="T5" fmla="*/ 0 60000 65536"/>
                <a:gd name="T6" fmla="*/ 0 w 1527"/>
                <a:gd name="T7" fmla="*/ 0 h 1"/>
                <a:gd name="T8" fmla="*/ 1527 w 1527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27" h="1">
                  <a:moveTo>
                    <a:pt x="0" y="0"/>
                  </a:moveTo>
                  <a:lnTo>
                    <a:pt x="152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3" name="Freeform 9"/>
            <p:cNvSpPr>
              <a:spLocks/>
            </p:cNvSpPr>
            <p:nvPr/>
          </p:nvSpPr>
          <p:spPr bwMode="auto">
            <a:xfrm>
              <a:off x="3822" y="2256"/>
              <a:ext cx="1143" cy="862"/>
            </a:xfrm>
            <a:custGeom>
              <a:avLst/>
              <a:gdLst>
                <a:gd name="T0" fmla="*/ 0 w 1143"/>
                <a:gd name="T1" fmla="*/ 0 h 862"/>
                <a:gd name="T2" fmla="*/ 1143 w 1143"/>
                <a:gd name="T3" fmla="*/ 862 h 862"/>
                <a:gd name="T4" fmla="*/ 0 60000 65536"/>
                <a:gd name="T5" fmla="*/ 0 60000 65536"/>
                <a:gd name="T6" fmla="*/ 0 w 1143"/>
                <a:gd name="T7" fmla="*/ 0 h 862"/>
                <a:gd name="T8" fmla="*/ 1143 w 1143"/>
                <a:gd name="T9" fmla="*/ 862 h 8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43" h="862">
                  <a:moveTo>
                    <a:pt x="0" y="0"/>
                  </a:moveTo>
                  <a:lnTo>
                    <a:pt x="1143" y="86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4" name="Text Box 10"/>
            <p:cNvSpPr txBox="1">
              <a:spLocks noChangeArrowheads="1"/>
            </p:cNvSpPr>
            <p:nvPr/>
          </p:nvSpPr>
          <p:spPr bwMode="auto">
            <a:xfrm>
              <a:off x="3678" y="1953"/>
              <a:ext cx="2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A</a:t>
              </a:r>
            </a:p>
          </p:txBody>
        </p:sp>
        <p:sp>
          <p:nvSpPr>
            <p:cNvPr id="18455" name="Text Box 11"/>
            <p:cNvSpPr txBox="1">
              <a:spLocks noChangeArrowheads="1"/>
            </p:cNvSpPr>
            <p:nvPr/>
          </p:nvSpPr>
          <p:spPr bwMode="auto">
            <a:xfrm>
              <a:off x="5337" y="3087"/>
              <a:ext cx="1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a</a:t>
              </a:r>
            </a:p>
          </p:txBody>
        </p:sp>
        <p:sp>
          <p:nvSpPr>
            <p:cNvPr id="18456" name="Text Box 12"/>
            <p:cNvSpPr txBox="1">
              <a:spLocks noChangeArrowheads="1"/>
            </p:cNvSpPr>
            <p:nvPr/>
          </p:nvSpPr>
          <p:spPr bwMode="auto">
            <a:xfrm>
              <a:off x="4950" y="2880"/>
              <a:ext cx="23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C</a:t>
              </a:r>
            </a:p>
          </p:txBody>
        </p:sp>
        <p:sp>
          <p:nvSpPr>
            <p:cNvPr id="18457" name="Line 13"/>
            <p:cNvSpPr>
              <a:spLocks noChangeAspect="1" noChangeShapeType="1"/>
            </p:cNvSpPr>
            <p:nvPr/>
          </p:nvSpPr>
          <p:spPr bwMode="auto">
            <a:xfrm>
              <a:off x="3198" y="3378"/>
              <a:ext cx="2370" cy="1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8" name="Text Box 14"/>
            <p:cNvSpPr txBox="1">
              <a:spLocks noChangeArrowheads="1"/>
            </p:cNvSpPr>
            <p:nvPr/>
          </p:nvSpPr>
          <p:spPr bwMode="auto">
            <a:xfrm>
              <a:off x="3120" y="34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M</a:t>
              </a:r>
            </a:p>
          </p:txBody>
        </p:sp>
        <p:sp>
          <p:nvSpPr>
            <p:cNvPr id="18459" name="Text Box 15"/>
            <p:cNvSpPr txBox="1">
              <a:spLocks noChangeArrowheads="1"/>
            </p:cNvSpPr>
            <p:nvPr/>
          </p:nvSpPr>
          <p:spPr bwMode="auto">
            <a:xfrm>
              <a:off x="5280" y="336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N</a:t>
              </a:r>
            </a:p>
          </p:txBody>
        </p:sp>
        <p:sp>
          <p:nvSpPr>
            <p:cNvPr id="18460" name="Text Box 16"/>
            <p:cNvSpPr txBox="1">
              <a:spLocks noChangeArrowheads="1"/>
            </p:cNvSpPr>
            <p:nvPr/>
          </p:nvSpPr>
          <p:spPr bwMode="auto">
            <a:xfrm>
              <a:off x="3168" y="2880"/>
              <a:ext cx="1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b="1" dirty="0">
                  <a:latin typeface="Palatino Linotype" panose="02040502050505030304" pitchFamily="18" charset="0"/>
                </a:rPr>
                <a:t>B</a:t>
              </a:r>
            </a:p>
          </p:txBody>
        </p:sp>
        <p:sp>
          <p:nvSpPr>
            <p:cNvPr id="18461" name="Freeform 27"/>
            <p:cNvSpPr>
              <a:spLocks noChangeAspect="1"/>
            </p:cNvSpPr>
            <p:nvPr/>
          </p:nvSpPr>
          <p:spPr bwMode="auto">
            <a:xfrm>
              <a:off x="3309" y="3125"/>
              <a:ext cx="117" cy="252"/>
            </a:xfrm>
            <a:custGeom>
              <a:avLst/>
              <a:gdLst>
                <a:gd name="T0" fmla="*/ 117 w 117"/>
                <a:gd name="T1" fmla="*/ 0 h 252"/>
                <a:gd name="T2" fmla="*/ 0 w 117"/>
                <a:gd name="T3" fmla="*/ 252 h 252"/>
                <a:gd name="T4" fmla="*/ 0 60000 65536"/>
                <a:gd name="T5" fmla="*/ 0 60000 65536"/>
                <a:gd name="T6" fmla="*/ 0 w 117"/>
                <a:gd name="T7" fmla="*/ 0 h 252"/>
                <a:gd name="T8" fmla="*/ 117 w 117"/>
                <a:gd name="T9" fmla="*/ 252 h 25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7" h="252">
                  <a:moveTo>
                    <a:pt x="117" y="0"/>
                  </a:moveTo>
                  <a:lnTo>
                    <a:pt x="0" y="252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8462" name="Freeform 28"/>
            <p:cNvSpPr>
              <a:spLocks noChangeAspect="1"/>
            </p:cNvSpPr>
            <p:nvPr/>
          </p:nvSpPr>
          <p:spPr bwMode="auto">
            <a:xfrm>
              <a:off x="4944" y="3108"/>
              <a:ext cx="347" cy="272"/>
            </a:xfrm>
            <a:custGeom>
              <a:avLst/>
              <a:gdLst>
                <a:gd name="T0" fmla="*/ 0 w 347"/>
                <a:gd name="T1" fmla="*/ 0 h 272"/>
                <a:gd name="T2" fmla="*/ 347 w 347"/>
                <a:gd name="T3" fmla="*/ 272 h 272"/>
                <a:gd name="T4" fmla="*/ 0 60000 65536"/>
                <a:gd name="T5" fmla="*/ 0 60000 65536"/>
                <a:gd name="T6" fmla="*/ 0 w 347"/>
                <a:gd name="T7" fmla="*/ 0 h 272"/>
                <a:gd name="T8" fmla="*/ 347 w 347"/>
                <a:gd name="T9" fmla="*/ 272 h 27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47" h="272">
                  <a:moveTo>
                    <a:pt x="0" y="0"/>
                  </a:moveTo>
                  <a:lnTo>
                    <a:pt x="347" y="272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</p:grp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2362200" y="3149600"/>
            <a:ext cx="3276600" cy="2692400"/>
            <a:chOff x="528" y="1984"/>
            <a:chExt cx="2064" cy="1696"/>
          </a:xfrm>
        </p:grpSpPr>
        <p:sp>
          <p:nvSpPr>
            <p:cNvPr id="18440" name="Freeform 29"/>
            <p:cNvSpPr>
              <a:spLocks/>
            </p:cNvSpPr>
            <p:nvPr/>
          </p:nvSpPr>
          <p:spPr bwMode="auto">
            <a:xfrm>
              <a:off x="859" y="2544"/>
              <a:ext cx="403" cy="880"/>
            </a:xfrm>
            <a:custGeom>
              <a:avLst/>
              <a:gdLst>
                <a:gd name="T0" fmla="*/ 403 w 403"/>
                <a:gd name="T1" fmla="*/ 0 h 880"/>
                <a:gd name="T2" fmla="*/ 0 w 403"/>
                <a:gd name="T3" fmla="*/ 880 h 880"/>
                <a:gd name="T4" fmla="*/ 0 60000 65536"/>
                <a:gd name="T5" fmla="*/ 0 60000 65536"/>
                <a:gd name="T6" fmla="*/ 0 w 403"/>
                <a:gd name="T7" fmla="*/ 0 h 880"/>
                <a:gd name="T8" fmla="*/ 403 w 403"/>
                <a:gd name="T9" fmla="*/ 880 h 88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403" h="880">
                  <a:moveTo>
                    <a:pt x="403" y="0"/>
                  </a:moveTo>
                  <a:lnTo>
                    <a:pt x="0" y="88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1" name="Freeform 30"/>
            <p:cNvSpPr>
              <a:spLocks/>
            </p:cNvSpPr>
            <p:nvPr/>
          </p:nvSpPr>
          <p:spPr bwMode="auto">
            <a:xfrm>
              <a:off x="862" y="3402"/>
              <a:ext cx="1537" cy="12"/>
            </a:xfrm>
            <a:custGeom>
              <a:avLst/>
              <a:gdLst>
                <a:gd name="T0" fmla="*/ 0 w 1537"/>
                <a:gd name="T1" fmla="*/ 12 h 12"/>
                <a:gd name="T2" fmla="*/ 1537 w 1537"/>
                <a:gd name="T3" fmla="*/ 0 h 12"/>
                <a:gd name="T4" fmla="*/ 0 60000 65536"/>
                <a:gd name="T5" fmla="*/ 0 60000 65536"/>
                <a:gd name="T6" fmla="*/ 0 w 1537"/>
                <a:gd name="T7" fmla="*/ 0 h 12"/>
                <a:gd name="T8" fmla="*/ 1537 w 1537"/>
                <a:gd name="T9" fmla="*/ 12 h 1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37" h="12">
                  <a:moveTo>
                    <a:pt x="0" y="12"/>
                  </a:moveTo>
                  <a:lnTo>
                    <a:pt x="1537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2" name="Freeform 31"/>
            <p:cNvSpPr>
              <a:spLocks/>
            </p:cNvSpPr>
            <p:nvPr/>
          </p:nvSpPr>
          <p:spPr bwMode="auto">
            <a:xfrm>
              <a:off x="1262" y="2544"/>
              <a:ext cx="1143" cy="862"/>
            </a:xfrm>
            <a:custGeom>
              <a:avLst/>
              <a:gdLst>
                <a:gd name="T0" fmla="*/ 0 w 1143"/>
                <a:gd name="T1" fmla="*/ 0 h 862"/>
                <a:gd name="T2" fmla="*/ 1143 w 1143"/>
                <a:gd name="T3" fmla="*/ 862 h 862"/>
                <a:gd name="T4" fmla="*/ 0 60000 65536"/>
                <a:gd name="T5" fmla="*/ 0 60000 65536"/>
                <a:gd name="T6" fmla="*/ 0 w 1143"/>
                <a:gd name="T7" fmla="*/ 0 h 862"/>
                <a:gd name="T8" fmla="*/ 1143 w 1143"/>
                <a:gd name="T9" fmla="*/ 862 h 862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143" h="862">
                  <a:moveTo>
                    <a:pt x="0" y="0"/>
                  </a:moveTo>
                  <a:lnTo>
                    <a:pt x="1143" y="862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3" name="Text Box 32"/>
            <p:cNvSpPr txBox="1">
              <a:spLocks noChangeArrowheads="1"/>
            </p:cNvSpPr>
            <p:nvPr/>
          </p:nvSpPr>
          <p:spPr bwMode="auto">
            <a:xfrm>
              <a:off x="1376" y="2400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A</a:t>
              </a:r>
            </a:p>
          </p:txBody>
        </p:sp>
        <p:sp>
          <p:nvSpPr>
            <p:cNvPr id="18444" name="Text Box 33"/>
            <p:cNvSpPr txBox="1">
              <a:spLocks noChangeArrowheads="1"/>
            </p:cNvSpPr>
            <p:nvPr/>
          </p:nvSpPr>
          <p:spPr bwMode="auto">
            <a:xfrm>
              <a:off x="2352" y="338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C</a:t>
              </a:r>
            </a:p>
          </p:txBody>
        </p:sp>
        <p:sp>
          <p:nvSpPr>
            <p:cNvPr id="18445" name="Line 34"/>
            <p:cNvSpPr>
              <a:spLocks noChangeAspect="1" noChangeShapeType="1"/>
            </p:cNvSpPr>
            <p:nvPr/>
          </p:nvSpPr>
          <p:spPr bwMode="auto">
            <a:xfrm>
              <a:off x="528" y="2272"/>
              <a:ext cx="1458" cy="1"/>
            </a:xfrm>
            <a:prstGeom prst="line">
              <a:avLst/>
            </a:prstGeom>
            <a:noFill/>
            <a:ln w="28575">
              <a:solidFill>
                <a:srgbClr val="FF66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46" name="Text Box 35"/>
            <p:cNvSpPr txBox="1">
              <a:spLocks noChangeArrowheads="1"/>
            </p:cNvSpPr>
            <p:nvPr/>
          </p:nvSpPr>
          <p:spPr bwMode="auto">
            <a:xfrm>
              <a:off x="696" y="1992"/>
              <a:ext cx="2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N</a:t>
              </a:r>
            </a:p>
          </p:txBody>
        </p:sp>
        <p:sp>
          <p:nvSpPr>
            <p:cNvPr id="18447" name="Text Box 36"/>
            <p:cNvSpPr txBox="1">
              <a:spLocks noChangeArrowheads="1"/>
            </p:cNvSpPr>
            <p:nvPr/>
          </p:nvSpPr>
          <p:spPr bwMode="auto">
            <a:xfrm>
              <a:off x="1336" y="1984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M</a:t>
              </a:r>
            </a:p>
          </p:txBody>
        </p:sp>
        <p:sp>
          <p:nvSpPr>
            <p:cNvPr id="18448" name="Text Box 37"/>
            <p:cNvSpPr txBox="1">
              <a:spLocks noChangeArrowheads="1"/>
            </p:cNvSpPr>
            <p:nvPr/>
          </p:nvSpPr>
          <p:spPr bwMode="auto">
            <a:xfrm>
              <a:off x="640" y="3392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400" dirty="0">
                  <a:latin typeface="Palatino Linotype" panose="02040502050505030304" pitchFamily="18" charset="0"/>
                </a:rPr>
                <a:t>B</a:t>
              </a:r>
            </a:p>
          </p:txBody>
        </p:sp>
        <p:sp>
          <p:nvSpPr>
            <p:cNvPr id="18449" name="Freeform 38"/>
            <p:cNvSpPr>
              <a:spLocks noChangeAspect="1"/>
            </p:cNvSpPr>
            <p:nvPr/>
          </p:nvSpPr>
          <p:spPr bwMode="auto">
            <a:xfrm>
              <a:off x="1264" y="2268"/>
              <a:ext cx="124" cy="275"/>
            </a:xfrm>
            <a:custGeom>
              <a:avLst/>
              <a:gdLst>
                <a:gd name="T0" fmla="*/ 124 w 124"/>
                <a:gd name="T1" fmla="*/ 0 h 275"/>
                <a:gd name="T2" fmla="*/ 0 w 124"/>
                <a:gd name="T3" fmla="*/ 275 h 275"/>
                <a:gd name="T4" fmla="*/ 0 60000 65536"/>
                <a:gd name="T5" fmla="*/ 0 60000 65536"/>
                <a:gd name="T6" fmla="*/ 0 w 124"/>
                <a:gd name="T7" fmla="*/ 0 h 275"/>
                <a:gd name="T8" fmla="*/ 124 w 124"/>
                <a:gd name="T9" fmla="*/ 275 h 27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4" h="275">
                  <a:moveTo>
                    <a:pt x="124" y="0"/>
                  </a:moveTo>
                  <a:lnTo>
                    <a:pt x="0" y="275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  <p:sp>
          <p:nvSpPr>
            <p:cNvPr id="18450" name="Freeform 39"/>
            <p:cNvSpPr>
              <a:spLocks noChangeAspect="1"/>
            </p:cNvSpPr>
            <p:nvPr/>
          </p:nvSpPr>
          <p:spPr bwMode="auto">
            <a:xfrm>
              <a:off x="902" y="2276"/>
              <a:ext cx="363" cy="273"/>
            </a:xfrm>
            <a:custGeom>
              <a:avLst/>
              <a:gdLst>
                <a:gd name="T0" fmla="*/ 0 w 363"/>
                <a:gd name="T1" fmla="*/ 0 h 273"/>
                <a:gd name="T2" fmla="*/ 363 w 363"/>
                <a:gd name="T3" fmla="*/ 273 h 273"/>
                <a:gd name="T4" fmla="*/ 0 60000 65536"/>
                <a:gd name="T5" fmla="*/ 0 60000 65536"/>
                <a:gd name="T6" fmla="*/ 0 w 363"/>
                <a:gd name="T7" fmla="*/ 0 h 273"/>
                <a:gd name="T8" fmla="*/ 363 w 363"/>
                <a:gd name="T9" fmla="*/ 273 h 273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3" h="273">
                  <a:moveTo>
                    <a:pt x="0" y="0"/>
                  </a:moveTo>
                  <a:lnTo>
                    <a:pt x="363" y="273"/>
                  </a:lnTo>
                </a:path>
              </a:pathLst>
            </a:custGeom>
            <a:noFill/>
            <a:ln w="28575" cap="flat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dirty="0">
                <a:latin typeface="Palatino Linotype" panose="02040502050505030304" pitchFamily="18" charset="0"/>
              </a:endParaRPr>
            </a:p>
          </p:txBody>
        </p:sp>
      </p:grpSp>
      <p:sp>
        <p:nvSpPr>
          <p:cNvPr id="18476" name="Rectangle 44"/>
          <p:cNvSpPr>
            <a:spLocks noChangeArrowheads="1"/>
          </p:cNvSpPr>
          <p:nvPr/>
        </p:nvSpPr>
        <p:spPr bwMode="auto">
          <a:xfrm>
            <a:off x="2819400" y="5886451"/>
            <a:ext cx="2494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ABC </a:t>
            </a:r>
            <a:r>
              <a:rPr lang="en-US" altLang="vi-VN" sz="24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 smtClean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AMN</a:t>
            </a:r>
          </a:p>
        </p:txBody>
      </p:sp>
      <p:sp>
        <p:nvSpPr>
          <p:cNvPr id="18477" name="Rectangle 45"/>
          <p:cNvSpPr>
            <a:spLocks noChangeArrowheads="1"/>
          </p:cNvSpPr>
          <p:nvPr/>
        </p:nvSpPr>
        <p:spPr bwMode="auto">
          <a:xfrm>
            <a:off x="7148513" y="5843589"/>
            <a:ext cx="24545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2400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ABC </a:t>
            </a:r>
            <a:r>
              <a:rPr lang="en-US" altLang="vi-VN" sz="24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dirty="0" smtClean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400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AMN</a:t>
            </a:r>
          </a:p>
        </p:txBody>
      </p:sp>
      <p:sp>
        <p:nvSpPr>
          <p:cNvPr id="18478" name="Text Box 46"/>
          <p:cNvSpPr txBox="1">
            <a:spLocks noChangeArrowheads="1"/>
          </p:cNvSpPr>
          <p:nvPr/>
        </p:nvSpPr>
        <p:spPr bwMode="auto">
          <a:xfrm>
            <a:off x="4419600" y="3095625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dirty="0">
                <a:latin typeface="Palatino Linotype" panose="0204050205050503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446976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76" grpId="0"/>
      <p:bldP spid="18477" grpId="0"/>
      <p:bldP spid="1847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923465" y="174469"/>
            <a:ext cx="8610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3600" b="1" dirty="0" err="1" smtClean="0">
                <a:latin typeface="Palatino Linotype" panose="02040502050505030304" pitchFamily="18" charset="0"/>
              </a:rPr>
              <a:t>Củng</a:t>
            </a:r>
            <a:r>
              <a:rPr lang="en-US" altLang="vi-VN" sz="36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3600" b="1" dirty="0" err="1" smtClean="0">
                <a:latin typeface="Palatino Linotype" panose="02040502050505030304" pitchFamily="18" charset="0"/>
              </a:rPr>
              <a:t>cố</a:t>
            </a:r>
            <a:r>
              <a:rPr lang="en-US" altLang="vi-VN" sz="3600" b="1" dirty="0" smtClean="0">
                <a:latin typeface="Palatino Linotype" panose="02040502050505030304" pitchFamily="18" charset="0"/>
              </a:rPr>
              <a:t>:</a:t>
            </a:r>
            <a:endParaRPr lang="en-US" altLang="vi-VN" sz="2800" b="1" dirty="0">
              <a:latin typeface="Palatino Linotype" panose="02040502050505030304" pitchFamily="18" charset="0"/>
            </a:endParaRP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276601" y="1219200"/>
            <a:ext cx="7051675" cy="3071814"/>
            <a:chOff x="1104" y="768"/>
            <a:chExt cx="4442" cy="1935"/>
          </a:xfrm>
        </p:grpSpPr>
        <p:sp>
          <p:nvSpPr>
            <p:cNvPr id="19463" name="Text Box 13"/>
            <p:cNvSpPr txBox="1">
              <a:spLocks noChangeArrowheads="1"/>
            </p:cNvSpPr>
            <p:nvPr/>
          </p:nvSpPr>
          <p:spPr bwMode="auto">
            <a:xfrm>
              <a:off x="1431" y="1449"/>
              <a:ext cx="19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000" b="1" dirty="0">
                  <a:latin typeface="Palatino Linotype" panose="02040502050505030304" pitchFamily="18" charset="0"/>
                </a:rPr>
                <a:t>3</a:t>
              </a:r>
            </a:p>
          </p:txBody>
        </p:sp>
        <p:sp>
          <p:nvSpPr>
            <p:cNvPr id="19464" name="Text Box 14"/>
            <p:cNvSpPr txBox="1">
              <a:spLocks noChangeArrowheads="1"/>
            </p:cNvSpPr>
            <p:nvPr/>
          </p:nvSpPr>
          <p:spPr bwMode="auto">
            <a:xfrm>
              <a:off x="2688" y="1593"/>
              <a:ext cx="3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000" b="1" dirty="0">
                  <a:latin typeface="Palatino Linotype" panose="02040502050505030304" pitchFamily="18" charset="0"/>
                </a:rPr>
                <a:t>4,5</a:t>
              </a:r>
            </a:p>
          </p:txBody>
        </p:sp>
        <p:sp>
          <p:nvSpPr>
            <p:cNvPr id="19465" name="Text Box 15"/>
            <p:cNvSpPr txBox="1">
              <a:spLocks noChangeArrowheads="1"/>
            </p:cNvSpPr>
            <p:nvPr/>
          </p:nvSpPr>
          <p:spPr bwMode="auto">
            <a:xfrm>
              <a:off x="2235" y="2325"/>
              <a:ext cx="38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000" b="1" dirty="0">
                  <a:latin typeface="Palatino Linotype" panose="02040502050505030304" pitchFamily="18" charset="0"/>
                </a:rPr>
                <a:t>6</a:t>
              </a:r>
            </a:p>
          </p:txBody>
        </p:sp>
        <p:sp>
          <p:nvSpPr>
            <p:cNvPr id="19466" name="Text Box 16"/>
            <p:cNvSpPr txBox="1">
              <a:spLocks noChangeArrowheads="1"/>
            </p:cNvSpPr>
            <p:nvPr/>
          </p:nvSpPr>
          <p:spPr bwMode="auto">
            <a:xfrm>
              <a:off x="4628" y="2205"/>
              <a:ext cx="192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000" b="1" dirty="0">
                  <a:latin typeface="Palatino Linotype" panose="02040502050505030304" pitchFamily="18" charset="0"/>
                </a:rPr>
                <a:t>2</a:t>
              </a:r>
            </a:p>
          </p:txBody>
        </p:sp>
        <p:sp>
          <p:nvSpPr>
            <p:cNvPr id="19467" name="Text Box 17"/>
            <p:cNvSpPr txBox="1">
              <a:spLocks noChangeArrowheads="1"/>
            </p:cNvSpPr>
            <p:nvPr/>
          </p:nvSpPr>
          <p:spPr bwMode="auto">
            <a:xfrm>
              <a:off x="3989" y="1716"/>
              <a:ext cx="336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000" b="1" dirty="0">
                  <a:latin typeface="Palatino Linotype" panose="02040502050505030304" pitchFamily="18" charset="0"/>
                </a:rPr>
                <a:t>3</a:t>
              </a:r>
            </a:p>
          </p:txBody>
        </p:sp>
        <p:sp>
          <p:nvSpPr>
            <p:cNvPr id="19468" name="Text Box 18"/>
            <p:cNvSpPr txBox="1">
              <a:spLocks noChangeArrowheads="1"/>
            </p:cNvSpPr>
            <p:nvPr/>
          </p:nvSpPr>
          <p:spPr bwMode="auto">
            <a:xfrm>
              <a:off x="4601" y="1413"/>
              <a:ext cx="288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000" b="1" dirty="0">
                  <a:latin typeface="Palatino Linotype" panose="02040502050505030304" pitchFamily="18" charset="0"/>
                </a:rPr>
                <a:t>4</a:t>
              </a:r>
            </a:p>
          </p:txBody>
        </p:sp>
        <p:sp>
          <p:nvSpPr>
            <p:cNvPr id="19469" name="Text Box 27"/>
            <p:cNvSpPr txBox="1">
              <a:spLocks noChangeArrowheads="1"/>
            </p:cNvSpPr>
            <p:nvPr/>
          </p:nvSpPr>
          <p:spPr bwMode="auto">
            <a:xfrm>
              <a:off x="1104" y="2160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800" b="1" dirty="0">
                  <a:latin typeface="Palatino Linotype" panose="02040502050505030304" pitchFamily="18" charset="0"/>
                </a:rPr>
                <a:t>B</a:t>
              </a:r>
            </a:p>
          </p:txBody>
        </p:sp>
        <p:sp>
          <p:nvSpPr>
            <p:cNvPr id="19470" name="Text Box 28"/>
            <p:cNvSpPr txBox="1">
              <a:spLocks noChangeArrowheads="1"/>
            </p:cNvSpPr>
            <p:nvPr/>
          </p:nvSpPr>
          <p:spPr bwMode="auto">
            <a:xfrm>
              <a:off x="3360" y="2352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800" b="1" dirty="0">
                  <a:latin typeface="Palatino Linotype" panose="02040502050505030304" pitchFamily="18" charset="0"/>
                </a:rPr>
                <a:t>C</a:t>
              </a:r>
            </a:p>
          </p:txBody>
        </p:sp>
        <p:sp>
          <p:nvSpPr>
            <p:cNvPr id="19471" name="Text Box 29"/>
            <p:cNvSpPr txBox="1">
              <a:spLocks noChangeArrowheads="1"/>
            </p:cNvSpPr>
            <p:nvPr/>
          </p:nvSpPr>
          <p:spPr bwMode="auto">
            <a:xfrm>
              <a:off x="1872" y="768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800" b="1" dirty="0">
                  <a:latin typeface="Palatino Linotype" panose="02040502050505030304" pitchFamily="18" charset="0"/>
                </a:rPr>
                <a:t>A</a:t>
              </a:r>
            </a:p>
          </p:txBody>
        </p:sp>
        <p:sp>
          <p:nvSpPr>
            <p:cNvPr id="19472" name="Text Box 30"/>
            <p:cNvSpPr txBox="1">
              <a:spLocks noChangeArrowheads="1"/>
            </p:cNvSpPr>
            <p:nvPr/>
          </p:nvSpPr>
          <p:spPr bwMode="auto">
            <a:xfrm>
              <a:off x="4136" y="2373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800" b="1" dirty="0">
                  <a:latin typeface="Palatino Linotype" panose="02040502050505030304" pitchFamily="18" charset="0"/>
                </a:rPr>
                <a:t>M</a:t>
              </a:r>
            </a:p>
          </p:txBody>
        </p:sp>
        <p:sp>
          <p:nvSpPr>
            <p:cNvPr id="19473" name="Text Box 31"/>
            <p:cNvSpPr txBox="1">
              <a:spLocks noChangeArrowheads="1"/>
            </p:cNvSpPr>
            <p:nvPr/>
          </p:nvSpPr>
          <p:spPr bwMode="auto">
            <a:xfrm>
              <a:off x="5066" y="1872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800" b="1" dirty="0">
                  <a:latin typeface="Palatino Linotype" panose="02040502050505030304" pitchFamily="18" charset="0"/>
                </a:rPr>
                <a:t>N</a:t>
              </a:r>
            </a:p>
          </p:txBody>
        </p:sp>
        <p:sp>
          <p:nvSpPr>
            <p:cNvPr id="19474" name="Text Box 32"/>
            <p:cNvSpPr txBox="1">
              <a:spLocks noChangeArrowheads="1"/>
            </p:cNvSpPr>
            <p:nvPr/>
          </p:nvSpPr>
          <p:spPr bwMode="auto">
            <a:xfrm>
              <a:off x="3962" y="816"/>
              <a:ext cx="480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SzPct val="11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vi-VN" sz="2800" b="1" dirty="0">
                  <a:latin typeface="Palatino Linotype" panose="02040502050505030304" pitchFamily="18" charset="0"/>
                </a:rPr>
                <a:t>P</a:t>
              </a:r>
            </a:p>
          </p:txBody>
        </p:sp>
        <p:grpSp>
          <p:nvGrpSpPr>
            <p:cNvPr id="19475" name="Group 45"/>
            <p:cNvGrpSpPr>
              <a:grpSpLocks/>
            </p:cNvGrpSpPr>
            <p:nvPr/>
          </p:nvGrpSpPr>
          <p:grpSpPr bwMode="auto">
            <a:xfrm rot="465136">
              <a:off x="1362" y="1113"/>
              <a:ext cx="2112" cy="1200"/>
              <a:chOff x="786" y="1929"/>
              <a:chExt cx="2112" cy="1200"/>
            </a:xfrm>
          </p:grpSpPr>
          <p:sp>
            <p:nvSpPr>
              <p:cNvPr id="19484" name="Freeform 20"/>
              <p:cNvSpPr>
                <a:spLocks/>
              </p:cNvSpPr>
              <p:nvPr/>
            </p:nvSpPr>
            <p:spPr bwMode="auto">
              <a:xfrm>
                <a:off x="861" y="2954"/>
                <a:ext cx="117" cy="166"/>
              </a:xfrm>
              <a:custGeom>
                <a:avLst/>
                <a:gdLst>
                  <a:gd name="T0" fmla="*/ 0 w 117"/>
                  <a:gd name="T1" fmla="*/ 0 h 166"/>
                  <a:gd name="T2" fmla="*/ 84 w 117"/>
                  <a:gd name="T3" fmla="*/ 73 h 166"/>
                  <a:gd name="T4" fmla="*/ 117 w 117"/>
                  <a:gd name="T5" fmla="*/ 166 h 166"/>
                  <a:gd name="T6" fmla="*/ 0 60000 65536"/>
                  <a:gd name="T7" fmla="*/ 0 60000 65536"/>
                  <a:gd name="T8" fmla="*/ 0 60000 65536"/>
                  <a:gd name="T9" fmla="*/ 0 w 117"/>
                  <a:gd name="T10" fmla="*/ 0 h 166"/>
                  <a:gd name="T11" fmla="*/ 117 w 117"/>
                  <a:gd name="T12" fmla="*/ 166 h 16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17" h="166">
                    <a:moveTo>
                      <a:pt x="0" y="0"/>
                    </a:moveTo>
                    <a:cubicBezTo>
                      <a:pt x="14" y="12"/>
                      <a:pt x="65" y="45"/>
                      <a:pt x="84" y="73"/>
                    </a:cubicBezTo>
                    <a:cubicBezTo>
                      <a:pt x="103" y="101"/>
                      <a:pt x="110" y="147"/>
                      <a:pt x="117" y="166"/>
                    </a:cubicBezTo>
                  </a:path>
                </a:pathLst>
              </a:custGeom>
              <a:noFill/>
              <a:ln w="28575" cmpd="sng">
                <a:solidFill>
                  <a:srgbClr val="FFFF66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 sz="2000" b="1" dirty="0">
                  <a:latin typeface="Palatino Linotype" panose="02040502050505030304" pitchFamily="18" charset="0"/>
                </a:endParaRPr>
              </a:p>
            </p:txBody>
          </p:sp>
          <p:sp>
            <p:nvSpPr>
              <p:cNvPr id="19485" name="Freeform 21"/>
              <p:cNvSpPr>
                <a:spLocks/>
              </p:cNvSpPr>
              <p:nvPr/>
            </p:nvSpPr>
            <p:spPr bwMode="auto">
              <a:xfrm>
                <a:off x="922" y="3015"/>
                <a:ext cx="47" cy="35"/>
              </a:xfrm>
              <a:custGeom>
                <a:avLst/>
                <a:gdLst>
                  <a:gd name="T0" fmla="*/ 0 w 47"/>
                  <a:gd name="T1" fmla="*/ 35 h 35"/>
                  <a:gd name="T2" fmla="*/ 47 w 47"/>
                  <a:gd name="T3" fmla="*/ 0 h 35"/>
                  <a:gd name="T4" fmla="*/ 0 60000 65536"/>
                  <a:gd name="T5" fmla="*/ 0 60000 65536"/>
                  <a:gd name="T6" fmla="*/ 0 w 47"/>
                  <a:gd name="T7" fmla="*/ 0 h 35"/>
                  <a:gd name="T8" fmla="*/ 47 w 47"/>
                  <a:gd name="T9" fmla="*/ 35 h 35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7" h="35">
                    <a:moveTo>
                      <a:pt x="0" y="35"/>
                    </a:moveTo>
                    <a:lnTo>
                      <a:pt x="47" y="0"/>
                    </a:lnTo>
                  </a:path>
                </a:pathLst>
              </a:custGeom>
              <a:noFill/>
              <a:ln w="28575" cmpd="sng">
                <a:solidFill>
                  <a:srgbClr val="FFFF66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 sz="2000" b="1" dirty="0">
                  <a:latin typeface="Palatino Linotype" panose="02040502050505030304" pitchFamily="18" charset="0"/>
                </a:endParaRPr>
              </a:p>
            </p:txBody>
          </p:sp>
          <p:grpSp>
            <p:nvGrpSpPr>
              <p:cNvPr id="19486" name="Group 44"/>
              <p:cNvGrpSpPr>
                <a:grpSpLocks/>
              </p:cNvGrpSpPr>
              <p:nvPr/>
            </p:nvGrpSpPr>
            <p:grpSpPr bwMode="auto">
              <a:xfrm>
                <a:off x="786" y="1929"/>
                <a:ext cx="2112" cy="1200"/>
                <a:chOff x="786" y="1929"/>
                <a:chExt cx="2112" cy="1200"/>
              </a:xfrm>
            </p:grpSpPr>
            <p:sp>
              <p:nvSpPr>
                <p:cNvPr id="19487" name="Line 12"/>
                <p:cNvSpPr>
                  <a:spLocks noChangeShapeType="1"/>
                </p:cNvSpPr>
                <p:nvPr/>
              </p:nvSpPr>
              <p:spPr bwMode="auto">
                <a:xfrm>
                  <a:off x="1314" y="1929"/>
                  <a:ext cx="1584" cy="1200"/>
                </a:xfrm>
                <a:prstGeom prst="line">
                  <a:avLst/>
                </a:prstGeom>
                <a:noFill/>
                <a:ln w="28575">
                  <a:solidFill>
                    <a:srgbClr val="FF66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 sz="2000" b="1" dirty="0">
                    <a:latin typeface="Palatino Linotype" panose="02040502050505030304" pitchFamily="18" charset="0"/>
                  </a:endParaRPr>
                </a:p>
              </p:txBody>
            </p:sp>
            <p:sp>
              <p:nvSpPr>
                <p:cNvPr id="19488" name="Freeform 19"/>
                <p:cNvSpPr>
                  <a:spLocks/>
                </p:cNvSpPr>
                <p:nvPr/>
              </p:nvSpPr>
              <p:spPr bwMode="auto">
                <a:xfrm>
                  <a:off x="1247" y="2055"/>
                  <a:ext cx="214" cy="51"/>
                </a:xfrm>
                <a:custGeom>
                  <a:avLst/>
                  <a:gdLst>
                    <a:gd name="T0" fmla="*/ 0 w 214"/>
                    <a:gd name="T1" fmla="*/ 48 h 51"/>
                    <a:gd name="T2" fmla="*/ 117 w 214"/>
                    <a:gd name="T3" fmla="*/ 43 h 51"/>
                    <a:gd name="T4" fmla="*/ 214 w 214"/>
                    <a:gd name="T5" fmla="*/ 0 h 51"/>
                    <a:gd name="T6" fmla="*/ 0 60000 65536"/>
                    <a:gd name="T7" fmla="*/ 0 60000 65536"/>
                    <a:gd name="T8" fmla="*/ 0 60000 65536"/>
                    <a:gd name="T9" fmla="*/ 0 w 214"/>
                    <a:gd name="T10" fmla="*/ 0 h 51"/>
                    <a:gd name="T11" fmla="*/ 214 w 214"/>
                    <a:gd name="T12" fmla="*/ 51 h 51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4" h="51">
                      <a:moveTo>
                        <a:pt x="0" y="48"/>
                      </a:moveTo>
                      <a:cubicBezTo>
                        <a:pt x="20" y="47"/>
                        <a:pt x="81" y="51"/>
                        <a:pt x="117" y="43"/>
                      </a:cubicBezTo>
                      <a:cubicBezTo>
                        <a:pt x="158" y="34"/>
                        <a:pt x="194" y="9"/>
                        <a:pt x="214" y="0"/>
                      </a:cubicBezTo>
                    </a:path>
                  </a:pathLst>
                </a:custGeom>
                <a:noFill/>
                <a:ln w="28575" cmpd="sng">
                  <a:solidFill>
                    <a:srgbClr val="3399FF"/>
                  </a:solidFill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vi-VN" sz="2000" b="1" dirty="0">
                    <a:latin typeface="Palatino Linotype" panose="02040502050505030304" pitchFamily="18" charset="0"/>
                  </a:endParaRPr>
                </a:p>
              </p:txBody>
            </p:sp>
            <p:sp>
              <p:nvSpPr>
                <p:cNvPr id="19489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786" y="1929"/>
                  <a:ext cx="528" cy="120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vi-VN" sz="2000" b="1" dirty="0">
                    <a:latin typeface="Palatino Linotype" panose="02040502050505030304" pitchFamily="18" charset="0"/>
                  </a:endParaRPr>
                </a:p>
              </p:txBody>
            </p:sp>
            <p:sp>
              <p:nvSpPr>
                <p:cNvPr id="19490" name="Freeform 36"/>
                <p:cNvSpPr>
                  <a:spLocks/>
                </p:cNvSpPr>
                <p:nvPr/>
              </p:nvSpPr>
              <p:spPr bwMode="auto">
                <a:xfrm>
                  <a:off x="788" y="3124"/>
                  <a:ext cx="2100" cy="1"/>
                </a:xfrm>
                <a:custGeom>
                  <a:avLst/>
                  <a:gdLst>
                    <a:gd name="T0" fmla="*/ 0 w 2100"/>
                    <a:gd name="T1" fmla="*/ 0 h 1"/>
                    <a:gd name="T2" fmla="*/ 2100 w 2100"/>
                    <a:gd name="T3" fmla="*/ 0 h 1"/>
                    <a:gd name="T4" fmla="*/ 0 60000 65536"/>
                    <a:gd name="T5" fmla="*/ 0 60000 65536"/>
                    <a:gd name="T6" fmla="*/ 0 w 2100"/>
                    <a:gd name="T7" fmla="*/ 0 h 1"/>
                    <a:gd name="T8" fmla="*/ 2100 w 2100"/>
                    <a:gd name="T9" fmla="*/ 1 h 1"/>
                  </a:gdLst>
                  <a:ahLst/>
                  <a:cxnLst>
                    <a:cxn ang="T4">
                      <a:pos x="T0" y="T1"/>
                    </a:cxn>
                    <a:cxn ang="T5">
                      <a:pos x="T2" y="T3"/>
                    </a:cxn>
                  </a:cxnLst>
                  <a:rect l="T6" t="T7" r="T8" b="T9"/>
                  <a:pathLst>
                    <a:path w="2100" h="1">
                      <a:moveTo>
                        <a:pt x="0" y="0"/>
                      </a:moveTo>
                      <a:lnTo>
                        <a:pt x="2100" y="0"/>
                      </a:lnTo>
                    </a:path>
                  </a:pathLst>
                </a:custGeom>
                <a:noFill/>
                <a:ln w="28575">
                  <a:solidFill>
                    <a:srgbClr val="00FF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vi-VN" sz="2000" b="1" dirty="0">
                    <a:latin typeface="Palatino Linotype" panose="02040502050505030304" pitchFamily="18" charset="0"/>
                  </a:endParaRPr>
                </a:p>
              </p:txBody>
            </p:sp>
          </p:grpSp>
        </p:grpSp>
        <p:grpSp>
          <p:nvGrpSpPr>
            <p:cNvPr id="19476" name="Group 43"/>
            <p:cNvGrpSpPr>
              <a:grpSpLocks/>
            </p:cNvGrpSpPr>
            <p:nvPr/>
          </p:nvGrpSpPr>
          <p:grpSpPr bwMode="auto">
            <a:xfrm>
              <a:off x="3840" y="958"/>
              <a:ext cx="1185" cy="1398"/>
              <a:chOff x="3670" y="1870"/>
              <a:chExt cx="1185" cy="1398"/>
            </a:xfrm>
          </p:grpSpPr>
          <p:sp>
            <p:nvSpPr>
              <p:cNvPr id="19478" name="Arc 24"/>
              <p:cNvSpPr>
                <a:spLocks/>
              </p:cNvSpPr>
              <p:nvPr/>
            </p:nvSpPr>
            <p:spPr bwMode="auto">
              <a:xfrm rot="-8365947">
                <a:off x="4693" y="2877"/>
                <a:ext cx="95" cy="147"/>
              </a:xfrm>
              <a:custGeom>
                <a:avLst/>
                <a:gdLst>
                  <a:gd name="T0" fmla="*/ 0 w 21600"/>
                  <a:gd name="T1" fmla="*/ 0 h 22628"/>
                  <a:gd name="T2" fmla="*/ 0 w 21600"/>
                  <a:gd name="T3" fmla="*/ 0 h 22628"/>
                  <a:gd name="T4" fmla="*/ 0 w 21600"/>
                  <a:gd name="T5" fmla="*/ 0 h 22628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2628"/>
                  <a:gd name="T11" fmla="*/ 21600 w 21600"/>
                  <a:gd name="T12" fmla="*/ 22628 h 2262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2628" fill="none" extrusionOk="0">
                    <a:moveTo>
                      <a:pt x="5202" y="0"/>
                    </a:moveTo>
                    <a:cubicBezTo>
                      <a:pt x="14836" y="2390"/>
                      <a:pt x="21600" y="11038"/>
                      <a:pt x="21600" y="20964"/>
                    </a:cubicBezTo>
                    <a:cubicBezTo>
                      <a:pt x="21600" y="21519"/>
                      <a:pt x="21578" y="22074"/>
                      <a:pt x="21535" y="22627"/>
                    </a:cubicBezTo>
                  </a:path>
                  <a:path w="21600" h="22628" stroke="0" extrusionOk="0">
                    <a:moveTo>
                      <a:pt x="5202" y="0"/>
                    </a:moveTo>
                    <a:cubicBezTo>
                      <a:pt x="14836" y="2390"/>
                      <a:pt x="21600" y="11038"/>
                      <a:pt x="21600" y="20964"/>
                    </a:cubicBezTo>
                    <a:cubicBezTo>
                      <a:pt x="21600" y="21519"/>
                      <a:pt x="21578" y="22074"/>
                      <a:pt x="21535" y="22627"/>
                    </a:cubicBezTo>
                    <a:lnTo>
                      <a:pt x="0" y="20964"/>
                    </a:lnTo>
                    <a:lnTo>
                      <a:pt x="5202" y="0"/>
                    </a:lnTo>
                    <a:close/>
                  </a:path>
                </a:pathLst>
              </a:custGeom>
              <a:noFill/>
              <a:ln w="28575">
                <a:solidFill>
                  <a:srgbClr val="FFFF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 sz="2000" b="1" dirty="0">
                  <a:latin typeface="Palatino Linotype" panose="02040502050505030304" pitchFamily="18" charset="0"/>
                </a:endParaRPr>
              </a:p>
            </p:txBody>
          </p:sp>
          <p:sp>
            <p:nvSpPr>
              <p:cNvPr id="19479" name="Freeform 25"/>
              <p:cNvSpPr>
                <a:spLocks/>
              </p:cNvSpPr>
              <p:nvPr/>
            </p:nvSpPr>
            <p:spPr bwMode="auto">
              <a:xfrm rot="-8080128">
                <a:off x="4681" y="2911"/>
                <a:ext cx="68" cy="44"/>
              </a:xfrm>
              <a:custGeom>
                <a:avLst/>
                <a:gdLst>
                  <a:gd name="T0" fmla="*/ 0 w 68"/>
                  <a:gd name="T1" fmla="*/ 44 h 44"/>
                  <a:gd name="T2" fmla="*/ 68 w 68"/>
                  <a:gd name="T3" fmla="*/ 0 h 44"/>
                  <a:gd name="T4" fmla="*/ 0 60000 65536"/>
                  <a:gd name="T5" fmla="*/ 0 60000 65536"/>
                  <a:gd name="T6" fmla="*/ 0 w 68"/>
                  <a:gd name="T7" fmla="*/ 0 h 44"/>
                  <a:gd name="T8" fmla="*/ 68 w 68"/>
                  <a:gd name="T9" fmla="*/ 44 h 4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8" h="44">
                    <a:moveTo>
                      <a:pt x="0" y="44"/>
                    </a:moveTo>
                    <a:lnTo>
                      <a:pt x="68" y="0"/>
                    </a:lnTo>
                  </a:path>
                </a:pathLst>
              </a:custGeom>
              <a:noFill/>
              <a:ln w="28575" cmpd="sng">
                <a:solidFill>
                  <a:srgbClr val="FFFF66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 sz="2000" b="1" dirty="0">
                  <a:latin typeface="Palatino Linotype" panose="02040502050505030304" pitchFamily="18" charset="0"/>
                </a:endParaRPr>
              </a:p>
            </p:txBody>
          </p:sp>
          <p:sp>
            <p:nvSpPr>
              <p:cNvPr id="19480" name="Arc 26"/>
              <p:cNvSpPr>
                <a:spLocks/>
              </p:cNvSpPr>
              <p:nvPr/>
            </p:nvSpPr>
            <p:spPr bwMode="auto">
              <a:xfrm rot="1730072">
                <a:off x="4084" y="3107"/>
                <a:ext cx="181" cy="83"/>
              </a:xfrm>
              <a:custGeom>
                <a:avLst/>
                <a:gdLst>
                  <a:gd name="T0" fmla="*/ 0 w 37996"/>
                  <a:gd name="T1" fmla="*/ 0 h 21600"/>
                  <a:gd name="T2" fmla="*/ 0 w 37996"/>
                  <a:gd name="T3" fmla="*/ 0 h 21600"/>
                  <a:gd name="T4" fmla="*/ 0 w 37996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37996"/>
                  <a:gd name="T10" fmla="*/ 0 h 21600"/>
                  <a:gd name="T11" fmla="*/ 37996 w 3799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7996" h="21600" fill="none" extrusionOk="0">
                    <a:moveTo>
                      <a:pt x="0" y="9792"/>
                    </a:moveTo>
                    <a:cubicBezTo>
                      <a:pt x="3988" y="3682"/>
                      <a:pt x="10791" y="-1"/>
                      <a:pt x="18087" y="0"/>
                    </a:cubicBezTo>
                    <a:cubicBezTo>
                      <a:pt x="26779" y="0"/>
                      <a:pt x="34625" y="5210"/>
                      <a:pt x="37996" y="13222"/>
                    </a:cubicBezTo>
                  </a:path>
                  <a:path w="37996" h="21600" stroke="0" extrusionOk="0">
                    <a:moveTo>
                      <a:pt x="0" y="9792"/>
                    </a:moveTo>
                    <a:cubicBezTo>
                      <a:pt x="3988" y="3682"/>
                      <a:pt x="10791" y="-1"/>
                      <a:pt x="18087" y="0"/>
                    </a:cubicBezTo>
                    <a:cubicBezTo>
                      <a:pt x="26779" y="0"/>
                      <a:pt x="34625" y="5210"/>
                      <a:pt x="37996" y="13222"/>
                    </a:cubicBezTo>
                    <a:lnTo>
                      <a:pt x="18087" y="21600"/>
                    </a:lnTo>
                    <a:lnTo>
                      <a:pt x="0" y="9792"/>
                    </a:lnTo>
                    <a:close/>
                  </a:path>
                </a:pathLst>
              </a:custGeom>
              <a:noFill/>
              <a:ln w="28575">
                <a:solidFill>
                  <a:srgbClr val="3399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vi-VN" sz="2000" b="1" dirty="0">
                  <a:latin typeface="Palatino Linotype" panose="02040502050505030304" pitchFamily="18" charset="0"/>
                </a:endParaRPr>
              </a:p>
            </p:txBody>
          </p:sp>
          <p:sp>
            <p:nvSpPr>
              <p:cNvPr id="19481" name="Line 37"/>
              <p:cNvSpPr>
                <a:spLocks noChangeAspect="1" noChangeShapeType="1"/>
              </p:cNvSpPr>
              <p:nvPr/>
            </p:nvSpPr>
            <p:spPr bwMode="auto">
              <a:xfrm rot="13519872" flipH="1">
                <a:off x="4328" y="2741"/>
                <a:ext cx="322" cy="7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vi-VN" sz="2000" b="1" dirty="0">
                  <a:latin typeface="Palatino Linotype" panose="02040502050505030304" pitchFamily="18" charset="0"/>
                </a:endParaRPr>
              </a:p>
            </p:txBody>
          </p:sp>
          <p:sp>
            <p:nvSpPr>
              <p:cNvPr id="19482" name="Freeform 38"/>
              <p:cNvSpPr>
                <a:spLocks noChangeAspect="1"/>
              </p:cNvSpPr>
              <p:nvPr/>
            </p:nvSpPr>
            <p:spPr bwMode="auto">
              <a:xfrm rot="-8080128">
                <a:off x="3764" y="2508"/>
                <a:ext cx="1279" cy="3"/>
              </a:xfrm>
              <a:custGeom>
                <a:avLst/>
                <a:gdLst>
                  <a:gd name="T0" fmla="*/ 0 w 1279"/>
                  <a:gd name="T1" fmla="*/ 3 h 3"/>
                  <a:gd name="T2" fmla="*/ 1279 w 1279"/>
                  <a:gd name="T3" fmla="*/ 0 h 3"/>
                  <a:gd name="T4" fmla="*/ 0 60000 65536"/>
                  <a:gd name="T5" fmla="*/ 0 60000 65536"/>
                  <a:gd name="T6" fmla="*/ 0 w 1279"/>
                  <a:gd name="T7" fmla="*/ 0 h 3"/>
                  <a:gd name="T8" fmla="*/ 1279 w 1279"/>
                  <a:gd name="T9" fmla="*/ 3 h 3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279" h="3">
                    <a:moveTo>
                      <a:pt x="0" y="3"/>
                    </a:moveTo>
                    <a:lnTo>
                      <a:pt x="1279" y="0"/>
                    </a:lnTo>
                  </a:path>
                </a:pathLst>
              </a:custGeom>
              <a:noFill/>
              <a:ln w="28575">
                <a:solidFill>
                  <a:srgbClr val="00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 sz="2000" b="1" dirty="0">
                  <a:latin typeface="Palatino Linotype" panose="02040502050505030304" pitchFamily="18" charset="0"/>
                </a:endParaRPr>
              </a:p>
            </p:txBody>
          </p:sp>
          <p:sp>
            <p:nvSpPr>
              <p:cNvPr id="19483" name="Freeform 39"/>
              <p:cNvSpPr>
                <a:spLocks noChangeAspect="1"/>
              </p:cNvSpPr>
              <p:nvPr/>
            </p:nvSpPr>
            <p:spPr bwMode="auto">
              <a:xfrm rot="-8080128">
                <a:off x="3550" y="2285"/>
                <a:ext cx="970" cy="729"/>
              </a:xfrm>
              <a:custGeom>
                <a:avLst/>
                <a:gdLst>
                  <a:gd name="T0" fmla="*/ 0 w 970"/>
                  <a:gd name="T1" fmla="*/ 0 h 729"/>
                  <a:gd name="T2" fmla="*/ 970 w 970"/>
                  <a:gd name="T3" fmla="*/ 729 h 729"/>
                  <a:gd name="T4" fmla="*/ 0 60000 65536"/>
                  <a:gd name="T5" fmla="*/ 0 60000 65536"/>
                  <a:gd name="T6" fmla="*/ 0 w 970"/>
                  <a:gd name="T7" fmla="*/ 0 h 729"/>
                  <a:gd name="T8" fmla="*/ 970 w 970"/>
                  <a:gd name="T9" fmla="*/ 729 h 72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70" h="729">
                    <a:moveTo>
                      <a:pt x="0" y="0"/>
                    </a:moveTo>
                    <a:lnTo>
                      <a:pt x="970" y="729"/>
                    </a:lnTo>
                  </a:path>
                </a:pathLst>
              </a:custGeom>
              <a:noFill/>
              <a:ln w="28575">
                <a:solidFill>
                  <a:srgbClr val="FF66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vi-VN" sz="2000" b="1" dirty="0">
                  <a:latin typeface="Palatino Linotype" panose="02040502050505030304" pitchFamily="18" charset="0"/>
                </a:endParaRPr>
              </a:p>
            </p:txBody>
          </p:sp>
        </p:grpSp>
        <p:graphicFrame>
          <p:nvGraphicFramePr>
            <p:cNvPr id="19477" name="Object 40"/>
            <p:cNvGraphicFramePr>
              <a:graphicFrameLocks noChangeAspect="1"/>
            </p:cNvGraphicFramePr>
            <p:nvPr/>
          </p:nvGraphicFramePr>
          <p:xfrm>
            <a:off x="3420" y="1276"/>
            <a:ext cx="7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4" name="Equation" r:id="rId3" imgW="114151" imgH="215619" progId="Equation.3">
                    <p:embed/>
                  </p:oleObj>
                </mc:Choice>
                <mc:Fallback>
                  <p:oleObj name="Equation" r:id="rId3" imgW="114151" imgH="215619" progId="Equation.3">
                    <p:embed/>
                    <p:pic>
                      <p:nvPicPr>
                        <p:cNvPr id="19477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0" y="1276"/>
                          <a:ext cx="72" cy="1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74" name="Text Box 46"/>
          <p:cNvSpPr txBox="1">
            <a:spLocks noChangeArrowheads="1"/>
          </p:cNvSpPr>
          <p:nvPr/>
        </p:nvSpPr>
        <p:spPr bwMode="auto">
          <a:xfrm>
            <a:off x="397165" y="4495801"/>
            <a:ext cx="1146232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v"/>
            </a:pPr>
            <a:r>
              <a:rPr lang="en-US" altLang="vi-VN" sz="2800" b="1" dirty="0">
                <a:latin typeface="Palatino Linotype" panose="02040502050505030304" pitchFamily="18" charset="0"/>
              </a:rPr>
              <a:t>  Hai tam giác trên có đồng dạng với nhau không? Vì sao? </a:t>
            </a:r>
            <a:endParaRPr lang="en-US" altLang="vi-VN" sz="2800" b="1" dirty="0" smtClean="0">
              <a:latin typeface="Palatino Linotype" panose="02040502050505030304" pitchFamily="18" charset="0"/>
            </a:endParaRPr>
          </a:p>
          <a:p>
            <a:pPr algn="just">
              <a:spcBef>
                <a:spcPct val="50000"/>
              </a:spcBef>
              <a:buClrTx/>
              <a:buSzTx/>
              <a:buNone/>
            </a:pPr>
            <a:r>
              <a:rPr lang="en-US" altLang="vi-VN" sz="2800" b="1" dirty="0" smtClean="0">
                <a:latin typeface="Palatino Linotype" panose="02040502050505030304" pitchFamily="18" charset="0"/>
              </a:rPr>
              <a:t>Viết </a:t>
            </a:r>
            <a:r>
              <a:rPr lang="en-US" altLang="vi-VN" sz="2800" b="1" dirty="0">
                <a:latin typeface="Palatino Linotype" panose="02040502050505030304" pitchFamily="18" charset="0"/>
              </a:rPr>
              <a:t>bằng kí hiệu.</a:t>
            </a:r>
          </a:p>
        </p:txBody>
      </p:sp>
      <p:sp>
        <p:nvSpPr>
          <p:cNvPr id="22575" name="Text Box 47"/>
          <p:cNvSpPr txBox="1">
            <a:spLocks noChangeArrowheads="1"/>
          </p:cNvSpPr>
          <p:nvPr/>
        </p:nvSpPr>
        <p:spPr bwMode="auto">
          <a:xfrm>
            <a:off x="559469" y="5884462"/>
            <a:ext cx="861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 typeface="Wingdings" panose="05000000000000000000" pitchFamily="2" charset="2"/>
              <a:buChar char="v"/>
            </a:pP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 ABC </a:t>
            </a:r>
            <a:r>
              <a:rPr lang="en-US" altLang="vi-VN" sz="28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 </a:t>
            </a: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MNP theo tỉ số k bằng bao nhiêu?</a:t>
            </a:r>
          </a:p>
        </p:txBody>
      </p:sp>
      <p:sp>
        <p:nvSpPr>
          <p:cNvPr id="22577" name="Text Box 49"/>
          <p:cNvSpPr txBox="1">
            <a:spLocks noChangeArrowheads="1"/>
          </p:cNvSpPr>
          <p:nvPr/>
        </p:nvSpPr>
        <p:spPr bwMode="auto">
          <a:xfrm>
            <a:off x="1862138" y="1833563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Bài 1</a:t>
            </a:r>
          </a:p>
        </p:txBody>
      </p:sp>
    </p:spTree>
    <p:extLst>
      <p:ext uri="{BB962C8B-B14F-4D97-AF65-F5344CB8AC3E}">
        <p14:creationId xmlns:p14="http://schemas.microsoft.com/office/powerpoint/2010/main" val="3845674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25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/>
      <p:bldP spid="22574" grpId="0"/>
      <p:bldP spid="22575" grpId="0"/>
      <p:bldP spid="2257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1600200" y="1433015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latin typeface="Palatino Linotype" panose="02040502050505030304" pitchFamily="18" charset="0"/>
              </a:rPr>
              <a:t>HIK và </a:t>
            </a: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DEF có 3 cặp góc bằng nhau và 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1752600" y="762000"/>
            <a:ext cx="1600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Bài 2:</a:t>
            </a:r>
          </a:p>
        </p:txBody>
      </p:sp>
      <p:graphicFrame>
        <p:nvGraphicFramePr>
          <p:cNvPr id="23588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4927075"/>
              </p:ext>
            </p:extLst>
          </p:nvPr>
        </p:nvGraphicFramePr>
        <p:xfrm>
          <a:off x="8517056" y="1285220"/>
          <a:ext cx="2891595" cy="9515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3" imgW="1434960" imgH="507960" progId="Equation.DSMT4">
                  <p:embed/>
                </p:oleObj>
              </mc:Choice>
              <mc:Fallback>
                <p:oleObj name="Equation" r:id="rId3" imgW="1434960" imgH="507960" progId="Equation.DSMT4">
                  <p:embed/>
                  <p:pic>
                    <p:nvPicPr>
                      <p:cNvPr id="23588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17056" y="1285220"/>
                        <a:ext cx="2891595" cy="95156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1752600" y="2373210"/>
            <a:ext cx="777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Chọn câu trả lời đúng: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3029803" y="2954070"/>
            <a:ext cx="42383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a) </a:t>
            </a:r>
            <a:r>
              <a:rPr lang="en-US" altLang="vi-VN" sz="2800" b="1" dirty="0">
                <a:latin typeface="Palatino Linotype" panose="02040502050505030304" pitchFamily="18" charset="0"/>
              </a:rPr>
              <a:t>KIH </a:t>
            </a:r>
            <a:r>
              <a:rPr lang="en-US" altLang="vi-VN" sz="2800" b="1" dirty="0">
                <a:latin typeface="MS Mincho" pitchFamily="49" charset="-128"/>
                <a:ea typeface="MS Mincho" pitchFamily="49" charset="-128"/>
              </a:rPr>
              <a:t>∽ </a:t>
            </a: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DEF 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3029803" y="3666544"/>
            <a:ext cx="42383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b) </a:t>
            </a:r>
            <a:r>
              <a:rPr lang="en-US" altLang="vi-VN" sz="2800" b="1" dirty="0">
                <a:latin typeface="Palatino Linotype" panose="02040502050505030304" pitchFamily="18" charset="0"/>
              </a:rPr>
              <a:t>IKH </a:t>
            </a:r>
            <a:r>
              <a:rPr lang="en-US" altLang="vi-VN" sz="2800" b="1" dirty="0">
                <a:latin typeface="MS Mincho" pitchFamily="49" charset="-128"/>
                <a:ea typeface="MS Mincho" pitchFamily="49" charset="-128"/>
              </a:rPr>
              <a:t>∽ </a:t>
            </a: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DEF 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3029803" y="4360459"/>
            <a:ext cx="35484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en-US" altLang="vi-VN" sz="2800" b="1" dirty="0" smtClean="0">
                <a:latin typeface="Palatino Linotype" panose="02040502050505030304" pitchFamily="18" charset="0"/>
                <a:sym typeface="Symbol" panose="05050102010706020507" pitchFamily="18" charset="2"/>
              </a:rPr>
              <a:t>c) </a:t>
            </a: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H</a:t>
            </a:r>
            <a:r>
              <a:rPr lang="en-US" altLang="vi-VN" sz="2800" b="1" dirty="0">
                <a:latin typeface="Palatino Linotype" panose="02040502050505030304" pitchFamily="18" charset="0"/>
              </a:rPr>
              <a:t>IK </a:t>
            </a:r>
            <a:r>
              <a:rPr lang="en-US" altLang="vi-VN" sz="2800" b="1" dirty="0">
                <a:latin typeface="MS Mincho" pitchFamily="49" charset="-128"/>
                <a:ea typeface="MS Mincho" pitchFamily="49" charset="-128"/>
              </a:rPr>
              <a:t>∽ </a:t>
            </a: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DEF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94226" y="3032852"/>
            <a:ext cx="3179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F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394226" y="3754049"/>
            <a:ext cx="3179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D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86349" y="4591291"/>
            <a:ext cx="3179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 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E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09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35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35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235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6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235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240"/>
                            </p:stCondLst>
                            <p:childTnLst>
                              <p:par>
                                <p:cTn id="3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235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6" repeatCount="indefinite" autoRev="1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399FF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235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85" grpId="0"/>
      <p:bldP spid="23587" grpId="0"/>
      <p:bldP spid="23589" grpId="0"/>
      <p:bldP spid="23590" grpId="0"/>
      <p:bldP spid="23591" grpId="0"/>
      <p:bldP spid="23592" grpId="0"/>
      <p:bldP spid="2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12"/>
          <p:cNvGrpSpPr>
            <a:grpSpLocks/>
          </p:cNvGrpSpPr>
          <p:nvPr/>
        </p:nvGrpSpPr>
        <p:grpSpPr bwMode="auto">
          <a:xfrm>
            <a:off x="1524000" y="104775"/>
            <a:ext cx="9144000" cy="1608138"/>
            <a:chOff x="0" y="66"/>
            <a:chExt cx="5760" cy="1013"/>
          </a:xfrm>
        </p:grpSpPr>
        <p:sp>
          <p:nvSpPr>
            <p:cNvPr id="21507" name="Text Box 3"/>
            <p:cNvSpPr txBox="1">
              <a:spLocks noChangeArrowheads="1"/>
            </p:cNvSpPr>
            <p:nvPr/>
          </p:nvSpPr>
          <p:spPr bwMode="auto">
            <a:xfrm>
              <a:off x="0" y="119"/>
              <a:ext cx="5760" cy="96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>
                <a:spcBef>
                  <a:spcPct val="50000"/>
                </a:spcBef>
                <a:defRPr/>
              </a:pPr>
              <a:endParaRPr lang="vi-VN" sz="5400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endParaRPr>
            </a:p>
          </p:txBody>
        </p:sp>
        <p:sp>
          <p:nvSpPr>
            <p:cNvPr id="22535" name="WordArt 4"/>
            <p:cNvSpPr>
              <a:spLocks noChangeArrowheads="1" noChangeShapeType="1" noTextEdit="1"/>
            </p:cNvSpPr>
            <p:nvPr/>
          </p:nvSpPr>
          <p:spPr bwMode="auto">
            <a:xfrm>
              <a:off x="324" y="66"/>
              <a:ext cx="5209" cy="708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vi-VN" sz="3600" kern="10" dirty="0">
                  <a:ln w="12700">
                    <a:solidFill>
                      <a:srgbClr val="800000"/>
                    </a:solidFill>
                    <a:round/>
                    <a:headEnd/>
                    <a:tailEnd/>
                  </a:ln>
                  <a:solidFill>
                    <a:srgbClr val="FF9999"/>
                  </a:solidFill>
                  <a:effectLst>
                    <a:outerShdw dist="35921" dir="2700000" sy="50000" kx="2115830" algn="bl" rotWithShape="0">
                      <a:srgbClr val="C0C0C0">
                        <a:alpha val="79999"/>
                      </a:srgbClr>
                    </a:outerShdw>
                  </a:effectLst>
                  <a:latin typeface="Palatino Linotype" panose="02040502050505030304" pitchFamily="18" charset="0"/>
                  <a:cs typeface="Times New Roman" panose="02020603050405020304" pitchFamily="18" charset="0"/>
                </a:rPr>
                <a:t>HƯỚNG DẪN VỀ NHÀ </a:t>
              </a:r>
            </a:p>
          </p:txBody>
        </p:sp>
      </p:grpSp>
      <p:sp>
        <p:nvSpPr>
          <p:cNvPr id="22531" name="Rectangle 5"/>
          <p:cNvSpPr>
            <a:spLocks noChangeArrowheads="1"/>
          </p:cNvSpPr>
          <p:nvPr/>
        </p:nvSpPr>
        <p:spPr bwMode="auto">
          <a:xfrm>
            <a:off x="5729288" y="3290888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 dirty="0">
              <a:latin typeface="Palatino Linotype" panose="02040502050505030304" pitchFamily="18" charset="0"/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5605463" y="3224213"/>
            <a:ext cx="914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1800" dirty="0">
              <a:latin typeface="Palatino Linotype" panose="02040502050505030304" pitchFamily="18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981200" y="1602820"/>
            <a:ext cx="8686800" cy="4114800"/>
          </a:xfrm>
          <a:prstGeom prst="rect">
            <a:avLst/>
          </a:prstGeom>
          <a:solidFill>
            <a:schemeClr val="bg1">
              <a:alpha val="61000"/>
            </a:schemeClr>
          </a:solidFill>
          <a:ln w="57150">
            <a:solidFill>
              <a:srgbClr val="66FF33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lnSpc>
                <a:spcPct val="150000"/>
              </a:lnSpc>
              <a:spcBef>
                <a:spcPct val="50000"/>
              </a:spcBef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/>
            </a:r>
            <a:b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sym typeface="Wingdings" pitchFamily="2" charset="2"/>
              </a:rPr>
              <a:t>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Làm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bài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tập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GB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26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en-GB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27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, </a:t>
            </a:r>
            <a:r>
              <a:rPr lang="en-GB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28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/</a:t>
            </a:r>
            <a:r>
              <a:rPr lang="en-GB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72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SGK.</a:t>
            </a:r>
            <a:b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  <a:sym typeface="Wingdings" pitchFamily="2" charset="2"/>
              </a:rPr>
              <a:t> 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Làm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bài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tập</a:t>
            </a: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  <a:t> 21, 22, 23/128. 129 SBT.</a:t>
            </a:r>
            <a:b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Palatino Linotype" panose="02040502050505030304" pitchFamily="18" charset="0"/>
              </a:rPr>
            </a:b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281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857703" y="1507850"/>
            <a:ext cx="60960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?1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3038622" y="1448224"/>
            <a:ext cx="533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Cho tam giác ABC và A’B’C’ </a:t>
            </a:r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3800622" y="2215052"/>
            <a:ext cx="2514600" cy="1905000"/>
          </a:xfrm>
          <a:prstGeom prst="line">
            <a:avLst/>
          </a:prstGeom>
          <a:noFill/>
          <a:ln w="28575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3086247" y="2900852"/>
            <a:ext cx="30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 dirty="0">
                <a:latin typeface="Palatino Linotype" panose="02040502050505030304" pitchFamily="18" charset="0"/>
              </a:rPr>
              <a:t>4</a:t>
            </a: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5067447" y="2824652"/>
            <a:ext cx="5334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 dirty="0">
                <a:latin typeface="Palatino Linotype" panose="02040502050505030304" pitchFamily="18" charset="0"/>
              </a:rPr>
              <a:t>5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4457847" y="4272452"/>
            <a:ext cx="609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 dirty="0">
                <a:latin typeface="Palatino Linotype" panose="02040502050505030304" pitchFamily="18" charset="0"/>
              </a:rPr>
              <a:t>6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7201047" y="3281852"/>
            <a:ext cx="304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 dirty="0">
                <a:latin typeface="Palatino Linotype" panose="02040502050505030304" pitchFamily="18" charset="0"/>
              </a:rPr>
              <a:t>2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8496447" y="3205652"/>
            <a:ext cx="96370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 dirty="0">
                <a:latin typeface="Palatino Linotype" panose="02040502050505030304" pitchFamily="18" charset="0"/>
              </a:rPr>
              <a:t>2,5</a:t>
            </a:r>
          </a:p>
        </p:txBody>
      </p:sp>
      <p:sp>
        <p:nvSpPr>
          <p:cNvPr id="17420" name="Text Box 12"/>
          <p:cNvSpPr txBox="1">
            <a:spLocks noChangeArrowheads="1"/>
          </p:cNvSpPr>
          <p:nvPr/>
        </p:nvSpPr>
        <p:spPr bwMode="auto">
          <a:xfrm>
            <a:off x="7963047" y="4196252"/>
            <a:ext cx="4572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000" b="1" dirty="0">
                <a:latin typeface="Palatino Linotype" panose="02040502050505030304" pitchFamily="18" charset="0"/>
              </a:rPr>
              <a:t>3</a:t>
            </a:r>
          </a:p>
        </p:txBody>
      </p:sp>
      <p:sp>
        <p:nvSpPr>
          <p:cNvPr id="17421" name="Freeform 13"/>
          <p:cNvSpPr>
            <a:spLocks/>
          </p:cNvSpPr>
          <p:nvPr/>
        </p:nvSpPr>
        <p:spPr bwMode="auto">
          <a:xfrm>
            <a:off x="3694261" y="2415077"/>
            <a:ext cx="339725" cy="80962"/>
          </a:xfrm>
          <a:custGeom>
            <a:avLst/>
            <a:gdLst>
              <a:gd name="T0" fmla="*/ 0 w 214"/>
              <a:gd name="T1" fmla="*/ 2147483646 h 51"/>
              <a:gd name="T2" fmla="*/ 2147483646 w 214"/>
              <a:gd name="T3" fmla="*/ 2147483646 h 51"/>
              <a:gd name="T4" fmla="*/ 2147483646 w 214"/>
              <a:gd name="T5" fmla="*/ 0 h 51"/>
              <a:gd name="T6" fmla="*/ 0 60000 65536"/>
              <a:gd name="T7" fmla="*/ 0 60000 65536"/>
              <a:gd name="T8" fmla="*/ 0 60000 65536"/>
              <a:gd name="T9" fmla="*/ 0 w 214"/>
              <a:gd name="T10" fmla="*/ 0 h 51"/>
              <a:gd name="T11" fmla="*/ 214 w 214"/>
              <a:gd name="T12" fmla="*/ 51 h 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" h="51">
                <a:moveTo>
                  <a:pt x="0" y="48"/>
                </a:moveTo>
                <a:cubicBezTo>
                  <a:pt x="20" y="47"/>
                  <a:pt x="81" y="51"/>
                  <a:pt x="117" y="43"/>
                </a:cubicBezTo>
                <a:cubicBezTo>
                  <a:pt x="158" y="34"/>
                  <a:pt x="194" y="9"/>
                  <a:pt x="214" y="0"/>
                </a:cubicBezTo>
              </a:path>
            </a:pathLst>
          </a:custGeom>
          <a:noFill/>
          <a:ln w="28575" cmpd="sng">
            <a:solidFill>
              <a:srgbClr val="3399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22" name="Freeform 14"/>
          <p:cNvSpPr>
            <a:spLocks/>
          </p:cNvSpPr>
          <p:nvPr/>
        </p:nvSpPr>
        <p:spPr bwMode="auto">
          <a:xfrm>
            <a:off x="3081486" y="3842240"/>
            <a:ext cx="185737" cy="263525"/>
          </a:xfrm>
          <a:custGeom>
            <a:avLst/>
            <a:gdLst>
              <a:gd name="T0" fmla="*/ 0 w 117"/>
              <a:gd name="T1" fmla="*/ 0 h 166"/>
              <a:gd name="T2" fmla="*/ 2147483646 w 117"/>
              <a:gd name="T3" fmla="*/ 2147483646 h 166"/>
              <a:gd name="T4" fmla="*/ 2147483646 w 117"/>
              <a:gd name="T5" fmla="*/ 2147483646 h 166"/>
              <a:gd name="T6" fmla="*/ 0 60000 65536"/>
              <a:gd name="T7" fmla="*/ 0 60000 65536"/>
              <a:gd name="T8" fmla="*/ 0 60000 65536"/>
              <a:gd name="T9" fmla="*/ 0 w 117"/>
              <a:gd name="T10" fmla="*/ 0 h 166"/>
              <a:gd name="T11" fmla="*/ 117 w 117"/>
              <a:gd name="T12" fmla="*/ 166 h 1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7" h="166">
                <a:moveTo>
                  <a:pt x="0" y="0"/>
                </a:moveTo>
                <a:cubicBezTo>
                  <a:pt x="14" y="12"/>
                  <a:pt x="65" y="45"/>
                  <a:pt x="84" y="73"/>
                </a:cubicBezTo>
                <a:cubicBezTo>
                  <a:pt x="103" y="101"/>
                  <a:pt x="110" y="147"/>
                  <a:pt x="117" y="166"/>
                </a:cubicBezTo>
              </a:path>
            </a:pathLst>
          </a:custGeom>
          <a:noFill/>
          <a:ln w="28575" cmpd="sng">
            <a:solidFill>
              <a:srgbClr val="FFFF66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23" name="Freeform 15"/>
          <p:cNvSpPr>
            <a:spLocks/>
          </p:cNvSpPr>
          <p:nvPr/>
        </p:nvSpPr>
        <p:spPr bwMode="auto">
          <a:xfrm>
            <a:off x="3178323" y="3939077"/>
            <a:ext cx="74613" cy="55562"/>
          </a:xfrm>
          <a:custGeom>
            <a:avLst/>
            <a:gdLst>
              <a:gd name="T0" fmla="*/ 0 w 47"/>
              <a:gd name="T1" fmla="*/ 2147483646 h 35"/>
              <a:gd name="T2" fmla="*/ 2147483646 w 47"/>
              <a:gd name="T3" fmla="*/ 0 h 35"/>
              <a:gd name="T4" fmla="*/ 0 60000 65536"/>
              <a:gd name="T5" fmla="*/ 0 60000 65536"/>
              <a:gd name="T6" fmla="*/ 0 w 47"/>
              <a:gd name="T7" fmla="*/ 0 h 35"/>
              <a:gd name="T8" fmla="*/ 47 w 47"/>
              <a:gd name="T9" fmla="*/ 35 h 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" h="35">
                <a:moveTo>
                  <a:pt x="0" y="35"/>
                </a:moveTo>
                <a:lnTo>
                  <a:pt x="47" y="0"/>
                </a:lnTo>
              </a:path>
            </a:pathLst>
          </a:custGeom>
          <a:noFill/>
          <a:ln w="28575" cmpd="sng">
            <a:solidFill>
              <a:srgbClr val="FFFF66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24" name="Arc 16"/>
          <p:cNvSpPr>
            <a:spLocks/>
          </p:cNvSpPr>
          <p:nvPr/>
        </p:nvSpPr>
        <p:spPr bwMode="auto">
          <a:xfrm rot="21305031" flipH="1">
            <a:off x="8902848" y="3883514"/>
            <a:ext cx="149225" cy="215900"/>
          </a:xfrm>
          <a:custGeom>
            <a:avLst/>
            <a:gdLst>
              <a:gd name="T0" fmla="*/ 33725313 w 21588"/>
              <a:gd name="T1" fmla="*/ 0 h 21494"/>
              <a:gd name="T2" fmla="*/ 340689246 w 21588"/>
              <a:gd name="T3" fmla="*/ 2124107701 h 21494"/>
              <a:gd name="T4" fmla="*/ 0 w 21588"/>
              <a:gd name="T5" fmla="*/ 2147483646 h 21494"/>
              <a:gd name="T6" fmla="*/ 0 60000 65536"/>
              <a:gd name="T7" fmla="*/ 0 60000 65536"/>
              <a:gd name="T8" fmla="*/ 0 60000 65536"/>
              <a:gd name="T9" fmla="*/ 0 w 21588"/>
              <a:gd name="T10" fmla="*/ 0 h 21494"/>
              <a:gd name="T11" fmla="*/ 21588 w 21588"/>
              <a:gd name="T12" fmla="*/ 21494 h 214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8" h="21494" fill="none" extrusionOk="0">
                <a:moveTo>
                  <a:pt x="2137" y="-1"/>
                </a:moveTo>
                <a:cubicBezTo>
                  <a:pt x="12910" y="1071"/>
                  <a:pt x="21226" y="9952"/>
                  <a:pt x="21587" y="20773"/>
                </a:cubicBezTo>
              </a:path>
              <a:path w="21588" h="21494" stroke="0" extrusionOk="0">
                <a:moveTo>
                  <a:pt x="2137" y="-1"/>
                </a:moveTo>
                <a:cubicBezTo>
                  <a:pt x="12910" y="1071"/>
                  <a:pt x="21226" y="9952"/>
                  <a:pt x="21587" y="20773"/>
                </a:cubicBezTo>
                <a:lnTo>
                  <a:pt x="0" y="21494"/>
                </a:lnTo>
                <a:lnTo>
                  <a:pt x="2137" y="-1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25" name="Arc 17"/>
          <p:cNvSpPr>
            <a:spLocks/>
          </p:cNvSpPr>
          <p:nvPr/>
        </p:nvSpPr>
        <p:spPr bwMode="auto">
          <a:xfrm rot="20482614" flipH="1">
            <a:off x="8972698" y="3940665"/>
            <a:ext cx="149225" cy="144463"/>
          </a:xfrm>
          <a:custGeom>
            <a:avLst/>
            <a:gdLst>
              <a:gd name="T0" fmla="*/ 34261660 w 21588"/>
              <a:gd name="T1" fmla="*/ 0 h 21491"/>
              <a:gd name="T2" fmla="*/ 340689246 w 21588"/>
              <a:gd name="T3" fmla="*/ 285059291 h 21491"/>
              <a:gd name="T4" fmla="*/ 0 w 21588"/>
              <a:gd name="T5" fmla="*/ 294955709 h 21491"/>
              <a:gd name="T6" fmla="*/ 0 60000 65536"/>
              <a:gd name="T7" fmla="*/ 0 60000 65536"/>
              <a:gd name="T8" fmla="*/ 0 60000 65536"/>
              <a:gd name="T9" fmla="*/ 0 w 21588"/>
              <a:gd name="T10" fmla="*/ 0 h 21491"/>
              <a:gd name="T11" fmla="*/ 21588 w 21588"/>
              <a:gd name="T12" fmla="*/ 21491 h 214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8" h="21491" fill="none" extrusionOk="0">
                <a:moveTo>
                  <a:pt x="2170" y="0"/>
                </a:moveTo>
                <a:cubicBezTo>
                  <a:pt x="12929" y="1087"/>
                  <a:pt x="21227" y="9962"/>
                  <a:pt x="21587" y="20770"/>
                </a:cubicBezTo>
              </a:path>
              <a:path w="21588" h="21491" stroke="0" extrusionOk="0">
                <a:moveTo>
                  <a:pt x="2170" y="0"/>
                </a:moveTo>
                <a:cubicBezTo>
                  <a:pt x="12929" y="1087"/>
                  <a:pt x="21227" y="9962"/>
                  <a:pt x="21587" y="20770"/>
                </a:cubicBezTo>
                <a:lnTo>
                  <a:pt x="0" y="21491"/>
                </a:lnTo>
                <a:lnTo>
                  <a:pt x="2170" y="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26" name="Arc 18"/>
          <p:cNvSpPr>
            <a:spLocks/>
          </p:cNvSpPr>
          <p:nvPr/>
        </p:nvSpPr>
        <p:spPr bwMode="auto">
          <a:xfrm rot="21314182">
            <a:off x="7350273" y="3880340"/>
            <a:ext cx="150813" cy="233363"/>
          </a:xfrm>
          <a:custGeom>
            <a:avLst/>
            <a:gdLst>
              <a:gd name="T0" fmla="*/ 86333928 w 21600"/>
              <a:gd name="T1" fmla="*/ 0 h 22628"/>
              <a:gd name="T2" fmla="*/ 357346712 w 21600"/>
              <a:gd name="T3" fmla="*/ 2147483646 h 22628"/>
              <a:gd name="T4" fmla="*/ 0 w 21600"/>
              <a:gd name="T5" fmla="*/ 2147483646 h 22628"/>
              <a:gd name="T6" fmla="*/ 0 60000 65536"/>
              <a:gd name="T7" fmla="*/ 0 60000 65536"/>
              <a:gd name="T8" fmla="*/ 0 60000 65536"/>
              <a:gd name="T9" fmla="*/ 0 w 21600"/>
              <a:gd name="T10" fmla="*/ 0 h 22628"/>
              <a:gd name="T11" fmla="*/ 21600 w 21600"/>
              <a:gd name="T12" fmla="*/ 22628 h 22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628" fill="none" extrusionOk="0">
                <a:moveTo>
                  <a:pt x="5202" y="0"/>
                </a:moveTo>
                <a:cubicBezTo>
                  <a:pt x="14836" y="2390"/>
                  <a:pt x="21600" y="11038"/>
                  <a:pt x="21600" y="20964"/>
                </a:cubicBezTo>
                <a:cubicBezTo>
                  <a:pt x="21600" y="21519"/>
                  <a:pt x="21578" y="22074"/>
                  <a:pt x="21535" y="22627"/>
                </a:cubicBezTo>
              </a:path>
              <a:path w="21600" h="22628" stroke="0" extrusionOk="0">
                <a:moveTo>
                  <a:pt x="5202" y="0"/>
                </a:moveTo>
                <a:cubicBezTo>
                  <a:pt x="14836" y="2390"/>
                  <a:pt x="21600" y="11038"/>
                  <a:pt x="21600" y="20964"/>
                </a:cubicBezTo>
                <a:cubicBezTo>
                  <a:pt x="21600" y="21519"/>
                  <a:pt x="21578" y="22074"/>
                  <a:pt x="21535" y="22627"/>
                </a:cubicBezTo>
                <a:lnTo>
                  <a:pt x="0" y="20964"/>
                </a:lnTo>
                <a:lnTo>
                  <a:pt x="5202" y="0"/>
                </a:lnTo>
                <a:close/>
              </a:path>
            </a:pathLst>
          </a:custGeom>
          <a:noFill/>
          <a:ln w="28575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7423297" y="3953364"/>
            <a:ext cx="107950" cy="69850"/>
          </a:xfrm>
          <a:custGeom>
            <a:avLst/>
            <a:gdLst>
              <a:gd name="T0" fmla="*/ 0 w 68"/>
              <a:gd name="T1" fmla="*/ 2147483646 h 44"/>
              <a:gd name="T2" fmla="*/ 2147483646 w 68"/>
              <a:gd name="T3" fmla="*/ 0 h 44"/>
              <a:gd name="T4" fmla="*/ 0 60000 65536"/>
              <a:gd name="T5" fmla="*/ 0 60000 65536"/>
              <a:gd name="T6" fmla="*/ 0 w 68"/>
              <a:gd name="T7" fmla="*/ 0 h 44"/>
              <a:gd name="T8" fmla="*/ 68 w 68"/>
              <a:gd name="T9" fmla="*/ 44 h 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" h="44">
                <a:moveTo>
                  <a:pt x="0" y="44"/>
                </a:moveTo>
                <a:lnTo>
                  <a:pt x="68" y="0"/>
                </a:lnTo>
              </a:path>
            </a:pathLst>
          </a:custGeom>
          <a:noFill/>
          <a:ln w="28575" cmpd="sng">
            <a:solidFill>
              <a:srgbClr val="FFFF66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28" name="Arc 20"/>
          <p:cNvSpPr>
            <a:spLocks/>
          </p:cNvSpPr>
          <p:nvPr/>
        </p:nvSpPr>
        <p:spPr bwMode="auto">
          <a:xfrm rot="9810201">
            <a:off x="7689997" y="3070715"/>
            <a:ext cx="287338" cy="131763"/>
          </a:xfrm>
          <a:custGeom>
            <a:avLst/>
            <a:gdLst>
              <a:gd name="T0" fmla="*/ 0 w 37996"/>
              <a:gd name="T1" fmla="*/ 82713003 h 21600"/>
              <a:gd name="T2" fmla="*/ 939753343 w 37996"/>
              <a:gd name="T3" fmla="*/ 111693397 h 21600"/>
              <a:gd name="T4" fmla="*/ 447345602 w 37996"/>
              <a:gd name="T5" fmla="*/ 182453666 h 21600"/>
              <a:gd name="T6" fmla="*/ 0 60000 65536"/>
              <a:gd name="T7" fmla="*/ 0 60000 65536"/>
              <a:gd name="T8" fmla="*/ 0 60000 65536"/>
              <a:gd name="T9" fmla="*/ 0 w 37996"/>
              <a:gd name="T10" fmla="*/ 0 h 21600"/>
              <a:gd name="T11" fmla="*/ 37996 w 3799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996" h="21600" fill="none" extrusionOk="0">
                <a:moveTo>
                  <a:pt x="0" y="9792"/>
                </a:moveTo>
                <a:cubicBezTo>
                  <a:pt x="3988" y="3682"/>
                  <a:pt x="10791" y="-1"/>
                  <a:pt x="18087" y="0"/>
                </a:cubicBezTo>
                <a:cubicBezTo>
                  <a:pt x="26779" y="0"/>
                  <a:pt x="34625" y="5210"/>
                  <a:pt x="37996" y="13222"/>
                </a:cubicBezTo>
              </a:path>
              <a:path w="37996" h="21600" stroke="0" extrusionOk="0">
                <a:moveTo>
                  <a:pt x="0" y="9792"/>
                </a:moveTo>
                <a:cubicBezTo>
                  <a:pt x="3988" y="3682"/>
                  <a:pt x="10791" y="-1"/>
                  <a:pt x="18087" y="0"/>
                </a:cubicBezTo>
                <a:cubicBezTo>
                  <a:pt x="26779" y="0"/>
                  <a:pt x="34625" y="5210"/>
                  <a:pt x="37996" y="13222"/>
                </a:cubicBezTo>
                <a:lnTo>
                  <a:pt x="18087" y="21600"/>
                </a:lnTo>
                <a:lnTo>
                  <a:pt x="0" y="9792"/>
                </a:lnTo>
                <a:close/>
              </a:path>
            </a:pathLst>
          </a:custGeom>
          <a:noFill/>
          <a:ln w="2857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2657622" y="4139102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B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6210447" y="4134339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C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3648222" y="1757852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A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7582047" y="2429364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A’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7048647" y="4105764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B’</a:t>
            </a: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9258447" y="4105764"/>
            <a:ext cx="762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C’</a:t>
            </a:r>
          </a:p>
        </p:txBody>
      </p:sp>
      <p:sp>
        <p:nvSpPr>
          <p:cNvPr id="17435" name="Arc 27"/>
          <p:cNvSpPr>
            <a:spLocks/>
          </p:cNvSpPr>
          <p:nvPr/>
        </p:nvSpPr>
        <p:spPr bwMode="auto">
          <a:xfrm rot="21305031" flipH="1">
            <a:off x="5870723" y="3889864"/>
            <a:ext cx="149225" cy="215900"/>
          </a:xfrm>
          <a:custGeom>
            <a:avLst/>
            <a:gdLst>
              <a:gd name="T0" fmla="*/ 33725313 w 21588"/>
              <a:gd name="T1" fmla="*/ 0 h 21494"/>
              <a:gd name="T2" fmla="*/ 340689246 w 21588"/>
              <a:gd name="T3" fmla="*/ 2124107701 h 21494"/>
              <a:gd name="T4" fmla="*/ 0 w 21588"/>
              <a:gd name="T5" fmla="*/ 2147483646 h 21494"/>
              <a:gd name="T6" fmla="*/ 0 60000 65536"/>
              <a:gd name="T7" fmla="*/ 0 60000 65536"/>
              <a:gd name="T8" fmla="*/ 0 60000 65536"/>
              <a:gd name="T9" fmla="*/ 0 w 21588"/>
              <a:gd name="T10" fmla="*/ 0 h 21494"/>
              <a:gd name="T11" fmla="*/ 21588 w 21588"/>
              <a:gd name="T12" fmla="*/ 21494 h 214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8" h="21494" fill="none" extrusionOk="0">
                <a:moveTo>
                  <a:pt x="2137" y="-1"/>
                </a:moveTo>
                <a:cubicBezTo>
                  <a:pt x="12910" y="1071"/>
                  <a:pt x="21226" y="9952"/>
                  <a:pt x="21587" y="20773"/>
                </a:cubicBezTo>
              </a:path>
              <a:path w="21588" h="21494" stroke="0" extrusionOk="0">
                <a:moveTo>
                  <a:pt x="2137" y="-1"/>
                </a:moveTo>
                <a:cubicBezTo>
                  <a:pt x="12910" y="1071"/>
                  <a:pt x="21226" y="9952"/>
                  <a:pt x="21587" y="20773"/>
                </a:cubicBezTo>
                <a:lnTo>
                  <a:pt x="0" y="21494"/>
                </a:lnTo>
                <a:lnTo>
                  <a:pt x="2137" y="-1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36" name="Arc 28"/>
          <p:cNvSpPr>
            <a:spLocks/>
          </p:cNvSpPr>
          <p:nvPr/>
        </p:nvSpPr>
        <p:spPr bwMode="auto">
          <a:xfrm rot="20482614" flipH="1">
            <a:off x="5940573" y="3947015"/>
            <a:ext cx="149225" cy="144463"/>
          </a:xfrm>
          <a:custGeom>
            <a:avLst/>
            <a:gdLst>
              <a:gd name="T0" fmla="*/ 34261660 w 21588"/>
              <a:gd name="T1" fmla="*/ 0 h 21491"/>
              <a:gd name="T2" fmla="*/ 340689246 w 21588"/>
              <a:gd name="T3" fmla="*/ 285059291 h 21491"/>
              <a:gd name="T4" fmla="*/ 0 w 21588"/>
              <a:gd name="T5" fmla="*/ 294955709 h 21491"/>
              <a:gd name="T6" fmla="*/ 0 60000 65536"/>
              <a:gd name="T7" fmla="*/ 0 60000 65536"/>
              <a:gd name="T8" fmla="*/ 0 60000 65536"/>
              <a:gd name="T9" fmla="*/ 0 w 21588"/>
              <a:gd name="T10" fmla="*/ 0 h 21491"/>
              <a:gd name="T11" fmla="*/ 21588 w 21588"/>
              <a:gd name="T12" fmla="*/ 21491 h 214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8" h="21491" fill="none" extrusionOk="0">
                <a:moveTo>
                  <a:pt x="2170" y="0"/>
                </a:moveTo>
                <a:cubicBezTo>
                  <a:pt x="12929" y="1087"/>
                  <a:pt x="21227" y="9962"/>
                  <a:pt x="21587" y="20770"/>
                </a:cubicBezTo>
              </a:path>
              <a:path w="21588" h="21491" stroke="0" extrusionOk="0">
                <a:moveTo>
                  <a:pt x="2170" y="0"/>
                </a:moveTo>
                <a:cubicBezTo>
                  <a:pt x="12929" y="1087"/>
                  <a:pt x="21227" y="9962"/>
                  <a:pt x="21587" y="20770"/>
                </a:cubicBezTo>
                <a:lnTo>
                  <a:pt x="0" y="21491"/>
                </a:lnTo>
                <a:lnTo>
                  <a:pt x="2170" y="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 flipH="1">
            <a:off x="2962422" y="2215052"/>
            <a:ext cx="8382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38" name="Freeform 30"/>
          <p:cNvSpPr>
            <a:spLocks/>
          </p:cNvSpPr>
          <p:nvPr/>
        </p:nvSpPr>
        <p:spPr bwMode="auto">
          <a:xfrm>
            <a:off x="2965597" y="4112114"/>
            <a:ext cx="3333750" cy="1588"/>
          </a:xfrm>
          <a:custGeom>
            <a:avLst/>
            <a:gdLst>
              <a:gd name="T0" fmla="*/ 0 w 2100"/>
              <a:gd name="T1" fmla="*/ 0 h 1"/>
              <a:gd name="T2" fmla="*/ 2147483646 w 2100"/>
              <a:gd name="T3" fmla="*/ 0 h 1"/>
              <a:gd name="T4" fmla="*/ 0 60000 65536"/>
              <a:gd name="T5" fmla="*/ 0 60000 65536"/>
              <a:gd name="T6" fmla="*/ 0 w 2100"/>
              <a:gd name="T7" fmla="*/ 0 h 1"/>
              <a:gd name="T8" fmla="*/ 2100 w 21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00" h="1">
                <a:moveTo>
                  <a:pt x="0" y="0"/>
                </a:moveTo>
                <a:lnTo>
                  <a:pt x="2100" y="0"/>
                </a:lnTo>
              </a:path>
            </a:pathLst>
          </a:cu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39" name="Line 31"/>
          <p:cNvSpPr>
            <a:spLocks noChangeAspect="1" noChangeShapeType="1"/>
          </p:cNvSpPr>
          <p:nvPr/>
        </p:nvSpPr>
        <p:spPr bwMode="auto">
          <a:xfrm flipH="1">
            <a:off x="7277248" y="2958002"/>
            <a:ext cx="511175" cy="1162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40" name="Freeform 32"/>
          <p:cNvSpPr>
            <a:spLocks noChangeAspect="1"/>
          </p:cNvSpPr>
          <p:nvPr/>
        </p:nvSpPr>
        <p:spPr bwMode="auto">
          <a:xfrm>
            <a:off x="7285185" y="4105765"/>
            <a:ext cx="2030412" cy="4763"/>
          </a:xfrm>
          <a:custGeom>
            <a:avLst/>
            <a:gdLst>
              <a:gd name="T0" fmla="*/ 0 w 1279"/>
              <a:gd name="T1" fmla="*/ 2147483646 h 3"/>
              <a:gd name="T2" fmla="*/ 2147483646 w 1279"/>
              <a:gd name="T3" fmla="*/ 0 h 3"/>
              <a:gd name="T4" fmla="*/ 0 60000 65536"/>
              <a:gd name="T5" fmla="*/ 0 60000 65536"/>
              <a:gd name="T6" fmla="*/ 0 w 1279"/>
              <a:gd name="T7" fmla="*/ 0 h 3"/>
              <a:gd name="T8" fmla="*/ 1279 w 1279"/>
              <a:gd name="T9" fmla="*/ 3 h 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9" h="3">
                <a:moveTo>
                  <a:pt x="0" y="3"/>
                </a:moveTo>
                <a:lnTo>
                  <a:pt x="1279" y="0"/>
                </a:lnTo>
              </a:path>
            </a:pathLst>
          </a:cu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41" name="Freeform 33"/>
          <p:cNvSpPr>
            <a:spLocks noChangeAspect="1"/>
          </p:cNvSpPr>
          <p:nvPr/>
        </p:nvSpPr>
        <p:spPr bwMode="auto">
          <a:xfrm>
            <a:off x="7785248" y="2956414"/>
            <a:ext cx="1539875" cy="1157288"/>
          </a:xfrm>
          <a:custGeom>
            <a:avLst/>
            <a:gdLst>
              <a:gd name="T0" fmla="*/ 0 w 970"/>
              <a:gd name="T1" fmla="*/ 0 h 729"/>
              <a:gd name="T2" fmla="*/ 2147483646 w 970"/>
              <a:gd name="T3" fmla="*/ 2147483646 h 729"/>
              <a:gd name="T4" fmla="*/ 0 60000 65536"/>
              <a:gd name="T5" fmla="*/ 0 60000 65536"/>
              <a:gd name="T6" fmla="*/ 0 w 970"/>
              <a:gd name="T7" fmla="*/ 0 h 729"/>
              <a:gd name="T8" fmla="*/ 970 w 970"/>
              <a:gd name="T9" fmla="*/ 729 h 7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70" h="729">
                <a:moveTo>
                  <a:pt x="0" y="0"/>
                </a:moveTo>
                <a:lnTo>
                  <a:pt x="970" y="729"/>
                </a:lnTo>
              </a:path>
            </a:pathLst>
          </a:custGeom>
          <a:noFill/>
          <a:ln w="28575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1484819" y="4815151"/>
            <a:ext cx="1041861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Nhìn vào hình vẽ hãy viết các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cặp góc bằng nhau</a:t>
            </a:r>
            <a:r>
              <a:rPr lang="en-US" altLang="vi-VN" sz="2800" b="1" dirty="0">
                <a:latin typeface="Palatino Linotype" panose="02040502050505030304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443" name="Text Box 35"/>
              <p:cNvSpPr txBox="1">
                <a:spLocks noChangeArrowheads="1"/>
              </p:cNvSpPr>
              <p:nvPr/>
            </p:nvSpPr>
            <p:spPr bwMode="auto">
              <a:xfrm>
                <a:off x="1467716" y="5415763"/>
                <a:ext cx="11009746" cy="7146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2"/>
                  </a:buClr>
                  <a:buSzPct val="115000"/>
                  <a:buFont typeface="Wingdings" panose="05000000000000000000" pitchFamily="2" charset="2"/>
                  <a:buChar char="§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None/>
                </a:pPr>
                <a:r>
                  <a:rPr lang="en-US" altLang="vi-VN" sz="2800" b="1" dirty="0" smtClean="0">
                    <a:latin typeface="Palatino Linotype" panose="02040502050505030304" pitchFamily="18" charset="0"/>
                  </a:rPr>
                  <a:t>Tính các tỉ số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num>
                      <m:den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𝑨𝑩</m:t>
                        </m:r>
                      </m:den>
                    </m:f>
                    <m:r>
                      <a:rPr lang="en-US" altLang="vi-VN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; </m:t>
                    </m:r>
                    <m:f>
                      <m:fPr>
                        <m:ctrlP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</m:t>
                        </m:r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num>
                      <m:den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𝑨𝑪</m:t>
                        </m:r>
                      </m:den>
                    </m:f>
                    <m:r>
                      <a:rPr lang="en-US" altLang="vi-VN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; </m:t>
                    </m:r>
                    <m:f>
                      <m:fPr>
                        <m:ctrlP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𝑩</m:t>
                        </m:r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𝑪</m:t>
                        </m:r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num>
                      <m:den>
                        <m:r>
                          <a:rPr lang="en-US" altLang="vi-VN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𝑩𝑪</m:t>
                        </m:r>
                      </m:den>
                    </m:f>
                  </m:oMath>
                </a14:m>
                <a:r>
                  <a:rPr lang="en-US" altLang="vi-VN" sz="2800" b="1" dirty="0" smtClean="0">
                    <a:latin typeface="Palatino Linotype" panose="02040502050505030304" pitchFamily="18" charset="0"/>
                  </a:rPr>
                  <a:t> rồi </a:t>
                </a:r>
                <a:r>
                  <a:rPr lang="en-US" altLang="vi-VN" sz="2800" b="1" dirty="0" smtClean="0">
                    <a:solidFill>
                      <a:srgbClr val="FF0000"/>
                    </a:solidFill>
                    <a:latin typeface="Palatino Linotype" panose="02040502050505030304" pitchFamily="18" charset="0"/>
                  </a:rPr>
                  <a:t>so sánh </a:t>
                </a:r>
                <a:r>
                  <a:rPr lang="en-US" altLang="vi-VN" sz="2800" b="1" dirty="0" smtClean="0">
                    <a:latin typeface="Palatino Linotype" panose="02040502050505030304" pitchFamily="18" charset="0"/>
                  </a:rPr>
                  <a:t>các tỉ số đó.</a:t>
                </a:r>
              </a:p>
            </p:txBody>
          </p:sp>
        </mc:Choice>
        <mc:Fallback xmlns="">
          <p:sp>
            <p:nvSpPr>
              <p:cNvPr id="17443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67716" y="5415763"/>
                <a:ext cx="11009746" cy="714683"/>
              </a:xfrm>
              <a:prstGeom prst="rect">
                <a:avLst/>
              </a:prstGeom>
              <a:blipFill rotWithShape="0">
                <a:blip r:embed="rId3"/>
                <a:stretch>
                  <a:fillRect l="-1163" b="-93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22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666155"/>
              </p:ext>
            </p:extLst>
          </p:nvPr>
        </p:nvGraphicFramePr>
        <p:xfrm>
          <a:off x="6229497" y="2473814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4" imgW="114151" imgH="215619" progId="Equation.3">
                  <p:embed/>
                </p:oleObj>
              </mc:Choice>
              <mc:Fallback>
                <p:oleObj name="Equation" r:id="rId4" imgW="114151" imgH="215619" progId="Equation.3">
                  <p:embed/>
                  <p:pic>
                    <p:nvPicPr>
                      <p:cNvPr id="8227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497" y="2473814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/>
        </p:nvSpPr>
        <p:spPr>
          <a:xfrm>
            <a:off x="180511" y="151075"/>
            <a:ext cx="1166634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15000"/>
              </a:spcBef>
              <a:buClrTx/>
              <a:buSzTx/>
              <a:buFontTx/>
              <a:buNone/>
            </a:pPr>
            <a:r>
              <a:rPr lang="en-US" altLang="vi-VN" sz="3200" b="1" i="1" dirty="0" smtClean="0">
                <a:solidFill>
                  <a:srgbClr val="FF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3200" b="1" i="1" dirty="0" smtClean="0">
                <a:solidFill>
                  <a:srgbClr val="FF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TIẾT 42-</a:t>
            </a:r>
            <a:r>
              <a:rPr lang="en-US" altLang="vi-VN" sz="3200" b="1" dirty="0" smtClean="0">
                <a:solidFill>
                  <a:srgbClr val="FF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KHÁI </a:t>
            </a:r>
            <a:r>
              <a:rPr lang="en-US" altLang="vi-VN" sz="3200" b="1" dirty="0" smtClean="0">
                <a:solidFill>
                  <a:srgbClr val="FF0000"/>
                </a:solidFill>
                <a:latin typeface="Palatino Linotype" panose="02040502050505030304" pitchFamily="18" charset="0"/>
                <a:cs typeface="Times New Roman" panose="02020603050405020304" pitchFamily="18" charset="0"/>
              </a:rPr>
              <a:t>NIỆM TAM GIÁC ĐỒNG DẠNG</a:t>
            </a:r>
            <a:endParaRPr lang="en-US" altLang="vi-VN" sz="3200" b="1" dirty="0">
              <a:solidFill>
                <a:srgbClr val="FF0000"/>
              </a:solidFill>
              <a:latin typeface="Palatino Linotype" panose="0204050205050503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1907" y="658706"/>
            <a:ext cx="4185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endParaRPr lang="en-US" sz="24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endParaRPr lang="en-US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4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7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900" decel="100000" fill="hold"/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900" decel="100000" fill="hold"/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decel="100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900" decel="100000" fill="hold"/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decel="100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0" decel="100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900" decel="100000" fill="hold"/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900" decel="100000" fill="hold"/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900" decel="100000" fill="hold"/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74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900" decel="100000" fill="hold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174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900" decel="100000" fill="hold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7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900" decel="100000" fill="hold"/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74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900" decel="100000" fill="hold"/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174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900" decel="100000" fill="hold"/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10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900" decel="100000" fill="hold"/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17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900" decel="100000" fill="hold"/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7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900" decel="100000" fill="hold"/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10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900" decel="100000" fill="hold"/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10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900" decel="1000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8" dur="80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9" dur="80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80"/>
                                        <p:tgtEl>
                                          <p:spTgt spid="17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 nodeType="clickPar">
                      <p:stCondLst>
                        <p:cond delay="indefinite"/>
                      </p:stCondLst>
                      <p:childTnLst>
                        <p:par>
                          <p:cTn id="1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5" dur="80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6" dur="80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80"/>
                                        <p:tgtEl>
                                          <p:spTgt spid="174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  <p:bldP spid="17412" grpId="0"/>
      <p:bldP spid="17415" grpId="0"/>
      <p:bldP spid="17416" grpId="0"/>
      <p:bldP spid="17417" grpId="0"/>
      <p:bldP spid="17418" grpId="0"/>
      <p:bldP spid="17419" grpId="0"/>
      <p:bldP spid="17420" grpId="0"/>
      <p:bldP spid="17429" grpId="0"/>
      <p:bldP spid="17430" grpId="0"/>
      <p:bldP spid="17431" grpId="0"/>
      <p:bldP spid="17432" grpId="0"/>
      <p:bldP spid="17433" grpId="0"/>
      <p:bldP spid="17434" grpId="0"/>
      <p:bldP spid="17442" grpId="0"/>
      <p:bldP spid="174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3609975" y="1766888"/>
            <a:ext cx="2514600" cy="1905000"/>
          </a:xfrm>
          <a:prstGeom prst="line">
            <a:avLst/>
          </a:prstGeom>
          <a:noFill/>
          <a:ln w="28575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895600" y="24526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4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4876800" y="2376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5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4267200" y="3824288"/>
            <a:ext cx="6096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6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7010400" y="2833688"/>
            <a:ext cx="304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2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8305800" y="2757488"/>
            <a:ext cx="533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2,5</a:t>
            </a:r>
          </a:p>
        </p:txBody>
      </p:sp>
      <p:sp>
        <p:nvSpPr>
          <p:cNvPr id="16396" name="Text Box 12"/>
          <p:cNvSpPr txBox="1">
            <a:spLocks noChangeArrowheads="1"/>
          </p:cNvSpPr>
          <p:nvPr/>
        </p:nvSpPr>
        <p:spPr bwMode="auto">
          <a:xfrm>
            <a:off x="7772400" y="3748088"/>
            <a:ext cx="457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3</a:t>
            </a:r>
          </a:p>
        </p:txBody>
      </p:sp>
      <p:sp>
        <p:nvSpPr>
          <p:cNvPr id="16397" name="Freeform 13"/>
          <p:cNvSpPr>
            <a:spLocks/>
          </p:cNvSpPr>
          <p:nvPr/>
        </p:nvSpPr>
        <p:spPr bwMode="auto">
          <a:xfrm>
            <a:off x="3503614" y="1966913"/>
            <a:ext cx="339725" cy="80962"/>
          </a:xfrm>
          <a:custGeom>
            <a:avLst/>
            <a:gdLst>
              <a:gd name="T0" fmla="*/ 0 w 214"/>
              <a:gd name="T1" fmla="*/ 2147483646 h 51"/>
              <a:gd name="T2" fmla="*/ 2147483646 w 214"/>
              <a:gd name="T3" fmla="*/ 2147483646 h 51"/>
              <a:gd name="T4" fmla="*/ 2147483646 w 214"/>
              <a:gd name="T5" fmla="*/ 0 h 51"/>
              <a:gd name="T6" fmla="*/ 0 60000 65536"/>
              <a:gd name="T7" fmla="*/ 0 60000 65536"/>
              <a:gd name="T8" fmla="*/ 0 60000 65536"/>
              <a:gd name="T9" fmla="*/ 0 w 214"/>
              <a:gd name="T10" fmla="*/ 0 h 51"/>
              <a:gd name="T11" fmla="*/ 214 w 214"/>
              <a:gd name="T12" fmla="*/ 51 h 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" h="51">
                <a:moveTo>
                  <a:pt x="0" y="48"/>
                </a:moveTo>
                <a:cubicBezTo>
                  <a:pt x="20" y="47"/>
                  <a:pt x="81" y="51"/>
                  <a:pt x="117" y="43"/>
                </a:cubicBezTo>
                <a:cubicBezTo>
                  <a:pt x="158" y="34"/>
                  <a:pt x="194" y="9"/>
                  <a:pt x="214" y="0"/>
                </a:cubicBezTo>
              </a:path>
            </a:pathLst>
          </a:custGeom>
          <a:noFill/>
          <a:ln w="28575" cmpd="sng">
            <a:solidFill>
              <a:srgbClr val="3399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398" name="Freeform 14"/>
          <p:cNvSpPr>
            <a:spLocks/>
          </p:cNvSpPr>
          <p:nvPr/>
        </p:nvSpPr>
        <p:spPr bwMode="auto">
          <a:xfrm>
            <a:off x="2890839" y="3394076"/>
            <a:ext cx="185737" cy="263525"/>
          </a:xfrm>
          <a:custGeom>
            <a:avLst/>
            <a:gdLst>
              <a:gd name="T0" fmla="*/ 0 w 117"/>
              <a:gd name="T1" fmla="*/ 0 h 166"/>
              <a:gd name="T2" fmla="*/ 2147483646 w 117"/>
              <a:gd name="T3" fmla="*/ 2147483646 h 166"/>
              <a:gd name="T4" fmla="*/ 2147483646 w 117"/>
              <a:gd name="T5" fmla="*/ 2147483646 h 166"/>
              <a:gd name="T6" fmla="*/ 0 60000 65536"/>
              <a:gd name="T7" fmla="*/ 0 60000 65536"/>
              <a:gd name="T8" fmla="*/ 0 60000 65536"/>
              <a:gd name="T9" fmla="*/ 0 w 117"/>
              <a:gd name="T10" fmla="*/ 0 h 166"/>
              <a:gd name="T11" fmla="*/ 117 w 117"/>
              <a:gd name="T12" fmla="*/ 166 h 16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7" h="166">
                <a:moveTo>
                  <a:pt x="0" y="0"/>
                </a:moveTo>
                <a:cubicBezTo>
                  <a:pt x="14" y="12"/>
                  <a:pt x="65" y="45"/>
                  <a:pt x="84" y="73"/>
                </a:cubicBezTo>
                <a:cubicBezTo>
                  <a:pt x="103" y="101"/>
                  <a:pt x="110" y="147"/>
                  <a:pt x="117" y="166"/>
                </a:cubicBezTo>
              </a:path>
            </a:pathLst>
          </a:custGeom>
          <a:noFill/>
          <a:ln w="28575" cmpd="sng">
            <a:solidFill>
              <a:srgbClr val="FFFF66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399" name="Freeform 15"/>
          <p:cNvSpPr>
            <a:spLocks/>
          </p:cNvSpPr>
          <p:nvPr/>
        </p:nvSpPr>
        <p:spPr bwMode="auto">
          <a:xfrm>
            <a:off x="2987676" y="3490913"/>
            <a:ext cx="74613" cy="55562"/>
          </a:xfrm>
          <a:custGeom>
            <a:avLst/>
            <a:gdLst>
              <a:gd name="T0" fmla="*/ 0 w 47"/>
              <a:gd name="T1" fmla="*/ 2147483646 h 35"/>
              <a:gd name="T2" fmla="*/ 2147483646 w 47"/>
              <a:gd name="T3" fmla="*/ 0 h 35"/>
              <a:gd name="T4" fmla="*/ 0 60000 65536"/>
              <a:gd name="T5" fmla="*/ 0 60000 65536"/>
              <a:gd name="T6" fmla="*/ 0 w 47"/>
              <a:gd name="T7" fmla="*/ 0 h 35"/>
              <a:gd name="T8" fmla="*/ 47 w 47"/>
              <a:gd name="T9" fmla="*/ 35 h 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7" h="35">
                <a:moveTo>
                  <a:pt x="0" y="35"/>
                </a:moveTo>
                <a:lnTo>
                  <a:pt x="47" y="0"/>
                </a:lnTo>
              </a:path>
            </a:pathLst>
          </a:custGeom>
          <a:noFill/>
          <a:ln w="28575" cmpd="sng">
            <a:solidFill>
              <a:srgbClr val="FFFF66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00" name="Arc 16"/>
          <p:cNvSpPr>
            <a:spLocks/>
          </p:cNvSpPr>
          <p:nvPr/>
        </p:nvSpPr>
        <p:spPr bwMode="auto">
          <a:xfrm rot="21305031" flipH="1">
            <a:off x="8712201" y="3435350"/>
            <a:ext cx="149225" cy="215900"/>
          </a:xfrm>
          <a:custGeom>
            <a:avLst/>
            <a:gdLst>
              <a:gd name="T0" fmla="*/ 33725313 w 21588"/>
              <a:gd name="T1" fmla="*/ 0 h 21494"/>
              <a:gd name="T2" fmla="*/ 340689246 w 21588"/>
              <a:gd name="T3" fmla="*/ 2124107701 h 21494"/>
              <a:gd name="T4" fmla="*/ 0 w 21588"/>
              <a:gd name="T5" fmla="*/ 2147483646 h 21494"/>
              <a:gd name="T6" fmla="*/ 0 60000 65536"/>
              <a:gd name="T7" fmla="*/ 0 60000 65536"/>
              <a:gd name="T8" fmla="*/ 0 60000 65536"/>
              <a:gd name="T9" fmla="*/ 0 w 21588"/>
              <a:gd name="T10" fmla="*/ 0 h 21494"/>
              <a:gd name="T11" fmla="*/ 21588 w 21588"/>
              <a:gd name="T12" fmla="*/ 21494 h 214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8" h="21494" fill="none" extrusionOk="0">
                <a:moveTo>
                  <a:pt x="2137" y="-1"/>
                </a:moveTo>
                <a:cubicBezTo>
                  <a:pt x="12910" y="1071"/>
                  <a:pt x="21226" y="9952"/>
                  <a:pt x="21587" y="20773"/>
                </a:cubicBezTo>
              </a:path>
              <a:path w="21588" h="21494" stroke="0" extrusionOk="0">
                <a:moveTo>
                  <a:pt x="2137" y="-1"/>
                </a:moveTo>
                <a:cubicBezTo>
                  <a:pt x="12910" y="1071"/>
                  <a:pt x="21226" y="9952"/>
                  <a:pt x="21587" y="20773"/>
                </a:cubicBezTo>
                <a:lnTo>
                  <a:pt x="0" y="21494"/>
                </a:lnTo>
                <a:lnTo>
                  <a:pt x="2137" y="-1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01" name="Arc 17"/>
          <p:cNvSpPr>
            <a:spLocks/>
          </p:cNvSpPr>
          <p:nvPr/>
        </p:nvSpPr>
        <p:spPr bwMode="auto">
          <a:xfrm rot="20482614" flipH="1">
            <a:off x="8782051" y="3492501"/>
            <a:ext cx="149225" cy="144463"/>
          </a:xfrm>
          <a:custGeom>
            <a:avLst/>
            <a:gdLst>
              <a:gd name="T0" fmla="*/ 34261660 w 21588"/>
              <a:gd name="T1" fmla="*/ 0 h 21491"/>
              <a:gd name="T2" fmla="*/ 340689246 w 21588"/>
              <a:gd name="T3" fmla="*/ 285059291 h 21491"/>
              <a:gd name="T4" fmla="*/ 0 w 21588"/>
              <a:gd name="T5" fmla="*/ 294955709 h 21491"/>
              <a:gd name="T6" fmla="*/ 0 60000 65536"/>
              <a:gd name="T7" fmla="*/ 0 60000 65536"/>
              <a:gd name="T8" fmla="*/ 0 60000 65536"/>
              <a:gd name="T9" fmla="*/ 0 w 21588"/>
              <a:gd name="T10" fmla="*/ 0 h 21491"/>
              <a:gd name="T11" fmla="*/ 21588 w 21588"/>
              <a:gd name="T12" fmla="*/ 21491 h 214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8" h="21491" fill="none" extrusionOk="0">
                <a:moveTo>
                  <a:pt x="2170" y="0"/>
                </a:moveTo>
                <a:cubicBezTo>
                  <a:pt x="12929" y="1087"/>
                  <a:pt x="21227" y="9962"/>
                  <a:pt x="21587" y="20770"/>
                </a:cubicBezTo>
              </a:path>
              <a:path w="21588" h="21491" stroke="0" extrusionOk="0">
                <a:moveTo>
                  <a:pt x="2170" y="0"/>
                </a:moveTo>
                <a:cubicBezTo>
                  <a:pt x="12929" y="1087"/>
                  <a:pt x="21227" y="9962"/>
                  <a:pt x="21587" y="20770"/>
                </a:cubicBezTo>
                <a:lnTo>
                  <a:pt x="0" y="21491"/>
                </a:lnTo>
                <a:lnTo>
                  <a:pt x="2170" y="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02" name="Arc 18"/>
          <p:cNvSpPr>
            <a:spLocks/>
          </p:cNvSpPr>
          <p:nvPr/>
        </p:nvSpPr>
        <p:spPr bwMode="auto">
          <a:xfrm rot="21314182">
            <a:off x="7159626" y="3432176"/>
            <a:ext cx="150813" cy="233363"/>
          </a:xfrm>
          <a:custGeom>
            <a:avLst/>
            <a:gdLst>
              <a:gd name="T0" fmla="*/ 86333928 w 21600"/>
              <a:gd name="T1" fmla="*/ 0 h 22628"/>
              <a:gd name="T2" fmla="*/ 357346712 w 21600"/>
              <a:gd name="T3" fmla="*/ 2147483646 h 22628"/>
              <a:gd name="T4" fmla="*/ 0 w 21600"/>
              <a:gd name="T5" fmla="*/ 2147483646 h 22628"/>
              <a:gd name="T6" fmla="*/ 0 60000 65536"/>
              <a:gd name="T7" fmla="*/ 0 60000 65536"/>
              <a:gd name="T8" fmla="*/ 0 60000 65536"/>
              <a:gd name="T9" fmla="*/ 0 w 21600"/>
              <a:gd name="T10" fmla="*/ 0 h 22628"/>
              <a:gd name="T11" fmla="*/ 21600 w 21600"/>
              <a:gd name="T12" fmla="*/ 22628 h 22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628" fill="none" extrusionOk="0">
                <a:moveTo>
                  <a:pt x="5202" y="0"/>
                </a:moveTo>
                <a:cubicBezTo>
                  <a:pt x="14836" y="2390"/>
                  <a:pt x="21600" y="11038"/>
                  <a:pt x="21600" y="20964"/>
                </a:cubicBezTo>
                <a:cubicBezTo>
                  <a:pt x="21600" y="21519"/>
                  <a:pt x="21578" y="22074"/>
                  <a:pt x="21535" y="22627"/>
                </a:cubicBezTo>
              </a:path>
              <a:path w="21600" h="22628" stroke="0" extrusionOk="0">
                <a:moveTo>
                  <a:pt x="5202" y="0"/>
                </a:moveTo>
                <a:cubicBezTo>
                  <a:pt x="14836" y="2390"/>
                  <a:pt x="21600" y="11038"/>
                  <a:pt x="21600" y="20964"/>
                </a:cubicBezTo>
                <a:cubicBezTo>
                  <a:pt x="21600" y="21519"/>
                  <a:pt x="21578" y="22074"/>
                  <a:pt x="21535" y="22627"/>
                </a:cubicBezTo>
                <a:lnTo>
                  <a:pt x="0" y="20964"/>
                </a:lnTo>
                <a:lnTo>
                  <a:pt x="5202" y="0"/>
                </a:lnTo>
                <a:close/>
              </a:path>
            </a:pathLst>
          </a:custGeom>
          <a:noFill/>
          <a:ln w="28575">
            <a:solidFill>
              <a:srgbClr val="FFFF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03" name="Freeform 19"/>
          <p:cNvSpPr>
            <a:spLocks/>
          </p:cNvSpPr>
          <p:nvPr/>
        </p:nvSpPr>
        <p:spPr bwMode="auto">
          <a:xfrm>
            <a:off x="7232650" y="3505200"/>
            <a:ext cx="107950" cy="69850"/>
          </a:xfrm>
          <a:custGeom>
            <a:avLst/>
            <a:gdLst>
              <a:gd name="T0" fmla="*/ 0 w 68"/>
              <a:gd name="T1" fmla="*/ 2147483646 h 44"/>
              <a:gd name="T2" fmla="*/ 2147483646 w 68"/>
              <a:gd name="T3" fmla="*/ 0 h 44"/>
              <a:gd name="T4" fmla="*/ 0 60000 65536"/>
              <a:gd name="T5" fmla="*/ 0 60000 65536"/>
              <a:gd name="T6" fmla="*/ 0 w 68"/>
              <a:gd name="T7" fmla="*/ 0 h 44"/>
              <a:gd name="T8" fmla="*/ 68 w 68"/>
              <a:gd name="T9" fmla="*/ 44 h 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" h="44">
                <a:moveTo>
                  <a:pt x="0" y="44"/>
                </a:moveTo>
                <a:lnTo>
                  <a:pt x="68" y="0"/>
                </a:lnTo>
              </a:path>
            </a:pathLst>
          </a:custGeom>
          <a:noFill/>
          <a:ln w="28575" cmpd="sng">
            <a:solidFill>
              <a:srgbClr val="FFFF66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04" name="Arc 20"/>
          <p:cNvSpPr>
            <a:spLocks/>
          </p:cNvSpPr>
          <p:nvPr/>
        </p:nvSpPr>
        <p:spPr bwMode="auto">
          <a:xfrm rot="9810201">
            <a:off x="7499350" y="2622551"/>
            <a:ext cx="287338" cy="131763"/>
          </a:xfrm>
          <a:custGeom>
            <a:avLst/>
            <a:gdLst>
              <a:gd name="T0" fmla="*/ 0 w 37996"/>
              <a:gd name="T1" fmla="*/ 82713003 h 21600"/>
              <a:gd name="T2" fmla="*/ 939753343 w 37996"/>
              <a:gd name="T3" fmla="*/ 111693397 h 21600"/>
              <a:gd name="T4" fmla="*/ 447345602 w 37996"/>
              <a:gd name="T5" fmla="*/ 182453666 h 21600"/>
              <a:gd name="T6" fmla="*/ 0 60000 65536"/>
              <a:gd name="T7" fmla="*/ 0 60000 65536"/>
              <a:gd name="T8" fmla="*/ 0 60000 65536"/>
              <a:gd name="T9" fmla="*/ 0 w 37996"/>
              <a:gd name="T10" fmla="*/ 0 h 21600"/>
              <a:gd name="T11" fmla="*/ 37996 w 3799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996" h="21600" fill="none" extrusionOk="0">
                <a:moveTo>
                  <a:pt x="0" y="9792"/>
                </a:moveTo>
                <a:cubicBezTo>
                  <a:pt x="3988" y="3682"/>
                  <a:pt x="10791" y="-1"/>
                  <a:pt x="18087" y="0"/>
                </a:cubicBezTo>
                <a:cubicBezTo>
                  <a:pt x="26779" y="0"/>
                  <a:pt x="34625" y="5210"/>
                  <a:pt x="37996" y="13222"/>
                </a:cubicBezTo>
              </a:path>
              <a:path w="37996" h="21600" stroke="0" extrusionOk="0">
                <a:moveTo>
                  <a:pt x="0" y="9792"/>
                </a:moveTo>
                <a:cubicBezTo>
                  <a:pt x="3988" y="3682"/>
                  <a:pt x="10791" y="-1"/>
                  <a:pt x="18087" y="0"/>
                </a:cubicBezTo>
                <a:cubicBezTo>
                  <a:pt x="26779" y="0"/>
                  <a:pt x="34625" y="5210"/>
                  <a:pt x="37996" y="13222"/>
                </a:cubicBezTo>
                <a:lnTo>
                  <a:pt x="18087" y="21600"/>
                </a:lnTo>
                <a:lnTo>
                  <a:pt x="0" y="9792"/>
                </a:lnTo>
                <a:close/>
              </a:path>
            </a:pathLst>
          </a:custGeom>
          <a:noFill/>
          <a:ln w="28575">
            <a:solidFill>
              <a:srgbClr val="3399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05" name="Text Box 21"/>
          <p:cNvSpPr txBox="1">
            <a:spLocks noChangeArrowheads="1"/>
          </p:cNvSpPr>
          <p:nvPr/>
        </p:nvSpPr>
        <p:spPr bwMode="auto">
          <a:xfrm>
            <a:off x="2466975" y="3690938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B</a:t>
            </a:r>
          </a:p>
        </p:txBody>
      </p:sp>
      <p:sp>
        <p:nvSpPr>
          <p:cNvPr id="16406" name="Text Box 22"/>
          <p:cNvSpPr txBox="1">
            <a:spLocks noChangeArrowheads="1"/>
          </p:cNvSpPr>
          <p:nvPr/>
        </p:nvSpPr>
        <p:spPr bwMode="auto">
          <a:xfrm>
            <a:off x="6019800" y="3686175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C</a:t>
            </a:r>
          </a:p>
        </p:txBody>
      </p:sp>
      <p:sp>
        <p:nvSpPr>
          <p:cNvPr id="16407" name="Text Box 23"/>
          <p:cNvSpPr txBox="1">
            <a:spLocks noChangeArrowheads="1"/>
          </p:cNvSpPr>
          <p:nvPr/>
        </p:nvSpPr>
        <p:spPr bwMode="auto">
          <a:xfrm>
            <a:off x="3457575" y="1309688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A</a:t>
            </a:r>
          </a:p>
        </p:txBody>
      </p:sp>
      <p:sp>
        <p:nvSpPr>
          <p:cNvPr id="16408" name="Text Box 24"/>
          <p:cNvSpPr txBox="1">
            <a:spLocks noChangeArrowheads="1"/>
          </p:cNvSpPr>
          <p:nvPr/>
        </p:nvSpPr>
        <p:spPr bwMode="auto">
          <a:xfrm>
            <a:off x="7391400" y="19812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A’</a:t>
            </a:r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6858000" y="3657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B’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9067800" y="3657600"/>
            <a:ext cx="762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C’</a:t>
            </a:r>
          </a:p>
        </p:txBody>
      </p:sp>
      <p:sp>
        <p:nvSpPr>
          <p:cNvPr id="16411" name="Arc 27"/>
          <p:cNvSpPr>
            <a:spLocks/>
          </p:cNvSpPr>
          <p:nvPr/>
        </p:nvSpPr>
        <p:spPr bwMode="auto">
          <a:xfrm rot="21305031" flipH="1">
            <a:off x="5680076" y="3441700"/>
            <a:ext cx="149225" cy="215900"/>
          </a:xfrm>
          <a:custGeom>
            <a:avLst/>
            <a:gdLst>
              <a:gd name="T0" fmla="*/ 33725313 w 21588"/>
              <a:gd name="T1" fmla="*/ 0 h 21494"/>
              <a:gd name="T2" fmla="*/ 340689246 w 21588"/>
              <a:gd name="T3" fmla="*/ 2124107701 h 21494"/>
              <a:gd name="T4" fmla="*/ 0 w 21588"/>
              <a:gd name="T5" fmla="*/ 2147483646 h 21494"/>
              <a:gd name="T6" fmla="*/ 0 60000 65536"/>
              <a:gd name="T7" fmla="*/ 0 60000 65536"/>
              <a:gd name="T8" fmla="*/ 0 60000 65536"/>
              <a:gd name="T9" fmla="*/ 0 w 21588"/>
              <a:gd name="T10" fmla="*/ 0 h 21494"/>
              <a:gd name="T11" fmla="*/ 21588 w 21588"/>
              <a:gd name="T12" fmla="*/ 21494 h 214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8" h="21494" fill="none" extrusionOk="0">
                <a:moveTo>
                  <a:pt x="2137" y="-1"/>
                </a:moveTo>
                <a:cubicBezTo>
                  <a:pt x="12910" y="1071"/>
                  <a:pt x="21226" y="9952"/>
                  <a:pt x="21587" y="20773"/>
                </a:cubicBezTo>
              </a:path>
              <a:path w="21588" h="21494" stroke="0" extrusionOk="0">
                <a:moveTo>
                  <a:pt x="2137" y="-1"/>
                </a:moveTo>
                <a:cubicBezTo>
                  <a:pt x="12910" y="1071"/>
                  <a:pt x="21226" y="9952"/>
                  <a:pt x="21587" y="20773"/>
                </a:cubicBezTo>
                <a:lnTo>
                  <a:pt x="0" y="21494"/>
                </a:lnTo>
                <a:lnTo>
                  <a:pt x="2137" y="-1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12" name="Arc 28"/>
          <p:cNvSpPr>
            <a:spLocks/>
          </p:cNvSpPr>
          <p:nvPr/>
        </p:nvSpPr>
        <p:spPr bwMode="auto">
          <a:xfrm rot="20482614" flipH="1">
            <a:off x="5749926" y="3498851"/>
            <a:ext cx="149225" cy="144463"/>
          </a:xfrm>
          <a:custGeom>
            <a:avLst/>
            <a:gdLst>
              <a:gd name="T0" fmla="*/ 34261660 w 21588"/>
              <a:gd name="T1" fmla="*/ 0 h 21491"/>
              <a:gd name="T2" fmla="*/ 340689246 w 21588"/>
              <a:gd name="T3" fmla="*/ 285059291 h 21491"/>
              <a:gd name="T4" fmla="*/ 0 w 21588"/>
              <a:gd name="T5" fmla="*/ 294955709 h 21491"/>
              <a:gd name="T6" fmla="*/ 0 60000 65536"/>
              <a:gd name="T7" fmla="*/ 0 60000 65536"/>
              <a:gd name="T8" fmla="*/ 0 60000 65536"/>
              <a:gd name="T9" fmla="*/ 0 w 21588"/>
              <a:gd name="T10" fmla="*/ 0 h 21491"/>
              <a:gd name="T11" fmla="*/ 21588 w 21588"/>
              <a:gd name="T12" fmla="*/ 21491 h 214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8" h="21491" fill="none" extrusionOk="0">
                <a:moveTo>
                  <a:pt x="2170" y="0"/>
                </a:moveTo>
                <a:cubicBezTo>
                  <a:pt x="12929" y="1087"/>
                  <a:pt x="21227" y="9962"/>
                  <a:pt x="21587" y="20770"/>
                </a:cubicBezTo>
              </a:path>
              <a:path w="21588" h="21491" stroke="0" extrusionOk="0">
                <a:moveTo>
                  <a:pt x="2170" y="0"/>
                </a:moveTo>
                <a:cubicBezTo>
                  <a:pt x="12929" y="1087"/>
                  <a:pt x="21227" y="9962"/>
                  <a:pt x="21587" y="20770"/>
                </a:cubicBezTo>
                <a:lnTo>
                  <a:pt x="0" y="21491"/>
                </a:lnTo>
                <a:lnTo>
                  <a:pt x="2170" y="0"/>
                </a:lnTo>
                <a:close/>
              </a:path>
            </a:pathLst>
          </a:custGeom>
          <a:noFill/>
          <a:ln w="2857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 flipH="1">
            <a:off x="2771775" y="1766888"/>
            <a:ext cx="8382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14" name="Freeform 30"/>
          <p:cNvSpPr>
            <a:spLocks/>
          </p:cNvSpPr>
          <p:nvPr/>
        </p:nvSpPr>
        <p:spPr bwMode="auto">
          <a:xfrm>
            <a:off x="2774950" y="3663950"/>
            <a:ext cx="3333750" cy="1588"/>
          </a:xfrm>
          <a:custGeom>
            <a:avLst/>
            <a:gdLst>
              <a:gd name="T0" fmla="*/ 0 w 2100"/>
              <a:gd name="T1" fmla="*/ 0 h 1"/>
              <a:gd name="T2" fmla="*/ 2147483646 w 2100"/>
              <a:gd name="T3" fmla="*/ 0 h 1"/>
              <a:gd name="T4" fmla="*/ 0 60000 65536"/>
              <a:gd name="T5" fmla="*/ 0 60000 65536"/>
              <a:gd name="T6" fmla="*/ 0 w 2100"/>
              <a:gd name="T7" fmla="*/ 0 h 1"/>
              <a:gd name="T8" fmla="*/ 2100 w 2100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00" h="1">
                <a:moveTo>
                  <a:pt x="0" y="0"/>
                </a:moveTo>
                <a:lnTo>
                  <a:pt x="2100" y="0"/>
                </a:lnTo>
              </a:path>
            </a:pathLst>
          </a:cu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15" name="Line 31"/>
          <p:cNvSpPr>
            <a:spLocks noChangeAspect="1" noChangeShapeType="1"/>
          </p:cNvSpPr>
          <p:nvPr/>
        </p:nvSpPr>
        <p:spPr bwMode="auto">
          <a:xfrm flipH="1">
            <a:off x="7086601" y="2509838"/>
            <a:ext cx="511175" cy="1162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16" name="Freeform 32"/>
          <p:cNvSpPr>
            <a:spLocks noChangeAspect="1"/>
          </p:cNvSpPr>
          <p:nvPr/>
        </p:nvSpPr>
        <p:spPr bwMode="auto">
          <a:xfrm>
            <a:off x="7094538" y="3657601"/>
            <a:ext cx="2030412" cy="4763"/>
          </a:xfrm>
          <a:custGeom>
            <a:avLst/>
            <a:gdLst>
              <a:gd name="T0" fmla="*/ 0 w 1279"/>
              <a:gd name="T1" fmla="*/ 2147483646 h 3"/>
              <a:gd name="T2" fmla="*/ 2147483646 w 1279"/>
              <a:gd name="T3" fmla="*/ 0 h 3"/>
              <a:gd name="T4" fmla="*/ 0 60000 65536"/>
              <a:gd name="T5" fmla="*/ 0 60000 65536"/>
              <a:gd name="T6" fmla="*/ 0 w 1279"/>
              <a:gd name="T7" fmla="*/ 0 h 3"/>
              <a:gd name="T8" fmla="*/ 1279 w 1279"/>
              <a:gd name="T9" fmla="*/ 3 h 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79" h="3">
                <a:moveTo>
                  <a:pt x="0" y="3"/>
                </a:moveTo>
                <a:lnTo>
                  <a:pt x="1279" y="0"/>
                </a:lnTo>
              </a:path>
            </a:pathLst>
          </a:custGeom>
          <a:noFill/>
          <a:ln w="28575">
            <a:solidFill>
              <a:srgbClr val="00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6417" name="Freeform 33"/>
          <p:cNvSpPr>
            <a:spLocks noChangeAspect="1"/>
          </p:cNvSpPr>
          <p:nvPr/>
        </p:nvSpPr>
        <p:spPr bwMode="auto">
          <a:xfrm>
            <a:off x="7594601" y="2508250"/>
            <a:ext cx="1539875" cy="1157288"/>
          </a:xfrm>
          <a:custGeom>
            <a:avLst/>
            <a:gdLst>
              <a:gd name="T0" fmla="*/ 0 w 970"/>
              <a:gd name="T1" fmla="*/ 0 h 729"/>
              <a:gd name="T2" fmla="*/ 2147483646 w 970"/>
              <a:gd name="T3" fmla="*/ 2147483646 h 729"/>
              <a:gd name="T4" fmla="*/ 0 60000 65536"/>
              <a:gd name="T5" fmla="*/ 0 60000 65536"/>
              <a:gd name="T6" fmla="*/ 0 w 970"/>
              <a:gd name="T7" fmla="*/ 0 h 729"/>
              <a:gd name="T8" fmla="*/ 970 w 970"/>
              <a:gd name="T9" fmla="*/ 729 h 7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70" h="729">
                <a:moveTo>
                  <a:pt x="0" y="0"/>
                </a:moveTo>
                <a:lnTo>
                  <a:pt x="970" y="729"/>
                </a:lnTo>
              </a:path>
            </a:pathLst>
          </a:custGeom>
          <a:noFill/>
          <a:ln w="28575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16419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5720543"/>
              </p:ext>
            </p:extLst>
          </p:nvPr>
        </p:nvGraphicFramePr>
        <p:xfrm>
          <a:off x="2479675" y="4335462"/>
          <a:ext cx="468312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3" imgW="1676400" imgH="209774" progId="Equation.3">
                  <p:embed/>
                </p:oleObj>
              </mc:Choice>
              <mc:Fallback>
                <p:oleObj name="Equation" r:id="rId3" imgW="1676400" imgH="209774" progId="Equation.3">
                  <p:embed/>
                  <p:pic>
                    <p:nvPicPr>
                      <p:cNvPr id="16419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9675" y="4335462"/>
                        <a:ext cx="4683125" cy="609600"/>
                      </a:xfrm>
                      <a:prstGeom prst="rect">
                        <a:avLst/>
                      </a:prstGeom>
                      <a:solidFill>
                        <a:srgbClr val="00B05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20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260030"/>
              </p:ext>
            </p:extLst>
          </p:nvPr>
        </p:nvGraphicFramePr>
        <p:xfrm>
          <a:off x="2539206" y="5191125"/>
          <a:ext cx="520858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5" imgW="1761941" imgH="362062" progId="Equation.DSMT4">
                  <p:embed/>
                </p:oleObj>
              </mc:Choice>
              <mc:Fallback>
                <p:oleObj name="Equation" r:id="rId5" imgW="1761941" imgH="362062" progId="Equation.DSMT4">
                  <p:embed/>
                  <p:pic>
                    <p:nvPicPr>
                      <p:cNvPr id="1642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9206" y="5191125"/>
                        <a:ext cx="5208588" cy="990600"/>
                      </a:xfrm>
                      <a:prstGeom prst="rect">
                        <a:avLst/>
                      </a:prstGeom>
                      <a:solidFill>
                        <a:srgbClr val="00B050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 Box 3"/>
          <p:cNvSpPr txBox="1">
            <a:spLocks noChangeArrowheads="1"/>
          </p:cNvSpPr>
          <p:nvPr/>
        </p:nvSpPr>
        <p:spPr bwMode="auto">
          <a:xfrm>
            <a:off x="996949" y="1309688"/>
            <a:ext cx="60960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?1</a:t>
            </a:r>
          </a:p>
        </p:txBody>
      </p:sp>
    </p:spTree>
    <p:extLst>
      <p:ext uri="{BB962C8B-B14F-4D97-AF65-F5344CB8AC3E}">
        <p14:creationId xmlns:p14="http://schemas.microsoft.com/office/powerpoint/2010/main" val="285823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0" name="Rectangle 38"/>
          <p:cNvSpPr>
            <a:spLocks noChangeArrowheads="1"/>
          </p:cNvSpPr>
          <p:nvPr/>
        </p:nvSpPr>
        <p:spPr bwMode="auto">
          <a:xfrm>
            <a:off x="345440" y="790687"/>
            <a:ext cx="7678636" cy="2590800"/>
          </a:xfrm>
          <a:prstGeom prst="rect">
            <a:avLst/>
          </a:prstGeom>
          <a:solidFill>
            <a:schemeClr val="bg1">
              <a:alpha val="61000"/>
            </a:schemeClr>
          </a:solidFill>
          <a:ln w="508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vi-VN" alt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82198" y="185455"/>
            <a:ext cx="10801810" cy="116955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u="sng" dirty="0" smtClean="0">
                <a:latin typeface="Palatino Linotype" panose="02040502050505030304" pitchFamily="18" charset="0"/>
              </a:rPr>
              <a:t>- </a:t>
            </a:r>
            <a:r>
              <a:rPr lang="en-US" altLang="vi-VN" sz="2800" b="1" u="sng" dirty="0" err="1" smtClean="0">
                <a:latin typeface="Palatino Linotype" panose="02040502050505030304" pitchFamily="18" charset="0"/>
              </a:rPr>
              <a:t>Định</a:t>
            </a:r>
            <a:r>
              <a:rPr lang="en-US" altLang="vi-VN" sz="2800" b="1" u="sng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u="sng" dirty="0">
                <a:latin typeface="Palatino Linotype" panose="02040502050505030304" pitchFamily="18" charset="0"/>
              </a:rPr>
              <a:t>nghĩa</a:t>
            </a:r>
            <a:r>
              <a:rPr lang="en-US" altLang="vi-VN" sz="2800" b="1" dirty="0">
                <a:latin typeface="Palatino Linotype" panose="02040502050505030304" pitchFamily="18" charset="0"/>
              </a:rPr>
              <a:t>: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          ∆ 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A’B’C</a:t>
            </a:r>
            <a:r>
              <a:rPr lang="en-US" altLang="vi-VN" sz="2800" b="1" dirty="0">
                <a:latin typeface="Palatino Linotype" panose="02040502050505030304" pitchFamily="18" charset="0"/>
              </a:rPr>
              <a:t>’ gọi là đồng dạng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với</a:t>
            </a:r>
            <a:r>
              <a:rPr lang="en-US" altLang="vi-VN" sz="2800" b="1" dirty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∆ 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ABC </a:t>
            </a:r>
            <a:r>
              <a:rPr lang="en-US" altLang="vi-VN" sz="2800" b="1" dirty="0">
                <a:latin typeface="Palatino Linotype" panose="02040502050505030304" pitchFamily="18" charset="0"/>
              </a:rPr>
              <a:t>nếu:</a:t>
            </a:r>
          </a:p>
        </p:txBody>
      </p:sp>
      <p:graphicFrame>
        <p:nvGraphicFramePr>
          <p:cNvPr id="819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379990"/>
              </p:ext>
            </p:extLst>
          </p:nvPr>
        </p:nvGraphicFramePr>
        <p:xfrm>
          <a:off x="2404373" y="1439160"/>
          <a:ext cx="4574277" cy="6468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8" name="Equation" r:id="rId4" imgW="1866600" imgH="304560" progId="Equation.DSMT4">
                  <p:embed/>
                </p:oleObj>
              </mc:Choice>
              <mc:Fallback>
                <p:oleObj name="Equation" r:id="rId4" imgW="1866600" imgH="304560" progId="Equation.DSMT4">
                  <p:embed/>
                  <p:pic>
                    <p:nvPicPr>
                      <p:cNvPr id="819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4373" y="1439160"/>
                        <a:ext cx="4574277" cy="6468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7616654"/>
              </p:ext>
            </p:extLst>
          </p:nvPr>
        </p:nvGraphicFramePr>
        <p:xfrm>
          <a:off x="2290885" y="2300807"/>
          <a:ext cx="4743213" cy="9971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9" name="Equation" r:id="rId6" imgW="1854000" imgH="507960" progId="Equation.DSMT4">
                  <p:embed/>
                </p:oleObj>
              </mc:Choice>
              <mc:Fallback>
                <p:oleObj name="Equation" r:id="rId6" imgW="1854000" imgH="507960" progId="Equation.DSMT4">
                  <p:embed/>
                  <p:pic>
                    <p:nvPicPr>
                      <p:cNvPr id="81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0885" y="2300807"/>
                        <a:ext cx="4743213" cy="9971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36" name="Text Box 44"/>
          <p:cNvSpPr txBox="1">
            <a:spLocks noChangeArrowheads="1"/>
          </p:cNvSpPr>
          <p:nvPr/>
        </p:nvSpPr>
        <p:spPr bwMode="auto">
          <a:xfrm>
            <a:off x="7034098" y="4998750"/>
            <a:ext cx="44937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latin typeface="Palatino Linotype" panose="02040502050505030304" pitchFamily="18" charset="0"/>
              </a:rPr>
              <a:t>gọi là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tỉ số đồng dạng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382198" y="3592601"/>
            <a:ext cx="115318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 smtClean="0">
                <a:latin typeface="Palatino Linotype" panose="02040502050505030304" pitchFamily="18" charset="0"/>
              </a:rPr>
              <a:t>- </a:t>
            </a:r>
            <a:r>
              <a:rPr lang="en-US" altLang="vi-VN" sz="2800" b="1" u="sng" dirty="0" err="1" smtClean="0">
                <a:latin typeface="Palatino Linotype" panose="02040502050505030304" pitchFamily="18" charset="0"/>
              </a:rPr>
              <a:t>Kí</a:t>
            </a:r>
            <a:r>
              <a:rPr lang="en-US" altLang="vi-VN" sz="2800" b="1" u="sng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u="sng" dirty="0" err="1" smtClean="0">
                <a:latin typeface="Palatino Linotype" panose="02040502050505030304" pitchFamily="18" charset="0"/>
              </a:rPr>
              <a:t>hiệu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∆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A’B’C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’</a:t>
            </a:r>
            <a:r>
              <a:rPr lang="en-US" altLang="vi-VN" sz="2800" b="1" dirty="0">
                <a:latin typeface="Palatino Linotype" panose="02040502050505030304" pitchFamily="18" charset="0"/>
              </a:rPr>
              <a:t> đồng dạng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với</a:t>
            </a:r>
            <a:r>
              <a:rPr lang="en-US" altLang="vi-VN" sz="2800" b="1" dirty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∆ 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ABC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 smtClean="0">
                <a:latin typeface="Palatino Linotype" panose="02040502050505030304" pitchFamily="18" charset="0"/>
              </a:rPr>
              <a:t>là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  </a:t>
            </a: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latin typeface="Palatino Linotype" panose="02040502050505030304" pitchFamily="18" charset="0"/>
              </a:rPr>
              <a:t>A’B’C’ </a:t>
            </a:r>
            <a:r>
              <a:rPr lang="en-US" altLang="vi-VN" sz="28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latin typeface="Palatino Linotype" panose="02040502050505030304" pitchFamily="18" charset="0"/>
              </a:rPr>
              <a:t>ABC </a:t>
            </a: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3092403"/>
              </p:ext>
            </p:extLst>
          </p:nvPr>
        </p:nvGraphicFramePr>
        <p:xfrm>
          <a:off x="1390650" y="4792663"/>
          <a:ext cx="5588000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" name="Equation" r:id="rId8" imgW="2184120" imgH="507960" progId="Equation.DSMT4">
                  <p:embed/>
                </p:oleObj>
              </mc:Choice>
              <mc:Fallback>
                <p:oleObj name="Equation" r:id="rId8" imgW="218412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0650" y="4792663"/>
                        <a:ext cx="5588000" cy="99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97089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8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8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2880888"/>
              </p:ext>
            </p:extLst>
          </p:nvPr>
        </p:nvGraphicFramePr>
        <p:xfrm>
          <a:off x="5713274" y="1912152"/>
          <a:ext cx="3798887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0" name="Equation" r:id="rId3" imgW="1866600" imgH="304560" progId="Equation.DSMT4">
                  <p:embed/>
                </p:oleObj>
              </mc:Choice>
              <mc:Fallback>
                <p:oleObj name="Equation" r:id="rId3" imgW="1866600" imgH="304560" progId="Equation.DSMT4">
                  <p:embed/>
                  <p:pic>
                    <p:nvPicPr>
                      <p:cNvPr id="276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3274" y="1912152"/>
                        <a:ext cx="3798887" cy="647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2534265"/>
              </p:ext>
            </p:extLst>
          </p:nvPr>
        </p:nvGraphicFramePr>
        <p:xfrm>
          <a:off x="5660365" y="2898824"/>
          <a:ext cx="3904114" cy="986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Equation" r:id="rId5" imgW="1854000" imgH="507960" progId="Equation.DSMT4">
                  <p:embed/>
                </p:oleObj>
              </mc:Choice>
              <mc:Fallback>
                <p:oleObj name="Equation" r:id="rId5" imgW="1854000" imgH="507960" progId="Equation.DSMT4">
                  <p:embed/>
                  <p:pic>
                    <p:nvPicPr>
                      <p:cNvPr id="276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0365" y="2898824"/>
                        <a:ext cx="3904114" cy="98674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503555" y="493396"/>
            <a:ext cx="10287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Tam giác ABC đồng dạng với tam giác A’B’C’ suy ra được điều gì?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1631924" y="1974287"/>
            <a:ext cx="40284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smtClean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b="1" dirty="0">
                <a:latin typeface="Palatino Linotype" panose="02040502050505030304" pitchFamily="18" charset="0"/>
              </a:rPr>
              <a:t>ABC </a:t>
            </a:r>
            <a:r>
              <a:rPr lang="en-US" altLang="vi-VN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b="1" dirty="0">
                <a:latin typeface="Palatino Linotype" panose="02040502050505030304" pitchFamily="18" charset="0"/>
              </a:rPr>
              <a:t>A’B’C’  </a:t>
            </a:r>
            <a:r>
              <a:rPr lang="en-US" altLang="vi-VN" b="1" dirty="0">
                <a:latin typeface="Palatino Linotype" panose="02040502050505030304" pitchFamily="18" charset="0"/>
                <a:sym typeface="Symbol" panose="05050102010706020507" pitchFamily="18" charset="2"/>
              </a:rPr>
              <a:t>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901614" y="3885566"/>
            <a:ext cx="10287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Tam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giác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MNP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đồng dạng với tam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giác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DEF </a:t>
            </a:r>
            <a:r>
              <a:rPr lang="en-US" altLang="vi-VN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suy</a:t>
            </a:r>
            <a:r>
              <a:rPr lang="en-US" altLang="vi-VN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ra được điều gì?</a:t>
            </a:r>
          </a:p>
        </p:txBody>
      </p:sp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1279356" y="5068983"/>
            <a:ext cx="40284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smtClean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b="1" dirty="0" smtClean="0">
                <a:latin typeface="Palatino Linotype" panose="02040502050505030304" pitchFamily="18" charset="0"/>
              </a:rPr>
              <a:t>MNP </a:t>
            </a:r>
            <a:r>
              <a:rPr lang="en-US" altLang="vi-VN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b="1" dirty="0" smtClean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b="1" dirty="0" smtClean="0">
                <a:latin typeface="Palatino Linotype" panose="02040502050505030304" pitchFamily="18" charset="0"/>
              </a:rPr>
              <a:t>DEF </a:t>
            </a:r>
            <a:r>
              <a:rPr lang="en-US" altLang="vi-VN" b="1" dirty="0" smtClean="0">
                <a:latin typeface="Palatino Linotype" panose="02040502050505030304" pitchFamily="18" charset="0"/>
                <a:sym typeface="Symbol" panose="05050102010706020507" pitchFamily="18" charset="2"/>
              </a:rPr>
              <a:t></a:t>
            </a:r>
            <a:endParaRPr lang="en-US" altLang="vi-VN" b="1" dirty="0">
              <a:latin typeface="Palatino Linotype" panose="02040502050505030304" pitchFamily="18" charset="0"/>
              <a:sym typeface="Symbol" panose="05050102010706020507" pitchFamily="18" charset="2"/>
            </a:endParaRPr>
          </a:p>
        </p:txBody>
      </p:sp>
      <p:graphicFrame>
        <p:nvGraphicFramePr>
          <p:cNvPr id="8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299532"/>
              </p:ext>
            </p:extLst>
          </p:nvPr>
        </p:nvGraphicFramePr>
        <p:xfrm>
          <a:off x="5119688" y="4962525"/>
          <a:ext cx="34639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2" name="Equation" r:id="rId7" imgW="1701720" imgH="304560" progId="Equation.DSMT4">
                  <p:embed/>
                </p:oleObj>
              </mc:Choice>
              <mc:Fallback>
                <p:oleObj name="Equation" r:id="rId7" imgW="170172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9688" y="4962525"/>
                        <a:ext cx="3463925" cy="647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945453"/>
              </p:ext>
            </p:extLst>
          </p:nvPr>
        </p:nvGraphicFramePr>
        <p:xfrm>
          <a:off x="5227638" y="5667375"/>
          <a:ext cx="3155950" cy="985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3" name="Equation" r:id="rId9" imgW="1498320" imgH="507960" progId="Equation.DSMT4">
                  <p:embed/>
                </p:oleObj>
              </mc:Choice>
              <mc:Fallback>
                <p:oleObj name="Equation" r:id="rId9" imgW="149832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638" y="5667375"/>
                        <a:ext cx="3155950" cy="9858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1821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7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3481388" y="1114426"/>
            <a:ext cx="694550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 err="1" smtClean="0">
                <a:solidFill>
                  <a:srgbClr val="FF0000"/>
                </a:solidFill>
                <a:latin typeface="Palatino Linotype" panose="02040502050505030304" pitchFamily="18" charset="0"/>
              </a:rPr>
              <a:t>Các</a:t>
            </a:r>
            <a:r>
              <a:rPr lang="en-US" altLang="vi-VN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khẳng định sau đúng hay sai?</a:t>
            </a:r>
          </a:p>
        </p:txBody>
      </p:sp>
      <p:sp>
        <p:nvSpPr>
          <p:cNvPr id="20515" name="Text Box 35"/>
          <p:cNvSpPr txBox="1">
            <a:spLocks noChangeArrowheads="1"/>
          </p:cNvSpPr>
          <p:nvPr/>
        </p:nvSpPr>
        <p:spPr bwMode="auto">
          <a:xfrm>
            <a:off x="1981200" y="25527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1.  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ABC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=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ABC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 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ABC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ABC </a:t>
            </a:r>
          </a:p>
        </p:txBody>
      </p:sp>
      <p:sp>
        <p:nvSpPr>
          <p:cNvPr id="20518" name="Text Box 38"/>
          <p:cNvSpPr txBox="1">
            <a:spLocks noChangeArrowheads="1"/>
          </p:cNvSpPr>
          <p:nvPr/>
        </p:nvSpPr>
        <p:spPr bwMode="auto">
          <a:xfrm>
            <a:off x="1981200" y="4314825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3.  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ABC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=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A’B’C’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 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ABC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A’B’C’ </a:t>
            </a:r>
          </a:p>
        </p:txBody>
      </p:sp>
      <p:sp>
        <p:nvSpPr>
          <p:cNvPr id="20519" name="Text Box 39"/>
          <p:cNvSpPr txBox="1">
            <a:spLocks noChangeArrowheads="1"/>
          </p:cNvSpPr>
          <p:nvPr/>
        </p:nvSpPr>
        <p:spPr bwMode="auto">
          <a:xfrm>
            <a:off x="1981200" y="518160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4.  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ABC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A’B’C’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 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A’B’C’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=</a:t>
            </a:r>
            <a:r>
              <a:rPr lang="en-US" altLang="vi-VN" sz="2400" b="1" dirty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ABC </a:t>
            </a:r>
          </a:p>
        </p:txBody>
      </p:sp>
      <p:sp>
        <p:nvSpPr>
          <p:cNvPr id="20520" name="Rectangle 40"/>
          <p:cNvSpPr>
            <a:spLocks noChangeArrowheads="1"/>
          </p:cNvSpPr>
          <p:nvPr/>
        </p:nvSpPr>
        <p:spPr bwMode="auto">
          <a:xfrm>
            <a:off x="8872538" y="2429164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1" name="Rectangle 41"/>
          <p:cNvSpPr>
            <a:spLocks noChangeArrowheads="1"/>
          </p:cNvSpPr>
          <p:nvPr/>
        </p:nvSpPr>
        <p:spPr bwMode="auto">
          <a:xfrm>
            <a:off x="8882063" y="3295650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2" name="Rectangle 42"/>
          <p:cNvSpPr>
            <a:spLocks noChangeArrowheads="1"/>
          </p:cNvSpPr>
          <p:nvPr/>
        </p:nvSpPr>
        <p:spPr bwMode="auto">
          <a:xfrm>
            <a:off x="8882063" y="4195763"/>
            <a:ext cx="13716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latin typeface="Palatino Linotype" panose="02040502050505030304" pitchFamily="18" charset="0"/>
              </a:rPr>
              <a:t>ĐÚNG</a:t>
            </a:r>
          </a:p>
        </p:txBody>
      </p:sp>
      <p:sp>
        <p:nvSpPr>
          <p:cNvPr id="20523" name="Rectangle 43"/>
          <p:cNvSpPr>
            <a:spLocks noChangeArrowheads="1"/>
          </p:cNvSpPr>
          <p:nvPr/>
        </p:nvSpPr>
        <p:spPr bwMode="auto">
          <a:xfrm>
            <a:off x="8867775" y="5038725"/>
            <a:ext cx="1371600" cy="6858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vi-VN" sz="1800" b="1" dirty="0">
                <a:solidFill>
                  <a:srgbClr val="050507"/>
                </a:solidFill>
                <a:latin typeface="Palatino Linotype" panose="02040502050505030304" pitchFamily="18" charset="0"/>
              </a:rPr>
              <a:t>SAI</a:t>
            </a:r>
          </a:p>
        </p:txBody>
      </p:sp>
      <p:sp>
        <p:nvSpPr>
          <p:cNvPr id="20524" name="Text Box 44"/>
          <p:cNvSpPr txBox="1">
            <a:spLocks noChangeArrowheads="1"/>
          </p:cNvSpPr>
          <p:nvPr/>
        </p:nvSpPr>
        <p:spPr bwMode="auto">
          <a:xfrm>
            <a:off x="1981200" y="3409950"/>
            <a:ext cx="830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2.  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ABC </a:t>
            </a:r>
            <a:r>
              <a:rPr lang="en-US" altLang="vi-VN" sz="18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A’B’C’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 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A’B’C’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4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400" b="1" dirty="0">
                <a:latin typeface="Palatino Linotype" panose="02040502050505030304" pitchFamily="18" charset="0"/>
              </a:rPr>
              <a:t>ABC </a:t>
            </a:r>
          </a:p>
        </p:txBody>
      </p:sp>
      <p:pic>
        <p:nvPicPr>
          <p:cNvPr id="12299" name="Picture 45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914400"/>
            <a:ext cx="1524000" cy="1303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895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205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0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3" grpId="0"/>
      <p:bldP spid="20515" grpId="0"/>
      <p:bldP spid="20518" grpId="0"/>
      <p:bldP spid="20519" grpId="0"/>
      <p:bldP spid="20520" grpId="0" animBg="1"/>
      <p:bldP spid="20521" grpId="0" animBg="1"/>
      <p:bldP spid="20522" grpId="0" animBg="1"/>
      <p:bldP spid="20523" grpId="0" animBg="1"/>
      <p:bldP spid="205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242291" y="781350"/>
            <a:ext cx="39575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AutoNum type="alphaLcParenR" startAt="2"/>
            </a:pPr>
            <a:r>
              <a:rPr lang="en-US" altLang="vi-VN" sz="2800" b="1" dirty="0" err="1" smtClean="0">
                <a:latin typeface="Palatino Linotype" panose="02040502050505030304" pitchFamily="18" charset="0"/>
              </a:rPr>
              <a:t>Tính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chất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: (SGK/70)</a:t>
            </a:r>
            <a:endParaRPr lang="en-US" altLang="vi-VN" sz="2800" b="1" dirty="0">
              <a:latin typeface="Palatino Linotype" panose="02040502050505030304" pitchFamily="18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578590" y="2510050"/>
            <a:ext cx="90666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Tính chất 2.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 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A’B’C’ </a:t>
            </a:r>
            <a:r>
              <a:rPr lang="en-US" altLang="vi-VN" sz="28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ABC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 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ABC </a:t>
            </a:r>
            <a:r>
              <a:rPr lang="en-US" altLang="vi-VN" sz="28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A’B’C’ 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578591" y="3272050"/>
            <a:ext cx="959999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Tính chất 3.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A’B’C’ </a:t>
            </a:r>
            <a:r>
              <a:rPr lang="en-US" altLang="vi-VN" sz="28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 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A’’B’’C’’ và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A’’B’’C’’ </a:t>
            </a:r>
            <a:r>
              <a:rPr lang="en-US" altLang="vi-VN" sz="28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ABC</a:t>
            </a:r>
          </a:p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                  </a:t>
            </a:r>
            <a:r>
              <a:rPr lang="en-US" altLang="vi-VN" sz="20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    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 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A’B’C’ </a:t>
            </a:r>
            <a:r>
              <a:rPr lang="en-US" altLang="vi-VN" sz="28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ABC  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578589" y="1645700"/>
            <a:ext cx="90666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Tính </a:t>
            </a:r>
            <a:r>
              <a:rPr lang="en-US" altLang="vi-VN" sz="2800" b="1" i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chất</a:t>
            </a:r>
            <a:r>
              <a:rPr lang="en-US" altLang="vi-VN" sz="2800" b="1" i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sz="2800" b="1" i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1.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 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ABC </a:t>
            </a:r>
            <a:r>
              <a:rPr lang="en-US" altLang="vi-VN" sz="2800" b="1" dirty="0" smtClean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=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ABC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 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ABC </a:t>
            </a:r>
            <a:r>
              <a:rPr lang="en-US" altLang="vi-VN" sz="2800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ABC </a:t>
            </a:r>
            <a:endParaRPr lang="en-US" altLang="vi-VN" sz="28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165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7" grpId="0"/>
      <p:bldP spid="10248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600200" y="398237"/>
            <a:ext cx="1034241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Cho tam giác ABC. Kẻ đường thẳng a </a:t>
            </a:r>
            <a:r>
              <a:rPr lang="en-US" altLang="vi-VN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song </a:t>
            </a:r>
            <a:r>
              <a:rPr lang="en-US" altLang="vi-VN" sz="2400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song</a:t>
            </a:r>
            <a:r>
              <a:rPr lang="en-US" altLang="vi-VN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sz="2400" b="1" dirty="0">
                <a:latin typeface="Palatino Linotype" panose="02040502050505030304" pitchFamily="18" charset="0"/>
              </a:rPr>
              <a:t>với cạnh BC và cắt hai cạnh AB và AC theo thứ tự tại M và N. Hai tam giác </a:t>
            </a:r>
            <a:r>
              <a:rPr lang="en-US" altLang="vi-VN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AMN </a:t>
            </a:r>
            <a:r>
              <a:rPr lang="en-US" altLang="vi-VN" sz="2400" b="1" dirty="0">
                <a:latin typeface="Palatino Linotype" panose="02040502050505030304" pitchFamily="18" charset="0"/>
              </a:rPr>
              <a:t>và </a:t>
            </a:r>
            <a:r>
              <a:rPr lang="en-US" altLang="vi-VN" sz="24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ABC </a:t>
            </a:r>
            <a:r>
              <a:rPr lang="en-US" altLang="vi-VN" sz="2400" b="1" dirty="0">
                <a:latin typeface="Palatino Linotype" panose="02040502050505030304" pitchFamily="18" charset="0"/>
              </a:rPr>
              <a:t>có các góc và các cạnh tương ứng như thế nào?</a:t>
            </a:r>
            <a:endParaRPr lang="en-US" altLang="vi-VN" sz="2400" b="1" dirty="0">
              <a:latin typeface="Palatino Linotype" panose="02040502050505030304" pitchFamily="18" charset="0"/>
              <a:sym typeface="Symbol" panose="05050102010706020507" pitchFamily="18" charset="2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67535" y="398237"/>
            <a:ext cx="609600" cy="52322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?3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4851400" y="2348202"/>
            <a:ext cx="8382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851400" y="4253202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5689600" y="2348202"/>
            <a:ext cx="25146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461000" y="1867189"/>
            <a:ext cx="68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A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7366000" y="2805402"/>
            <a:ext cx="68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8210171" y="4119488"/>
            <a:ext cx="381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C</a:t>
            </a:r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4927600" y="3262602"/>
            <a:ext cx="2819400" cy="0"/>
          </a:xfrm>
          <a:prstGeom prst="line">
            <a:avLst/>
          </a:prstGeom>
          <a:noFill/>
          <a:ln w="28575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sz="2000" b="1" dirty="0">
              <a:latin typeface="Palatino Linotype" panose="02040502050505030304" pitchFamily="18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4899025" y="2819689"/>
            <a:ext cx="68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M</a:t>
            </a: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6832600" y="2805402"/>
            <a:ext cx="68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N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4546600" y="4199368"/>
            <a:ext cx="685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dirty="0">
                <a:latin typeface="Palatino Linotype" panose="02040502050505030304" pitchFamily="18" charset="0"/>
              </a:rPr>
              <a:t>B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270500" y="2360695"/>
            <a:ext cx="1611312" cy="919752"/>
            <a:chOff x="7984088" y="369420"/>
            <a:chExt cx="1611312" cy="919752"/>
          </a:xfrm>
        </p:grpSpPr>
        <p:sp>
          <p:nvSpPr>
            <p:cNvPr id="15" name="Freeform 51"/>
            <p:cNvSpPr>
              <a:spLocks/>
            </p:cNvSpPr>
            <p:nvPr/>
          </p:nvSpPr>
          <p:spPr bwMode="auto">
            <a:xfrm>
              <a:off x="7989419" y="376360"/>
              <a:ext cx="401637" cy="912812"/>
            </a:xfrm>
            <a:custGeom>
              <a:avLst/>
              <a:gdLst>
                <a:gd name="T0" fmla="*/ 2147483646 w 253"/>
                <a:gd name="T1" fmla="*/ 0 h 575"/>
                <a:gd name="T2" fmla="*/ 0 w 253"/>
                <a:gd name="T3" fmla="*/ 2147483646 h 575"/>
                <a:gd name="T4" fmla="*/ 0 60000 65536"/>
                <a:gd name="T5" fmla="*/ 0 60000 65536"/>
                <a:gd name="T6" fmla="*/ 0 w 253"/>
                <a:gd name="T7" fmla="*/ 0 h 575"/>
                <a:gd name="T8" fmla="*/ 253 w 253"/>
                <a:gd name="T9" fmla="*/ 575 h 57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253" h="575">
                  <a:moveTo>
                    <a:pt x="253" y="0"/>
                  </a:moveTo>
                  <a:lnTo>
                    <a:pt x="0" y="575"/>
                  </a:lnTo>
                </a:path>
              </a:pathLst>
            </a:custGeom>
            <a:noFill/>
            <a:ln w="28575" cmpd="sng">
              <a:solidFill>
                <a:srgbClr val="3399FF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8396838" y="369420"/>
              <a:ext cx="1198562" cy="915987"/>
            </a:xfrm>
            <a:custGeom>
              <a:avLst/>
              <a:gdLst>
                <a:gd name="T0" fmla="*/ 0 w 755"/>
                <a:gd name="T1" fmla="*/ 0 h 577"/>
                <a:gd name="T2" fmla="*/ 2147483646 w 755"/>
                <a:gd name="T3" fmla="*/ 2147483646 h 577"/>
                <a:gd name="T4" fmla="*/ 0 60000 65536"/>
                <a:gd name="T5" fmla="*/ 0 60000 65536"/>
                <a:gd name="T6" fmla="*/ 0 w 755"/>
                <a:gd name="T7" fmla="*/ 0 h 577"/>
                <a:gd name="T8" fmla="*/ 755 w 755"/>
                <a:gd name="T9" fmla="*/ 577 h 577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55" h="577">
                  <a:moveTo>
                    <a:pt x="0" y="0"/>
                  </a:moveTo>
                  <a:lnTo>
                    <a:pt x="755" y="577"/>
                  </a:lnTo>
                </a:path>
              </a:pathLst>
            </a:custGeom>
            <a:noFill/>
            <a:ln w="28575" cmpd="sng">
              <a:solidFill>
                <a:srgbClr val="3399FF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  <p:sp>
          <p:nvSpPr>
            <p:cNvPr id="17" name="Freeform 55"/>
            <p:cNvSpPr>
              <a:spLocks/>
            </p:cNvSpPr>
            <p:nvPr/>
          </p:nvSpPr>
          <p:spPr bwMode="auto">
            <a:xfrm>
              <a:off x="7984088" y="1270794"/>
              <a:ext cx="1611312" cy="1588"/>
            </a:xfrm>
            <a:custGeom>
              <a:avLst/>
              <a:gdLst>
                <a:gd name="T0" fmla="*/ 2147483646 w 1015"/>
                <a:gd name="T1" fmla="*/ 0 h 1"/>
                <a:gd name="T2" fmla="*/ 0 w 1015"/>
                <a:gd name="T3" fmla="*/ 0 h 1"/>
                <a:gd name="T4" fmla="*/ 0 60000 65536"/>
                <a:gd name="T5" fmla="*/ 0 60000 65536"/>
                <a:gd name="T6" fmla="*/ 0 w 1015"/>
                <a:gd name="T7" fmla="*/ 0 h 1"/>
                <a:gd name="T8" fmla="*/ 1015 w 1015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15" h="1">
                  <a:moveTo>
                    <a:pt x="1015" y="0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3399FF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 b="1" dirty="0">
                <a:latin typeface="Palatino Linotype" panose="02040502050505030304" pitchFamily="18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1444779" y="4839649"/>
            <a:ext cx="96755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vi-VN" sz="2800" b="1" dirty="0" err="1">
                <a:latin typeface="Palatino Linotype" panose="02040502050505030304" pitchFamily="18" charset="0"/>
              </a:rPr>
              <a:t>Hai</a:t>
            </a:r>
            <a:r>
              <a:rPr lang="en-US" altLang="vi-VN" sz="2800" b="1" dirty="0">
                <a:latin typeface="Palatino Linotype" panose="02040502050505030304" pitchFamily="18" charset="0"/>
              </a:rPr>
              <a:t> tam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giác</a:t>
            </a:r>
            <a:r>
              <a:rPr lang="en-US" altLang="vi-VN" sz="2800" b="1" dirty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AMN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và</a:t>
            </a:r>
            <a:r>
              <a:rPr lang="en-US" altLang="vi-VN" sz="2800" b="1" dirty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ABC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có</a:t>
            </a:r>
            <a:r>
              <a:rPr lang="en-US" altLang="vi-VN" sz="2800" b="1" dirty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các</a:t>
            </a:r>
            <a:r>
              <a:rPr lang="en-US" altLang="vi-VN" sz="2800" b="1" dirty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 smtClean="0">
                <a:latin typeface="Palatino Linotype" panose="02040502050505030304" pitchFamily="18" charset="0"/>
              </a:rPr>
              <a:t>góc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 smtClean="0">
                <a:latin typeface="Palatino Linotype" panose="02040502050505030304" pitchFamily="18" charset="0"/>
              </a:rPr>
              <a:t>tương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 smtClean="0">
                <a:latin typeface="Palatino Linotype" panose="02040502050505030304" pitchFamily="18" charset="0"/>
              </a:rPr>
              <a:t>ứng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 smtClean="0">
                <a:latin typeface="Palatino Linotype" panose="02040502050505030304" pitchFamily="18" charset="0"/>
              </a:rPr>
              <a:t>bằng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 smtClean="0">
                <a:latin typeface="Palatino Linotype" panose="02040502050505030304" pitchFamily="18" charset="0"/>
              </a:rPr>
              <a:t>nhau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và</a:t>
            </a:r>
            <a:r>
              <a:rPr lang="en-US" altLang="vi-VN" sz="2800" b="1" dirty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các</a:t>
            </a:r>
            <a:r>
              <a:rPr lang="en-US" altLang="vi-VN" sz="2800" b="1" dirty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cạnh</a:t>
            </a:r>
            <a:r>
              <a:rPr lang="en-US" altLang="vi-VN" sz="2800" b="1" dirty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tương</a:t>
            </a:r>
            <a:r>
              <a:rPr lang="en-US" altLang="vi-VN" sz="2800" b="1" dirty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>
                <a:latin typeface="Palatino Linotype" panose="02040502050505030304" pitchFamily="18" charset="0"/>
              </a:rPr>
              <a:t>ứng</a:t>
            </a:r>
            <a:r>
              <a:rPr lang="en-US" altLang="vi-VN" sz="2800" b="1" dirty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 smtClean="0">
                <a:latin typeface="Palatino Linotype" panose="02040502050505030304" pitchFamily="18" charset="0"/>
              </a:rPr>
              <a:t>tỉ</a:t>
            </a:r>
            <a:r>
              <a:rPr lang="en-US" altLang="vi-VN" sz="2800" b="1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dirty="0" err="1" smtClean="0">
                <a:latin typeface="Palatino Linotype" panose="02040502050505030304" pitchFamily="18" charset="0"/>
              </a:rPr>
              <a:t>lệ</a:t>
            </a:r>
            <a:endParaRPr lang="en-US" sz="2800" dirty="0"/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4442364" y="5932990"/>
            <a:ext cx="402844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None/>
            </a:pPr>
            <a:r>
              <a:rPr lang="en-US" altLang="vi-VN" b="1" dirty="0" smtClean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 </a:t>
            </a:r>
            <a:r>
              <a:rPr lang="en-US" altLang="vi-VN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AMN </a:t>
            </a:r>
            <a:r>
              <a:rPr lang="en-US" altLang="vi-VN" b="1" dirty="0">
                <a:solidFill>
                  <a:srgbClr val="FF0000"/>
                </a:solidFill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</a:t>
            </a:r>
            <a:r>
              <a:rPr lang="en-US" altLang="vi-VN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  <a:sym typeface="Symbol" panose="05050102010706020507" pitchFamily="18" charset="2"/>
              </a:rPr>
              <a:t></a:t>
            </a:r>
            <a:r>
              <a:rPr lang="en-US" altLang="vi-VN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ABC</a:t>
            </a:r>
            <a:endParaRPr lang="en-US" altLang="vi-VN" b="1" dirty="0">
              <a:solidFill>
                <a:srgbClr val="FF0000"/>
              </a:solidFill>
              <a:latin typeface="Palatino Linotype" panose="02040502050505030304" pitchFamily="18" charset="0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9743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6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6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71" grpId="0" animBg="1"/>
      <p:bldP spid="11276" grpId="0"/>
      <p:bldP spid="11277" grpId="0"/>
      <p:bldP spid="11278" grpId="0"/>
      <p:bldP spid="11280" grpId="0"/>
      <p:bldP spid="11281" grpId="0"/>
      <p:bldP spid="1128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193962" y="217676"/>
            <a:ext cx="33135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800" b="1" u="sng" dirty="0">
                <a:latin typeface="Palatino Linotype" panose="02040502050505030304" pitchFamily="18" charset="0"/>
              </a:rPr>
              <a:t>2- </a:t>
            </a:r>
            <a:r>
              <a:rPr lang="en-US" altLang="vi-VN" sz="2800" b="1" u="sng" dirty="0" err="1" smtClean="0">
                <a:latin typeface="Palatino Linotype" panose="02040502050505030304" pitchFamily="18" charset="0"/>
              </a:rPr>
              <a:t>Định</a:t>
            </a:r>
            <a:r>
              <a:rPr lang="en-US" altLang="vi-VN" sz="2800" b="1" u="sng" dirty="0" smtClean="0">
                <a:latin typeface="Palatino Linotype" panose="02040502050505030304" pitchFamily="18" charset="0"/>
              </a:rPr>
              <a:t> </a:t>
            </a:r>
            <a:r>
              <a:rPr lang="en-US" altLang="vi-VN" sz="2800" b="1" u="sng" dirty="0" err="1" smtClean="0">
                <a:latin typeface="Palatino Linotype" panose="02040502050505030304" pitchFamily="18" charset="0"/>
              </a:rPr>
              <a:t>lý</a:t>
            </a:r>
            <a:r>
              <a:rPr lang="en-US" altLang="vi-VN" sz="2800" b="1" u="sng" dirty="0" smtClean="0">
                <a:latin typeface="Palatino Linotype" panose="02040502050505030304" pitchFamily="18" charset="0"/>
              </a:rPr>
              <a:t> (</a:t>
            </a:r>
            <a:r>
              <a:rPr lang="en-US" altLang="vi-VN" sz="2800" b="1" u="sng" dirty="0" err="1" smtClean="0">
                <a:latin typeface="Palatino Linotype" panose="02040502050505030304" pitchFamily="18" charset="0"/>
              </a:rPr>
              <a:t>sgk</a:t>
            </a:r>
            <a:r>
              <a:rPr lang="en-US" altLang="vi-VN" sz="2800" b="1" u="sng" dirty="0" smtClean="0">
                <a:latin typeface="Palatino Linotype" panose="02040502050505030304" pitchFamily="18" charset="0"/>
              </a:rPr>
              <a:t>/70)</a:t>
            </a:r>
            <a:endParaRPr lang="en-US" altLang="vi-VN" sz="2800" b="1" u="sng" dirty="0">
              <a:latin typeface="Palatino Linotype" panose="02040502050505030304" pitchFamily="18" charset="0"/>
            </a:endParaRP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32936" y="789031"/>
            <a:ext cx="11831781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b="1" dirty="0">
                <a:latin typeface="Palatino Linotype" panose="02040502050505030304" pitchFamily="18" charset="0"/>
              </a:rPr>
              <a:t>Nếu một đường thẳng cắt hai cạnh của tam giác và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song </a:t>
            </a:r>
            <a:r>
              <a:rPr lang="en-US" altLang="vi-VN" b="1" dirty="0" err="1">
                <a:solidFill>
                  <a:srgbClr val="FF0000"/>
                </a:solidFill>
                <a:latin typeface="Palatino Linotype" panose="02040502050505030304" pitchFamily="18" charset="0"/>
              </a:rPr>
              <a:t>song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r>
              <a:rPr lang="en-US" altLang="vi-VN" b="1" dirty="0">
                <a:latin typeface="Palatino Linotype" panose="02040502050505030304" pitchFamily="18" charset="0"/>
              </a:rPr>
              <a:t>với cạnh còn lại thì nó tạo thành </a:t>
            </a:r>
            <a:r>
              <a:rPr lang="en-US" altLang="vi-VN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một tam giác mới đồng dạng với tam giác đã cho.</a:t>
            </a:r>
            <a:endParaRPr lang="en-US" altLang="vi-VN" b="1" dirty="0">
              <a:solidFill>
                <a:srgbClr val="FF0000"/>
              </a:solidFill>
              <a:latin typeface="Palatino Linotype" panose="02040502050505030304" pitchFamily="18" charset="0"/>
              <a:sym typeface="Symbol" panose="05050102010706020507" pitchFamily="18" charset="2"/>
            </a:endParaRP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232472" y="3011954"/>
            <a:ext cx="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295" name="Freeform 7"/>
          <p:cNvSpPr>
            <a:spLocks/>
          </p:cNvSpPr>
          <p:nvPr/>
        </p:nvSpPr>
        <p:spPr bwMode="auto">
          <a:xfrm>
            <a:off x="1622872" y="4032717"/>
            <a:ext cx="4627562" cy="17463"/>
          </a:xfrm>
          <a:custGeom>
            <a:avLst/>
            <a:gdLst>
              <a:gd name="T0" fmla="*/ 0 w 2915"/>
              <a:gd name="T1" fmla="*/ 0 h 11"/>
              <a:gd name="T2" fmla="*/ 2147483646 w 2915"/>
              <a:gd name="T3" fmla="*/ 2147483646 h 11"/>
              <a:gd name="T4" fmla="*/ 0 60000 65536"/>
              <a:gd name="T5" fmla="*/ 0 60000 65536"/>
              <a:gd name="T6" fmla="*/ 0 w 2915"/>
              <a:gd name="T7" fmla="*/ 0 h 11"/>
              <a:gd name="T8" fmla="*/ 2915 w 2915"/>
              <a:gd name="T9" fmla="*/ 11 h 1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15" h="11">
                <a:moveTo>
                  <a:pt x="0" y="0"/>
                </a:moveTo>
                <a:lnTo>
                  <a:pt x="2915" y="11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559372" y="3321516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GT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308671" y="2964330"/>
            <a:ext cx="43195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ABC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MN // BC (M AB; N  AC)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546672" y="4274016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KL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384873" y="4274016"/>
            <a:ext cx="2719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  <a:sym typeface="Symbol" panose="05050102010706020507" pitchFamily="18" charset="2"/>
              </a:rPr>
              <a:t>AMN </a:t>
            </a:r>
            <a:r>
              <a:rPr lang="en-US" altLang="vi-VN" sz="2400" b="1" dirty="0">
                <a:latin typeface="MS Mincho" pitchFamily="49" charset="-128"/>
                <a:ea typeface="MS Mincho" pitchFamily="49" charset="-128"/>
                <a:sym typeface="Symbol" panose="05050102010706020507" pitchFamily="18" charset="2"/>
              </a:rPr>
              <a:t>∽ </a:t>
            </a:r>
            <a:r>
              <a:rPr lang="en-US" altLang="vi-VN" sz="2400" b="1" dirty="0">
                <a:latin typeface="Arial Unicode MS" pitchFamily="34" charset="-128"/>
                <a:ea typeface="MS Mincho" pitchFamily="49" charset="-128"/>
                <a:sym typeface="Symbol" panose="05050102010706020507" pitchFamily="18" charset="2"/>
              </a:rPr>
              <a:t>ABC</a:t>
            </a:r>
          </a:p>
        </p:txBody>
      </p:sp>
      <p:sp>
        <p:nvSpPr>
          <p:cNvPr id="12300" name="Line 12"/>
          <p:cNvSpPr>
            <a:spLocks noChangeShapeType="1"/>
          </p:cNvSpPr>
          <p:nvPr/>
        </p:nvSpPr>
        <p:spPr bwMode="auto">
          <a:xfrm flipH="1">
            <a:off x="6628259" y="3131016"/>
            <a:ext cx="8382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>
            <a:off x="6628259" y="5036016"/>
            <a:ext cx="3352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7466459" y="3131016"/>
            <a:ext cx="2514600" cy="1905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7237859" y="2650004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A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9142859" y="3588216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a</a:t>
            </a:r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9752459" y="5112216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C</a:t>
            </a:r>
          </a:p>
        </p:txBody>
      </p:sp>
      <p:sp>
        <p:nvSpPr>
          <p:cNvPr id="12310" name="Line 22"/>
          <p:cNvSpPr>
            <a:spLocks noChangeShapeType="1"/>
          </p:cNvSpPr>
          <p:nvPr/>
        </p:nvSpPr>
        <p:spPr bwMode="auto">
          <a:xfrm>
            <a:off x="6704459" y="4045416"/>
            <a:ext cx="2819400" cy="0"/>
          </a:xfrm>
          <a:prstGeom prst="line">
            <a:avLst/>
          </a:prstGeom>
          <a:noFill/>
          <a:ln w="28575">
            <a:solidFill>
              <a:srgbClr val="FF66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b="1" dirty="0">
              <a:latin typeface="Palatino Linotype" panose="02040502050505030304" pitchFamily="18" charset="0"/>
            </a:endParaRP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6675884" y="3602504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M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8609459" y="3588216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N</a:t>
            </a:r>
          </a:p>
        </p:txBody>
      </p:sp>
      <p:sp>
        <p:nvSpPr>
          <p:cNvPr id="12313" name="Text Box 25"/>
          <p:cNvSpPr txBox="1">
            <a:spLocks noChangeArrowheads="1"/>
          </p:cNvSpPr>
          <p:nvPr/>
        </p:nvSpPr>
        <p:spPr bwMode="auto">
          <a:xfrm>
            <a:off x="6323459" y="5112216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1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vi-VN" sz="2400" b="1" dirty="0">
                <a:latin typeface="Palatino Linotype" panose="0204050205050503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582424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600"/>
                                        <p:tgtEl>
                                          <p:spTgt spid="12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600"/>
                                        <p:tgtEl>
                                          <p:spTgt spid="12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2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6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7813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80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80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80"/>
                                        <p:tgtEl>
                                          <p:spTgt spid="122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animBg="1"/>
      <p:bldP spid="12298" grpId="0"/>
      <p:bldP spid="12299" grpId="0"/>
      <p:bldP spid="12306" grpId="0"/>
      <p:bldP spid="12307" grpId="0"/>
      <p:bldP spid="12309" grpId="0"/>
      <p:bldP spid="12311" grpId="0"/>
      <p:bldP spid="12312" grpId="0"/>
      <p:bldP spid="123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</TotalTime>
  <Words>643</Words>
  <Application>Microsoft Office PowerPoint</Application>
  <PresentationFormat>Widescreen</PresentationFormat>
  <Paragraphs>128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 Unicode MS</vt:lpstr>
      <vt:lpstr>MS Mincho</vt:lpstr>
      <vt:lpstr>Arial</vt:lpstr>
      <vt:lpstr>Calibri</vt:lpstr>
      <vt:lpstr>Cambria Math</vt:lpstr>
      <vt:lpstr>Palatino Linotype</vt:lpstr>
      <vt:lpstr>Symbol</vt:lpstr>
      <vt:lpstr>Times New Roman</vt:lpstr>
      <vt:lpstr>Wingdings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MyPC</dc:creator>
  <cp:lastModifiedBy>Windows User</cp:lastModifiedBy>
  <cp:revision>18</cp:revision>
  <dcterms:created xsi:type="dcterms:W3CDTF">2021-03-06T02:36:45Z</dcterms:created>
  <dcterms:modified xsi:type="dcterms:W3CDTF">2022-02-23T01:51:48Z</dcterms:modified>
</cp:coreProperties>
</file>