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3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6AD21-A927-4F8A-A9EC-A1C572FE714D}" type="datetimeFigureOut">
              <a:rPr lang="vi-VN" smtClean="0"/>
              <a:pPr/>
              <a:t>15/01/2020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05895F9-D51E-464A-AF69-106408B8D0E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6AD21-A927-4F8A-A9EC-A1C572FE714D}" type="datetimeFigureOut">
              <a:rPr lang="vi-VN" smtClean="0"/>
              <a:pPr/>
              <a:t>15/01/2020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895F9-D51E-464A-AF69-106408B8D0E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rgbClr val="FFFF00"/>
          </a:solidFill>
        </p:spPr>
        <p:txBody>
          <a:bodyPr/>
          <a:lstStyle/>
          <a:p>
            <a:r>
              <a:rPr lang="en-US" b="1" dirty="0" smtClean="0">
                <a:solidFill>
                  <a:srgbClr val="FF0000"/>
                </a:solidFill>
              </a:rPr>
              <a:t>KIỂM TRA BÀI CŨ</a:t>
            </a:r>
            <a:endParaRPr lang="vi-VN" b="1" dirty="0">
              <a:solidFill>
                <a:srgbClr val="FF0000"/>
              </a:solidFill>
            </a:endParaRPr>
          </a:p>
        </p:txBody>
      </p:sp>
      <p:sp>
        <p:nvSpPr>
          <p:cNvPr id="3" name="Subtitle 2"/>
          <p:cNvSpPr>
            <a:spLocks noGrp="1"/>
          </p:cNvSpPr>
          <p:nvPr>
            <p:ph type="subTitle" idx="1"/>
          </p:nvPr>
        </p:nvSpPr>
        <p:spPr>
          <a:xfrm>
            <a:off x="0" y="1571612"/>
            <a:ext cx="1500198" cy="500066"/>
          </a:xfrm>
        </p:spPr>
        <p:txBody>
          <a:bodyPr>
            <a:normAutofit/>
          </a:bodyPr>
          <a:lstStyle/>
          <a:p>
            <a:r>
              <a:rPr lang="en-US" sz="2400" b="1" u="sng" dirty="0" err="1" smtClean="0">
                <a:solidFill>
                  <a:schemeClr val="tx1"/>
                </a:solidFill>
              </a:rPr>
              <a:t>Câu</a:t>
            </a:r>
            <a:r>
              <a:rPr lang="en-US" sz="2400" b="1" u="sng" dirty="0" smtClean="0">
                <a:solidFill>
                  <a:schemeClr val="tx1"/>
                </a:solidFill>
              </a:rPr>
              <a:t> </a:t>
            </a:r>
            <a:r>
              <a:rPr lang="en-US" sz="2400" b="1" u="sng" dirty="0" err="1" smtClean="0">
                <a:solidFill>
                  <a:schemeClr val="tx1"/>
                </a:solidFill>
              </a:rPr>
              <a:t>hỏi</a:t>
            </a:r>
            <a:r>
              <a:rPr lang="en-US" sz="2400" b="1" u="sng" dirty="0" smtClean="0">
                <a:solidFill>
                  <a:schemeClr val="tx1"/>
                </a:solidFill>
              </a:rPr>
              <a:t> 1</a:t>
            </a:r>
            <a:endParaRPr lang="vi-VN" sz="2400" b="1" u="sng" dirty="0">
              <a:solidFill>
                <a:schemeClr val="tx1"/>
              </a:solidFill>
            </a:endParaRPr>
          </a:p>
        </p:txBody>
      </p:sp>
      <p:cxnSp>
        <p:nvCxnSpPr>
          <p:cNvPr id="5" name="Straight Connector 4"/>
          <p:cNvCxnSpPr/>
          <p:nvPr/>
        </p:nvCxnSpPr>
        <p:spPr>
          <a:xfrm>
            <a:off x="2500298" y="1000108"/>
            <a:ext cx="40719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00166" y="1571612"/>
            <a:ext cx="7643834" cy="461665"/>
          </a:xfrm>
          <a:prstGeom prst="rect">
            <a:avLst/>
          </a:prstGeom>
          <a:noFill/>
        </p:spPr>
        <p:txBody>
          <a:bodyPr wrap="square" rtlCol="0">
            <a:spAutoFit/>
          </a:bodyPr>
          <a:lstStyle/>
          <a:p>
            <a:r>
              <a:rPr lang="en-US" sz="2400" dirty="0" err="1" smtClean="0">
                <a:solidFill>
                  <a:srgbClr val="FF0000"/>
                </a:solidFill>
              </a:rPr>
              <a:t>Lịch</a:t>
            </a:r>
            <a:r>
              <a:rPr lang="en-US" sz="2400" dirty="0" smtClean="0">
                <a:solidFill>
                  <a:srgbClr val="FF0000"/>
                </a:solidFill>
              </a:rPr>
              <a:t> </a:t>
            </a:r>
            <a:r>
              <a:rPr lang="en-US" sz="2400" dirty="0" err="1" smtClean="0">
                <a:solidFill>
                  <a:srgbClr val="FF0000"/>
                </a:solidFill>
              </a:rPr>
              <a:t>sử</a:t>
            </a:r>
            <a:r>
              <a:rPr lang="en-US" sz="2400" dirty="0" smtClean="0">
                <a:solidFill>
                  <a:srgbClr val="FF0000"/>
                </a:solidFill>
              </a:rPr>
              <a:t> </a:t>
            </a:r>
            <a:r>
              <a:rPr lang="en-US" sz="2400" dirty="0" err="1" smtClean="0">
                <a:solidFill>
                  <a:srgbClr val="FF0000"/>
                </a:solidFill>
              </a:rPr>
              <a:t>là</a:t>
            </a:r>
            <a:r>
              <a:rPr lang="en-US" sz="2400" dirty="0" smtClean="0">
                <a:solidFill>
                  <a:srgbClr val="FF0000"/>
                </a:solidFill>
              </a:rPr>
              <a:t> </a:t>
            </a:r>
            <a:r>
              <a:rPr lang="en-US" sz="2400" dirty="0" err="1" smtClean="0">
                <a:solidFill>
                  <a:srgbClr val="FF0000"/>
                </a:solidFill>
              </a:rPr>
              <a:t>gì</a:t>
            </a:r>
            <a:r>
              <a:rPr lang="en-US" sz="2400" dirty="0" smtClean="0">
                <a:solidFill>
                  <a:srgbClr val="FF0000"/>
                </a:solidFill>
              </a:rPr>
              <a:t> ? </a:t>
            </a:r>
            <a:r>
              <a:rPr lang="en-US" sz="2400" dirty="0" err="1" smtClean="0">
                <a:solidFill>
                  <a:srgbClr val="FF0000"/>
                </a:solidFill>
              </a:rPr>
              <a:t>Tại</a:t>
            </a:r>
            <a:r>
              <a:rPr lang="en-US" sz="2400" dirty="0" smtClean="0">
                <a:solidFill>
                  <a:srgbClr val="FF0000"/>
                </a:solidFill>
              </a:rPr>
              <a:t> </a:t>
            </a:r>
            <a:r>
              <a:rPr lang="en-US" sz="2400" dirty="0" err="1" smtClean="0">
                <a:solidFill>
                  <a:srgbClr val="FF0000"/>
                </a:solidFill>
              </a:rPr>
              <a:t>sao</a:t>
            </a:r>
            <a:r>
              <a:rPr lang="en-US" sz="2400" dirty="0" smtClean="0">
                <a:solidFill>
                  <a:srgbClr val="FF0000"/>
                </a:solidFill>
              </a:rPr>
              <a:t> </a:t>
            </a:r>
            <a:r>
              <a:rPr lang="en-US" sz="2400" dirty="0" err="1" smtClean="0">
                <a:solidFill>
                  <a:srgbClr val="FF0000"/>
                </a:solidFill>
              </a:rPr>
              <a:t>chúng</a:t>
            </a:r>
            <a:r>
              <a:rPr lang="en-US" sz="2400" dirty="0" smtClean="0">
                <a:solidFill>
                  <a:srgbClr val="FF0000"/>
                </a:solidFill>
              </a:rPr>
              <a:t> </a:t>
            </a:r>
            <a:r>
              <a:rPr lang="en-US" sz="2400" dirty="0" err="1" smtClean="0">
                <a:solidFill>
                  <a:srgbClr val="FF0000"/>
                </a:solidFill>
              </a:rPr>
              <a:t>ta</a:t>
            </a:r>
            <a:r>
              <a:rPr lang="en-US" sz="2400" dirty="0" smtClean="0">
                <a:solidFill>
                  <a:srgbClr val="FF0000"/>
                </a:solidFill>
              </a:rPr>
              <a:t> </a:t>
            </a:r>
            <a:r>
              <a:rPr lang="en-US" sz="2400" dirty="0" err="1" smtClean="0">
                <a:solidFill>
                  <a:srgbClr val="FF0000"/>
                </a:solidFill>
              </a:rPr>
              <a:t>phải</a:t>
            </a:r>
            <a:r>
              <a:rPr lang="en-US" sz="2400" dirty="0" smtClean="0">
                <a:solidFill>
                  <a:srgbClr val="FF0000"/>
                </a:solidFill>
              </a:rPr>
              <a:t> </a:t>
            </a:r>
            <a:r>
              <a:rPr lang="en-US" sz="2400" dirty="0" err="1" smtClean="0">
                <a:solidFill>
                  <a:srgbClr val="FF0000"/>
                </a:solidFill>
              </a:rPr>
              <a:t>học</a:t>
            </a:r>
            <a:r>
              <a:rPr lang="en-US" sz="2400" dirty="0" smtClean="0">
                <a:solidFill>
                  <a:srgbClr val="FF0000"/>
                </a:solidFill>
              </a:rPr>
              <a:t> </a:t>
            </a:r>
            <a:r>
              <a:rPr lang="en-US" sz="2400" dirty="0" err="1" smtClean="0">
                <a:solidFill>
                  <a:srgbClr val="FF0000"/>
                </a:solidFill>
              </a:rPr>
              <a:t>lịch</a:t>
            </a:r>
            <a:r>
              <a:rPr lang="en-US" sz="2400" dirty="0" smtClean="0">
                <a:solidFill>
                  <a:srgbClr val="FF0000"/>
                </a:solidFill>
              </a:rPr>
              <a:t> </a:t>
            </a:r>
            <a:r>
              <a:rPr lang="en-US" sz="2400" dirty="0" err="1" smtClean="0">
                <a:solidFill>
                  <a:srgbClr val="FF0000"/>
                </a:solidFill>
              </a:rPr>
              <a:t>sử</a:t>
            </a:r>
            <a:r>
              <a:rPr lang="en-US" sz="2400" dirty="0" smtClean="0">
                <a:solidFill>
                  <a:srgbClr val="FF0000"/>
                </a:solidFill>
              </a:rPr>
              <a:t> ?</a:t>
            </a:r>
            <a:endParaRPr lang="vi-VN" sz="2400" dirty="0">
              <a:solidFill>
                <a:srgbClr val="FF0000"/>
              </a:solidFill>
            </a:endParaRPr>
          </a:p>
        </p:txBody>
      </p:sp>
      <p:sp>
        <p:nvSpPr>
          <p:cNvPr id="8" name="TextBox 7"/>
          <p:cNvSpPr txBox="1"/>
          <p:nvPr/>
        </p:nvSpPr>
        <p:spPr>
          <a:xfrm>
            <a:off x="0" y="2071678"/>
            <a:ext cx="9144000" cy="461665"/>
          </a:xfrm>
          <a:prstGeom prst="rect">
            <a:avLst/>
          </a:prstGeom>
          <a:noFill/>
        </p:spPr>
        <p:txBody>
          <a:bodyPr wrap="square" rtlCol="0">
            <a:spAutoFit/>
          </a:bodyPr>
          <a:lstStyle/>
          <a:p>
            <a:r>
              <a:rPr lang="en-US" sz="2400" dirty="0" smtClean="0"/>
              <a:t>- </a:t>
            </a:r>
            <a:r>
              <a:rPr lang="en-US" sz="2400" dirty="0" err="1" smtClean="0"/>
              <a:t>Lịch</a:t>
            </a:r>
            <a:r>
              <a:rPr lang="en-US" sz="2400" dirty="0" smtClean="0"/>
              <a:t> </a:t>
            </a:r>
            <a:r>
              <a:rPr lang="en-US" sz="2400" dirty="0" err="1" smtClean="0"/>
              <a:t>sử</a:t>
            </a:r>
            <a:r>
              <a:rPr lang="en-US" sz="2400" dirty="0" smtClean="0"/>
              <a:t> </a:t>
            </a:r>
            <a:r>
              <a:rPr lang="en-US" sz="2400" dirty="0" err="1" smtClean="0"/>
              <a:t>là</a:t>
            </a:r>
            <a:r>
              <a:rPr lang="en-US" sz="2400" dirty="0" smtClean="0"/>
              <a:t> </a:t>
            </a:r>
            <a:r>
              <a:rPr lang="en-US" sz="2400" dirty="0" err="1" smtClean="0"/>
              <a:t>những</a:t>
            </a:r>
            <a:r>
              <a:rPr lang="en-US" sz="2400" dirty="0" smtClean="0"/>
              <a:t> </a:t>
            </a:r>
            <a:r>
              <a:rPr lang="en-US" sz="2400" dirty="0" err="1" smtClean="0"/>
              <a:t>gì</a:t>
            </a:r>
            <a:r>
              <a:rPr lang="en-US" sz="2400" dirty="0" smtClean="0"/>
              <a:t> </a:t>
            </a:r>
            <a:r>
              <a:rPr lang="en-US" sz="2400" dirty="0" err="1" smtClean="0"/>
              <a:t>diễn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quá</a:t>
            </a:r>
            <a:r>
              <a:rPr lang="en-US" sz="2400" dirty="0" smtClean="0"/>
              <a:t> </a:t>
            </a:r>
            <a:r>
              <a:rPr lang="en-US" sz="2400" dirty="0" err="1" smtClean="0"/>
              <a:t>khứ</a:t>
            </a:r>
            <a:r>
              <a:rPr lang="en-US" sz="2400" dirty="0" smtClean="0"/>
              <a:t>.</a:t>
            </a:r>
            <a:endParaRPr lang="vi-VN" sz="2400" dirty="0"/>
          </a:p>
        </p:txBody>
      </p:sp>
      <p:sp>
        <p:nvSpPr>
          <p:cNvPr id="9" name="TextBox 8"/>
          <p:cNvSpPr txBox="1"/>
          <p:nvPr/>
        </p:nvSpPr>
        <p:spPr>
          <a:xfrm>
            <a:off x="0" y="2571744"/>
            <a:ext cx="9144000" cy="830997"/>
          </a:xfrm>
          <a:prstGeom prst="rect">
            <a:avLst/>
          </a:prstGeom>
          <a:noFill/>
        </p:spPr>
        <p:txBody>
          <a:bodyPr wrap="square" rtlCol="0">
            <a:spAutoFit/>
          </a:bodyPr>
          <a:lstStyle/>
          <a:p>
            <a:r>
              <a:rPr lang="en-US" dirty="0" smtClean="0"/>
              <a:t>-</a:t>
            </a:r>
            <a:r>
              <a:rPr lang="en-US" sz="2400" dirty="0" err="1" smtClean="0"/>
              <a:t>Lịch</a:t>
            </a:r>
            <a:r>
              <a:rPr lang="en-US" sz="2400" dirty="0" smtClean="0"/>
              <a:t> </a:t>
            </a:r>
            <a:r>
              <a:rPr lang="en-US" sz="2400" dirty="0" err="1" smtClean="0"/>
              <a:t>sử</a:t>
            </a:r>
            <a:r>
              <a:rPr lang="en-US" sz="2400" dirty="0" smtClean="0"/>
              <a:t> </a:t>
            </a:r>
            <a:r>
              <a:rPr lang="en-US" sz="2400" dirty="0" err="1" smtClean="0"/>
              <a:t>là</a:t>
            </a:r>
            <a:r>
              <a:rPr lang="en-US" sz="2400" dirty="0" smtClean="0"/>
              <a:t> </a:t>
            </a:r>
            <a:r>
              <a:rPr lang="en-US" sz="2400" dirty="0" err="1" smtClean="0"/>
              <a:t>khoa</a:t>
            </a:r>
            <a:r>
              <a:rPr lang="en-US" sz="2400" dirty="0" smtClean="0"/>
              <a:t> </a:t>
            </a:r>
            <a:r>
              <a:rPr lang="en-US" sz="2400" dirty="0" err="1" smtClean="0"/>
              <a:t>học</a:t>
            </a:r>
            <a:r>
              <a:rPr lang="en-US" sz="2400" dirty="0" smtClean="0"/>
              <a:t> </a:t>
            </a:r>
            <a:r>
              <a:rPr lang="en-US" sz="2400" dirty="0" err="1" smtClean="0"/>
              <a:t>tìm</a:t>
            </a:r>
            <a:r>
              <a:rPr lang="en-US" sz="2400" dirty="0" smtClean="0"/>
              <a:t> </a:t>
            </a:r>
            <a:r>
              <a:rPr lang="en-US" sz="2400" dirty="0" err="1" smtClean="0"/>
              <a:t>hiểu</a:t>
            </a:r>
            <a:r>
              <a:rPr lang="en-US" sz="2400" dirty="0" smtClean="0"/>
              <a:t> </a:t>
            </a:r>
            <a:r>
              <a:rPr lang="en-US" sz="2400" dirty="0" err="1" smtClean="0"/>
              <a:t>và</a:t>
            </a:r>
            <a:r>
              <a:rPr lang="en-US" sz="2400" dirty="0" smtClean="0"/>
              <a:t> </a:t>
            </a:r>
            <a:r>
              <a:rPr lang="en-US" sz="2400" dirty="0" err="1" smtClean="0"/>
              <a:t>dựng</a:t>
            </a:r>
            <a:r>
              <a:rPr lang="en-US" sz="2400" dirty="0"/>
              <a:t> </a:t>
            </a:r>
            <a:r>
              <a:rPr lang="en-US" sz="2400" dirty="0" err="1" smtClean="0"/>
              <a:t>lại</a:t>
            </a:r>
            <a:r>
              <a:rPr lang="en-US" sz="2400" dirty="0" smtClean="0"/>
              <a:t> </a:t>
            </a:r>
            <a:r>
              <a:rPr lang="en-US" sz="2400" dirty="0" err="1" smtClean="0"/>
              <a:t>toàn</a:t>
            </a:r>
            <a:r>
              <a:rPr lang="en-US" sz="2400" dirty="0" smtClean="0"/>
              <a:t> </a:t>
            </a:r>
            <a:r>
              <a:rPr lang="en-US" sz="2400" dirty="0" err="1" smtClean="0"/>
              <a:t>bộ</a:t>
            </a:r>
            <a:r>
              <a:rPr lang="en-US" sz="2400" dirty="0" smtClean="0"/>
              <a:t> </a:t>
            </a:r>
            <a:r>
              <a:rPr lang="en-US" sz="2400" dirty="0" err="1" smtClean="0"/>
              <a:t>hoạt</a:t>
            </a:r>
            <a:r>
              <a:rPr lang="en-US" sz="2400" dirty="0" smtClean="0"/>
              <a:t> </a:t>
            </a:r>
            <a:r>
              <a:rPr lang="en-US" sz="2400" dirty="0" err="1" smtClean="0"/>
              <a:t>động</a:t>
            </a:r>
            <a:r>
              <a:rPr lang="en-US" sz="2400" dirty="0"/>
              <a:t> </a:t>
            </a:r>
            <a:r>
              <a:rPr lang="en-US" sz="2400" dirty="0" err="1" smtClean="0"/>
              <a:t>của</a:t>
            </a:r>
            <a:r>
              <a:rPr lang="en-US" sz="2400" dirty="0" smtClean="0"/>
              <a:t> con </a:t>
            </a:r>
            <a:r>
              <a:rPr lang="en-US" sz="2400" dirty="0" err="1" smtClean="0"/>
              <a:t>người</a:t>
            </a:r>
            <a:r>
              <a:rPr lang="en-US" sz="2400" dirty="0" smtClean="0"/>
              <a:t> </a:t>
            </a:r>
            <a:r>
              <a:rPr lang="en-US" sz="2400" dirty="0" err="1" smtClean="0"/>
              <a:t>và</a:t>
            </a:r>
            <a:r>
              <a:rPr lang="en-US" sz="2400" dirty="0" smtClean="0"/>
              <a:t> </a:t>
            </a:r>
            <a:r>
              <a:rPr lang="en-US" sz="2400" dirty="0" err="1" smtClean="0"/>
              <a:t>xã</a:t>
            </a:r>
            <a:r>
              <a:rPr lang="en-US" sz="2400" dirty="0" smtClean="0"/>
              <a:t> </a:t>
            </a:r>
            <a:r>
              <a:rPr lang="en-US" sz="2400" dirty="0" err="1" smtClean="0"/>
              <a:t>hội</a:t>
            </a:r>
            <a:r>
              <a:rPr lang="en-US" sz="2400" dirty="0" smtClean="0"/>
              <a:t> </a:t>
            </a:r>
            <a:r>
              <a:rPr lang="en-US" sz="2400" dirty="0" err="1" smtClean="0"/>
              <a:t>loài</a:t>
            </a:r>
            <a:r>
              <a:rPr lang="en-US" sz="2400" dirty="0" smtClean="0"/>
              <a:t> </a:t>
            </a:r>
            <a:r>
              <a:rPr lang="en-US" sz="2400" dirty="0" err="1" smtClean="0"/>
              <a:t>người</a:t>
            </a:r>
            <a:r>
              <a:rPr lang="en-US" sz="2400" dirty="0" smtClean="0"/>
              <a:t> </a:t>
            </a:r>
            <a:r>
              <a:rPr lang="en-US" sz="2400" dirty="0" err="1" smtClean="0"/>
              <a:t>trong</a:t>
            </a:r>
            <a:r>
              <a:rPr lang="en-US" sz="2400" dirty="0" smtClean="0"/>
              <a:t> </a:t>
            </a:r>
            <a:r>
              <a:rPr lang="en-US" sz="2400" dirty="0" err="1" smtClean="0"/>
              <a:t>quá</a:t>
            </a:r>
            <a:r>
              <a:rPr lang="en-US" sz="2400" dirty="0" smtClean="0"/>
              <a:t> </a:t>
            </a:r>
            <a:r>
              <a:rPr lang="en-US" sz="2400" dirty="0" err="1" smtClean="0"/>
              <a:t>khứ</a:t>
            </a:r>
            <a:r>
              <a:rPr lang="en-US" sz="2400" dirty="0" smtClean="0"/>
              <a:t>.</a:t>
            </a:r>
            <a:endParaRPr lang="vi-VN" dirty="0"/>
          </a:p>
        </p:txBody>
      </p:sp>
      <p:sp>
        <p:nvSpPr>
          <p:cNvPr id="10" name="TextBox 9"/>
          <p:cNvSpPr txBox="1"/>
          <p:nvPr/>
        </p:nvSpPr>
        <p:spPr>
          <a:xfrm>
            <a:off x="0" y="3429000"/>
            <a:ext cx="9144000" cy="461665"/>
          </a:xfrm>
          <a:prstGeom prst="rect">
            <a:avLst/>
          </a:prstGeom>
          <a:noFill/>
        </p:spPr>
        <p:txBody>
          <a:bodyPr wrap="square" rtlCol="0">
            <a:spAutoFit/>
          </a:bodyPr>
          <a:lstStyle/>
          <a:p>
            <a:r>
              <a:rPr lang="en-US" sz="2400" dirty="0" smtClean="0"/>
              <a:t>-</a:t>
            </a:r>
            <a:r>
              <a:rPr lang="en-US" sz="2400" dirty="0" err="1" smtClean="0"/>
              <a:t>Học</a:t>
            </a:r>
            <a:r>
              <a:rPr lang="en-US" sz="2400" dirty="0" smtClean="0"/>
              <a:t> </a:t>
            </a:r>
            <a:r>
              <a:rPr lang="en-US" sz="2400" dirty="0" err="1" smtClean="0"/>
              <a:t>lịch</a:t>
            </a:r>
            <a:r>
              <a:rPr lang="en-US" sz="2400" dirty="0" smtClean="0"/>
              <a:t> </a:t>
            </a:r>
            <a:r>
              <a:rPr lang="en-US" sz="2400" dirty="0" err="1" smtClean="0"/>
              <a:t>sử</a:t>
            </a:r>
            <a:r>
              <a:rPr lang="en-US" sz="2400" dirty="0" smtClean="0"/>
              <a:t> </a:t>
            </a:r>
            <a:r>
              <a:rPr lang="en-US" sz="2400" dirty="0" err="1" smtClean="0"/>
              <a:t>để</a:t>
            </a:r>
            <a:r>
              <a:rPr lang="en-US" sz="2400" dirty="0" smtClean="0"/>
              <a:t> </a:t>
            </a:r>
            <a:r>
              <a:rPr lang="en-US" sz="2400" dirty="0" err="1" smtClean="0"/>
              <a:t>tìm</a:t>
            </a:r>
            <a:r>
              <a:rPr lang="en-US" sz="2400" dirty="0" smtClean="0"/>
              <a:t> </a:t>
            </a:r>
            <a:r>
              <a:rPr lang="en-US" sz="2400" dirty="0" err="1" smtClean="0"/>
              <a:t>được</a:t>
            </a:r>
            <a:r>
              <a:rPr lang="en-US" sz="2400" dirty="0" smtClean="0"/>
              <a:t> </a:t>
            </a:r>
            <a:r>
              <a:rPr lang="en-US" sz="2400" dirty="0" err="1" smtClean="0"/>
              <a:t>cội</a:t>
            </a:r>
            <a:r>
              <a:rPr lang="en-US" sz="2400" dirty="0" smtClean="0"/>
              <a:t> </a:t>
            </a:r>
            <a:r>
              <a:rPr lang="en-US" sz="2400" dirty="0" err="1" smtClean="0"/>
              <a:t>nguồn</a:t>
            </a:r>
            <a:r>
              <a:rPr lang="en-US" sz="2400" dirty="0" smtClean="0"/>
              <a:t> </a:t>
            </a:r>
            <a:r>
              <a:rPr lang="en-US" sz="2400" dirty="0" err="1" smtClean="0"/>
              <a:t>của</a:t>
            </a:r>
            <a:r>
              <a:rPr lang="en-US" sz="2400" dirty="0" smtClean="0"/>
              <a:t> </a:t>
            </a:r>
            <a:r>
              <a:rPr lang="en-US" sz="2400" dirty="0" err="1" smtClean="0"/>
              <a:t>dân</a:t>
            </a:r>
            <a:r>
              <a:rPr lang="en-US" sz="2400" dirty="0" smtClean="0"/>
              <a:t> </a:t>
            </a:r>
            <a:r>
              <a:rPr lang="en-US" sz="2400" dirty="0" err="1" smtClean="0"/>
              <a:t>tộc</a:t>
            </a:r>
            <a:r>
              <a:rPr lang="en-US" sz="2400" dirty="0" smtClean="0"/>
              <a:t>, </a:t>
            </a:r>
            <a:r>
              <a:rPr lang="en-US" sz="2400" dirty="0" err="1" smtClean="0"/>
              <a:t>tổ</a:t>
            </a:r>
            <a:r>
              <a:rPr lang="en-US" sz="2400" dirty="0" smtClean="0"/>
              <a:t> </a:t>
            </a:r>
            <a:r>
              <a:rPr lang="en-US" sz="2400" dirty="0" err="1" smtClean="0"/>
              <a:t>tiên</a:t>
            </a:r>
            <a:r>
              <a:rPr lang="en-US" sz="2400" dirty="0" smtClean="0"/>
              <a:t>, </a:t>
            </a:r>
            <a:r>
              <a:rPr lang="en-US" sz="2400" dirty="0" err="1" smtClean="0"/>
              <a:t>làng</a:t>
            </a:r>
            <a:r>
              <a:rPr lang="en-US" sz="2400" dirty="0" smtClean="0"/>
              <a:t> </a:t>
            </a:r>
            <a:r>
              <a:rPr lang="en-US" sz="2400" dirty="0" err="1" smtClean="0"/>
              <a:t>xóm</a:t>
            </a:r>
            <a:endParaRPr lang="vi-VN" sz="2400" dirty="0"/>
          </a:p>
        </p:txBody>
      </p:sp>
      <p:sp>
        <p:nvSpPr>
          <p:cNvPr id="11" name="TextBox 10"/>
          <p:cNvSpPr txBox="1"/>
          <p:nvPr/>
        </p:nvSpPr>
        <p:spPr>
          <a:xfrm>
            <a:off x="0" y="3929066"/>
            <a:ext cx="9144000" cy="830997"/>
          </a:xfrm>
          <a:prstGeom prst="rect">
            <a:avLst/>
          </a:prstGeom>
          <a:noFill/>
        </p:spPr>
        <p:txBody>
          <a:bodyPr wrap="square" rtlCol="0">
            <a:spAutoFit/>
          </a:bodyPr>
          <a:lstStyle/>
          <a:p>
            <a:r>
              <a:rPr lang="en-US" dirty="0" smtClean="0"/>
              <a:t>-</a:t>
            </a:r>
            <a:r>
              <a:rPr lang="en-US" sz="2400" dirty="0" err="1" smtClean="0"/>
              <a:t>Biết</a:t>
            </a:r>
            <a:r>
              <a:rPr lang="en-US" sz="2400" dirty="0" smtClean="0"/>
              <a:t> </a:t>
            </a:r>
            <a:r>
              <a:rPr lang="en-US" sz="2400" dirty="0" err="1" smtClean="0"/>
              <a:t>quá</a:t>
            </a:r>
            <a:r>
              <a:rPr lang="en-US" sz="2400" dirty="0" smtClean="0"/>
              <a:t> </a:t>
            </a:r>
            <a:r>
              <a:rPr lang="en-US" sz="2400" dirty="0" err="1" smtClean="0"/>
              <a:t>trình</a:t>
            </a:r>
            <a:r>
              <a:rPr lang="en-US" sz="2400" dirty="0" smtClean="0"/>
              <a:t> </a:t>
            </a:r>
            <a:r>
              <a:rPr lang="en-US" sz="2400" dirty="0" err="1" smtClean="0"/>
              <a:t>đấu</a:t>
            </a:r>
            <a:r>
              <a:rPr lang="en-US" sz="2400" dirty="0" smtClean="0"/>
              <a:t> </a:t>
            </a:r>
            <a:r>
              <a:rPr lang="en-US" sz="2400" dirty="0" err="1" smtClean="0"/>
              <a:t>tranh</a:t>
            </a:r>
            <a:r>
              <a:rPr lang="en-US" sz="2400" dirty="0" smtClean="0"/>
              <a:t> </a:t>
            </a:r>
            <a:r>
              <a:rPr lang="en-US" sz="2400" dirty="0" err="1" smtClean="0"/>
              <a:t>của</a:t>
            </a:r>
            <a:r>
              <a:rPr lang="en-US" sz="2400" dirty="0" smtClean="0"/>
              <a:t> </a:t>
            </a:r>
            <a:r>
              <a:rPr lang="en-US" sz="2400" dirty="0" err="1" smtClean="0"/>
              <a:t>thiên</a:t>
            </a:r>
            <a:r>
              <a:rPr lang="en-US" sz="2400" dirty="0" smtClean="0"/>
              <a:t> </a:t>
            </a:r>
            <a:r>
              <a:rPr lang="en-US" sz="2400" dirty="0" err="1" smtClean="0"/>
              <a:t>nhiên</a:t>
            </a:r>
            <a:r>
              <a:rPr lang="en-US" sz="2400" dirty="0" smtClean="0"/>
              <a:t> </a:t>
            </a:r>
            <a:r>
              <a:rPr lang="en-US" sz="2400" dirty="0" err="1" smtClean="0"/>
              <a:t>và</a:t>
            </a:r>
            <a:r>
              <a:rPr lang="en-US" sz="2400" dirty="0" smtClean="0"/>
              <a:t> </a:t>
            </a:r>
            <a:r>
              <a:rPr lang="en-US" sz="2400" dirty="0" err="1" smtClean="0"/>
              <a:t>giặc</a:t>
            </a:r>
            <a:r>
              <a:rPr lang="en-US" sz="2400" dirty="0" smtClean="0"/>
              <a:t>  </a:t>
            </a:r>
            <a:r>
              <a:rPr lang="en-US" sz="2400" dirty="0" err="1" smtClean="0"/>
              <a:t>ngoại</a:t>
            </a:r>
            <a:r>
              <a:rPr lang="en-US" sz="2400" dirty="0" smtClean="0"/>
              <a:t> </a:t>
            </a:r>
            <a:r>
              <a:rPr lang="en-US" sz="2400" dirty="0" err="1" smtClean="0"/>
              <a:t>xâm</a:t>
            </a:r>
            <a:r>
              <a:rPr lang="en-US" sz="2400" dirty="0" smtClean="0"/>
              <a:t> </a:t>
            </a:r>
            <a:r>
              <a:rPr lang="en-US" sz="2400" dirty="0" err="1" smtClean="0"/>
              <a:t>để</a:t>
            </a:r>
            <a:r>
              <a:rPr lang="en-US" sz="2400" dirty="0" smtClean="0"/>
              <a:t> </a:t>
            </a:r>
            <a:r>
              <a:rPr lang="en-US" sz="2400" dirty="0" err="1" smtClean="0"/>
              <a:t>gìn</a:t>
            </a:r>
            <a:r>
              <a:rPr lang="en-US" sz="2400" dirty="0" smtClean="0"/>
              <a:t> </a:t>
            </a:r>
            <a:r>
              <a:rPr lang="en-US" sz="2400" dirty="0" err="1" smtClean="0"/>
              <a:t>giữ</a:t>
            </a:r>
            <a:r>
              <a:rPr lang="en-US" sz="2400" dirty="0" smtClean="0"/>
              <a:t> </a:t>
            </a:r>
            <a:r>
              <a:rPr lang="en-US" sz="2400" dirty="0" err="1" smtClean="0"/>
              <a:t>độc</a:t>
            </a:r>
            <a:r>
              <a:rPr lang="en-US" sz="2400" dirty="0" smtClean="0"/>
              <a:t> </a:t>
            </a:r>
            <a:r>
              <a:rPr lang="en-US" sz="2400" dirty="0" err="1" smtClean="0"/>
              <a:t>lập</a:t>
            </a:r>
            <a:r>
              <a:rPr lang="en-US" sz="2400" dirty="0" smtClean="0"/>
              <a:t>  </a:t>
            </a:r>
            <a:r>
              <a:rPr lang="en-US" sz="2400" dirty="0" err="1" smtClean="0"/>
              <a:t>dân</a:t>
            </a:r>
            <a:r>
              <a:rPr lang="en-US" sz="2400" dirty="0" smtClean="0"/>
              <a:t> </a:t>
            </a:r>
            <a:r>
              <a:rPr lang="en-US" sz="2400" dirty="0" err="1" smtClean="0"/>
              <a:t>tộc</a:t>
            </a:r>
            <a:r>
              <a:rPr lang="en-US" sz="2400" dirty="0" smtClean="0"/>
              <a:t>.</a:t>
            </a:r>
            <a:endParaRPr lang="vi-VN" dirty="0"/>
          </a:p>
        </p:txBody>
      </p:sp>
      <p:sp>
        <p:nvSpPr>
          <p:cNvPr id="12" name="TextBox 11"/>
          <p:cNvSpPr txBox="1"/>
          <p:nvPr/>
        </p:nvSpPr>
        <p:spPr>
          <a:xfrm>
            <a:off x="0" y="4786322"/>
            <a:ext cx="9144000" cy="830997"/>
          </a:xfrm>
          <a:prstGeom prst="rect">
            <a:avLst/>
          </a:prstGeom>
          <a:noFill/>
        </p:spPr>
        <p:txBody>
          <a:bodyPr wrap="square" rtlCol="0">
            <a:spAutoFit/>
          </a:bodyPr>
          <a:lstStyle/>
          <a:p>
            <a:r>
              <a:rPr lang="en-US" sz="2400" dirty="0" smtClean="0"/>
              <a:t>-</a:t>
            </a:r>
            <a:r>
              <a:rPr lang="en-US" sz="2400" dirty="0" err="1" smtClean="0"/>
              <a:t>Biết</a:t>
            </a:r>
            <a:r>
              <a:rPr lang="en-US" sz="2400" dirty="0" smtClean="0"/>
              <a:t> </a:t>
            </a:r>
            <a:r>
              <a:rPr lang="en-US" sz="2400" dirty="0" err="1" smtClean="0"/>
              <a:t>lịch</a:t>
            </a:r>
            <a:r>
              <a:rPr lang="en-US" sz="2400" dirty="0" smtClean="0"/>
              <a:t> </a:t>
            </a:r>
            <a:r>
              <a:rPr lang="en-US" sz="2400" dirty="0" err="1" smtClean="0"/>
              <a:t>sử</a:t>
            </a:r>
            <a:r>
              <a:rPr lang="en-US" sz="2400" dirty="0" smtClean="0"/>
              <a:t> </a:t>
            </a:r>
            <a:r>
              <a:rPr lang="en-US" sz="2400" dirty="0" err="1" smtClean="0"/>
              <a:t>phát</a:t>
            </a:r>
            <a:r>
              <a:rPr lang="en-US" sz="2400" dirty="0" smtClean="0"/>
              <a:t> </a:t>
            </a:r>
            <a:r>
              <a:rPr lang="en-US" sz="2400" dirty="0" err="1" smtClean="0"/>
              <a:t>triển</a:t>
            </a:r>
            <a:r>
              <a:rPr lang="en-US" sz="2400" dirty="0" smtClean="0"/>
              <a:t> </a:t>
            </a:r>
            <a:r>
              <a:rPr lang="en-US" sz="2400" dirty="0" err="1" smtClean="0"/>
              <a:t>của</a:t>
            </a:r>
            <a:r>
              <a:rPr lang="en-US" sz="2400" dirty="0" smtClean="0"/>
              <a:t> </a:t>
            </a:r>
            <a:r>
              <a:rPr lang="en-US" sz="2400" dirty="0" err="1" smtClean="0"/>
              <a:t>nhân</a:t>
            </a:r>
            <a:r>
              <a:rPr lang="en-US" sz="2400" dirty="0" smtClean="0"/>
              <a:t> </a:t>
            </a:r>
            <a:r>
              <a:rPr lang="en-US" sz="2400" dirty="0" err="1" smtClean="0"/>
              <a:t>loại</a:t>
            </a:r>
            <a:r>
              <a:rPr lang="en-US" sz="2400" dirty="0" smtClean="0"/>
              <a:t> </a:t>
            </a:r>
            <a:r>
              <a:rPr lang="en-US" sz="2400" dirty="0" err="1" smtClean="0"/>
              <a:t>để</a:t>
            </a:r>
            <a:r>
              <a:rPr lang="en-US" sz="2400" dirty="0" smtClean="0"/>
              <a:t> </a:t>
            </a:r>
            <a:r>
              <a:rPr lang="en-US" sz="2400" dirty="0" err="1" smtClean="0"/>
              <a:t>rút</a:t>
            </a:r>
            <a:r>
              <a:rPr lang="en-US" sz="2400" dirty="0" smtClean="0"/>
              <a:t> </a:t>
            </a:r>
            <a:r>
              <a:rPr lang="en-US" sz="2400" dirty="0" err="1" smtClean="0"/>
              <a:t>ra</a:t>
            </a:r>
            <a:r>
              <a:rPr lang="en-US" sz="2400" dirty="0" smtClean="0"/>
              <a:t> </a:t>
            </a:r>
            <a:r>
              <a:rPr lang="en-US" sz="2400" dirty="0" err="1" smtClean="0"/>
              <a:t>những</a:t>
            </a:r>
            <a:r>
              <a:rPr lang="en-US" sz="2400" dirty="0" smtClean="0"/>
              <a:t> </a:t>
            </a:r>
            <a:r>
              <a:rPr lang="en-US" sz="2400" dirty="0" err="1" smtClean="0"/>
              <a:t>bài</a:t>
            </a:r>
            <a:r>
              <a:rPr lang="en-US" sz="2400" dirty="0" smtClean="0"/>
              <a:t> </a:t>
            </a:r>
            <a:r>
              <a:rPr lang="en-US" sz="2400" dirty="0" err="1" smtClean="0"/>
              <a:t>học</a:t>
            </a:r>
            <a:r>
              <a:rPr lang="en-US" sz="2400" dirty="0" smtClean="0"/>
              <a:t> </a:t>
            </a:r>
            <a:r>
              <a:rPr lang="en-US" sz="2400" dirty="0" err="1" smtClean="0"/>
              <a:t>kinh</a:t>
            </a:r>
            <a:r>
              <a:rPr lang="en-US" sz="2400" dirty="0" smtClean="0"/>
              <a:t> </a:t>
            </a:r>
            <a:r>
              <a:rPr lang="en-US" sz="2400" dirty="0" err="1" smtClean="0"/>
              <a:t>nghiệm</a:t>
            </a:r>
            <a:r>
              <a:rPr lang="en-US" sz="2400" dirty="0" smtClean="0"/>
              <a:t> </a:t>
            </a:r>
            <a:r>
              <a:rPr lang="en-US" sz="2400" dirty="0" err="1" smtClean="0"/>
              <a:t>cho</a:t>
            </a:r>
            <a:r>
              <a:rPr lang="en-US" sz="2400" dirty="0" smtClean="0"/>
              <a:t> </a:t>
            </a:r>
            <a:r>
              <a:rPr lang="en-US" sz="2400" dirty="0" err="1" smtClean="0"/>
              <a:t>hiện</a:t>
            </a:r>
            <a:r>
              <a:rPr lang="en-US" sz="2400" dirty="0" smtClean="0"/>
              <a:t> </a:t>
            </a:r>
            <a:r>
              <a:rPr lang="en-US" sz="2400" dirty="0" err="1" smtClean="0"/>
              <a:t>tại</a:t>
            </a:r>
            <a:r>
              <a:rPr lang="en-US" sz="2400" dirty="0" smtClean="0"/>
              <a:t> </a:t>
            </a:r>
            <a:r>
              <a:rPr lang="en-US" sz="2400" dirty="0" err="1" smtClean="0"/>
              <a:t>và</a:t>
            </a:r>
            <a:r>
              <a:rPr lang="en-US" sz="2400" dirty="0" smtClean="0"/>
              <a:t> </a:t>
            </a:r>
            <a:r>
              <a:rPr lang="en-US" sz="2400" dirty="0" err="1" smtClean="0"/>
              <a:t>tương</a:t>
            </a:r>
            <a:r>
              <a:rPr lang="en-US" sz="2400" dirty="0" smtClean="0"/>
              <a:t> </a:t>
            </a:r>
            <a:r>
              <a:rPr lang="en-US" sz="2400" dirty="0" err="1" smtClean="0"/>
              <a:t>lai</a:t>
            </a:r>
            <a:endParaRPr lang="vi-VN" sz="2400" dirty="0"/>
          </a:p>
        </p:txBody>
      </p:sp>
      <p:sp>
        <p:nvSpPr>
          <p:cNvPr id="13" name="TextBox 12"/>
          <p:cNvSpPr txBox="1"/>
          <p:nvPr/>
        </p:nvSpPr>
        <p:spPr>
          <a:xfrm>
            <a:off x="0" y="5643578"/>
            <a:ext cx="1500166" cy="461665"/>
          </a:xfrm>
          <a:prstGeom prst="rect">
            <a:avLst/>
          </a:prstGeom>
          <a:noFill/>
        </p:spPr>
        <p:txBody>
          <a:bodyPr wrap="square" rtlCol="0">
            <a:spAutoFit/>
          </a:bodyPr>
          <a:lstStyle/>
          <a:p>
            <a:r>
              <a:rPr lang="en-US" sz="2400" b="1" u="sng" dirty="0" err="1" smtClean="0"/>
              <a:t>Câu</a:t>
            </a:r>
            <a:r>
              <a:rPr lang="en-US" sz="2400" b="1" u="sng" dirty="0" smtClean="0"/>
              <a:t> </a:t>
            </a:r>
            <a:r>
              <a:rPr lang="en-US" sz="2400" b="1" u="sng" dirty="0" err="1" smtClean="0"/>
              <a:t>hỏi</a:t>
            </a:r>
            <a:r>
              <a:rPr lang="en-US" sz="2400" b="1" u="sng" dirty="0" smtClean="0"/>
              <a:t> 2</a:t>
            </a:r>
            <a:endParaRPr lang="vi-VN" sz="2400" b="1" u="sng" dirty="0"/>
          </a:p>
        </p:txBody>
      </p:sp>
      <p:sp>
        <p:nvSpPr>
          <p:cNvPr id="14" name="TextBox 13"/>
          <p:cNvSpPr txBox="1"/>
          <p:nvPr/>
        </p:nvSpPr>
        <p:spPr>
          <a:xfrm>
            <a:off x="1500166" y="5643578"/>
            <a:ext cx="7643834" cy="461665"/>
          </a:xfrm>
          <a:prstGeom prst="rect">
            <a:avLst/>
          </a:prstGeom>
          <a:noFill/>
        </p:spPr>
        <p:txBody>
          <a:bodyPr wrap="square" rtlCol="0">
            <a:spAutoFit/>
          </a:bodyPr>
          <a:lstStyle/>
          <a:p>
            <a:r>
              <a:rPr lang="en-US" sz="2400" dirty="0" err="1" smtClean="0">
                <a:solidFill>
                  <a:srgbClr val="FF0000"/>
                </a:solidFill>
              </a:rPr>
              <a:t>Hôm</a:t>
            </a:r>
            <a:r>
              <a:rPr lang="en-US" sz="2400" dirty="0" smtClean="0">
                <a:solidFill>
                  <a:srgbClr val="FF0000"/>
                </a:solidFill>
              </a:rPr>
              <a:t> nay </a:t>
            </a:r>
            <a:r>
              <a:rPr lang="en-US" sz="2400" dirty="0" err="1" smtClean="0">
                <a:solidFill>
                  <a:srgbClr val="FF0000"/>
                </a:solidFill>
              </a:rPr>
              <a:t>ngày</a:t>
            </a:r>
            <a:r>
              <a:rPr lang="en-US" sz="2400" dirty="0" smtClean="0">
                <a:solidFill>
                  <a:srgbClr val="FF0000"/>
                </a:solidFill>
              </a:rPr>
              <a:t> </a:t>
            </a:r>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mấy</a:t>
            </a:r>
            <a:r>
              <a:rPr lang="en-US" sz="2400" dirty="0" smtClean="0">
                <a:solidFill>
                  <a:srgbClr val="FF0000"/>
                </a:solidFill>
              </a:rPr>
              <a:t>, </a:t>
            </a:r>
            <a:r>
              <a:rPr lang="en-US" sz="2400" dirty="0" err="1" smtClean="0">
                <a:solidFill>
                  <a:srgbClr val="FF0000"/>
                </a:solidFill>
              </a:rPr>
              <a:t>tháng</a:t>
            </a:r>
            <a:r>
              <a:rPr lang="en-US" sz="2400" dirty="0" smtClean="0">
                <a:solidFill>
                  <a:srgbClr val="FF0000"/>
                </a:solidFill>
              </a:rPr>
              <a:t> </a:t>
            </a:r>
            <a:r>
              <a:rPr lang="en-US" sz="2400" dirty="0" err="1" smtClean="0">
                <a:solidFill>
                  <a:srgbClr val="FF0000"/>
                </a:solidFill>
              </a:rPr>
              <a:t>mấy</a:t>
            </a:r>
            <a:r>
              <a:rPr lang="en-US" sz="2400" dirty="0" smtClean="0">
                <a:solidFill>
                  <a:srgbClr val="FF0000"/>
                </a:solidFill>
              </a:rPr>
              <a:t>, </a:t>
            </a:r>
            <a:r>
              <a:rPr lang="en-US" sz="2400" dirty="0" err="1" smtClean="0">
                <a:solidFill>
                  <a:srgbClr val="FF0000"/>
                </a:solidFill>
              </a:rPr>
              <a:t>năm</a:t>
            </a:r>
            <a:r>
              <a:rPr lang="en-US" sz="2400" dirty="0" smtClean="0">
                <a:solidFill>
                  <a:srgbClr val="FF0000"/>
                </a:solidFill>
              </a:rPr>
              <a:t> </a:t>
            </a:r>
            <a:r>
              <a:rPr lang="en-US" sz="2400" dirty="0" err="1" smtClean="0">
                <a:solidFill>
                  <a:srgbClr val="FF0000"/>
                </a:solidFill>
              </a:rPr>
              <a:t>mấy</a:t>
            </a:r>
            <a:r>
              <a:rPr lang="en-US" sz="2400" dirty="0" smtClean="0">
                <a:solidFill>
                  <a:srgbClr val="FF0000"/>
                </a:solidFill>
              </a:rPr>
              <a:t> ?</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2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20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20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wipe(down)">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p:bldP spid="7" grpId="0" build="allAtOnce"/>
      <p:bldP spid="8" grpId="0" build="allAtOnce"/>
      <p:bldP spid="9" grpId="0" build="allAtOnce"/>
      <p:bldP spid="10" grpId="0" build="allAtOnce"/>
      <p:bldP spid="11" grpId="0" build="allAtOnce"/>
      <p:bldP spid="12" grpId="0" build="allAtOnce"/>
      <p:bldP spid="13" grpId="0" build="allAtOnce"/>
      <p:bldP spid="1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r>
              <a:rPr lang="vi-VN" sz="2400" b="1" u="sng" dirty="0" smtClean="0"/>
              <a:t>2.Người xưa đã tính thời gian như thế nào ?</a:t>
            </a:r>
            <a:endParaRPr lang="vi-VN" sz="2400" b="1" u="sng" dirty="0"/>
          </a:p>
        </p:txBody>
      </p:sp>
      <p:sp>
        <p:nvSpPr>
          <p:cNvPr id="3" name="TextBox 2"/>
          <p:cNvSpPr txBox="1"/>
          <p:nvPr/>
        </p:nvSpPr>
        <p:spPr>
          <a:xfrm>
            <a:off x="0" y="1000108"/>
            <a:ext cx="9144000" cy="2308324"/>
          </a:xfrm>
          <a:prstGeom prst="rect">
            <a:avLst/>
          </a:prstGeom>
          <a:noFill/>
        </p:spPr>
        <p:txBody>
          <a:bodyPr wrap="square" rtlCol="0">
            <a:spAutoFit/>
          </a:bodyPr>
          <a:lstStyle/>
          <a:p>
            <a:r>
              <a:rPr lang="vi-VN" sz="2400" i="1" dirty="0" smtClean="0">
                <a:solidFill>
                  <a:schemeClr val="accent4"/>
                </a:solidFill>
              </a:rPr>
              <a:t>Người xưa đã dựa vào thiên niên qua quan sát và tính toán được thời gian mọc lặn, di chuyển của mặt tròi và mặt trăng, làm ra lịch, phân chia thời gian theo tháng năm , sau đó thành giờ phút,....Lúc đầu có  nhiều cách tính lịch, tùy theo đặc điểm của từng vùng , từng dân tộc nhưng cơ bản vẫn dựa vào chu kì xoay của mặt trăng quanh trái đất ( âm lịch )</a:t>
            </a:r>
            <a:endParaRPr lang="vi-VN" sz="2400" i="1" dirty="0">
              <a:solidFill>
                <a:schemeClr val="accent4"/>
              </a:solidFill>
            </a:endParaRPr>
          </a:p>
        </p:txBody>
      </p:sp>
      <p:sp>
        <p:nvSpPr>
          <p:cNvPr id="4" name="TextBox 3"/>
          <p:cNvSpPr txBox="1"/>
          <p:nvPr/>
        </p:nvSpPr>
        <p:spPr>
          <a:xfrm>
            <a:off x="0" y="3714752"/>
            <a:ext cx="9144000" cy="461665"/>
          </a:xfrm>
          <a:prstGeom prst="rect">
            <a:avLst/>
          </a:prstGeom>
          <a:noFill/>
        </p:spPr>
        <p:txBody>
          <a:bodyPr wrap="square" rtlCol="0">
            <a:spAutoFit/>
          </a:bodyPr>
          <a:lstStyle/>
          <a:p>
            <a:r>
              <a:rPr lang="vi-VN" sz="2400" i="1" dirty="0" smtClean="0">
                <a:solidFill>
                  <a:schemeClr val="accent4"/>
                </a:solidFill>
              </a:rPr>
              <a:t>Chu kì của trái đất quanh mặt trời ( dương lịch )</a:t>
            </a:r>
            <a:endParaRPr lang="vi-VN" sz="2400" i="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1000108"/>
            <a:ext cx="9144000" cy="4429156"/>
          </a:xfrm>
          <a:prstGeom prst="rect">
            <a:avLst/>
          </a:prstGeom>
          <a:noFill/>
          <a:ln w="9525">
            <a:noFill/>
            <a:miter lim="800000"/>
            <a:headEnd/>
            <a:tailEnd/>
          </a:ln>
          <a:effectLst/>
        </p:spPr>
      </p:pic>
      <p:sp>
        <p:nvSpPr>
          <p:cNvPr id="3" name="TextBox 2"/>
          <p:cNvSpPr txBox="1"/>
          <p:nvPr/>
        </p:nvSpPr>
        <p:spPr>
          <a:xfrm>
            <a:off x="0" y="0"/>
            <a:ext cx="9144000" cy="707886"/>
          </a:xfrm>
          <a:prstGeom prst="rect">
            <a:avLst/>
          </a:prstGeom>
          <a:noFill/>
        </p:spPr>
        <p:txBody>
          <a:bodyPr wrap="square" rtlCol="0">
            <a:spAutoFit/>
          </a:bodyPr>
          <a:lstStyle/>
          <a:p>
            <a:r>
              <a:rPr lang="vi-VN" sz="2000" dirty="0" smtClean="0">
                <a:solidFill>
                  <a:srgbClr val="FF0000"/>
                </a:solidFill>
              </a:rPr>
              <a:t>Hãy xem trên bảng ghi “Những ngày lịch sử và kỉ niệm” có những đơn vị thời gian và những loại lịch nào ?</a:t>
            </a:r>
            <a:endParaRPr lang="vi-VN" sz="2000" dirty="0">
              <a:solidFill>
                <a:srgbClr val="FF0000"/>
              </a:solidFill>
            </a:endParaRPr>
          </a:p>
        </p:txBody>
      </p:sp>
      <p:sp>
        <p:nvSpPr>
          <p:cNvPr id="4" name="TextBox 3"/>
          <p:cNvSpPr txBox="1"/>
          <p:nvPr/>
        </p:nvSpPr>
        <p:spPr>
          <a:xfrm>
            <a:off x="0" y="5715016"/>
            <a:ext cx="9144000" cy="400110"/>
          </a:xfrm>
          <a:prstGeom prst="rect">
            <a:avLst/>
          </a:prstGeom>
          <a:noFill/>
        </p:spPr>
        <p:txBody>
          <a:bodyPr wrap="square" rtlCol="0">
            <a:spAutoFit/>
          </a:bodyPr>
          <a:lstStyle/>
          <a:p>
            <a:r>
              <a:rPr lang="vi-VN" sz="2000" b="1" dirty="0" smtClean="0">
                <a:solidFill>
                  <a:schemeClr val="accent3"/>
                </a:solidFill>
              </a:rPr>
              <a:t>=&gt;Ngày, tháng, năm, âm lịch, dương lịch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srcRect/>
          <a:stretch>
            <a:fillRect/>
          </a:stretch>
        </p:blipFill>
        <p:spPr bwMode="auto">
          <a:xfrm>
            <a:off x="2285984" y="714356"/>
            <a:ext cx="4500594" cy="5715016"/>
          </a:xfrm>
          <a:prstGeom prst="rect">
            <a:avLst/>
          </a:prstGeom>
          <a:noFill/>
          <a:ln w="9525">
            <a:noFill/>
            <a:miter lim="800000"/>
            <a:headEnd/>
            <a:tailEnd/>
          </a:ln>
          <a:effectLst/>
        </p:spPr>
      </p:pic>
      <p:sp>
        <p:nvSpPr>
          <p:cNvPr id="5" name="TextBox 4"/>
          <p:cNvSpPr txBox="1"/>
          <p:nvPr/>
        </p:nvSpPr>
        <p:spPr>
          <a:xfrm>
            <a:off x="0" y="0"/>
            <a:ext cx="9144000" cy="400110"/>
          </a:xfrm>
          <a:prstGeom prst="rect">
            <a:avLst/>
          </a:prstGeom>
          <a:noFill/>
        </p:spPr>
        <p:txBody>
          <a:bodyPr wrap="square" rtlCol="0">
            <a:spAutoFit/>
          </a:bodyPr>
          <a:lstStyle/>
          <a:p>
            <a:r>
              <a:rPr lang="vi-VN" sz="2000" dirty="0" smtClean="0">
                <a:solidFill>
                  <a:srgbClr val="FF0000"/>
                </a:solidFill>
              </a:rPr>
              <a:t>Quan sát trên hình và cho biết đâu là lịch âm,  đâu là lịch dương ?</a:t>
            </a:r>
            <a:endParaRPr lang="vi-VN" sz="2000" dirty="0">
              <a:solidFill>
                <a:srgbClr val="FF0000"/>
              </a:solidFill>
            </a:endParaRPr>
          </a:p>
        </p:txBody>
      </p:sp>
      <p:cxnSp>
        <p:nvCxnSpPr>
          <p:cNvPr id="7" name="Straight Arrow Connector 6"/>
          <p:cNvCxnSpPr/>
          <p:nvPr/>
        </p:nvCxnSpPr>
        <p:spPr>
          <a:xfrm flipV="1">
            <a:off x="4714876" y="3286124"/>
            <a:ext cx="2286016" cy="1571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3768" y="2928934"/>
            <a:ext cx="2000232" cy="369332"/>
          </a:xfrm>
          <a:prstGeom prst="rect">
            <a:avLst/>
          </a:prstGeom>
          <a:noFill/>
        </p:spPr>
        <p:txBody>
          <a:bodyPr wrap="square" rtlCol="0">
            <a:spAutoFit/>
          </a:bodyPr>
          <a:lstStyle/>
          <a:p>
            <a:r>
              <a:rPr lang="vi-VN" b="1" dirty="0" smtClean="0">
                <a:solidFill>
                  <a:srgbClr val="00B050"/>
                </a:solidFill>
              </a:rPr>
              <a:t>Lịch dương</a:t>
            </a:r>
            <a:endParaRPr lang="vi-VN" b="1" dirty="0">
              <a:solidFill>
                <a:srgbClr val="00B050"/>
              </a:solidFill>
            </a:endParaRPr>
          </a:p>
        </p:txBody>
      </p:sp>
      <p:cxnSp>
        <p:nvCxnSpPr>
          <p:cNvPr id="10" name="Straight Arrow Connector 9"/>
          <p:cNvCxnSpPr/>
          <p:nvPr/>
        </p:nvCxnSpPr>
        <p:spPr>
          <a:xfrm rot="10800000">
            <a:off x="1785918" y="4357694"/>
            <a:ext cx="2643206" cy="1357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4143380"/>
            <a:ext cx="1714480" cy="369332"/>
          </a:xfrm>
          <a:prstGeom prst="rect">
            <a:avLst/>
          </a:prstGeom>
          <a:noFill/>
        </p:spPr>
        <p:txBody>
          <a:bodyPr wrap="square" rtlCol="0">
            <a:spAutoFit/>
          </a:bodyPr>
          <a:lstStyle/>
          <a:p>
            <a:pPr algn="ctr"/>
            <a:r>
              <a:rPr lang="vi-VN" b="1" dirty="0" smtClean="0">
                <a:solidFill>
                  <a:srgbClr val="00B050"/>
                </a:solidFill>
              </a:rPr>
              <a:t>Lịch âm</a:t>
            </a:r>
            <a:endParaRPr lang="vi-VN"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down)">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P spid="1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r>
              <a:rPr lang="vi-VN" sz="2400" dirty="0" smtClean="0"/>
              <a:t>Cách đây 300-4000 năm, người Phương Đông đã sáng tạo ra lịch.</a:t>
            </a:r>
            <a:endParaRPr lang="vi-VN" sz="2400" dirty="0"/>
          </a:p>
        </p:txBody>
      </p:sp>
      <p:sp>
        <p:nvSpPr>
          <p:cNvPr id="3" name="TextBox 2"/>
          <p:cNvSpPr txBox="1"/>
          <p:nvPr/>
        </p:nvSpPr>
        <p:spPr>
          <a:xfrm>
            <a:off x="0" y="1000108"/>
            <a:ext cx="9144000" cy="461665"/>
          </a:xfrm>
          <a:prstGeom prst="rect">
            <a:avLst/>
          </a:prstGeom>
          <a:noFill/>
        </p:spPr>
        <p:txBody>
          <a:bodyPr wrap="square" rtlCol="0">
            <a:spAutoFit/>
          </a:bodyPr>
          <a:lstStyle/>
          <a:p>
            <a:r>
              <a:rPr lang="vi-VN" sz="2400" dirty="0" smtClean="0">
                <a:solidFill>
                  <a:srgbClr val="FF0000"/>
                </a:solidFill>
              </a:rPr>
              <a:t>?Em hiểu thế nào là dương lịch, âm lịch </a:t>
            </a:r>
            <a:endParaRPr lang="vi-VN" sz="2400" dirty="0">
              <a:solidFill>
                <a:srgbClr val="FF0000"/>
              </a:solidFill>
            </a:endParaRPr>
          </a:p>
        </p:txBody>
      </p:sp>
      <p:sp>
        <p:nvSpPr>
          <p:cNvPr id="4" name="TextBox 3"/>
          <p:cNvSpPr txBox="1"/>
          <p:nvPr/>
        </p:nvSpPr>
        <p:spPr>
          <a:xfrm>
            <a:off x="0" y="1928802"/>
            <a:ext cx="9144000" cy="1323439"/>
          </a:xfrm>
          <a:prstGeom prst="rect">
            <a:avLst/>
          </a:prstGeom>
          <a:noFill/>
        </p:spPr>
        <p:txBody>
          <a:bodyPr wrap="square" rtlCol="0">
            <a:spAutoFit/>
          </a:bodyPr>
          <a:lstStyle/>
          <a:p>
            <a:r>
              <a:rPr lang="vi-VN" sz="2000" dirty="0" smtClean="0"/>
              <a:t>  Người </a:t>
            </a:r>
            <a:r>
              <a:rPr lang="vi-VN" sz="2000" dirty="0" smtClean="0"/>
              <a:t>xưa cho rằng ‘’  mặt trời và mặt trăng  đều quay quanh  trái đất.Tuy nhiên họ tính khá chính xác, 1 tháng tức là 1 tuần trăng có 29-30 ngày, 1 năm có 360-365 ngày=&gt;  người </a:t>
            </a:r>
            <a:r>
              <a:rPr lang="vi-VN" sz="2000" dirty="0" smtClean="0"/>
              <a:t>xưa đã dựa vào mặt trời và  mặt trăng và trái đất để tính thời gian</a:t>
            </a:r>
            <a:endParaRPr lang="vi-VN" sz="2000" dirty="0"/>
          </a:p>
        </p:txBody>
      </p:sp>
      <p:pic>
        <p:nvPicPr>
          <p:cNvPr id="5" name="Picture 4" descr="3625bde325a3dcfd85b2.jpg"/>
          <p:cNvPicPr>
            <a:picLocks noChangeAspect="1"/>
          </p:cNvPicPr>
          <p:nvPr/>
        </p:nvPicPr>
        <p:blipFill>
          <a:blip r:embed="rId2"/>
          <a:stretch>
            <a:fillRect/>
          </a:stretch>
        </p:blipFill>
        <p:spPr>
          <a:xfrm>
            <a:off x="0" y="3357562"/>
            <a:ext cx="952500" cy="928694"/>
          </a:xfrm>
          <a:prstGeom prst="rect">
            <a:avLst/>
          </a:prstGeom>
        </p:spPr>
      </p:pic>
      <p:sp>
        <p:nvSpPr>
          <p:cNvPr id="6" name="TextBox 5"/>
          <p:cNvSpPr txBox="1"/>
          <p:nvPr/>
        </p:nvSpPr>
        <p:spPr>
          <a:xfrm>
            <a:off x="1000100" y="3643314"/>
            <a:ext cx="8143900" cy="461665"/>
          </a:xfrm>
          <a:prstGeom prst="rect">
            <a:avLst/>
          </a:prstGeom>
          <a:noFill/>
        </p:spPr>
        <p:txBody>
          <a:bodyPr wrap="square" rtlCol="0">
            <a:spAutoFit/>
          </a:bodyPr>
          <a:lstStyle/>
          <a:p>
            <a:r>
              <a:rPr lang="vi-VN" sz="2400" dirty="0" smtClean="0"/>
              <a:t> - Âm lịch : sự di chuyển của mặt trăng quanh trái đất</a:t>
            </a:r>
            <a:endParaRPr lang="vi-VN" sz="2400" dirty="0"/>
          </a:p>
        </p:txBody>
      </p:sp>
      <p:sp>
        <p:nvSpPr>
          <p:cNvPr id="7" name="TextBox 6"/>
          <p:cNvSpPr txBox="1"/>
          <p:nvPr/>
        </p:nvSpPr>
        <p:spPr>
          <a:xfrm>
            <a:off x="1071538" y="4643446"/>
            <a:ext cx="8072462" cy="461665"/>
          </a:xfrm>
          <a:prstGeom prst="rect">
            <a:avLst/>
          </a:prstGeom>
          <a:noFill/>
        </p:spPr>
        <p:txBody>
          <a:bodyPr wrap="square" rtlCol="0">
            <a:spAutoFit/>
          </a:bodyPr>
          <a:lstStyle/>
          <a:p>
            <a:r>
              <a:rPr lang="vi-VN" sz="2400" dirty="0" smtClean="0"/>
              <a:t>-Dương lịch : sự di chuyển của trái đất quanh mặt trời.</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6" grpId="0" build="allAtOnce"/>
      <p:bldP spid="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vi-VN" sz="2000" b="1" u="sng" dirty="0" smtClean="0"/>
              <a:t>3.Thế giới cần một thứ lịch chung hay không ?</a:t>
            </a:r>
            <a:endParaRPr lang="vi-VN" sz="2000" b="1" u="sng" dirty="0"/>
          </a:p>
        </p:txBody>
      </p:sp>
      <p:sp>
        <p:nvSpPr>
          <p:cNvPr id="3" name="TextBox 2"/>
          <p:cNvSpPr txBox="1"/>
          <p:nvPr/>
        </p:nvSpPr>
        <p:spPr>
          <a:xfrm>
            <a:off x="0" y="571480"/>
            <a:ext cx="9144000" cy="1015663"/>
          </a:xfrm>
          <a:prstGeom prst="rect">
            <a:avLst/>
          </a:prstGeom>
          <a:noFill/>
        </p:spPr>
        <p:txBody>
          <a:bodyPr wrap="square" rtlCol="0">
            <a:spAutoFit/>
          </a:bodyPr>
          <a:lstStyle/>
          <a:p>
            <a:r>
              <a:rPr lang="vi-VN" sz="2000" dirty="0" smtClean="0"/>
              <a:t> Xã hội loài người càng phát triển, sự giao hòa giữa các nước ,các dân tộc, các khu vực ngày càng mở rộng =&gt; nhu cầu thống nhất cách tính thời gian được đặt ra.</a:t>
            </a:r>
            <a:endParaRPr lang="vi-VN" sz="2000" dirty="0"/>
          </a:p>
        </p:txBody>
      </p:sp>
      <p:sp>
        <p:nvSpPr>
          <p:cNvPr id="4" name="TextBox 3"/>
          <p:cNvSpPr txBox="1"/>
          <p:nvPr/>
        </p:nvSpPr>
        <p:spPr>
          <a:xfrm>
            <a:off x="0" y="1714488"/>
            <a:ext cx="9144000" cy="400110"/>
          </a:xfrm>
          <a:prstGeom prst="rect">
            <a:avLst/>
          </a:prstGeom>
          <a:noFill/>
        </p:spPr>
        <p:txBody>
          <a:bodyPr wrap="square" rtlCol="0">
            <a:spAutoFit/>
          </a:bodyPr>
          <a:lstStyle/>
          <a:p>
            <a:r>
              <a:rPr lang="vi-VN" sz="2000" dirty="0" smtClean="0">
                <a:solidFill>
                  <a:srgbClr val="FF0000"/>
                </a:solidFill>
              </a:rPr>
              <a:t>? Vậy thế giới có cần chung một thứ lịch hay không ?</a:t>
            </a:r>
            <a:endParaRPr lang="vi-VN" sz="2000" dirty="0">
              <a:solidFill>
                <a:srgbClr val="FF0000"/>
              </a:solidFill>
            </a:endParaRPr>
          </a:p>
        </p:txBody>
      </p:sp>
      <p:pic>
        <p:nvPicPr>
          <p:cNvPr id="5" name="Picture 4" descr="3625bde325a3dcfd85b2.jpg"/>
          <p:cNvPicPr>
            <a:picLocks noChangeAspect="1"/>
          </p:cNvPicPr>
          <p:nvPr/>
        </p:nvPicPr>
        <p:blipFill>
          <a:blip r:embed="rId2"/>
          <a:stretch>
            <a:fillRect/>
          </a:stretch>
        </p:blipFill>
        <p:spPr>
          <a:xfrm>
            <a:off x="0" y="2285992"/>
            <a:ext cx="952500" cy="928694"/>
          </a:xfrm>
          <a:prstGeom prst="rect">
            <a:avLst/>
          </a:prstGeom>
        </p:spPr>
      </p:pic>
      <p:sp>
        <p:nvSpPr>
          <p:cNvPr id="6" name="TextBox 5"/>
          <p:cNvSpPr txBox="1"/>
          <p:nvPr/>
        </p:nvSpPr>
        <p:spPr>
          <a:xfrm>
            <a:off x="1000100" y="2500306"/>
            <a:ext cx="8143900" cy="400110"/>
          </a:xfrm>
          <a:prstGeom prst="rect">
            <a:avLst/>
          </a:prstGeom>
          <a:noFill/>
        </p:spPr>
        <p:txBody>
          <a:bodyPr wrap="square" rtlCol="0">
            <a:spAutoFit/>
          </a:bodyPr>
          <a:lstStyle/>
          <a:p>
            <a:r>
              <a:rPr lang="vi-VN" sz="2000" dirty="0" smtClean="0"/>
              <a:t>-Cần phải có một thứ lịch  chung cho các nước trên thế giới</a:t>
            </a:r>
            <a:endParaRPr lang="vi-VN" sz="2000" dirty="0"/>
          </a:p>
        </p:txBody>
      </p:sp>
      <p:sp>
        <p:nvSpPr>
          <p:cNvPr id="7" name="TextBox 6"/>
          <p:cNvSpPr txBox="1"/>
          <p:nvPr/>
        </p:nvSpPr>
        <p:spPr>
          <a:xfrm>
            <a:off x="0" y="3500438"/>
            <a:ext cx="9144000" cy="400110"/>
          </a:xfrm>
          <a:prstGeom prst="rect">
            <a:avLst/>
          </a:prstGeom>
          <a:noFill/>
        </p:spPr>
        <p:txBody>
          <a:bodyPr wrap="square" rtlCol="0">
            <a:spAutoFit/>
          </a:bodyPr>
          <a:lstStyle/>
          <a:p>
            <a:r>
              <a:rPr lang="vi-VN" sz="2000" dirty="0" smtClean="0">
                <a:solidFill>
                  <a:srgbClr val="FF0000"/>
                </a:solidFill>
              </a:rPr>
              <a:t>? Em hiểu công lịch  là gì</a:t>
            </a:r>
            <a:endParaRPr lang="vi-VN" sz="2000" dirty="0">
              <a:solidFill>
                <a:srgbClr val="FF0000"/>
              </a:solidFill>
            </a:endParaRPr>
          </a:p>
        </p:txBody>
      </p:sp>
      <p:pic>
        <p:nvPicPr>
          <p:cNvPr id="8" name="Picture 7" descr="3625bde325a3dcfd85b2.jpg"/>
          <p:cNvPicPr>
            <a:picLocks noChangeAspect="1"/>
          </p:cNvPicPr>
          <p:nvPr/>
        </p:nvPicPr>
        <p:blipFill>
          <a:blip r:embed="rId2"/>
          <a:stretch>
            <a:fillRect/>
          </a:stretch>
        </p:blipFill>
        <p:spPr>
          <a:xfrm>
            <a:off x="0" y="4000504"/>
            <a:ext cx="952500" cy="642942"/>
          </a:xfrm>
          <a:prstGeom prst="rect">
            <a:avLst/>
          </a:prstGeom>
        </p:spPr>
      </p:pic>
      <p:sp>
        <p:nvSpPr>
          <p:cNvPr id="9" name="TextBox 8"/>
          <p:cNvSpPr txBox="1"/>
          <p:nvPr/>
        </p:nvSpPr>
        <p:spPr>
          <a:xfrm>
            <a:off x="1071538" y="4071942"/>
            <a:ext cx="8072462" cy="400110"/>
          </a:xfrm>
          <a:prstGeom prst="rect">
            <a:avLst/>
          </a:prstGeom>
          <a:noFill/>
        </p:spPr>
        <p:txBody>
          <a:bodyPr wrap="square" rtlCol="0">
            <a:spAutoFit/>
          </a:bodyPr>
          <a:lstStyle/>
          <a:p>
            <a:r>
              <a:rPr lang="vi-VN" dirty="0" smtClean="0"/>
              <a:t>-</a:t>
            </a:r>
            <a:r>
              <a:rPr lang="vi-VN" sz="2000" dirty="0" smtClean="0"/>
              <a:t>Công lịch là  lịch chung cho các dân tộc trên thế giới</a:t>
            </a:r>
            <a:endParaRPr lang="vi-VN" dirty="0"/>
          </a:p>
        </p:txBody>
      </p:sp>
      <p:sp>
        <p:nvSpPr>
          <p:cNvPr id="10" name="TextBox 9"/>
          <p:cNvSpPr txBox="1"/>
          <p:nvPr/>
        </p:nvSpPr>
        <p:spPr>
          <a:xfrm>
            <a:off x="1071538" y="4786322"/>
            <a:ext cx="8072462" cy="400110"/>
          </a:xfrm>
          <a:prstGeom prst="rect">
            <a:avLst/>
          </a:prstGeom>
          <a:noFill/>
        </p:spPr>
        <p:txBody>
          <a:bodyPr wrap="square" rtlCol="0">
            <a:spAutoFit/>
          </a:bodyPr>
          <a:lstStyle/>
          <a:p>
            <a:r>
              <a:rPr lang="vi-VN" sz="2000" dirty="0" smtClean="0"/>
              <a:t>- Theo công lịch, một năm có  12 tháng = 365 ngày</a:t>
            </a:r>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20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6" grpId="0" build="allAtOnce"/>
      <p:bldP spid="7" grpId="0" build="allAtOnce"/>
      <p:bldP spid="9" grpId="0" build="allAtOnce"/>
      <p:bldP spid="1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715008" cy="461665"/>
          </a:xfrm>
          <a:prstGeom prst="rect">
            <a:avLst/>
          </a:prstGeom>
          <a:noFill/>
        </p:spPr>
        <p:txBody>
          <a:bodyPr wrap="square" rtlCol="0">
            <a:spAutoFit/>
          </a:bodyPr>
          <a:lstStyle/>
          <a:p>
            <a:r>
              <a:rPr lang="vi-VN" sz="2400" b="1" u="sng" dirty="0" smtClean="0"/>
              <a:t>* Cách ghi thứ tự thời gian như sau :</a:t>
            </a:r>
            <a:endParaRPr lang="vi-VN" sz="2400" b="1" u="sng" dirty="0"/>
          </a:p>
        </p:txBody>
      </p:sp>
      <p:cxnSp>
        <p:nvCxnSpPr>
          <p:cNvPr id="4" name="Straight Connector 3"/>
          <p:cNvCxnSpPr/>
          <p:nvPr/>
        </p:nvCxnSpPr>
        <p:spPr>
          <a:xfrm>
            <a:off x="214282" y="1928802"/>
            <a:ext cx="85011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500166" y="1928802"/>
            <a:ext cx="14287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4414" y="2071678"/>
            <a:ext cx="642942" cy="369332"/>
          </a:xfrm>
          <a:prstGeom prst="rect">
            <a:avLst/>
          </a:prstGeom>
          <a:noFill/>
        </p:spPr>
        <p:txBody>
          <a:bodyPr wrap="square" rtlCol="0">
            <a:spAutoFit/>
          </a:bodyPr>
          <a:lstStyle/>
          <a:p>
            <a:r>
              <a:rPr lang="vi-VN" dirty="0" smtClean="0"/>
              <a:t>179</a:t>
            </a:r>
            <a:endParaRPr lang="vi-VN" dirty="0"/>
          </a:p>
        </p:txBody>
      </p:sp>
      <p:cxnSp>
        <p:nvCxnSpPr>
          <p:cNvPr id="9" name="Straight Connector 8"/>
          <p:cNvCxnSpPr/>
          <p:nvPr/>
        </p:nvCxnSpPr>
        <p:spPr>
          <a:xfrm rot="5400000">
            <a:off x="2000629" y="1928405"/>
            <a:ext cx="14287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85918" y="2071678"/>
            <a:ext cx="571504" cy="369332"/>
          </a:xfrm>
          <a:prstGeom prst="rect">
            <a:avLst/>
          </a:prstGeom>
          <a:noFill/>
        </p:spPr>
        <p:txBody>
          <a:bodyPr wrap="square" rtlCol="0">
            <a:spAutoFit/>
          </a:bodyPr>
          <a:lstStyle/>
          <a:p>
            <a:r>
              <a:rPr lang="vi-VN" dirty="0" smtClean="0"/>
              <a:t>111</a:t>
            </a:r>
            <a:endParaRPr lang="vi-VN" dirty="0"/>
          </a:p>
        </p:txBody>
      </p:sp>
      <p:cxnSp>
        <p:nvCxnSpPr>
          <p:cNvPr id="16" name="Straight Connector 15"/>
          <p:cNvCxnSpPr/>
          <p:nvPr/>
        </p:nvCxnSpPr>
        <p:spPr>
          <a:xfrm rot="5400000">
            <a:off x="2500695" y="1928405"/>
            <a:ext cx="14287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57422" y="2071678"/>
            <a:ext cx="571504" cy="369332"/>
          </a:xfrm>
          <a:prstGeom prst="rect">
            <a:avLst/>
          </a:prstGeom>
          <a:noFill/>
        </p:spPr>
        <p:txBody>
          <a:bodyPr wrap="square" rtlCol="0">
            <a:spAutoFit/>
          </a:bodyPr>
          <a:lstStyle/>
          <a:p>
            <a:r>
              <a:rPr lang="vi-VN" dirty="0" smtClean="0"/>
              <a:t>50</a:t>
            </a:r>
            <a:endParaRPr lang="vi-VN" dirty="0"/>
          </a:p>
        </p:txBody>
      </p:sp>
      <p:cxnSp>
        <p:nvCxnSpPr>
          <p:cNvPr id="21" name="Straight Connector 20"/>
          <p:cNvCxnSpPr/>
          <p:nvPr/>
        </p:nvCxnSpPr>
        <p:spPr>
          <a:xfrm rot="5400000">
            <a:off x="2929720" y="1928008"/>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43042" y="1142984"/>
            <a:ext cx="1500198" cy="369332"/>
          </a:xfrm>
          <a:prstGeom prst="rect">
            <a:avLst/>
          </a:prstGeom>
          <a:noFill/>
        </p:spPr>
        <p:txBody>
          <a:bodyPr wrap="square" rtlCol="0">
            <a:spAutoFit/>
          </a:bodyPr>
          <a:lstStyle/>
          <a:p>
            <a:r>
              <a:rPr lang="vi-VN" dirty="0" smtClean="0"/>
              <a:t>TCN</a:t>
            </a:r>
            <a:endParaRPr lang="vi-VN" dirty="0"/>
          </a:p>
        </p:txBody>
      </p:sp>
      <p:cxnSp>
        <p:nvCxnSpPr>
          <p:cNvPr id="26" name="Straight Connector 25"/>
          <p:cNvCxnSpPr/>
          <p:nvPr/>
        </p:nvCxnSpPr>
        <p:spPr>
          <a:xfrm rot="5400000">
            <a:off x="3642512" y="1928802"/>
            <a:ext cx="14367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500430" y="2071678"/>
            <a:ext cx="642942" cy="369332"/>
          </a:xfrm>
          <a:prstGeom prst="rect">
            <a:avLst/>
          </a:prstGeom>
          <a:noFill/>
        </p:spPr>
        <p:txBody>
          <a:bodyPr wrap="square" rtlCol="0">
            <a:spAutoFit/>
          </a:bodyPr>
          <a:lstStyle/>
          <a:p>
            <a:r>
              <a:rPr lang="vi-VN" dirty="0" smtClean="0"/>
              <a:t>40</a:t>
            </a:r>
            <a:endParaRPr lang="vi-VN" dirty="0"/>
          </a:p>
        </p:txBody>
      </p:sp>
      <p:cxnSp>
        <p:nvCxnSpPr>
          <p:cNvPr id="40" name="Straight Connector 39"/>
          <p:cNvCxnSpPr/>
          <p:nvPr/>
        </p:nvCxnSpPr>
        <p:spPr>
          <a:xfrm rot="5400000">
            <a:off x="5429256" y="1928802"/>
            <a:ext cx="14287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214942" y="2143116"/>
            <a:ext cx="857256" cy="369332"/>
          </a:xfrm>
          <a:prstGeom prst="rect">
            <a:avLst/>
          </a:prstGeom>
          <a:noFill/>
        </p:spPr>
        <p:txBody>
          <a:bodyPr wrap="square" rtlCol="0">
            <a:spAutoFit/>
          </a:bodyPr>
          <a:lstStyle/>
          <a:p>
            <a:r>
              <a:rPr lang="vi-VN" dirty="0" smtClean="0"/>
              <a:t>248</a:t>
            </a:r>
            <a:endParaRPr lang="vi-VN" dirty="0"/>
          </a:p>
        </p:txBody>
      </p:sp>
      <p:cxnSp>
        <p:nvCxnSpPr>
          <p:cNvPr id="51" name="Straight Connector 50"/>
          <p:cNvCxnSpPr/>
          <p:nvPr/>
        </p:nvCxnSpPr>
        <p:spPr>
          <a:xfrm rot="5400000">
            <a:off x="7429520" y="1928802"/>
            <a:ext cx="14287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286644" y="2071678"/>
            <a:ext cx="785818" cy="369332"/>
          </a:xfrm>
          <a:prstGeom prst="rect">
            <a:avLst/>
          </a:prstGeom>
          <a:noFill/>
        </p:spPr>
        <p:txBody>
          <a:bodyPr wrap="square" rtlCol="0">
            <a:spAutoFit/>
          </a:bodyPr>
          <a:lstStyle/>
          <a:p>
            <a:r>
              <a:rPr lang="vi-VN" dirty="0" smtClean="0"/>
              <a:t>542</a:t>
            </a:r>
            <a:endParaRPr lang="vi-VN" dirty="0"/>
          </a:p>
        </p:txBody>
      </p:sp>
      <p:sp>
        <p:nvSpPr>
          <p:cNvPr id="54" name="TextBox 53"/>
          <p:cNvSpPr txBox="1"/>
          <p:nvPr/>
        </p:nvSpPr>
        <p:spPr>
          <a:xfrm>
            <a:off x="3428992" y="1214422"/>
            <a:ext cx="2928958" cy="369332"/>
          </a:xfrm>
          <a:prstGeom prst="rect">
            <a:avLst/>
          </a:prstGeom>
          <a:noFill/>
        </p:spPr>
        <p:txBody>
          <a:bodyPr wrap="square" rtlCol="0">
            <a:spAutoFit/>
          </a:bodyPr>
          <a:lstStyle/>
          <a:p>
            <a:r>
              <a:rPr lang="vi-VN" dirty="0" smtClean="0"/>
              <a:t>CN</a:t>
            </a:r>
            <a:endParaRPr lang="vi-VN" dirty="0"/>
          </a:p>
        </p:txBody>
      </p:sp>
      <p:sp>
        <p:nvSpPr>
          <p:cNvPr id="55" name="TextBox 54"/>
          <p:cNvSpPr txBox="1"/>
          <p:nvPr/>
        </p:nvSpPr>
        <p:spPr>
          <a:xfrm>
            <a:off x="3214678" y="3000372"/>
            <a:ext cx="3857652" cy="369332"/>
          </a:xfrm>
          <a:prstGeom prst="rect">
            <a:avLst/>
          </a:prstGeom>
          <a:noFill/>
        </p:spPr>
        <p:txBody>
          <a:bodyPr wrap="square" rtlCol="0">
            <a:spAutoFit/>
          </a:bodyPr>
          <a:lstStyle/>
          <a:p>
            <a:r>
              <a:rPr lang="vi-VN" b="1" u="sng" dirty="0" smtClean="0">
                <a:solidFill>
                  <a:srgbClr val="FF0000"/>
                </a:solidFill>
              </a:rPr>
              <a:t>HƯỚNG DẪN VỀ NHÀ</a:t>
            </a:r>
            <a:endParaRPr lang="vi-VN" b="1" u="sng" dirty="0">
              <a:solidFill>
                <a:srgbClr val="FF0000"/>
              </a:solidFill>
            </a:endParaRPr>
          </a:p>
        </p:txBody>
      </p:sp>
      <p:sp>
        <p:nvSpPr>
          <p:cNvPr id="56" name="TextBox 55"/>
          <p:cNvSpPr txBox="1"/>
          <p:nvPr/>
        </p:nvSpPr>
        <p:spPr>
          <a:xfrm>
            <a:off x="714348" y="3714752"/>
            <a:ext cx="7929618" cy="369332"/>
          </a:xfrm>
          <a:prstGeom prst="rect">
            <a:avLst/>
          </a:prstGeom>
          <a:noFill/>
        </p:spPr>
        <p:txBody>
          <a:bodyPr wrap="square" rtlCol="0">
            <a:spAutoFit/>
          </a:bodyPr>
          <a:lstStyle/>
          <a:p>
            <a:r>
              <a:rPr lang="vi-VN" dirty="0" smtClean="0"/>
              <a:t>- Học thuộc bài cũ</a:t>
            </a:r>
            <a:endParaRPr lang="vi-VN" dirty="0"/>
          </a:p>
        </p:txBody>
      </p:sp>
      <p:sp>
        <p:nvSpPr>
          <p:cNvPr id="57" name="TextBox 56"/>
          <p:cNvSpPr txBox="1"/>
          <p:nvPr/>
        </p:nvSpPr>
        <p:spPr>
          <a:xfrm>
            <a:off x="714348" y="4143380"/>
            <a:ext cx="8001056" cy="369332"/>
          </a:xfrm>
          <a:prstGeom prst="rect">
            <a:avLst/>
          </a:prstGeom>
          <a:noFill/>
        </p:spPr>
        <p:txBody>
          <a:bodyPr wrap="square" rtlCol="0">
            <a:spAutoFit/>
          </a:bodyPr>
          <a:lstStyle/>
          <a:p>
            <a:r>
              <a:rPr lang="vi-VN" dirty="0" smtClean="0"/>
              <a:t>-Chuẩn bị Bài 3 : Xã hội nguyên thủy</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20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20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20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2000"/>
                                        <p:tgtEl>
                                          <p:spTgt spid="3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down)">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2000"/>
                                        <p:tgtEl>
                                          <p:spTgt spid="4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2000"/>
                                        <p:tgtEl>
                                          <p:spTgt spid="5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2000"/>
                                        <p:tgtEl>
                                          <p:spTgt spid="5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
                                            <p:txEl>
                                              <p:pRg st="0" end="0"/>
                                            </p:txEl>
                                          </p:spTgt>
                                        </p:tgtEl>
                                        <p:attrNameLst>
                                          <p:attrName>style.visibility</p:attrName>
                                        </p:attrNameLst>
                                      </p:cBhvr>
                                      <p:to>
                                        <p:strVal val="visible"/>
                                      </p:to>
                                    </p:set>
                                    <p:animEffect transition="in" filter="fade">
                                      <p:cBhvr>
                                        <p:cTn id="87" dur="2000"/>
                                        <p:tgtEl>
                                          <p:spTgt spid="55">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6">
                                            <p:txEl>
                                              <p:pRg st="0" end="0"/>
                                            </p:txEl>
                                          </p:spTgt>
                                        </p:tgtEl>
                                        <p:attrNameLst>
                                          <p:attrName>style.visibility</p:attrName>
                                        </p:attrNameLst>
                                      </p:cBhvr>
                                      <p:to>
                                        <p:strVal val="visible"/>
                                      </p:to>
                                    </p:set>
                                    <p:animEffect transition="in" filter="fade">
                                      <p:cBhvr>
                                        <p:cTn id="92" dur="2000"/>
                                        <p:tgtEl>
                                          <p:spTgt spid="56">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20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4" grpId="0" build="allAtOnce"/>
      <p:bldP spid="19" grpId="0" build="allAtOnce"/>
      <p:bldP spid="22" grpId="0" build="allAtOnce"/>
      <p:bldP spid="38" grpId="0" build="allAtOnce"/>
      <p:bldP spid="41" grpId="0" build="allAtOnce"/>
      <p:bldP spid="53" grpId="0" build="allAtOnce"/>
      <p:bldP spid="54" grpId="0" build="allAtOnce"/>
      <p:bldP spid="55" grpId="0" build="allAtOnce"/>
      <p:bldP spid="56" grpId="0" build="allAtOnce"/>
      <p:bldP spid="5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08324"/>
          </a:xfrm>
          <a:prstGeom prst="rect">
            <a:avLst/>
          </a:prstGeom>
          <a:solidFill>
            <a:schemeClr val="accent1">
              <a:lumMod val="50000"/>
            </a:schemeClr>
          </a:solidFill>
        </p:spPr>
        <p:txBody>
          <a:bodyPr wrap="square" rtlCol="0">
            <a:spAutoFit/>
          </a:bodyPr>
          <a:lstStyle/>
          <a:p>
            <a:r>
              <a:rPr lang="en-US" sz="2400" b="1" dirty="0" err="1" smtClean="0">
                <a:solidFill>
                  <a:srgbClr val="00B050"/>
                </a:solidFill>
              </a:rPr>
              <a:t>Lịch</a:t>
            </a:r>
            <a:r>
              <a:rPr lang="en-US" sz="2400" b="1" dirty="0" smtClean="0">
                <a:solidFill>
                  <a:srgbClr val="00B050"/>
                </a:solidFill>
              </a:rPr>
              <a:t> </a:t>
            </a:r>
            <a:r>
              <a:rPr lang="en-US" sz="2400" b="1" dirty="0" err="1" smtClean="0">
                <a:solidFill>
                  <a:srgbClr val="00B050"/>
                </a:solidFill>
              </a:rPr>
              <a:t>sử</a:t>
            </a:r>
            <a:r>
              <a:rPr lang="en-US" sz="2400" b="1" dirty="0" smtClean="0">
                <a:solidFill>
                  <a:srgbClr val="00B050"/>
                </a:solidFill>
              </a:rPr>
              <a:t> </a:t>
            </a:r>
            <a:r>
              <a:rPr lang="en-US" sz="2400" b="1" dirty="0" err="1" smtClean="0">
                <a:solidFill>
                  <a:srgbClr val="00B050"/>
                </a:solidFill>
              </a:rPr>
              <a:t>loài</a:t>
            </a:r>
            <a:r>
              <a:rPr lang="en-US" sz="2400" b="1" dirty="0" smtClean="0">
                <a:solidFill>
                  <a:srgbClr val="00B050"/>
                </a:solidFill>
              </a:rPr>
              <a:t> </a:t>
            </a:r>
            <a:r>
              <a:rPr lang="en-US" sz="2400" b="1" dirty="0" err="1" smtClean="0">
                <a:solidFill>
                  <a:srgbClr val="00B050"/>
                </a:solidFill>
              </a:rPr>
              <a:t>người</a:t>
            </a:r>
            <a:r>
              <a:rPr lang="en-US" sz="2400" b="1" dirty="0" smtClean="0">
                <a:solidFill>
                  <a:srgbClr val="00B050"/>
                </a:solidFill>
              </a:rPr>
              <a:t> </a:t>
            </a:r>
            <a:r>
              <a:rPr lang="en-US" sz="2400" b="1" dirty="0" err="1" smtClean="0">
                <a:solidFill>
                  <a:srgbClr val="00B050"/>
                </a:solidFill>
              </a:rPr>
              <a:t>với</a:t>
            </a:r>
            <a:r>
              <a:rPr lang="en-US" sz="2400" b="1" dirty="0" smtClean="0">
                <a:solidFill>
                  <a:srgbClr val="00B050"/>
                </a:solidFill>
              </a:rPr>
              <a:t> </a:t>
            </a:r>
            <a:r>
              <a:rPr lang="en-US" sz="2400" b="1" dirty="0" err="1" smtClean="0">
                <a:solidFill>
                  <a:srgbClr val="00B050"/>
                </a:solidFill>
              </a:rPr>
              <a:t>muôn</a:t>
            </a:r>
            <a:r>
              <a:rPr lang="en-US" sz="2400" b="1" dirty="0" smtClean="0">
                <a:solidFill>
                  <a:srgbClr val="00B050"/>
                </a:solidFill>
              </a:rPr>
              <a:t> </a:t>
            </a:r>
            <a:r>
              <a:rPr lang="en-US" sz="2400" b="1" dirty="0" err="1" smtClean="0">
                <a:solidFill>
                  <a:srgbClr val="00B050"/>
                </a:solidFill>
              </a:rPr>
              <a:t>vàn</a:t>
            </a:r>
            <a:r>
              <a:rPr lang="en-US" sz="2400" b="1" dirty="0" smtClean="0">
                <a:solidFill>
                  <a:srgbClr val="00B050"/>
                </a:solidFill>
              </a:rPr>
              <a:t> </a:t>
            </a:r>
            <a:r>
              <a:rPr lang="en-US" sz="2400" b="1" dirty="0" err="1" smtClean="0">
                <a:solidFill>
                  <a:srgbClr val="00B050"/>
                </a:solidFill>
              </a:rPr>
              <a:t>các</a:t>
            </a:r>
            <a:r>
              <a:rPr lang="en-US" sz="2400" b="1" dirty="0" smtClean="0">
                <a:solidFill>
                  <a:srgbClr val="00B050"/>
                </a:solidFill>
              </a:rPr>
              <a:t> </a:t>
            </a:r>
            <a:r>
              <a:rPr lang="en-US" sz="2400" b="1" dirty="0" err="1" smtClean="0">
                <a:solidFill>
                  <a:srgbClr val="00B050"/>
                </a:solidFill>
              </a:rPr>
              <a:t>sự</a:t>
            </a:r>
            <a:r>
              <a:rPr lang="en-US" sz="2400" b="1" dirty="0" smtClean="0">
                <a:solidFill>
                  <a:srgbClr val="00B050"/>
                </a:solidFill>
              </a:rPr>
              <a:t> </a:t>
            </a:r>
            <a:r>
              <a:rPr lang="en-US" sz="2400" b="1" dirty="0" err="1" smtClean="0">
                <a:solidFill>
                  <a:srgbClr val="00B050"/>
                </a:solidFill>
              </a:rPr>
              <a:t>kiện</a:t>
            </a:r>
            <a:r>
              <a:rPr lang="en-US" sz="2400" b="1" dirty="0" smtClean="0">
                <a:solidFill>
                  <a:srgbClr val="00B050"/>
                </a:solidFill>
              </a:rPr>
              <a:t> </a:t>
            </a:r>
            <a:r>
              <a:rPr lang="en-US" sz="2400" b="1" dirty="0" err="1" smtClean="0">
                <a:solidFill>
                  <a:srgbClr val="00B050"/>
                </a:solidFill>
              </a:rPr>
              <a:t>xảy</a:t>
            </a:r>
            <a:r>
              <a:rPr lang="en-US" sz="2400" b="1" dirty="0" smtClean="0">
                <a:solidFill>
                  <a:srgbClr val="00B050"/>
                </a:solidFill>
              </a:rPr>
              <a:t> </a:t>
            </a:r>
            <a:r>
              <a:rPr lang="en-US" sz="2400" b="1" dirty="0" err="1" smtClean="0">
                <a:solidFill>
                  <a:srgbClr val="00B050"/>
                </a:solidFill>
              </a:rPr>
              <a:t>ra</a:t>
            </a:r>
            <a:r>
              <a:rPr lang="en-US" sz="2400" b="1" dirty="0" smtClean="0">
                <a:solidFill>
                  <a:srgbClr val="00B050"/>
                </a:solidFill>
              </a:rPr>
              <a:t> </a:t>
            </a:r>
            <a:r>
              <a:rPr lang="en-US" sz="2400" b="1" dirty="0" err="1" smtClean="0">
                <a:solidFill>
                  <a:srgbClr val="00B050"/>
                </a:solidFill>
              </a:rPr>
              <a:t>vào</a:t>
            </a:r>
            <a:r>
              <a:rPr lang="en-US" sz="2400" b="1" dirty="0" smtClean="0">
                <a:solidFill>
                  <a:srgbClr val="00B050"/>
                </a:solidFill>
              </a:rPr>
              <a:t> </a:t>
            </a:r>
            <a:r>
              <a:rPr lang="en-US" sz="2400" b="1" dirty="0" err="1" smtClean="0">
                <a:solidFill>
                  <a:srgbClr val="00B050"/>
                </a:solidFill>
              </a:rPr>
              <a:t>những</a:t>
            </a:r>
            <a:r>
              <a:rPr lang="en-US" sz="2400" b="1" dirty="0" smtClean="0">
                <a:solidFill>
                  <a:srgbClr val="00B050"/>
                </a:solidFill>
              </a:rPr>
              <a:t> </a:t>
            </a:r>
            <a:r>
              <a:rPr lang="en-US" sz="2400" b="1" dirty="0" err="1" smtClean="0">
                <a:solidFill>
                  <a:srgbClr val="00B050"/>
                </a:solidFill>
              </a:rPr>
              <a:t>khoảng</a:t>
            </a:r>
            <a:r>
              <a:rPr lang="en-US" sz="2400" b="1" dirty="0" smtClean="0">
                <a:solidFill>
                  <a:srgbClr val="00B050"/>
                </a:solidFill>
              </a:rPr>
              <a:t> </a:t>
            </a:r>
            <a:r>
              <a:rPr lang="en-US" sz="2400" b="1" dirty="0" err="1" smtClean="0">
                <a:solidFill>
                  <a:srgbClr val="00B050"/>
                </a:solidFill>
              </a:rPr>
              <a:t>thời</a:t>
            </a:r>
            <a:r>
              <a:rPr lang="en-US" sz="2400" b="1" dirty="0" smtClean="0">
                <a:solidFill>
                  <a:srgbClr val="00B050"/>
                </a:solidFill>
              </a:rPr>
              <a:t> </a:t>
            </a:r>
            <a:r>
              <a:rPr lang="en-US" sz="2400" b="1" dirty="0" err="1" smtClean="0">
                <a:solidFill>
                  <a:srgbClr val="00B050"/>
                </a:solidFill>
              </a:rPr>
              <a:t>gian</a:t>
            </a:r>
            <a:r>
              <a:rPr lang="en-US" sz="2400" b="1" dirty="0" smtClean="0">
                <a:solidFill>
                  <a:srgbClr val="00B050"/>
                </a:solidFill>
              </a:rPr>
              <a:t> </a:t>
            </a:r>
            <a:r>
              <a:rPr lang="en-US" sz="2400" b="1" dirty="0" err="1" smtClean="0">
                <a:solidFill>
                  <a:srgbClr val="00B050"/>
                </a:solidFill>
              </a:rPr>
              <a:t>khác</a:t>
            </a:r>
            <a:r>
              <a:rPr lang="en-US" sz="2400" b="1" dirty="0" smtClean="0">
                <a:solidFill>
                  <a:srgbClr val="00B050"/>
                </a:solidFill>
              </a:rPr>
              <a:t> </a:t>
            </a:r>
            <a:r>
              <a:rPr lang="en-US" sz="2400" b="1" dirty="0" err="1" smtClean="0">
                <a:solidFill>
                  <a:srgbClr val="00B050"/>
                </a:solidFill>
              </a:rPr>
              <a:t>nhau</a:t>
            </a:r>
            <a:r>
              <a:rPr lang="en-US" sz="2400" b="1" dirty="0" smtClean="0">
                <a:solidFill>
                  <a:srgbClr val="00B050"/>
                </a:solidFill>
              </a:rPr>
              <a:t>, </a:t>
            </a:r>
            <a:r>
              <a:rPr lang="en-US" sz="2400" b="1" dirty="0" err="1" smtClean="0">
                <a:solidFill>
                  <a:srgbClr val="00B050"/>
                </a:solidFill>
              </a:rPr>
              <a:t>theo</a:t>
            </a:r>
            <a:r>
              <a:rPr lang="en-US" sz="2400" b="1" dirty="0" smtClean="0">
                <a:solidFill>
                  <a:srgbClr val="00B050"/>
                </a:solidFill>
              </a:rPr>
              <a:t> </a:t>
            </a:r>
            <a:r>
              <a:rPr lang="en-US" sz="2400" b="1" dirty="0" err="1" smtClean="0">
                <a:solidFill>
                  <a:srgbClr val="00B050"/>
                </a:solidFill>
              </a:rPr>
              <a:t>thời</a:t>
            </a:r>
            <a:r>
              <a:rPr lang="en-US" sz="2400" b="1" dirty="0" smtClean="0">
                <a:solidFill>
                  <a:srgbClr val="00B050"/>
                </a:solidFill>
              </a:rPr>
              <a:t> </a:t>
            </a:r>
            <a:r>
              <a:rPr lang="en-US" sz="2400" b="1" dirty="0" err="1" smtClean="0">
                <a:solidFill>
                  <a:srgbClr val="00B050"/>
                </a:solidFill>
              </a:rPr>
              <a:t>gian</a:t>
            </a:r>
            <a:r>
              <a:rPr lang="en-US" sz="2400" b="1" dirty="0" smtClean="0">
                <a:solidFill>
                  <a:srgbClr val="00B050"/>
                </a:solidFill>
              </a:rPr>
              <a:t>, </a:t>
            </a:r>
            <a:r>
              <a:rPr lang="en-US" sz="2400" b="1" dirty="0" err="1" smtClean="0">
                <a:solidFill>
                  <a:srgbClr val="00B050"/>
                </a:solidFill>
              </a:rPr>
              <a:t>xã</a:t>
            </a:r>
            <a:r>
              <a:rPr lang="en-US" sz="2400" b="1" dirty="0" smtClean="0">
                <a:solidFill>
                  <a:srgbClr val="00B050"/>
                </a:solidFill>
              </a:rPr>
              <a:t> </a:t>
            </a:r>
            <a:r>
              <a:rPr lang="en-US" sz="2400" b="1" dirty="0" err="1" smtClean="0">
                <a:solidFill>
                  <a:srgbClr val="00B050"/>
                </a:solidFill>
              </a:rPr>
              <a:t>hội</a:t>
            </a:r>
            <a:r>
              <a:rPr lang="en-US" sz="2400" b="1" dirty="0" smtClean="0">
                <a:solidFill>
                  <a:srgbClr val="00B050"/>
                </a:solidFill>
              </a:rPr>
              <a:t> </a:t>
            </a:r>
            <a:r>
              <a:rPr lang="en-US" sz="2400" b="1" dirty="0" err="1" smtClean="0">
                <a:solidFill>
                  <a:srgbClr val="00B050"/>
                </a:solidFill>
              </a:rPr>
              <a:t>loài</a:t>
            </a:r>
            <a:r>
              <a:rPr lang="en-US" sz="2400" b="1" dirty="0" smtClean="0">
                <a:solidFill>
                  <a:srgbClr val="00B050"/>
                </a:solidFill>
              </a:rPr>
              <a:t> </a:t>
            </a:r>
            <a:r>
              <a:rPr lang="en-US" sz="2400" b="1" dirty="0" err="1" smtClean="0">
                <a:solidFill>
                  <a:srgbClr val="00B050"/>
                </a:solidFill>
              </a:rPr>
              <a:t>người</a:t>
            </a:r>
            <a:r>
              <a:rPr lang="en-US" sz="2400" b="1" dirty="0" smtClean="0">
                <a:solidFill>
                  <a:srgbClr val="00B050"/>
                </a:solidFill>
              </a:rPr>
              <a:t> </a:t>
            </a:r>
            <a:r>
              <a:rPr lang="en-US" sz="2400" b="1" dirty="0" err="1" smtClean="0">
                <a:solidFill>
                  <a:srgbClr val="00B050"/>
                </a:solidFill>
              </a:rPr>
              <a:t>đều</a:t>
            </a:r>
            <a:r>
              <a:rPr lang="en-US" sz="2400" b="1" dirty="0" smtClean="0">
                <a:solidFill>
                  <a:srgbClr val="00B050"/>
                </a:solidFill>
              </a:rPr>
              <a:t> </a:t>
            </a:r>
            <a:r>
              <a:rPr lang="en-US" sz="2400" b="1" dirty="0" err="1" smtClean="0">
                <a:solidFill>
                  <a:srgbClr val="00B050"/>
                </a:solidFill>
              </a:rPr>
              <a:t>thay</a:t>
            </a:r>
            <a:r>
              <a:rPr lang="en-US" sz="2400" b="1" dirty="0" smtClean="0">
                <a:solidFill>
                  <a:srgbClr val="00B050"/>
                </a:solidFill>
              </a:rPr>
              <a:t> </a:t>
            </a:r>
            <a:r>
              <a:rPr lang="en-US" sz="2400" b="1" dirty="0" err="1" smtClean="0">
                <a:solidFill>
                  <a:srgbClr val="00B050"/>
                </a:solidFill>
              </a:rPr>
              <a:t>đổi</a:t>
            </a:r>
            <a:r>
              <a:rPr lang="en-US" sz="2400" b="1" dirty="0" smtClean="0">
                <a:solidFill>
                  <a:srgbClr val="00B050"/>
                </a:solidFill>
              </a:rPr>
              <a:t> </a:t>
            </a:r>
            <a:r>
              <a:rPr lang="en-US" sz="2400" b="1" dirty="0" err="1" smtClean="0">
                <a:solidFill>
                  <a:srgbClr val="00B050"/>
                </a:solidFill>
              </a:rPr>
              <a:t>không</a:t>
            </a:r>
            <a:r>
              <a:rPr lang="en-US" sz="2400" b="1" dirty="0" smtClean="0">
                <a:solidFill>
                  <a:srgbClr val="00B050"/>
                </a:solidFill>
              </a:rPr>
              <a:t> </a:t>
            </a:r>
            <a:r>
              <a:rPr lang="en-US" sz="2400" b="1" dirty="0" err="1" smtClean="0">
                <a:solidFill>
                  <a:srgbClr val="00B050"/>
                </a:solidFill>
              </a:rPr>
              <a:t>ngừng</a:t>
            </a:r>
            <a:r>
              <a:rPr lang="en-US" sz="2400" b="1" dirty="0" smtClean="0">
                <a:solidFill>
                  <a:srgbClr val="00B050"/>
                </a:solidFill>
              </a:rPr>
              <a:t>. </a:t>
            </a:r>
            <a:r>
              <a:rPr lang="en-US" sz="2400" b="1" dirty="0" err="1" smtClean="0">
                <a:solidFill>
                  <a:srgbClr val="00B050"/>
                </a:solidFill>
              </a:rPr>
              <a:t>Chúng</a:t>
            </a:r>
            <a:r>
              <a:rPr lang="en-US" sz="2400" b="1" dirty="0" smtClean="0">
                <a:solidFill>
                  <a:srgbClr val="00B050"/>
                </a:solidFill>
              </a:rPr>
              <a:t> </a:t>
            </a:r>
            <a:r>
              <a:rPr lang="en-US" sz="2400" b="1" dirty="0" err="1" smtClean="0">
                <a:solidFill>
                  <a:srgbClr val="00B050"/>
                </a:solidFill>
              </a:rPr>
              <a:t>ta</a:t>
            </a:r>
            <a:r>
              <a:rPr lang="en-US" sz="2400" b="1" dirty="0" smtClean="0">
                <a:solidFill>
                  <a:srgbClr val="00B050"/>
                </a:solidFill>
              </a:rPr>
              <a:t> </a:t>
            </a:r>
            <a:r>
              <a:rPr lang="en-US" sz="2400" b="1" dirty="0" err="1" smtClean="0">
                <a:solidFill>
                  <a:srgbClr val="00B050"/>
                </a:solidFill>
              </a:rPr>
              <a:t>muốn</a:t>
            </a:r>
            <a:r>
              <a:rPr lang="en-US" sz="2400" b="1" dirty="0" smtClean="0">
                <a:solidFill>
                  <a:srgbClr val="00B050"/>
                </a:solidFill>
              </a:rPr>
              <a:t> </a:t>
            </a:r>
            <a:r>
              <a:rPr lang="en-US" sz="2400" b="1" dirty="0" err="1" smtClean="0">
                <a:solidFill>
                  <a:srgbClr val="00B050"/>
                </a:solidFill>
              </a:rPr>
              <a:t>hiểu</a:t>
            </a:r>
            <a:r>
              <a:rPr lang="en-US" sz="2400" b="1" dirty="0" smtClean="0">
                <a:solidFill>
                  <a:srgbClr val="00B050"/>
                </a:solidFill>
              </a:rPr>
              <a:t> </a:t>
            </a:r>
            <a:r>
              <a:rPr lang="en-US" sz="2400" b="1" dirty="0" err="1" smtClean="0">
                <a:solidFill>
                  <a:srgbClr val="00B050"/>
                </a:solidFill>
              </a:rPr>
              <a:t>được</a:t>
            </a:r>
            <a:r>
              <a:rPr lang="en-US" sz="2400" b="1" dirty="0" smtClean="0">
                <a:solidFill>
                  <a:srgbClr val="00B050"/>
                </a:solidFill>
              </a:rPr>
              <a:t>  </a:t>
            </a:r>
            <a:r>
              <a:rPr lang="en-US" sz="2400" b="1" dirty="0" err="1" smtClean="0">
                <a:solidFill>
                  <a:srgbClr val="00B050"/>
                </a:solidFill>
              </a:rPr>
              <a:t>và</a:t>
            </a:r>
            <a:r>
              <a:rPr lang="en-US" sz="2400" b="1" dirty="0" smtClean="0">
                <a:solidFill>
                  <a:srgbClr val="00B050"/>
                </a:solidFill>
              </a:rPr>
              <a:t> </a:t>
            </a:r>
            <a:r>
              <a:rPr lang="en-US" sz="2400" b="1" dirty="0" err="1" smtClean="0">
                <a:solidFill>
                  <a:srgbClr val="00B050"/>
                </a:solidFill>
              </a:rPr>
              <a:t>dựng</a:t>
            </a:r>
            <a:r>
              <a:rPr lang="en-US" sz="2400" b="1" dirty="0" smtClean="0">
                <a:solidFill>
                  <a:srgbClr val="00B050"/>
                </a:solidFill>
              </a:rPr>
              <a:t> </a:t>
            </a:r>
            <a:r>
              <a:rPr lang="en-US" sz="2400" b="1" dirty="0" err="1" smtClean="0">
                <a:solidFill>
                  <a:srgbClr val="00B050"/>
                </a:solidFill>
              </a:rPr>
              <a:t>lại</a:t>
            </a:r>
            <a:r>
              <a:rPr lang="en-US" sz="2400" b="1" dirty="0" smtClean="0">
                <a:solidFill>
                  <a:srgbClr val="00B050"/>
                </a:solidFill>
              </a:rPr>
              <a:t> </a:t>
            </a:r>
            <a:r>
              <a:rPr lang="en-US" sz="2400" b="1" dirty="0" err="1" smtClean="0">
                <a:solidFill>
                  <a:srgbClr val="00B050"/>
                </a:solidFill>
              </a:rPr>
              <a:t>lịch</a:t>
            </a:r>
            <a:r>
              <a:rPr lang="en-US" sz="2400" b="1" dirty="0" smtClean="0">
                <a:solidFill>
                  <a:srgbClr val="00B050"/>
                </a:solidFill>
              </a:rPr>
              <a:t> </a:t>
            </a:r>
            <a:r>
              <a:rPr lang="en-US" sz="2400" b="1" dirty="0" err="1" smtClean="0">
                <a:solidFill>
                  <a:srgbClr val="00B050"/>
                </a:solidFill>
              </a:rPr>
              <a:t>sử</a:t>
            </a:r>
            <a:r>
              <a:rPr lang="en-US" sz="2400" b="1" dirty="0" smtClean="0">
                <a:solidFill>
                  <a:srgbClr val="00B050"/>
                </a:solidFill>
              </a:rPr>
              <a:t> </a:t>
            </a:r>
            <a:r>
              <a:rPr lang="en-US" sz="2400" b="1" dirty="0" err="1" smtClean="0">
                <a:solidFill>
                  <a:srgbClr val="00B050"/>
                </a:solidFill>
              </a:rPr>
              <a:t>cần</a:t>
            </a:r>
            <a:r>
              <a:rPr lang="en-US" sz="2400" b="1" dirty="0" smtClean="0">
                <a:solidFill>
                  <a:srgbClr val="00B050"/>
                </a:solidFill>
              </a:rPr>
              <a:t> </a:t>
            </a:r>
            <a:r>
              <a:rPr lang="en-US" sz="2400" b="1" dirty="0" err="1" smtClean="0">
                <a:solidFill>
                  <a:srgbClr val="00B050"/>
                </a:solidFill>
              </a:rPr>
              <a:t>phải</a:t>
            </a:r>
            <a:r>
              <a:rPr lang="en-US" sz="2400" b="1" dirty="0" smtClean="0">
                <a:solidFill>
                  <a:srgbClr val="00B050"/>
                </a:solidFill>
              </a:rPr>
              <a:t> </a:t>
            </a:r>
            <a:r>
              <a:rPr lang="en-US" sz="2400" b="1" dirty="0" err="1" smtClean="0">
                <a:solidFill>
                  <a:srgbClr val="00B050"/>
                </a:solidFill>
              </a:rPr>
              <a:t>trả</a:t>
            </a:r>
            <a:r>
              <a:rPr lang="en-US" sz="2400" b="1" dirty="0" smtClean="0">
                <a:solidFill>
                  <a:srgbClr val="00B050"/>
                </a:solidFill>
              </a:rPr>
              <a:t> </a:t>
            </a:r>
            <a:r>
              <a:rPr lang="en-US" sz="2400" b="1" dirty="0" err="1" smtClean="0">
                <a:solidFill>
                  <a:srgbClr val="00B050"/>
                </a:solidFill>
              </a:rPr>
              <a:t>lời</a:t>
            </a:r>
            <a:r>
              <a:rPr lang="en-US" sz="2400" b="1" dirty="0" smtClean="0">
                <a:solidFill>
                  <a:srgbClr val="00B050"/>
                </a:solidFill>
              </a:rPr>
              <a:t> </a:t>
            </a:r>
            <a:r>
              <a:rPr lang="en-US" sz="2400" b="1" dirty="0" err="1" smtClean="0">
                <a:solidFill>
                  <a:srgbClr val="00B050"/>
                </a:solidFill>
              </a:rPr>
              <a:t>câu</a:t>
            </a:r>
            <a:r>
              <a:rPr lang="en-US" sz="2400" b="1" dirty="0" smtClean="0">
                <a:solidFill>
                  <a:srgbClr val="00B050"/>
                </a:solidFill>
              </a:rPr>
              <a:t> </a:t>
            </a:r>
            <a:r>
              <a:rPr lang="en-US" sz="2400" b="1" dirty="0" err="1" smtClean="0">
                <a:solidFill>
                  <a:srgbClr val="00B050"/>
                </a:solidFill>
              </a:rPr>
              <a:t>hỏi</a:t>
            </a:r>
            <a:r>
              <a:rPr lang="en-US" sz="2400" b="1" dirty="0" smtClean="0">
                <a:solidFill>
                  <a:srgbClr val="00B050"/>
                </a:solidFill>
              </a:rPr>
              <a:t> : </a:t>
            </a:r>
            <a:r>
              <a:rPr lang="en-US" sz="2400" b="1" dirty="0" err="1" smtClean="0">
                <a:solidFill>
                  <a:srgbClr val="00B050"/>
                </a:solidFill>
              </a:rPr>
              <a:t>tại</a:t>
            </a:r>
            <a:r>
              <a:rPr lang="en-US" sz="2400" b="1" dirty="0" smtClean="0">
                <a:solidFill>
                  <a:srgbClr val="00B050"/>
                </a:solidFill>
              </a:rPr>
              <a:t> </a:t>
            </a:r>
            <a:r>
              <a:rPr lang="en-US" sz="2400" b="1" dirty="0" err="1" smtClean="0">
                <a:solidFill>
                  <a:srgbClr val="00B050"/>
                </a:solidFill>
              </a:rPr>
              <a:t>sao</a:t>
            </a:r>
            <a:r>
              <a:rPr lang="en-US" sz="2400" b="1" dirty="0" smtClean="0">
                <a:solidFill>
                  <a:srgbClr val="00B050"/>
                </a:solidFill>
              </a:rPr>
              <a:t> </a:t>
            </a:r>
            <a:r>
              <a:rPr lang="en-US" sz="2400" b="1" dirty="0" err="1" smtClean="0">
                <a:solidFill>
                  <a:srgbClr val="00B050"/>
                </a:solidFill>
              </a:rPr>
              <a:t>cần</a:t>
            </a:r>
            <a:r>
              <a:rPr lang="en-US" sz="2400" b="1" dirty="0" smtClean="0">
                <a:solidFill>
                  <a:srgbClr val="00B050"/>
                </a:solidFill>
              </a:rPr>
              <a:t> </a:t>
            </a:r>
            <a:r>
              <a:rPr lang="en-US" sz="2400" b="1" dirty="0" err="1" smtClean="0">
                <a:solidFill>
                  <a:srgbClr val="00B050"/>
                </a:solidFill>
              </a:rPr>
              <a:t>phải</a:t>
            </a:r>
            <a:r>
              <a:rPr lang="en-US" sz="2400" b="1" dirty="0" smtClean="0">
                <a:solidFill>
                  <a:srgbClr val="00B050"/>
                </a:solidFill>
              </a:rPr>
              <a:t> </a:t>
            </a:r>
            <a:r>
              <a:rPr lang="en-US" sz="2400" b="1" dirty="0" err="1" smtClean="0">
                <a:solidFill>
                  <a:srgbClr val="00B050"/>
                </a:solidFill>
              </a:rPr>
              <a:t>xác</a:t>
            </a:r>
            <a:r>
              <a:rPr lang="en-US" sz="2400" b="1" dirty="0" smtClean="0">
                <a:solidFill>
                  <a:srgbClr val="00B050"/>
                </a:solidFill>
              </a:rPr>
              <a:t> </a:t>
            </a:r>
            <a:r>
              <a:rPr lang="en-US" sz="2400" b="1" dirty="0" err="1" smtClean="0">
                <a:solidFill>
                  <a:srgbClr val="00B050"/>
                </a:solidFill>
              </a:rPr>
              <a:t>định</a:t>
            </a:r>
            <a:r>
              <a:rPr lang="en-US" sz="2400" b="1" dirty="0" smtClean="0">
                <a:solidFill>
                  <a:srgbClr val="00B050"/>
                </a:solidFill>
              </a:rPr>
              <a:t> </a:t>
            </a:r>
            <a:r>
              <a:rPr lang="en-US" sz="2400" b="1" dirty="0" err="1" smtClean="0">
                <a:solidFill>
                  <a:srgbClr val="00B050"/>
                </a:solidFill>
              </a:rPr>
              <a:t>thời</a:t>
            </a:r>
            <a:r>
              <a:rPr lang="en-US" sz="2400" b="1" dirty="0" smtClean="0">
                <a:solidFill>
                  <a:srgbClr val="00B050"/>
                </a:solidFill>
              </a:rPr>
              <a:t> </a:t>
            </a:r>
            <a:r>
              <a:rPr lang="en-US" sz="2400" b="1" dirty="0" err="1" smtClean="0">
                <a:solidFill>
                  <a:srgbClr val="00B050"/>
                </a:solidFill>
              </a:rPr>
              <a:t>gian</a:t>
            </a:r>
            <a:r>
              <a:rPr lang="en-US" sz="2400" b="1" dirty="0" smtClean="0">
                <a:solidFill>
                  <a:srgbClr val="00B050"/>
                </a:solidFill>
              </a:rPr>
              <a:t> ? </a:t>
            </a:r>
            <a:r>
              <a:rPr lang="en-US" sz="2400" b="1" dirty="0" err="1" smtClean="0">
                <a:solidFill>
                  <a:srgbClr val="00B050"/>
                </a:solidFill>
              </a:rPr>
              <a:t>Người</a:t>
            </a:r>
            <a:r>
              <a:rPr lang="en-US" sz="2400" b="1" dirty="0" smtClean="0">
                <a:solidFill>
                  <a:srgbClr val="00B050"/>
                </a:solidFill>
              </a:rPr>
              <a:t> </a:t>
            </a:r>
            <a:r>
              <a:rPr lang="en-US" sz="2400" b="1" dirty="0" err="1" smtClean="0">
                <a:solidFill>
                  <a:srgbClr val="00B050"/>
                </a:solidFill>
              </a:rPr>
              <a:t>xưa</a:t>
            </a:r>
            <a:r>
              <a:rPr lang="en-US" sz="2400" b="1" dirty="0" smtClean="0">
                <a:solidFill>
                  <a:srgbClr val="00B050"/>
                </a:solidFill>
              </a:rPr>
              <a:t> </a:t>
            </a:r>
            <a:r>
              <a:rPr lang="en-US" sz="2400" b="1" dirty="0" err="1" smtClean="0">
                <a:solidFill>
                  <a:srgbClr val="00B050"/>
                </a:solidFill>
              </a:rPr>
              <a:t>đã</a:t>
            </a:r>
            <a:r>
              <a:rPr lang="en-US" sz="2400" b="1" dirty="0" smtClean="0">
                <a:solidFill>
                  <a:srgbClr val="00B050"/>
                </a:solidFill>
              </a:rPr>
              <a:t> </a:t>
            </a:r>
            <a:r>
              <a:rPr lang="en-US" sz="2400" b="1" dirty="0" err="1" smtClean="0">
                <a:solidFill>
                  <a:srgbClr val="00B050"/>
                </a:solidFill>
              </a:rPr>
              <a:t>tính</a:t>
            </a:r>
            <a:r>
              <a:rPr lang="en-US" sz="2400" b="1" dirty="0" smtClean="0">
                <a:solidFill>
                  <a:srgbClr val="00B050"/>
                </a:solidFill>
              </a:rPr>
              <a:t> </a:t>
            </a:r>
            <a:r>
              <a:rPr lang="en-US" sz="2400" b="1" dirty="0" err="1" smtClean="0">
                <a:solidFill>
                  <a:srgbClr val="00B050"/>
                </a:solidFill>
              </a:rPr>
              <a:t>thời</a:t>
            </a:r>
            <a:r>
              <a:rPr lang="en-US" sz="2400" b="1" dirty="0" smtClean="0">
                <a:solidFill>
                  <a:srgbClr val="00B050"/>
                </a:solidFill>
              </a:rPr>
              <a:t> </a:t>
            </a:r>
            <a:r>
              <a:rPr lang="en-US" sz="2400" b="1" dirty="0" err="1" smtClean="0">
                <a:solidFill>
                  <a:srgbClr val="00B050"/>
                </a:solidFill>
              </a:rPr>
              <a:t>gian</a:t>
            </a:r>
            <a:r>
              <a:rPr lang="en-US" sz="2400" b="1" dirty="0" smtClean="0">
                <a:solidFill>
                  <a:srgbClr val="00B050"/>
                </a:solidFill>
              </a:rPr>
              <a:t> </a:t>
            </a:r>
            <a:r>
              <a:rPr lang="en-US" sz="2400" b="1" dirty="0" err="1" smtClean="0">
                <a:solidFill>
                  <a:srgbClr val="00B050"/>
                </a:solidFill>
              </a:rPr>
              <a:t>như</a:t>
            </a:r>
            <a:r>
              <a:rPr lang="en-US" sz="2400" b="1" dirty="0" smtClean="0">
                <a:solidFill>
                  <a:srgbClr val="00B050"/>
                </a:solidFill>
              </a:rPr>
              <a:t> </a:t>
            </a:r>
            <a:r>
              <a:rPr lang="en-US" sz="2400" b="1" dirty="0" err="1" smtClean="0">
                <a:solidFill>
                  <a:srgbClr val="00B050"/>
                </a:solidFill>
              </a:rPr>
              <a:t>thế</a:t>
            </a:r>
            <a:r>
              <a:rPr lang="en-US" sz="2400" b="1" dirty="0" smtClean="0">
                <a:solidFill>
                  <a:srgbClr val="00B050"/>
                </a:solidFill>
              </a:rPr>
              <a:t> </a:t>
            </a:r>
            <a:r>
              <a:rPr lang="en-US" sz="2400" b="1" dirty="0" err="1" smtClean="0">
                <a:solidFill>
                  <a:srgbClr val="00B050"/>
                </a:solidFill>
              </a:rPr>
              <a:t>nào</a:t>
            </a:r>
            <a:r>
              <a:rPr lang="en-US" sz="2400" b="1" dirty="0" smtClean="0">
                <a:solidFill>
                  <a:srgbClr val="00B050"/>
                </a:solidFill>
              </a:rPr>
              <a:t> ? </a:t>
            </a:r>
            <a:r>
              <a:rPr lang="en-US" sz="2400" b="1" dirty="0" err="1" smtClean="0">
                <a:solidFill>
                  <a:srgbClr val="00B050"/>
                </a:solidFill>
              </a:rPr>
              <a:t>Đó</a:t>
            </a:r>
            <a:r>
              <a:rPr lang="en-US" sz="2400" b="1" dirty="0" smtClean="0">
                <a:solidFill>
                  <a:srgbClr val="00B050"/>
                </a:solidFill>
              </a:rPr>
              <a:t> </a:t>
            </a:r>
            <a:r>
              <a:rPr lang="en-US" sz="2400" b="1" dirty="0" err="1" smtClean="0">
                <a:solidFill>
                  <a:srgbClr val="00B050"/>
                </a:solidFill>
              </a:rPr>
              <a:t>là</a:t>
            </a:r>
            <a:r>
              <a:rPr lang="en-US" sz="2400" b="1" dirty="0" smtClean="0">
                <a:solidFill>
                  <a:srgbClr val="00B050"/>
                </a:solidFill>
              </a:rPr>
              <a:t> </a:t>
            </a:r>
            <a:r>
              <a:rPr lang="en-US" sz="2400" b="1" dirty="0" err="1" smtClean="0">
                <a:solidFill>
                  <a:srgbClr val="00B050"/>
                </a:solidFill>
              </a:rPr>
              <a:t>nội</a:t>
            </a:r>
            <a:r>
              <a:rPr lang="en-US" sz="2400" b="1" dirty="0" smtClean="0">
                <a:solidFill>
                  <a:srgbClr val="00B050"/>
                </a:solidFill>
              </a:rPr>
              <a:t> dung  </a:t>
            </a:r>
            <a:r>
              <a:rPr lang="en-US" sz="2400" b="1" dirty="0" err="1" smtClean="0">
                <a:solidFill>
                  <a:srgbClr val="00B050"/>
                </a:solidFill>
              </a:rPr>
              <a:t>chúng</a:t>
            </a:r>
            <a:r>
              <a:rPr lang="en-US" sz="2400" b="1" dirty="0" smtClean="0">
                <a:solidFill>
                  <a:srgbClr val="00B050"/>
                </a:solidFill>
              </a:rPr>
              <a:t> </a:t>
            </a:r>
            <a:r>
              <a:rPr lang="en-US" sz="2400" b="1" dirty="0" err="1" smtClean="0">
                <a:solidFill>
                  <a:srgbClr val="00B050"/>
                </a:solidFill>
              </a:rPr>
              <a:t>ta</a:t>
            </a:r>
            <a:r>
              <a:rPr lang="en-US" sz="2400" b="1" dirty="0" smtClean="0">
                <a:solidFill>
                  <a:srgbClr val="00B050"/>
                </a:solidFill>
              </a:rPr>
              <a:t>   </a:t>
            </a:r>
            <a:r>
              <a:rPr lang="en-US" sz="2400" b="1" dirty="0" err="1" smtClean="0">
                <a:solidFill>
                  <a:srgbClr val="00B050"/>
                </a:solidFill>
              </a:rPr>
              <a:t>cùng</a:t>
            </a:r>
            <a:r>
              <a:rPr lang="en-US" sz="2400" b="1" dirty="0" smtClean="0">
                <a:solidFill>
                  <a:srgbClr val="00B050"/>
                </a:solidFill>
              </a:rPr>
              <a:t> </a:t>
            </a:r>
            <a:r>
              <a:rPr lang="en-US" sz="2400" b="1" dirty="0" err="1" smtClean="0">
                <a:solidFill>
                  <a:srgbClr val="00B050"/>
                </a:solidFill>
              </a:rPr>
              <a:t>tìm</a:t>
            </a:r>
            <a:r>
              <a:rPr lang="en-US" sz="2400" b="1" dirty="0" smtClean="0">
                <a:solidFill>
                  <a:srgbClr val="00B050"/>
                </a:solidFill>
              </a:rPr>
              <a:t> </a:t>
            </a:r>
            <a:r>
              <a:rPr lang="en-US" sz="2400" b="1" dirty="0" err="1" smtClean="0">
                <a:solidFill>
                  <a:srgbClr val="00B050"/>
                </a:solidFill>
              </a:rPr>
              <a:t>hiểu</a:t>
            </a:r>
            <a:r>
              <a:rPr lang="en-US" sz="2400" b="1" dirty="0" smtClean="0">
                <a:solidFill>
                  <a:srgbClr val="00B050"/>
                </a:solidFill>
              </a:rPr>
              <a:t>  </a:t>
            </a:r>
            <a:r>
              <a:rPr lang="en-US" sz="2400" b="1" dirty="0" err="1" smtClean="0">
                <a:solidFill>
                  <a:srgbClr val="00B050"/>
                </a:solidFill>
              </a:rPr>
              <a:t>bài</a:t>
            </a:r>
            <a:r>
              <a:rPr lang="en-US" sz="2400" b="1" dirty="0" smtClean="0">
                <a:solidFill>
                  <a:srgbClr val="00B050"/>
                </a:solidFill>
              </a:rPr>
              <a:t> </a:t>
            </a:r>
            <a:r>
              <a:rPr lang="en-US" sz="2400" b="1" dirty="0" err="1" smtClean="0">
                <a:solidFill>
                  <a:srgbClr val="00B050"/>
                </a:solidFill>
              </a:rPr>
              <a:t>học</a:t>
            </a:r>
            <a:r>
              <a:rPr lang="en-US" sz="2400" b="1" dirty="0" smtClean="0">
                <a:solidFill>
                  <a:srgbClr val="00B050"/>
                </a:solidFill>
              </a:rPr>
              <a:t> </a:t>
            </a:r>
            <a:r>
              <a:rPr lang="en-US" sz="2400" b="1" dirty="0" err="1" smtClean="0">
                <a:solidFill>
                  <a:srgbClr val="00B050"/>
                </a:solidFill>
              </a:rPr>
              <a:t>hôm</a:t>
            </a:r>
            <a:r>
              <a:rPr lang="en-US" sz="2400" b="1" dirty="0" smtClean="0">
                <a:solidFill>
                  <a:srgbClr val="00B050"/>
                </a:solidFill>
              </a:rPr>
              <a:t> nay.</a:t>
            </a:r>
            <a:endParaRPr lang="vi-VN" sz="2400" b="1" dirty="0">
              <a:solidFill>
                <a:srgbClr val="00B050"/>
              </a:solidFill>
            </a:endParaRPr>
          </a:p>
        </p:txBody>
      </p:sp>
      <p:sp>
        <p:nvSpPr>
          <p:cNvPr id="3" name="TextBox 2"/>
          <p:cNvSpPr txBox="1"/>
          <p:nvPr/>
        </p:nvSpPr>
        <p:spPr>
          <a:xfrm>
            <a:off x="2857488" y="3000372"/>
            <a:ext cx="3000396" cy="769441"/>
          </a:xfrm>
          <a:prstGeom prst="rect">
            <a:avLst/>
          </a:prstGeom>
          <a:noFill/>
        </p:spPr>
        <p:txBody>
          <a:bodyPr wrap="square" rtlCol="0">
            <a:spAutoFit/>
          </a:bodyPr>
          <a:lstStyle/>
          <a:p>
            <a:pPr algn="ctr"/>
            <a:r>
              <a:rPr lang="en-US" sz="4400" b="1" u="sng" dirty="0" smtClean="0">
                <a:solidFill>
                  <a:srgbClr val="7030A0"/>
                </a:solidFill>
              </a:rPr>
              <a:t>BÀI 2</a:t>
            </a:r>
            <a:endParaRPr lang="vi-VN" sz="4400" b="1" u="sng" dirty="0">
              <a:solidFill>
                <a:srgbClr val="7030A0"/>
              </a:solidFill>
            </a:endParaRPr>
          </a:p>
        </p:txBody>
      </p:sp>
      <p:sp>
        <p:nvSpPr>
          <p:cNvPr id="4" name="TextBox 3"/>
          <p:cNvSpPr txBox="1"/>
          <p:nvPr/>
        </p:nvSpPr>
        <p:spPr>
          <a:xfrm>
            <a:off x="0" y="4143380"/>
            <a:ext cx="9144000" cy="707886"/>
          </a:xfrm>
          <a:prstGeom prst="rect">
            <a:avLst/>
          </a:prstGeom>
          <a:solidFill>
            <a:srgbClr val="FFC000"/>
          </a:solidFill>
        </p:spPr>
        <p:txBody>
          <a:bodyPr wrap="square" rtlCol="0">
            <a:spAutoFit/>
          </a:bodyPr>
          <a:lstStyle/>
          <a:p>
            <a:pPr algn="ctr"/>
            <a:r>
              <a:rPr lang="en-US" sz="4000" dirty="0" smtClean="0">
                <a:solidFill>
                  <a:srgbClr val="FF0000"/>
                </a:solidFill>
              </a:rPr>
              <a:t>CÁCH TÍNH THỜI GIAN TRONG LỊCH SỬ</a:t>
            </a:r>
            <a:endParaRPr lang="vi-VN"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fade">
                                      <p:cBhvr>
                                        <p:cTn id="20" dur="2000"/>
                                        <p:tgtEl>
                                          <p:spTgt spid="4">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572000" cy="461665"/>
          </a:xfrm>
          <a:prstGeom prst="rect">
            <a:avLst/>
          </a:prstGeom>
          <a:noFill/>
        </p:spPr>
        <p:txBody>
          <a:bodyPr wrap="square" rtlCol="0">
            <a:spAutoFit/>
          </a:bodyPr>
          <a:lstStyle/>
          <a:p>
            <a:r>
              <a:rPr lang="en-US" sz="2400" b="1" u="sng" dirty="0" smtClean="0"/>
              <a:t>1. </a:t>
            </a:r>
            <a:r>
              <a:rPr lang="en-US" sz="2400" b="1" u="sng" dirty="0" err="1" smtClean="0"/>
              <a:t>Tại</a:t>
            </a:r>
            <a:r>
              <a:rPr lang="en-US" sz="2400" b="1" u="sng" dirty="0" smtClean="0"/>
              <a:t> </a:t>
            </a:r>
            <a:r>
              <a:rPr lang="en-US" sz="2400" b="1" u="sng" dirty="0" err="1" smtClean="0"/>
              <a:t>sao</a:t>
            </a:r>
            <a:r>
              <a:rPr lang="en-US" sz="2400" b="1" u="sng" dirty="0" smtClean="0"/>
              <a:t> </a:t>
            </a:r>
            <a:r>
              <a:rPr lang="en-US" sz="2400" b="1" u="sng" dirty="0" err="1" smtClean="0"/>
              <a:t>phải</a:t>
            </a:r>
            <a:r>
              <a:rPr lang="en-US" sz="2400" b="1" u="sng" dirty="0" smtClean="0"/>
              <a:t> </a:t>
            </a:r>
            <a:r>
              <a:rPr lang="en-US" sz="2400" b="1" u="sng" dirty="0" err="1" smtClean="0"/>
              <a:t>xác</a:t>
            </a:r>
            <a:r>
              <a:rPr lang="en-US" sz="2400" b="1" u="sng" dirty="0" smtClean="0"/>
              <a:t> </a:t>
            </a:r>
            <a:r>
              <a:rPr lang="en-US" sz="2400" b="1" u="sng" dirty="0" err="1" smtClean="0"/>
              <a:t>định</a:t>
            </a: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endParaRPr lang="vi-VN" sz="2400" b="1" u="sng" dirty="0"/>
          </a:p>
        </p:txBody>
      </p:sp>
      <p:sp>
        <p:nvSpPr>
          <p:cNvPr id="3" name="TextBox 2"/>
          <p:cNvSpPr txBox="1"/>
          <p:nvPr/>
        </p:nvSpPr>
        <p:spPr>
          <a:xfrm>
            <a:off x="0" y="571480"/>
            <a:ext cx="9144000" cy="400110"/>
          </a:xfrm>
          <a:prstGeom prst="rect">
            <a:avLst/>
          </a:prstGeom>
          <a:noFill/>
        </p:spPr>
        <p:txBody>
          <a:bodyPr wrap="square" rtlCol="0">
            <a:spAutoFit/>
          </a:bodyPr>
          <a:lstStyle/>
          <a:p>
            <a:r>
              <a:rPr lang="en-US" sz="2000" dirty="0" smtClean="0"/>
              <a:t>Con </a:t>
            </a:r>
            <a:r>
              <a:rPr lang="en-US" sz="2000" dirty="0" err="1" smtClean="0"/>
              <a:t>người</a:t>
            </a:r>
            <a:r>
              <a:rPr lang="en-US" sz="2000" dirty="0" smtClean="0"/>
              <a:t>, </a:t>
            </a:r>
            <a:r>
              <a:rPr lang="en-US" sz="2000" dirty="0" err="1" smtClean="0"/>
              <a:t>nhà</a:t>
            </a:r>
            <a:r>
              <a:rPr lang="en-US" sz="2000" dirty="0" smtClean="0"/>
              <a:t> </a:t>
            </a:r>
            <a:r>
              <a:rPr lang="en-US" sz="2000" dirty="0" err="1" smtClean="0"/>
              <a:t>cửa</a:t>
            </a:r>
            <a:r>
              <a:rPr lang="en-US" sz="2000" dirty="0" smtClean="0"/>
              <a:t>,  </a:t>
            </a:r>
            <a:r>
              <a:rPr lang="en-US" sz="2000" dirty="0" err="1" smtClean="0"/>
              <a:t>làng</a:t>
            </a:r>
            <a:r>
              <a:rPr lang="en-US" sz="2000" dirty="0" smtClean="0"/>
              <a:t> </a:t>
            </a:r>
            <a:r>
              <a:rPr lang="en-US" sz="2000" dirty="0" err="1" smtClean="0"/>
              <a:t>mạc</a:t>
            </a:r>
            <a:r>
              <a:rPr lang="en-US" sz="2000" dirty="0" smtClean="0"/>
              <a:t>,… </a:t>
            </a:r>
            <a:r>
              <a:rPr lang="en-US" sz="2000" dirty="0" err="1" smtClean="0"/>
              <a:t>đều</a:t>
            </a:r>
            <a:r>
              <a:rPr lang="en-US" sz="2000" dirty="0" smtClean="0"/>
              <a:t> </a:t>
            </a:r>
            <a:r>
              <a:rPr lang="en-US" sz="2000" dirty="0" err="1" smtClean="0"/>
              <a:t>thay</a:t>
            </a:r>
            <a:r>
              <a:rPr lang="en-US" sz="2000" dirty="0" smtClean="0"/>
              <a:t> </a:t>
            </a:r>
            <a:r>
              <a:rPr lang="en-US" sz="2000" dirty="0" err="1" smtClean="0"/>
              <a:t>đổi</a:t>
            </a:r>
            <a:r>
              <a:rPr lang="en-US" sz="2000" dirty="0" smtClean="0"/>
              <a:t>, </a:t>
            </a:r>
            <a:r>
              <a:rPr lang="en-US" sz="2000" dirty="0" err="1" smtClean="0"/>
              <a:t>xã</a:t>
            </a:r>
            <a:r>
              <a:rPr lang="en-US" sz="2000" dirty="0" smtClean="0"/>
              <a:t> </a:t>
            </a:r>
            <a:r>
              <a:rPr lang="en-US" sz="2000" dirty="0" err="1" smtClean="0"/>
              <a:t>hội</a:t>
            </a:r>
            <a:r>
              <a:rPr lang="en-US" sz="2000" dirty="0" smtClean="0"/>
              <a:t> </a:t>
            </a:r>
            <a:r>
              <a:rPr lang="en-US" sz="2000" dirty="0" err="1" smtClean="0"/>
              <a:t>loài</a:t>
            </a:r>
            <a:r>
              <a:rPr lang="en-US" sz="2000" dirty="0" smtClean="0"/>
              <a:t> </a:t>
            </a:r>
            <a:r>
              <a:rPr lang="en-US" sz="2000" dirty="0" err="1" smtClean="0"/>
              <a:t>người</a:t>
            </a:r>
            <a:r>
              <a:rPr lang="en-US" sz="2000" dirty="0" smtClean="0"/>
              <a:t> </a:t>
            </a:r>
            <a:r>
              <a:rPr lang="en-US" sz="2000" dirty="0" err="1" smtClean="0"/>
              <a:t>cũng</a:t>
            </a:r>
            <a:r>
              <a:rPr lang="en-US" sz="2000" dirty="0" smtClean="0"/>
              <a:t> </a:t>
            </a:r>
            <a:r>
              <a:rPr lang="en-US" sz="2000" dirty="0" err="1" smtClean="0"/>
              <a:t>vậy</a:t>
            </a:r>
            <a:r>
              <a:rPr lang="en-US" sz="2000" dirty="0" smtClean="0"/>
              <a:t>.</a:t>
            </a:r>
            <a:endParaRPr lang="vi-VN" sz="2000" dirty="0"/>
          </a:p>
        </p:txBody>
      </p:sp>
      <p:cxnSp>
        <p:nvCxnSpPr>
          <p:cNvPr id="5" name="Straight Arrow Connector 4"/>
          <p:cNvCxnSpPr/>
          <p:nvPr/>
        </p:nvCxnSpPr>
        <p:spPr>
          <a:xfrm rot="5400000">
            <a:off x="3858414" y="1213628"/>
            <a:ext cx="42783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428736"/>
            <a:ext cx="9144000" cy="400110"/>
          </a:xfrm>
          <a:prstGeom prst="rect">
            <a:avLst/>
          </a:prstGeom>
          <a:noFill/>
        </p:spPr>
        <p:txBody>
          <a:bodyPr wrap="square" rtlCol="0">
            <a:spAutoFit/>
          </a:bodyPr>
          <a:lstStyle/>
          <a:p>
            <a:r>
              <a:rPr lang="en-US" sz="2000" b="1" dirty="0" err="1" smtClean="0">
                <a:solidFill>
                  <a:srgbClr val="00B050"/>
                </a:solidFill>
              </a:rPr>
              <a:t>Lịch</a:t>
            </a:r>
            <a:r>
              <a:rPr lang="en-US" sz="2000" b="1" dirty="0" smtClean="0">
                <a:solidFill>
                  <a:srgbClr val="00B050"/>
                </a:solidFill>
              </a:rPr>
              <a:t> </a:t>
            </a:r>
            <a:r>
              <a:rPr lang="en-US" sz="2000" b="1" dirty="0" err="1" smtClean="0">
                <a:solidFill>
                  <a:srgbClr val="00B050"/>
                </a:solidFill>
              </a:rPr>
              <a:t>sử</a:t>
            </a:r>
            <a:r>
              <a:rPr lang="en-US" sz="2000" b="1" dirty="0" smtClean="0">
                <a:solidFill>
                  <a:srgbClr val="00B050"/>
                </a:solidFill>
              </a:rPr>
              <a:t> </a:t>
            </a:r>
            <a:r>
              <a:rPr lang="en-US" sz="2000" b="1" dirty="0" err="1" smtClean="0">
                <a:solidFill>
                  <a:srgbClr val="00B050"/>
                </a:solidFill>
              </a:rPr>
              <a:t>loài</a:t>
            </a:r>
            <a:r>
              <a:rPr lang="en-US" sz="2000" b="1" dirty="0" smtClean="0">
                <a:solidFill>
                  <a:srgbClr val="00B050"/>
                </a:solidFill>
              </a:rPr>
              <a:t> </a:t>
            </a:r>
            <a:r>
              <a:rPr lang="en-US" sz="2000" b="1" dirty="0" err="1" smtClean="0">
                <a:solidFill>
                  <a:srgbClr val="00B050"/>
                </a:solidFill>
              </a:rPr>
              <a:t>người</a:t>
            </a:r>
            <a:r>
              <a:rPr lang="en-US" sz="2000" b="1" dirty="0" smtClean="0">
                <a:solidFill>
                  <a:srgbClr val="00B050"/>
                </a:solidFill>
              </a:rPr>
              <a:t> </a:t>
            </a:r>
            <a:r>
              <a:rPr lang="en-US" sz="2000" b="1" dirty="0" err="1" smtClean="0">
                <a:solidFill>
                  <a:srgbClr val="00B050"/>
                </a:solidFill>
              </a:rPr>
              <a:t>với</a:t>
            </a:r>
            <a:r>
              <a:rPr lang="en-US" sz="2000" b="1" dirty="0" smtClean="0">
                <a:solidFill>
                  <a:srgbClr val="00B050"/>
                </a:solidFill>
              </a:rPr>
              <a:t> </a:t>
            </a:r>
            <a:r>
              <a:rPr lang="en-US" sz="2000" b="1" dirty="0" err="1" smtClean="0">
                <a:solidFill>
                  <a:srgbClr val="00B050"/>
                </a:solidFill>
              </a:rPr>
              <a:t>muôn</a:t>
            </a:r>
            <a:r>
              <a:rPr lang="en-US" sz="2000" b="1" dirty="0" smtClean="0">
                <a:solidFill>
                  <a:srgbClr val="00B050"/>
                </a:solidFill>
              </a:rPr>
              <a:t>  </a:t>
            </a:r>
            <a:r>
              <a:rPr lang="en-US" sz="2000" b="1" dirty="0" err="1" smtClean="0">
                <a:solidFill>
                  <a:srgbClr val="00B050"/>
                </a:solidFill>
              </a:rPr>
              <a:t>vàn</a:t>
            </a:r>
            <a:r>
              <a:rPr lang="en-US" sz="2000" b="1" dirty="0" smtClean="0">
                <a:solidFill>
                  <a:srgbClr val="00B050"/>
                </a:solidFill>
              </a:rPr>
              <a:t> </a:t>
            </a:r>
            <a:r>
              <a:rPr lang="en-US" sz="2000" b="1" dirty="0" err="1" smtClean="0">
                <a:solidFill>
                  <a:srgbClr val="00B050"/>
                </a:solidFill>
              </a:rPr>
              <a:t>các</a:t>
            </a:r>
            <a:r>
              <a:rPr lang="en-US" sz="2000" b="1" dirty="0" smtClean="0">
                <a:solidFill>
                  <a:srgbClr val="00B050"/>
                </a:solidFill>
              </a:rPr>
              <a:t> </a:t>
            </a:r>
            <a:r>
              <a:rPr lang="en-US" sz="2000" b="1" dirty="0" err="1" smtClean="0">
                <a:solidFill>
                  <a:srgbClr val="00B050"/>
                </a:solidFill>
              </a:rPr>
              <a:t>sự</a:t>
            </a:r>
            <a:r>
              <a:rPr lang="en-US" sz="2000" b="1" dirty="0" smtClean="0">
                <a:solidFill>
                  <a:srgbClr val="00B050"/>
                </a:solidFill>
              </a:rPr>
              <a:t> </a:t>
            </a:r>
            <a:r>
              <a:rPr lang="en-US" sz="2000" b="1" dirty="0" err="1" smtClean="0">
                <a:solidFill>
                  <a:srgbClr val="00B050"/>
                </a:solidFill>
              </a:rPr>
              <a:t>kiện</a:t>
            </a:r>
            <a:r>
              <a:rPr lang="en-US" sz="2000" b="1" dirty="0" smtClean="0">
                <a:solidFill>
                  <a:srgbClr val="00B050"/>
                </a:solidFill>
              </a:rPr>
              <a:t> </a:t>
            </a:r>
            <a:r>
              <a:rPr lang="en-US" sz="2000" b="1" dirty="0" err="1" smtClean="0">
                <a:solidFill>
                  <a:srgbClr val="00B050"/>
                </a:solidFill>
              </a:rPr>
              <a:t>xảy</a:t>
            </a:r>
            <a:r>
              <a:rPr lang="en-US" sz="2000" b="1" dirty="0" smtClean="0">
                <a:solidFill>
                  <a:srgbClr val="00B050"/>
                </a:solidFill>
              </a:rPr>
              <a:t> </a:t>
            </a:r>
            <a:r>
              <a:rPr lang="en-US" sz="2000" b="1" dirty="0" err="1" smtClean="0">
                <a:solidFill>
                  <a:srgbClr val="00B050"/>
                </a:solidFill>
              </a:rPr>
              <a:t>ra</a:t>
            </a:r>
            <a:r>
              <a:rPr lang="en-US" sz="2000" b="1" dirty="0" smtClean="0">
                <a:solidFill>
                  <a:srgbClr val="00B050"/>
                </a:solidFill>
              </a:rPr>
              <a:t> </a:t>
            </a:r>
            <a:r>
              <a:rPr lang="en-US" sz="2000" b="1" dirty="0" err="1" smtClean="0">
                <a:solidFill>
                  <a:srgbClr val="00B050"/>
                </a:solidFill>
              </a:rPr>
              <a:t>vào</a:t>
            </a:r>
            <a:r>
              <a:rPr lang="en-US" sz="2000" b="1" dirty="0" smtClean="0">
                <a:solidFill>
                  <a:srgbClr val="00B050"/>
                </a:solidFill>
              </a:rPr>
              <a:t> </a:t>
            </a:r>
            <a:r>
              <a:rPr lang="en-US" sz="2000" b="1" dirty="0" err="1" smtClean="0">
                <a:solidFill>
                  <a:srgbClr val="00B050"/>
                </a:solidFill>
              </a:rPr>
              <a:t>những</a:t>
            </a:r>
            <a:r>
              <a:rPr lang="en-US" sz="2000" b="1" dirty="0" smtClean="0">
                <a:solidFill>
                  <a:srgbClr val="00B050"/>
                </a:solidFill>
              </a:rPr>
              <a:t> </a:t>
            </a:r>
            <a:r>
              <a:rPr lang="en-US" sz="2000" b="1" dirty="0" err="1" smtClean="0">
                <a:solidFill>
                  <a:srgbClr val="00B050"/>
                </a:solidFill>
              </a:rPr>
              <a:t>thời</a:t>
            </a:r>
            <a:r>
              <a:rPr lang="en-US" sz="2000" b="1" dirty="0" smtClean="0">
                <a:solidFill>
                  <a:srgbClr val="00B050"/>
                </a:solidFill>
              </a:rPr>
              <a:t> </a:t>
            </a:r>
            <a:r>
              <a:rPr lang="en-US" sz="2000" b="1" dirty="0" err="1" smtClean="0">
                <a:solidFill>
                  <a:srgbClr val="00B050"/>
                </a:solidFill>
              </a:rPr>
              <a:t>gian</a:t>
            </a:r>
            <a:r>
              <a:rPr lang="en-US" sz="2000" b="1" dirty="0" smtClean="0">
                <a:solidFill>
                  <a:srgbClr val="00B050"/>
                </a:solidFill>
              </a:rPr>
              <a:t> </a:t>
            </a:r>
            <a:r>
              <a:rPr lang="en-US" sz="2000" b="1" dirty="0" err="1" smtClean="0">
                <a:solidFill>
                  <a:srgbClr val="00B050"/>
                </a:solidFill>
              </a:rPr>
              <a:t>khác</a:t>
            </a:r>
            <a:r>
              <a:rPr lang="en-US" sz="2000" b="1" dirty="0" smtClean="0">
                <a:solidFill>
                  <a:srgbClr val="00B050"/>
                </a:solidFill>
              </a:rPr>
              <a:t> </a:t>
            </a:r>
            <a:r>
              <a:rPr lang="en-US" sz="2000" b="1" dirty="0" err="1" smtClean="0">
                <a:solidFill>
                  <a:srgbClr val="00B050"/>
                </a:solidFill>
              </a:rPr>
              <a:t>nhau</a:t>
            </a:r>
            <a:r>
              <a:rPr lang="en-US" sz="2000" b="1" dirty="0" smtClean="0">
                <a:solidFill>
                  <a:srgbClr val="00B050"/>
                </a:solidFill>
              </a:rPr>
              <a:t>.</a:t>
            </a:r>
            <a:endParaRPr lang="vi-VN" sz="2000" b="1" dirty="0">
              <a:solidFill>
                <a:srgbClr val="00B050"/>
              </a:solidFill>
            </a:endParaRPr>
          </a:p>
        </p:txBody>
      </p:sp>
      <p:sp>
        <p:nvSpPr>
          <p:cNvPr id="7" name="TextBox 6"/>
          <p:cNvSpPr txBox="1"/>
          <p:nvPr/>
        </p:nvSpPr>
        <p:spPr>
          <a:xfrm>
            <a:off x="0" y="2000240"/>
            <a:ext cx="9144000" cy="461665"/>
          </a:xfrm>
          <a:prstGeom prst="rect">
            <a:avLst/>
          </a:prstGeom>
          <a:noFill/>
        </p:spPr>
        <p:txBody>
          <a:bodyPr wrap="square" rtlCol="0">
            <a:spAutoFit/>
          </a:bodyPr>
          <a:lstStyle/>
          <a:p>
            <a:r>
              <a:rPr lang="en-US" sz="2400" dirty="0" err="1" smtClean="0">
                <a:solidFill>
                  <a:srgbClr val="FF0000"/>
                </a:solidFill>
              </a:rPr>
              <a:t>Làm</a:t>
            </a:r>
            <a:r>
              <a:rPr lang="en-US" sz="2400" dirty="0" smtClean="0">
                <a:solidFill>
                  <a:srgbClr val="FF0000"/>
                </a:solidFill>
              </a:rPr>
              <a:t> </a:t>
            </a:r>
            <a:r>
              <a:rPr lang="en-US" sz="2400" dirty="0" err="1" smtClean="0">
                <a:solidFill>
                  <a:srgbClr val="FF0000"/>
                </a:solidFill>
              </a:rPr>
              <a:t>thế</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a:t>
            </a:r>
            <a:r>
              <a:rPr lang="en-US" sz="2400" dirty="0" err="1" smtClean="0">
                <a:solidFill>
                  <a:srgbClr val="FF0000"/>
                </a:solidFill>
              </a:rPr>
              <a:t>để</a:t>
            </a:r>
            <a:r>
              <a:rPr lang="en-US" sz="2400" dirty="0" smtClean="0">
                <a:solidFill>
                  <a:srgbClr val="FF0000"/>
                </a:solidFill>
              </a:rPr>
              <a:t> </a:t>
            </a:r>
            <a:r>
              <a:rPr lang="en-US" sz="2400" dirty="0" err="1" smtClean="0">
                <a:solidFill>
                  <a:srgbClr val="FF0000"/>
                </a:solidFill>
              </a:rPr>
              <a:t>hiều</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dựng</a:t>
            </a:r>
            <a:r>
              <a:rPr lang="en-US" sz="2400" dirty="0" smtClean="0">
                <a:solidFill>
                  <a:srgbClr val="FF0000"/>
                </a:solidFill>
              </a:rPr>
              <a:t> </a:t>
            </a:r>
            <a:r>
              <a:rPr lang="en-US" sz="2400" dirty="0" err="1" smtClean="0">
                <a:solidFill>
                  <a:srgbClr val="FF0000"/>
                </a:solidFill>
              </a:rPr>
              <a:t>lại</a:t>
            </a:r>
            <a:r>
              <a:rPr lang="en-US" sz="2400" dirty="0" smtClean="0">
                <a:solidFill>
                  <a:srgbClr val="FF0000"/>
                </a:solidFill>
              </a:rPr>
              <a:t> </a:t>
            </a:r>
            <a:r>
              <a:rPr lang="en-US" sz="2400" dirty="0" err="1" smtClean="0">
                <a:solidFill>
                  <a:srgbClr val="FF0000"/>
                </a:solidFill>
              </a:rPr>
              <a:t>lịch</a:t>
            </a:r>
            <a:r>
              <a:rPr lang="en-US" sz="2400" dirty="0" smtClean="0">
                <a:solidFill>
                  <a:srgbClr val="FF0000"/>
                </a:solidFill>
              </a:rPr>
              <a:t> </a:t>
            </a:r>
            <a:r>
              <a:rPr lang="en-US" sz="2400" dirty="0" err="1" smtClean="0">
                <a:solidFill>
                  <a:srgbClr val="FF0000"/>
                </a:solidFill>
              </a:rPr>
              <a:t>sử</a:t>
            </a:r>
            <a:r>
              <a:rPr lang="en-US" sz="2400" dirty="0" smtClean="0">
                <a:solidFill>
                  <a:srgbClr val="FF0000"/>
                </a:solidFill>
              </a:rPr>
              <a:t> ?</a:t>
            </a:r>
            <a:endParaRPr lang="vi-VN" sz="2400" dirty="0">
              <a:solidFill>
                <a:srgbClr val="FF0000"/>
              </a:solidFill>
            </a:endParaRPr>
          </a:p>
        </p:txBody>
      </p:sp>
      <p:sp>
        <p:nvSpPr>
          <p:cNvPr id="9" name="TextBox 8"/>
          <p:cNvSpPr txBox="1"/>
          <p:nvPr/>
        </p:nvSpPr>
        <p:spPr>
          <a:xfrm>
            <a:off x="0" y="2500306"/>
            <a:ext cx="9144000" cy="461665"/>
          </a:xfrm>
          <a:prstGeom prst="rect">
            <a:avLst/>
          </a:prstGeom>
          <a:noFill/>
        </p:spPr>
        <p:txBody>
          <a:bodyPr wrap="square" rtlCol="0">
            <a:spAutoFit/>
          </a:bodyPr>
          <a:lstStyle/>
          <a:p>
            <a:r>
              <a:rPr lang="en-US" sz="2400" dirty="0" err="1" smtClean="0">
                <a:solidFill>
                  <a:srgbClr val="FF0000"/>
                </a:solidFill>
              </a:rPr>
              <a:t>Việc</a:t>
            </a:r>
            <a:r>
              <a:rPr lang="en-US" sz="2400" dirty="0" smtClean="0">
                <a:solidFill>
                  <a:srgbClr val="FF0000"/>
                </a:solidFill>
              </a:rPr>
              <a:t> </a:t>
            </a:r>
            <a:r>
              <a:rPr lang="en-US" sz="2400" dirty="0" err="1" smtClean="0">
                <a:solidFill>
                  <a:srgbClr val="FF0000"/>
                </a:solidFill>
              </a:rPr>
              <a:t>xác</a:t>
            </a:r>
            <a:r>
              <a:rPr lang="en-US" sz="2400" dirty="0" smtClean="0">
                <a:solidFill>
                  <a:srgbClr val="FF0000"/>
                </a:solidFill>
              </a:rPr>
              <a:t> </a:t>
            </a:r>
            <a:r>
              <a:rPr lang="en-US" sz="2400" dirty="0" err="1" smtClean="0">
                <a:solidFill>
                  <a:srgbClr val="FF0000"/>
                </a:solidFill>
              </a:rPr>
              <a:t>đinh</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cần</a:t>
            </a:r>
            <a:r>
              <a:rPr lang="en-US" sz="2400" dirty="0" smtClean="0">
                <a:solidFill>
                  <a:srgbClr val="FF0000"/>
                </a:solidFill>
              </a:rPr>
              <a:t> </a:t>
            </a:r>
            <a:r>
              <a:rPr lang="en-US" sz="2400" dirty="0" err="1" smtClean="0">
                <a:solidFill>
                  <a:srgbClr val="FF0000"/>
                </a:solidFill>
              </a:rPr>
              <a:t>thiết</a:t>
            </a:r>
            <a:r>
              <a:rPr lang="en-US" sz="2400" dirty="0" smtClean="0">
                <a:solidFill>
                  <a:srgbClr val="FF0000"/>
                </a:solidFill>
              </a:rPr>
              <a:t> hay </a:t>
            </a:r>
            <a:r>
              <a:rPr lang="en-US" sz="2400" dirty="0" err="1" smtClean="0">
                <a:solidFill>
                  <a:srgbClr val="FF0000"/>
                </a:solidFill>
              </a:rPr>
              <a:t>không</a:t>
            </a:r>
            <a:r>
              <a:rPr lang="en-US" sz="2400" dirty="0" smtClean="0">
                <a:solidFill>
                  <a:srgbClr val="FF0000"/>
                </a:solidFill>
              </a:rPr>
              <a:t> ?</a:t>
            </a:r>
            <a:endParaRPr lang="vi-VN" sz="2400" dirty="0">
              <a:solidFill>
                <a:srgbClr val="FF0000"/>
              </a:solidFill>
            </a:endParaRPr>
          </a:p>
        </p:txBody>
      </p:sp>
      <p:sp>
        <p:nvSpPr>
          <p:cNvPr id="10" name="TextBox 9"/>
          <p:cNvSpPr txBox="1"/>
          <p:nvPr/>
        </p:nvSpPr>
        <p:spPr>
          <a:xfrm>
            <a:off x="0" y="3000372"/>
            <a:ext cx="9144000" cy="400110"/>
          </a:xfrm>
          <a:prstGeom prst="rect">
            <a:avLst/>
          </a:prstGeom>
          <a:noFill/>
        </p:spPr>
        <p:txBody>
          <a:bodyPr wrap="square" rtlCol="0">
            <a:spAutoFit/>
          </a:bodyPr>
          <a:lstStyle/>
          <a:p>
            <a:r>
              <a:rPr lang="en-US" sz="2000" dirty="0" smtClean="0"/>
              <a:t>=&gt;</a:t>
            </a:r>
            <a:r>
              <a:rPr lang="en-US" sz="2000" dirty="0" err="1" smtClean="0"/>
              <a:t>Xác</a:t>
            </a:r>
            <a:r>
              <a:rPr lang="en-US" sz="2000" dirty="0" smtClean="0"/>
              <a:t> </a:t>
            </a:r>
            <a:r>
              <a:rPr lang="en-US" sz="2000" dirty="0" err="1" smtClean="0"/>
              <a:t>định</a:t>
            </a:r>
            <a:r>
              <a:rPr lang="en-US" sz="2000" dirty="0" smtClean="0"/>
              <a:t> </a:t>
            </a:r>
            <a:r>
              <a:rPr lang="en-US" sz="2000" dirty="0" err="1" smtClean="0"/>
              <a:t>thời</a:t>
            </a:r>
            <a:r>
              <a:rPr lang="en-US" sz="2000" dirty="0" smtClean="0"/>
              <a:t> </a:t>
            </a:r>
            <a:r>
              <a:rPr lang="en-US" sz="2000" dirty="0" err="1" smtClean="0"/>
              <a:t>gian</a:t>
            </a:r>
            <a:r>
              <a:rPr lang="en-US" sz="2000" dirty="0" smtClean="0"/>
              <a:t> </a:t>
            </a:r>
            <a:r>
              <a:rPr lang="en-US" sz="2000" dirty="0" err="1" smtClean="0"/>
              <a:t>rất</a:t>
            </a:r>
            <a:r>
              <a:rPr lang="en-US" sz="2000" dirty="0" smtClean="0"/>
              <a:t> </a:t>
            </a:r>
            <a:r>
              <a:rPr lang="en-US" sz="2000" dirty="0" err="1" smtClean="0"/>
              <a:t>cần</a:t>
            </a:r>
            <a:r>
              <a:rPr lang="en-US" sz="2000" dirty="0" smtClean="0"/>
              <a:t> </a:t>
            </a:r>
            <a:r>
              <a:rPr lang="en-US" sz="2000" dirty="0" err="1" smtClean="0"/>
              <a:t>thiết</a:t>
            </a:r>
            <a:r>
              <a:rPr lang="en-US" sz="2000" dirty="0" smtClean="0"/>
              <a:t>.</a:t>
            </a:r>
            <a:endParaRPr lang="vi-VN" sz="2000" dirty="0"/>
          </a:p>
        </p:txBody>
      </p:sp>
      <p:sp>
        <p:nvSpPr>
          <p:cNvPr id="11" name="TextBox 10"/>
          <p:cNvSpPr txBox="1"/>
          <p:nvPr/>
        </p:nvSpPr>
        <p:spPr>
          <a:xfrm>
            <a:off x="0" y="3429000"/>
            <a:ext cx="9144000" cy="830997"/>
          </a:xfrm>
          <a:prstGeom prst="rect">
            <a:avLst/>
          </a:prstGeom>
          <a:noFill/>
        </p:spPr>
        <p:txBody>
          <a:bodyPr wrap="square" rtlCol="0">
            <a:spAutoFit/>
          </a:bodyPr>
          <a:lstStyle/>
          <a:p>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phải</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bia</a:t>
            </a:r>
            <a:r>
              <a:rPr lang="en-US" sz="2400" dirty="0" smtClean="0">
                <a:solidFill>
                  <a:srgbClr val="FF0000"/>
                </a:solidFill>
              </a:rPr>
              <a:t> </a:t>
            </a:r>
            <a:r>
              <a:rPr lang="en-US" sz="2400" dirty="0" err="1" smtClean="0">
                <a:solidFill>
                  <a:srgbClr val="FF0000"/>
                </a:solidFill>
              </a:rPr>
              <a:t>tiến</a:t>
            </a:r>
            <a:r>
              <a:rPr lang="en-US" sz="2400" dirty="0" smtClean="0">
                <a:solidFill>
                  <a:srgbClr val="FF0000"/>
                </a:solidFill>
              </a:rPr>
              <a:t> </a:t>
            </a:r>
            <a:r>
              <a:rPr lang="en-US" sz="2400" dirty="0" err="1" smtClean="0">
                <a:solidFill>
                  <a:srgbClr val="FF0000"/>
                </a:solidFill>
              </a:rPr>
              <a:t>sĩ</a:t>
            </a:r>
            <a:r>
              <a:rPr lang="en-US" sz="2400" dirty="0" smtClean="0">
                <a:solidFill>
                  <a:srgbClr val="FF0000"/>
                </a:solidFill>
              </a:rPr>
              <a:t> ở </a:t>
            </a:r>
            <a:r>
              <a:rPr lang="en-US" sz="2400" dirty="0" err="1" smtClean="0">
                <a:solidFill>
                  <a:srgbClr val="FF0000"/>
                </a:solidFill>
              </a:rPr>
              <a:t>Văn</a:t>
            </a:r>
            <a:r>
              <a:rPr lang="en-US" sz="2400" dirty="0" smtClean="0">
                <a:solidFill>
                  <a:srgbClr val="FF0000"/>
                </a:solidFill>
              </a:rPr>
              <a:t> </a:t>
            </a:r>
            <a:r>
              <a:rPr lang="en-US" sz="2400" dirty="0" err="1" smtClean="0">
                <a:solidFill>
                  <a:srgbClr val="FF0000"/>
                </a:solidFill>
              </a:rPr>
              <a:t>Miếu</a:t>
            </a:r>
            <a:r>
              <a:rPr lang="en-US" sz="2400" dirty="0" smtClean="0">
                <a:solidFill>
                  <a:srgbClr val="FF0000"/>
                </a:solidFill>
              </a:rPr>
              <a:t> </a:t>
            </a:r>
            <a:r>
              <a:rPr lang="en-US" sz="2400" dirty="0" err="1" smtClean="0">
                <a:solidFill>
                  <a:srgbClr val="FF0000"/>
                </a:solidFill>
              </a:rPr>
              <a:t>Quốc</a:t>
            </a:r>
            <a:r>
              <a:rPr lang="en-US" sz="2400" dirty="0" smtClean="0">
                <a:solidFill>
                  <a:srgbClr val="FF0000"/>
                </a:solidFill>
              </a:rPr>
              <a:t> </a:t>
            </a:r>
            <a:r>
              <a:rPr lang="en-US" sz="2400" dirty="0" err="1" smtClean="0">
                <a:solidFill>
                  <a:srgbClr val="FF0000"/>
                </a:solidFill>
              </a:rPr>
              <a:t>Tử</a:t>
            </a:r>
            <a:r>
              <a:rPr lang="en-US" sz="2400" dirty="0" smtClean="0">
                <a:solidFill>
                  <a:srgbClr val="FF0000"/>
                </a:solidFill>
              </a:rPr>
              <a:t> </a:t>
            </a:r>
            <a:r>
              <a:rPr lang="en-US" sz="2400" dirty="0" err="1" smtClean="0">
                <a:solidFill>
                  <a:srgbClr val="FF0000"/>
                </a:solidFill>
              </a:rPr>
              <a:t>Giám</a:t>
            </a:r>
            <a:r>
              <a:rPr lang="en-US" sz="2400" dirty="0" smtClean="0">
                <a:solidFill>
                  <a:srgbClr val="FF0000"/>
                </a:solidFill>
              </a:rPr>
              <a:t>  </a:t>
            </a:r>
            <a:r>
              <a:rPr lang="en-US" sz="2400" dirty="0" err="1" smtClean="0">
                <a:solidFill>
                  <a:srgbClr val="FF0000"/>
                </a:solidFill>
              </a:rPr>
              <a:t>được</a:t>
            </a:r>
            <a:r>
              <a:rPr lang="en-US" sz="2400" dirty="0" smtClean="0">
                <a:solidFill>
                  <a:srgbClr val="FF0000"/>
                </a:solidFill>
              </a:rPr>
              <a:t> </a:t>
            </a:r>
            <a:r>
              <a:rPr lang="en-US" sz="2400" dirty="0" err="1" smtClean="0">
                <a:solidFill>
                  <a:srgbClr val="FF0000"/>
                </a:solidFill>
              </a:rPr>
              <a:t>lập</a:t>
            </a:r>
            <a:r>
              <a:rPr lang="en-US" sz="2400" dirty="0" smtClean="0">
                <a:solidFill>
                  <a:srgbClr val="FF0000"/>
                </a:solidFill>
              </a:rPr>
              <a:t> </a:t>
            </a:r>
            <a:r>
              <a:rPr lang="en-US" sz="2400" dirty="0" err="1" smtClean="0">
                <a:solidFill>
                  <a:srgbClr val="FF0000"/>
                </a:solidFill>
              </a:rPr>
              <a:t>cùng</a:t>
            </a:r>
            <a:r>
              <a:rPr lang="en-US" sz="2400" dirty="0" smtClean="0">
                <a:solidFill>
                  <a:srgbClr val="FF0000"/>
                </a:solidFill>
              </a:rPr>
              <a:t> </a:t>
            </a:r>
            <a:r>
              <a:rPr lang="en-US" sz="2400" dirty="0" err="1" smtClean="0">
                <a:solidFill>
                  <a:srgbClr val="FF0000"/>
                </a:solidFill>
              </a:rPr>
              <a:t>một</a:t>
            </a:r>
            <a:r>
              <a:rPr lang="en-US" sz="2400" dirty="0" smtClean="0">
                <a:solidFill>
                  <a:srgbClr val="FF0000"/>
                </a:solidFill>
              </a:rPr>
              <a:t>  </a:t>
            </a:r>
            <a:r>
              <a:rPr lang="en-US" sz="2400" dirty="0" err="1" smtClean="0">
                <a:solidFill>
                  <a:srgbClr val="FF0000"/>
                </a:solidFill>
              </a:rPr>
              <a:t>năm</a:t>
            </a:r>
            <a:r>
              <a:rPr lang="en-US" sz="2400" dirty="0" smtClean="0">
                <a:solidFill>
                  <a:srgbClr val="FF0000"/>
                </a:solidFill>
              </a:rPr>
              <a:t> </a:t>
            </a:r>
            <a:r>
              <a:rPr lang="en-US" sz="2400" dirty="0" err="1" smtClean="0">
                <a:solidFill>
                  <a:srgbClr val="FF0000"/>
                </a:solidFill>
              </a:rPr>
              <a:t>không</a:t>
            </a:r>
            <a:r>
              <a:rPr lang="en-US" sz="2400" dirty="0" smtClean="0">
                <a:solidFill>
                  <a:srgbClr val="FF0000"/>
                </a:solidFill>
              </a:rPr>
              <a:t> ?</a:t>
            </a:r>
            <a:endParaRPr lang="vi-VN" sz="2400" dirty="0">
              <a:solidFill>
                <a:srgbClr val="FF0000"/>
              </a:solidFill>
            </a:endParaRPr>
          </a:p>
        </p:txBody>
      </p:sp>
      <p:sp>
        <p:nvSpPr>
          <p:cNvPr id="12" name="TextBox 11"/>
          <p:cNvSpPr txBox="1"/>
          <p:nvPr/>
        </p:nvSpPr>
        <p:spPr>
          <a:xfrm>
            <a:off x="0" y="4286256"/>
            <a:ext cx="9144000" cy="1200329"/>
          </a:xfrm>
          <a:prstGeom prst="rect">
            <a:avLst/>
          </a:prstGeom>
          <a:noFill/>
        </p:spPr>
        <p:txBody>
          <a:bodyPr wrap="square" rtlCol="0">
            <a:spAutoFit/>
          </a:bodyPr>
          <a:lstStyle/>
          <a:p>
            <a:r>
              <a:rPr lang="en-US" sz="2400" dirty="0" smtClean="0"/>
              <a:t>=&gt;</a:t>
            </a:r>
            <a:r>
              <a:rPr lang="en-US" sz="2400" dirty="0" err="1" smtClean="0"/>
              <a:t>Không</a:t>
            </a:r>
            <a:r>
              <a:rPr lang="en-US" sz="2400" dirty="0" smtClean="0"/>
              <a:t> </a:t>
            </a:r>
            <a:r>
              <a:rPr lang="en-US" sz="2400" dirty="0" err="1" smtClean="0"/>
              <a:t>phải</a:t>
            </a:r>
            <a:r>
              <a:rPr lang="en-US" sz="2400" dirty="0" smtClean="0"/>
              <a:t> </a:t>
            </a:r>
            <a:r>
              <a:rPr lang="en-US" sz="2400" dirty="0" err="1" smtClean="0"/>
              <a:t>các</a:t>
            </a:r>
            <a:r>
              <a:rPr lang="en-US" sz="2400" dirty="0" smtClean="0"/>
              <a:t> </a:t>
            </a:r>
            <a:r>
              <a:rPr lang="en-US" sz="2400" dirty="0" err="1" smtClean="0"/>
              <a:t>bia</a:t>
            </a:r>
            <a:r>
              <a:rPr lang="en-US" sz="2400" dirty="0" smtClean="0"/>
              <a:t> </a:t>
            </a:r>
            <a:r>
              <a:rPr lang="en-US" sz="2400" dirty="0" err="1" smtClean="0"/>
              <a:t>tiến</a:t>
            </a:r>
            <a:r>
              <a:rPr lang="en-US" sz="2400" dirty="0" smtClean="0"/>
              <a:t> </a:t>
            </a:r>
            <a:r>
              <a:rPr lang="en-US" sz="2400" dirty="0" err="1" smtClean="0"/>
              <a:t>sĩ</a:t>
            </a:r>
            <a:r>
              <a:rPr lang="en-US" sz="2400" dirty="0" smtClean="0"/>
              <a:t> </a:t>
            </a:r>
            <a:r>
              <a:rPr lang="en-US" sz="2400" dirty="0" err="1" smtClean="0"/>
              <a:t>được</a:t>
            </a:r>
            <a:r>
              <a:rPr lang="en-US" sz="2400" dirty="0" smtClean="0"/>
              <a:t> </a:t>
            </a:r>
            <a:r>
              <a:rPr lang="en-US" sz="2400" dirty="0" err="1" smtClean="0"/>
              <a:t>lập</a:t>
            </a:r>
            <a:r>
              <a:rPr lang="en-US" sz="2400" dirty="0" smtClean="0"/>
              <a:t> </a:t>
            </a:r>
            <a:r>
              <a:rPr lang="en-US" sz="2400" dirty="0" err="1" smtClean="0"/>
              <a:t>cùng</a:t>
            </a:r>
            <a:r>
              <a:rPr lang="en-US" sz="2400" dirty="0" smtClean="0"/>
              <a:t> </a:t>
            </a:r>
            <a:r>
              <a:rPr lang="en-US" sz="2400" dirty="0" err="1" smtClean="0"/>
              <a:t>một</a:t>
            </a:r>
            <a:r>
              <a:rPr lang="en-US" sz="2400" dirty="0" smtClean="0"/>
              <a:t> </a:t>
            </a:r>
            <a:r>
              <a:rPr lang="en-US" sz="2400" dirty="0" err="1" smtClean="0"/>
              <a:t>năm.Có</a:t>
            </a:r>
            <a:r>
              <a:rPr lang="en-US" sz="2400" dirty="0" smtClean="0"/>
              <a:t> </a:t>
            </a:r>
            <a:r>
              <a:rPr lang="en-US" sz="2400" dirty="0" err="1" smtClean="0"/>
              <a:t>người</a:t>
            </a:r>
            <a:r>
              <a:rPr lang="en-US" sz="2400" dirty="0" smtClean="0"/>
              <a:t> </a:t>
            </a:r>
            <a:r>
              <a:rPr lang="en-US" sz="2400" dirty="0" err="1" smtClean="0"/>
              <a:t>đỗ</a:t>
            </a:r>
            <a:r>
              <a:rPr lang="en-US" sz="2400" dirty="0" smtClean="0"/>
              <a:t> </a:t>
            </a:r>
            <a:r>
              <a:rPr lang="en-US" sz="2400" dirty="0" err="1" smtClean="0"/>
              <a:t>trước</a:t>
            </a:r>
            <a:r>
              <a:rPr lang="en-US" sz="2400" dirty="0" smtClean="0"/>
              <a:t>, </a:t>
            </a:r>
            <a:r>
              <a:rPr lang="en-US" sz="2400" dirty="0" err="1" smtClean="0"/>
              <a:t>đỗ</a:t>
            </a:r>
            <a:r>
              <a:rPr lang="en-US" sz="2400" dirty="0"/>
              <a:t> </a:t>
            </a:r>
            <a:r>
              <a:rPr lang="en-US" sz="2400" dirty="0" err="1" smtClean="0"/>
              <a:t>sau</a:t>
            </a:r>
            <a:r>
              <a:rPr lang="en-US" sz="2400" dirty="0" smtClean="0"/>
              <a:t>  </a:t>
            </a:r>
            <a:r>
              <a:rPr lang="en-US" sz="2400" dirty="0" err="1" smtClean="0"/>
              <a:t>cho</a:t>
            </a:r>
            <a:r>
              <a:rPr lang="en-US" sz="2400" dirty="0" smtClean="0"/>
              <a:t> </a:t>
            </a:r>
            <a:r>
              <a:rPr lang="en-US" sz="2400" dirty="0" err="1" smtClean="0"/>
              <a:t>nên</a:t>
            </a:r>
            <a:r>
              <a:rPr lang="en-US" sz="2400" dirty="0" smtClean="0"/>
              <a:t> </a:t>
            </a:r>
            <a:r>
              <a:rPr lang="en-US" sz="2400" dirty="0" err="1" smtClean="0"/>
              <a:t>có</a:t>
            </a:r>
            <a:r>
              <a:rPr lang="en-US" sz="2400" dirty="0" smtClean="0"/>
              <a:t> </a:t>
            </a:r>
            <a:r>
              <a:rPr lang="en-US" sz="2400" dirty="0" err="1" smtClean="0"/>
              <a:t>người</a:t>
            </a:r>
            <a:r>
              <a:rPr lang="en-US" sz="2400" dirty="0" smtClean="0"/>
              <a:t> </a:t>
            </a:r>
            <a:r>
              <a:rPr lang="en-US" sz="2400" dirty="0" err="1" smtClean="0"/>
              <a:t>dựng</a:t>
            </a:r>
            <a:r>
              <a:rPr lang="en-US" sz="2400" dirty="0" smtClean="0"/>
              <a:t> </a:t>
            </a:r>
            <a:r>
              <a:rPr lang="en-US" sz="2400" dirty="0" err="1" smtClean="0"/>
              <a:t>bia</a:t>
            </a:r>
            <a:r>
              <a:rPr lang="en-US" sz="2400" dirty="0" smtClean="0"/>
              <a:t> </a:t>
            </a:r>
            <a:r>
              <a:rPr lang="en-US" sz="2400" dirty="0" err="1" smtClean="0"/>
              <a:t>trước</a:t>
            </a:r>
            <a:r>
              <a:rPr lang="en-US" sz="2400" dirty="0" smtClean="0"/>
              <a:t> </a:t>
            </a:r>
            <a:r>
              <a:rPr lang="en-US" sz="2400" dirty="0" err="1" smtClean="0"/>
              <a:t>khá</a:t>
            </a:r>
            <a:r>
              <a:rPr lang="en-US" sz="2400" dirty="0" smtClean="0"/>
              <a:t> </a:t>
            </a:r>
            <a:r>
              <a:rPr lang="en-US" sz="2400" dirty="0" err="1" smtClean="0"/>
              <a:t>lâu</a:t>
            </a:r>
            <a:r>
              <a:rPr lang="en-US" sz="2400" dirty="0" smtClean="0"/>
              <a:t>. </a:t>
            </a:r>
            <a:r>
              <a:rPr lang="en-US" sz="2400" dirty="0" err="1" smtClean="0"/>
              <a:t>Như</a:t>
            </a:r>
            <a:r>
              <a:rPr lang="en-US" sz="2400" dirty="0" smtClean="0"/>
              <a:t> </a:t>
            </a:r>
            <a:r>
              <a:rPr lang="en-US" sz="2400" dirty="0" err="1" smtClean="0"/>
              <a:t>vậy</a:t>
            </a:r>
            <a:r>
              <a:rPr lang="en-US" sz="2400" dirty="0" smtClean="0"/>
              <a:t> </a:t>
            </a:r>
            <a:r>
              <a:rPr lang="en-US" sz="2400" dirty="0" err="1" smtClean="0"/>
              <a:t>người</a:t>
            </a:r>
            <a:r>
              <a:rPr lang="en-US" sz="2400" dirty="0" smtClean="0"/>
              <a:t> </a:t>
            </a:r>
            <a:r>
              <a:rPr lang="en-US" sz="2400" dirty="0" err="1" smtClean="0"/>
              <a:t>xưa</a:t>
            </a:r>
            <a:r>
              <a:rPr lang="en-US" sz="2400" dirty="0" smtClean="0"/>
              <a:t> </a:t>
            </a:r>
            <a:r>
              <a:rPr lang="en-US" sz="2400" dirty="0" err="1" smtClean="0"/>
              <a:t>có</a:t>
            </a:r>
            <a:r>
              <a:rPr lang="en-US" sz="2400" dirty="0" smtClean="0"/>
              <a:t> </a:t>
            </a:r>
            <a:r>
              <a:rPr lang="en-US" sz="2400" dirty="0" err="1" smtClean="0"/>
              <a:t>cách</a:t>
            </a:r>
            <a:r>
              <a:rPr lang="en-US" sz="2400" dirty="0" smtClean="0"/>
              <a:t> </a:t>
            </a:r>
            <a:r>
              <a:rPr lang="en-US" sz="2400" dirty="0" err="1" smtClean="0"/>
              <a:t>tính</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và</a:t>
            </a:r>
            <a:r>
              <a:rPr lang="en-US" sz="2400" dirty="0" smtClean="0"/>
              <a:t> </a:t>
            </a:r>
            <a:r>
              <a:rPr lang="en-US" sz="2400" dirty="0" err="1" smtClean="0"/>
              <a:t>ghi</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nó</a:t>
            </a:r>
            <a:r>
              <a:rPr lang="en-US" sz="2400" dirty="0" smtClean="0"/>
              <a:t> </a:t>
            </a:r>
            <a:r>
              <a:rPr lang="en-US" sz="2400" dirty="0" err="1" smtClean="0"/>
              <a:t>giúp</a:t>
            </a:r>
            <a:r>
              <a:rPr lang="en-US" sz="2400" dirty="0" smtClean="0"/>
              <a:t> </a:t>
            </a:r>
            <a:r>
              <a:rPr lang="en-US" sz="2400" dirty="0" err="1" smtClean="0"/>
              <a:t>chúng</a:t>
            </a:r>
            <a:r>
              <a:rPr lang="en-US" sz="2400" dirty="0" smtClean="0"/>
              <a:t> </a:t>
            </a:r>
            <a:r>
              <a:rPr lang="en-US" sz="2400" dirty="0" err="1" smtClean="0"/>
              <a:t>ta</a:t>
            </a:r>
            <a:r>
              <a:rPr lang="en-US" sz="2400" dirty="0" smtClean="0"/>
              <a:t> </a:t>
            </a:r>
            <a:r>
              <a:rPr lang="en-US" sz="2400" dirty="0" err="1" smtClean="0"/>
              <a:t>hiểu</a:t>
            </a:r>
            <a:r>
              <a:rPr lang="en-US" sz="2400" dirty="0" smtClean="0"/>
              <a:t> </a:t>
            </a:r>
            <a:r>
              <a:rPr lang="en-US" sz="2400" dirty="0" err="1" smtClean="0"/>
              <a:t>điều</a:t>
            </a:r>
            <a:r>
              <a:rPr lang="en-US" sz="2400" dirty="0" smtClean="0"/>
              <a:t> </a:t>
            </a:r>
            <a:r>
              <a:rPr lang="en-US" sz="2400" dirty="0" err="1" smtClean="0"/>
              <a:t>này</a:t>
            </a:r>
            <a:r>
              <a:rPr lang="en-US" sz="2400" dirty="0" smtClean="0"/>
              <a:t>.</a:t>
            </a:r>
            <a:endParaRPr lang="vi-VN" sz="2400" dirty="0"/>
          </a:p>
        </p:txBody>
      </p:sp>
      <p:sp>
        <p:nvSpPr>
          <p:cNvPr id="13" name="TextBox 12"/>
          <p:cNvSpPr txBox="1"/>
          <p:nvPr/>
        </p:nvSpPr>
        <p:spPr>
          <a:xfrm>
            <a:off x="0" y="5429264"/>
            <a:ext cx="9144000" cy="461665"/>
          </a:xfrm>
          <a:prstGeom prst="rect">
            <a:avLst/>
          </a:prstGeom>
          <a:noFill/>
        </p:spPr>
        <p:txBody>
          <a:bodyPr wrap="square" rtlCol="0">
            <a:spAutoFit/>
          </a:bodyPr>
          <a:lstStyle/>
          <a:p>
            <a:r>
              <a:rPr lang="en-US" sz="2400" dirty="0" err="1" smtClean="0">
                <a:solidFill>
                  <a:srgbClr val="FF0000"/>
                </a:solidFill>
              </a:rPr>
              <a:t>Vậy</a:t>
            </a:r>
            <a:r>
              <a:rPr lang="en-US" sz="2400" dirty="0" smtClean="0">
                <a:solidFill>
                  <a:srgbClr val="FF0000"/>
                </a:solidFill>
              </a:rPr>
              <a:t> </a:t>
            </a:r>
            <a:r>
              <a:rPr lang="en-US" sz="2400" dirty="0" err="1" smtClean="0">
                <a:solidFill>
                  <a:srgbClr val="FF0000"/>
                </a:solidFill>
              </a:rPr>
              <a:t>dựa</a:t>
            </a:r>
            <a:r>
              <a:rPr lang="en-US" sz="2400" dirty="0" smtClean="0">
                <a:solidFill>
                  <a:srgbClr val="FF0000"/>
                </a:solidFill>
              </a:rPr>
              <a:t> </a:t>
            </a:r>
            <a:r>
              <a:rPr lang="en-US" sz="2400" dirty="0" err="1" smtClean="0">
                <a:solidFill>
                  <a:srgbClr val="FF0000"/>
                </a:solidFill>
              </a:rPr>
              <a:t>vào</a:t>
            </a:r>
            <a:r>
              <a:rPr lang="en-US" sz="2400" dirty="0" smtClean="0">
                <a:solidFill>
                  <a:srgbClr val="FF0000"/>
                </a:solidFill>
              </a:rPr>
              <a:t> </a:t>
            </a:r>
            <a:r>
              <a:rPr lang="en-US" sz="2400" dirty="0" err="1" smtClean="0">
                <a:solidFill>
                  <a:srgbClr val="FF0000"/>
                </a:solidFill>
              </a:rPr>
              <a:t>đâu</a:t>
            </a:r>
            <a:r>
              <a:rPr lang="en-US" sz="2400" dirty="0" smtClean="0">
                <a:solidFill>
                  <a:srgbClr val="FF0000"/>
                </a:solidFill>
              </a:rPr>
              <a:t>,  </a:t>
            </a:r>
            <a:r>
              <a:rPr lang="en-US" sz="2400" dirty="0" err="1" smtClean="0">
                <a:solidFill>
                  <a:srgbClr val="FF0000"/>
                </a:solidFill>
              </a:rPr>
              <a:t>bằng</a:t>
            </a:r>
            <a:r>
              <a:rPr lang="en-US" sz="2400" dirty="0" smtClean="0">
                <a:solidFill>
                  <a:srgbClr val="FF0000"/>
                </a:solidFill>
              </a:rPr>
              <a:t> </a:t>
            </a:r>
            <a:r>
              <a:rPr lang="en-US" sz="2400" dirty="0" err="1" smtClean="0">
                <a:solidFill>
                  <a:srgbClr val="FF0000"/>
                </a:solidFill>
              </a:rPr>
              <a:t>cách</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con </a:t>
            </a:r>
            <a:r>
              <a:rPr lang="en-US" sz="2400" dirty="0" err="1" smtClean="0">
                <a:solidFill>
                  <a:srgbClr val="FF0000"/>
                </a:solidFill>
              </a:rPr>
              <a:t>người</a:t>
            </a:r>
            <a:r>
              <a:rPr lang="en-US" sz="2400" dirty="0" smtClean="0">
                <a:solidFill>
                  <a:srgbClr val="FF0000"/>
                </a:solidFill>
              </a:rPr>
              <a:t> </a:t>
            </a:r>
            <a:r>
              <a:rPr lang="en-US" sz="2400" dirty="0" err="1" smtClean="0">
                <a:solidFill>
                  <a:srgbClr val="FF0000"/>
                </a:solidFill>
              </a:rPr>
              <a:t>sáng</a:t>
            </a:r>
            <a:r>
              <a:rPr lang="en-US" sz="2400" dirty="0" smtClean="0">
                <a:solidFill>
                  <a:srgbClr val="FF0000"/>
                </a:solidFill>
              </a:rPr>
              <a:t> </a:t>
            </a:r>
            <a:r>
              <a:rPr lang="en-US" sz="2400" dirty="0" err="1" smtClean="0">
                <a:solidFill>
                  <a:srgbClr val="FF0000"/>
                </a:solidFill>
              </a:rPr>
              <a:t>tạo</a:t>
            </a:r>
            <a:r>
              <a:rPr lang="en-US" sz="2400" dirty="0" smtClean="0">
                <a:solidFill>
                  <a:srgbClr val="FF0000"/>
                </a:solidFill>
              </a:rPr>
              <a:t> </a:t>
            </a:r>
            <a:r>
              <a:rPr lang="en-US" sz="2400" dirty="0" err="1" smtClean="0">
                <a:solidFill>
                  <a:srgbClr val="FF0000"/>
                </a:solidFill>
              </a:rPr>
              <a:t>ra</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a:solidFill>
                  <a:srgbClr val="FF0000"/>
                </a:solidFill>
              </a:rPr>
              <a:t> </a:t>
            </a:r>
            <a:r>
              <a:rPr lang="en-US" sz="2400" dirty="0" smtClean="0">
                <a:solidFill>
                  <a:srgbClr val="FF0000"/>
                </a:solidFill>
              </a:rPr>
              <a:t>?</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2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20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P spid="7" grpId="0" build="allAtOnce"/>
      <p:bldP spid="9" grpId="0" build="allAtOnce"/>
      <p:bldP spid="10" grpId="0" build="allAtOnce"/>
      <p:bldP spid="11" grpId="0" build="allAtOnce"/>
      <p:bldP spid="12" grpId="0" build="allAtOnce"/>
      <p:bldP spid="1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59344236efd0b189fe.jpg"/>
          <p:cNvPicPr>
            <a:picLocks noChangeAspect="1"/>
          </p:cNvPicPr>
          <p:nvPr/>
        </p:nvPicPr>
        <p:blipFill>
          <a:blip r:embed="rId2"/>
          <a:stretch>
            <a:fillRect/>
          </a:stretch>
        </p:blipFill>
        <p:spPr>
          <a:xfrm>
            <a:off x="0" y="0"/>
            <a:ext cx="1194419" cy="701672"/>
          </a:xfrm>
          <a:prstGeom prst="rect">
            <a:avLst/>
          </a:prstGeom>
        </p:spPr>
      </p:pic>
      <p:sp>
        <p:nvSpPr>
          <p:cNvPr id="3" name="TextBox 2"/>
          <p:cNvSpPr txBox="1"/>
          <p:nvPr/>
        </p:nvSpPr>
        <p:spPr>
          <a:xfrm>
            <a:off x="0" y="857232"/>
            <a:ext cx="9144000" cy="461665"/>
          </a:xfrm>
          <a:prstGeom prst="rect">
            <a:avLst/>
          </a:prstGeom>
          <a:noFill/>
        </p:spPr>
        <p:txBody>
          <a:bodyPr wrap="square" rtlCol="0">
            <a:spAutoFit/>
          </a:bodyPr>
          <a:lstStyle/>
          <a:p>
            <a:r>
              <a:rPr lang="en-US" sz="2400" dirty="0" smtClean="0"/>
              <a:t>-</a:t>
            </a:r>
            <a:r>
              <a:rPr lang="en-US" sz="2400" dirty="0" err="1" smtClean="0"/>
              <a:t>Muốn</a:t>
            </a:r>
            <a:r>
              <a:rPr lang="en-US" sz="2400" dirty="0" smtClean="0"/>
              <a:t> </a:t>
            </a:r>
            <a:r>
              <a:rPr lang="en-US" sz="2400" dirty="0" err="1" smtClean="0"/>
              <a:t>hiểu</a:t>
            </a:r>
            <a:r>
              <a:rPr lang="en-US" sz="2400" dirty="0" smtClean="0"/>
              <a:t> </a:t>
            </a:r>
            <a:r>
              <a:rPr lang="en-US" sz="2400" dirty="0" err="1" smtClean="0"/>
              <a:t>và</a:t>
            </a:r>
            <a:r>
              <a:rPr lang="en-US" sz="2400" dirty="0" smtClean="0"/>
              <a:t> </a:t>
            </a:r>
            <a:r>
              <a:rPr lang="en-US" sz="2400" dirty="0" err="1" smtClean="0"/>
              <a:t>dựng</a:t>
            </a:r>
            <a:r>
              <a:rPr lang="en-US" sz="2400" dirty="0" smtClean="0"/>
              <a:t> </a:t>
            </a:r>
            <a:r>
              <a:rPr lang="en-US" sz="2400" dirty="0" err="1" smtClean="0"/>
              <a:t>lại</a:t>
            </a:r>
            <a:r>
              <a:rPr lang="en-US" sz="2400" dirty="0" smtClean="0"/>
              <a:t> </a:t>
            </a:r>
            <a:r>
              <a:rPr lang="en-US" sz="2400" dirty="0" err="1" smtClean="0"/>
              <a:t>lịch</a:t>
            </a:r>
            <a:r>
              <a:rPr lang="en-US" sz="2400" dirty="0" smtClean="0"/>
              <a:t> </a:t>
            </a:r>
            <a:r>
              <a:rPr lang="en-US" sz="2400" dirty="0" err="1" smtClean="0"/>
              <a:t>sử</a:t>
            </a:r>
            <a:r>
              <a:rPr lang="en-US" sz="2400" dirty="0" smtClean="0"/>
              <a:t>  </a:t>
            </a:r>
            <a:r>
              <a:rPr lang="en-US" sz="2400" dirty="0" err="1" smtClean="0"/>
              <a:t>phải</a:t>
            </a:r>
            <a:r>
              <a:rPr lang="en-US" sz="2400" dirty="0" smtClean="0"/>
              <a:t> </a:t>
            </a:r>
            <a:r>
              <a:rPr lang="en-US" sz="2400" dirty="0" err="1" smtClean="0"/>
              <a:t>sắp</a:t>
            </a:r>
            <a:r>
              <a:rPr lang="en-US" sz="2400" dirty="0" smtClean="0"/>
              <a:t> </a:t>
            </a:r>
            <a:r>
              <a:rPr lang="en-US" sz="2400" dirty="0" err="1" smtClean="0"/>
              <a:t>xếp</a:t>
            </a:r>
            <a:r>
              <a:rPr lang="en-US" sz="2400" dirty="0" smtClean="0"/>
              <a:t> </a:t>
            </a:r>
            <a:r>
              <a:rPr lang="en-US" sz="2400" dirty="0" err="1" smtClean="0"/>
              <a:t>theo</a:t>
            </a:r>
            <a:r>
              <a:rPr lang="en-US" sz="2400" dirty="0" smtClean="0"/>
              <a:t> </a:t>
            </a:r>
            <a:r>
              <a:rPr lang="en-US" sz="2400" dirty="0" err="1" smtClean="0"/>
              <a:t>sự</a:t>
            </a:r>
            <a:r>
              <a:rPr lang="en-US" sz="2400" dirty="0" smtClean="0"/>
              <a:t> </a:t>
            </a:r>
            <a:r>
              <a:rPr lang="en-US" sz="2400" dirty="0" err="1" smtClean="0"/>
              <a:t>kiện</a:t>
            </a:r>
            <a:r>
              <a:rPr lang="en-US" sz="2400" dirty="0" smtClean="0"/>
              <a:t> </a:t>
            </a:r>
            <a:r>
              <a:rPr lang="en-US" sz="2400" dirty="0" err="1" smtClean="0"/>
              <a:t>thời</a:t>
            </a:r>
            <a:r>
              <a:rPr lang="en-US" sz="2400" dirty="0" smtClean="0"/>
              <a:t> </a:t>
            </a:r>
            <a:r>
              <a:rPr lang="en-US" sz="2400" dirty="0" err="1" smtClean="0"/>
              <a:t>gian</a:t>
            </a:r>
            <a:r>
              <a:rPr lang="en-US" sz="2400" dirty="0" smtClean="0"/>
              <a:t>.</a:t>
            </a:r>
            <a:endParaRPr lang="vi-VN" sz="2400" dirty="0"/>
          </a:p>
        </p:txBody>
      </p:sp>
      <p:sp>
        <p:nvSpPr>
          <p:cNvPr id="4" name="TextBox 3"/>
          <p:cNvSpPr txBox="1"/>
          <p:nvPr/>
        </p:nvSpPr>
        <p:spPr>
          <a:xfrm>
            <a:off x="0" y="1571612"/>
            <a:ext cx="9144000" cy="461665"/>
          </a:xfrm>
          <a:prstGeom prst="rect">
            <a:avLst/>
          </a:prstGeom>
          <a:noFill/>
        </p:spPr>
        <p:txBody>
          <a:bodyPr wrap="square" rtlCol="0">
            <a:spAutoFit/>
          </a:bodyPr>
          <a:lstStyle/>
          <a:p>
            <a:r>
              <a:rPr lang="en-US" sz="2400" dirty="0" smtClean="0"/>
              <a:t>-</a:t>
            </a:r>
            <a:r>
              <a:rPr lang="en-US" sz="2400" dirty="0" err="1" smtClean="0"/>
              <a:t>Việc</a:t>
            </a:r>
            <a:r>
              <a:rPr lang="en-US" sz="2400" dirty="0" smtClean="0"/>
              <a:t> </a:t>
            </a:r>
            <a:r>
              <a:rPr lang="en-US" sz="2400" dirty="0" err="1" smtClean="0"/>
              <a:t>xác</a:t>
            </a:r>
            <a:r>
              <a:rPr lang="en-US" sz="2400" dirty="0" smtClean="0"/>
              <a:t> </a:t>
            </a:r>
            <a:r>
              <a:rPr lang="en-US" sz="2400" dirty="0" err="1" smtClean="0"/>
              <a:t>định</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là</a:t>
            </a:r>
            <a:r>
              <a:rPr lang="en-US" sz="2400" dirty="0" smtClean="0"/>
              <a:t> </a:t>
            </a:r>
            <a:r>
              <a:rPr lang="en-US" sz="2400" dirty="0" err="1" smtClean="0"/>
              <a:t>là</a:t>
            </a:r>
            <a:r>
              <a:rPr lang="en-US" sz="2400" dirty="0" smtClean="0"/>
              <a:t> </a:t>
            </a:r>
            <a:r>
              <a:rPr lang="en-US" sz="2400" dirty="0" err="1" smtClean="0"/>
              <a:t>nguyên</a:t>
            </a:r>
            <a:r>
              <a:rPr lang="en-US" sz="2400" dirty="0" smtClean="0"/>
              <a:t> </a:t>
            </a:r>
            <a:r>
              <a:rPr lang="en-US" sz="2400" dirty="0" err="1" smtClean="0"/>
              <a:t>tắc</a:t>
            </a:r>
            <a:r>
              <a:rPr lang="en-US" sz="2400" dirty="0" smtClean="0"/>
              <a:t> </a:t>
            </a:r>
            <a:r>
              <a:rPr lang="en-US" sz="2400" dirty="0" err="1" smtClean="0"/>
              <a:t>cơ</a:t>
            </a:r>
            <a:r>
              <a:rPr lang="en-US" sz="2400" dirty="0" smtClean="0"/>
              <a:t> </a:t>
            </a:r>
            <a:r>
              <a:rPr lang="en-US" sz="2400" dirty="0" err="1" smtClean="0"/>
              <a:t>bản</a:t>
            </a:r>
            <a:r>
              <a:rPr lang="en-US" sz="2400" dirty="0" smtClean="0"/>
              <a:t> </a:t>
            </a:r>
            <a:r>
              <a:rPr lang="en-US" sz="2400" dirty="0" err="1" smtClean="0"/>
              <a:t>của</a:t>
            </a:r>
            <a:r>
              <a:rPr lang="en-US" sz="2400" dirty="0" smtClean="0"/>
              <a:t> </a:t>
            </a:r>
            <a:r>
              <a:rPr lang="en-US" sz="2400" dirty="0" err="1" smtClean="0"/>
              <a:t>môn</a:t>
            </a:r>
            <a:r>
              <a:rPr lang="en-US" sz="2400" dirty="0" smtClean="0"/>
              <a:t> </a:t>
            </a:r>
            <a:r>
              <a:rPr lang="en-US" sz="2400" dirty="0" err="1" smtClean="0"/>
              <a:t>Lịch</a:t>
            </a:r>
            <a:r>
              <a:rPr lang="en-US" sz="2400" dirty="0" smtClean="0"/>
              <a:t> </a:t>
            </a:r>
            <a:r>
              <a:rPr lang="en-US" sz="2400" dirty="0" err="1" smtClean="0"/>
              <a:t>sử</a:t>
            </a:r>
            <a:r>
              <a:rPr lang="en-US" sz="2400" dirty="0" smtClean="0"/>
              <a:t>.</a:t>
            </a:r>
            <a:endParaRPr lang="vi-VN" sz="2400" dirty="0"/>
          </a:p>
        </p:txBody>
      </p:sp>
      <p:sp>
        <p:nvSpPr>
          <p:cNvPr id="5" name="TextBox 4"/>
          <p:cNvSpPr txBox="1"/>
          <p:nvPr/>
        </p:nvSpPr>
        <p:spPr>
          <a:xfrm>
            <a:off x="0" y="2357430"/>
            <a:ext cx="9144000" cy="830997"/>
          </a:xfrm>
          <a:prstGeom prst="rect">
            <a:avLst/>
          </a:prstGeom>
          <a:noFill/>
        </p:spPr>
        <p:txBody>
          <a:bodyPr wrap="square" rtlCol="0">
            <a:spAutoFit/>
          </a:bodyPr>
          <a:lstStyle/>
          <a:p>
            <a:r>
              <a:rPr lang="en-US" sz="2400" dirty="0" smtClean="0"/>
              <a:t>- Con </a:t>
            </a:r>
            <a:r>
              <a:rPr lang="en-US" sz="2400" dirty="0" err="1" smtClean="0"/>
              <a:t>người</a:t>
            </a:r>
            <a:r>
              <a:rPr lang="en-US" sz="2400" dirty="0" smtClean="0"/>
              <a:t> </a:t>
            </a:r>
            <a:r>
              <a:rPr lang="en-US" sz="2400" dirty="0" err="1" smtClean="0"/>
              <a:t>đã</a:t>
            </a:r>
            <a:r>
              <a:rPr lang="en-US" sz="2400" dirty="0" smtClean="0"/>
              <a:t> </a:t>
            </a:r>
            <a:r>
              <a:rPr lang="en-US" sz="2400" dirty="0" err="1" smtClean="0"/>
              <a:t>ghi</a:t>
            </a:r>
            <a:r>
              <a:rPr lang="en-US" sz="2400" dirty="0" smtClean="0"/>
              <a:t> </a:t>
            </a:r>
            <a:r>
              <a:rPr lang="en-US" sz="2400" dirty="0" err="1" smtClean="0"/>
              <a:t>lại</a:t>
            </a:r>
            <a:r>
              <a:rPr lang="en-US" sz="2400" dirty="0" smtClean="0"/>
              <a:t> </a:t>
            </a:r>
            <a:r>
              <a:rPr lang="en-US" sz="2400" dirty="0" err="1" smtClean="0"/>
              <a:t>những</a:t>
            </a:r>
            <a:r>
              <a:rPr lang="en-US" sz="2400" dirty="0" smtClean="0"/>
              <a:t> </a:t>
            </a:r>
            <a:r>
              <a:rPr lang="en-US" sz="2400" dirty="0" err="1" smtClean="0"/>
              <a:t>việc</a:t>
            </a:r>
            <a:r>
              <a:rPr lang="en-US" sz="2400" dirty="0" smtClean="0"/>
              <a:t> </a:t>
            </a:r>
            <a:r>
              <a:rPr lang="en-US" sz="2400" dirty="0" err="1" smtClean="0"/>
              <a:t>làm</a:t>
            </a:r>
            <a:r>
              <a:rPr lang="en-US" sz="2400" dirty="0" smtClean="0"/>
              <a:t> </a:t>
            </a:r>
            <a:r>
              <a:rPr lang="en-US" sz="2400" dirty="0" err="1" smtClean="0"/>
              <a:t>của</a:t>
            </a:r>
            <a:r>
              <a:rPr lang="en-US" sz="2400" dirty="0" smtClean="0"/>
              <a:t> </a:t>
            </a:r>
            <a:r>
              <a:rPr lang="en-US" sz="2400" dirty="0" err="1" smtClean="0"/>
              <a:t>mình</a:t>
            </a:r>
            <a:r>
              <a:rPr lang="en-US" sz="2400" dirty="0" smtClean="0"/>
              <a:t> , </a:t>
            </a:r>
            <a:r>
              <a:rPr lang="en-US" sz="2400" dirty="0" err="1" smtClean="0"/>
              <a:t>từ</a:t>
            </a:r>
            <a:r>
              <a:rPr lang="en-US" sz="2400" dirty="0" smtClean="0"/>
              <a:t> </a:t>
            </a:r>
            <a:r>
              <a:rPr lang="en-US" sz="2400" dirty="0" err="1" smtClean="0"/>
              <a:t>đó</a:t>
            </a:r>
            <a:r>
              <a:rPr lang="en-US" sz="2400" dirty="0" smtClean="0"/>
              <a:t>  </a:t>
            </a:r>
            <a:r>
              <a:rPr lang="en-US" sz="2400" dirty="0" err="1" smtClean="0"/>
              <a:t>suy</a:t>
            </a:r>
            <a:r>
              <a:rPr lang="en-US" sz="2400" dirty="0" smtClean="0"/>
              <a:t> </a:t>
            </a:r>
            <a:r>
              <a:rPr lang="en-US" sz="2400" dirty="0" err="1" smtClean="0"/>
              <a:t>ra</a:t>
            </a:r>
            <a:r>
              <a:rPr lang="en-US" sz="2400" dirty="0" smtClean="0"/>
              <a:t> </a:t>
            </a:r>
            <a:r>
              <a:rPr lang="en-US" sz="2400" dirty="0" err="1" smtClean="0"/>
              <a:t>cách</a:t>
            </a:r>
            <a:r>
              <a:rPr lang="en-US" sz="2400" dirty="0" smtClean="0"/>
              <a:t> </a:t>
            </a:r>
            <a:r>
              <a:rPr lang="en-US" sz="2400" dirty="0" err="1" smtClean="0"/>
              <a:t>tính</a:t>
            </a:r>
            <a:r>
              <a:rPr lang="en-US" sz="2400" dirty="0" smtClean="0"/>
              <a:t> </a:t>
            </a:r>
            <a:r>
              <a:rPr lang="en-US" sz="2400" dirty="0" err="1" smtClean="0"/>
              <a:t>thời</a:t>
            </a:r>
            <a:r>
              <a:rPr lang="en-US" sz="2400" dirty="0" smtClean="0"/>
              <a:t> </a:t>
            </a:r>
            <a:r>
              <a:rPr lang="en-US" sz="2400" dirty="0" err="1" smtClean="0"/>
              <a:t>gian</a:t>
            </a:r>
            <a:r>
              <a:rPr lang="en-US" sz="2400" dirty="0" smtClean="0"/>
              <a:t>.</a:t>
            </a:r>
            <a:endParaRPr lang="vi-VN" sz="2400" dirty="0"/>
          </a:p>
        </p:txBody>
      </p:sp>
      <p:sp>
        <p:nvSpPr>
          <p:cNvPr id="7" name="TextBox 6"/>
          <p:cNvSpPr txBox="1"/>
          <p:nvPr/>
        </p:nvSpPr>
        <p:spPr>
          <a:xfrm>
            <a:off x="0" y="3643314"/>
            <a:ext cx="9144000" cy="954107"/>
          </a:xfrm>
          <a:prstGeom prst="rect">
            <a:avLst/>
          </a:prstGeom>
          <a:noFill/>
        </p:spPr>
        <p:txBody>
          <a:bodyPr wrap="square" rtlCol="0">
            <a:spAutoFit/>
          </a:bodyPr>
          <a:lstStyle/>
          <a:p>
            <a:r>
              <a:rPr lang="en-US" sz="2400" dirty="0" smtClean="0"/>
              <a:t>-</a:t>
            </a:r>
            <a:r>
              <a:rPr lang="en-US" sz="2400" dirty="0" err="1" smtClean="0"/>
              <a:t>Dựa</a:t>
            </a:r>
            <a:r>
              <a:rPr lang="en-US" sz="2400" dirty="0" smtClean="0"/>
              <a:t> </a:t>
            </a:r>
            <a:r>
              <a:rPr lang="en-US" sz="2400" dirty="0" err="1" smtClean="0"/>
              <a:t>vào</a:t>
            </a:r>
            <a:r>
              <a:rPr lang="en-US" sz="2400" dirty="0" smtClean="0"/>
              <a:t> </a:t>
            </a:r>
            <a:r>
              <a:rPr lang="en-US" sz="2400" dirty="0" err="1" smtClean="0"/>
              <a:t>các</a:t>
            </a:r>
            <a:r>
              <a:rPr lang="en-US" sz="2400" dirty="0" smtClean="0"/>
              <a:t> </a:t>
            </a:r>
            <a:r>
              <a:rPr lang="en-US" sz="2400" dirty="0" err="1" smtClean="0"/>
              <a:t>hiện</a:t>
            </a:r>
            <a:r>
              <a:rPr lang="en-US" sz="2400" dirty="0" smtClean="0"/>
              <a:t> </a:t>
            </a:r>
            <a:r>
              <a:rPr lang="en-US" sz="2400" dirty="0" err="1" smtClean="0"/>
              <a:t>tượng</a:t>
            </a:r>
            <a:r>
              <a:rPr lang="en-US" sz="2400" dirty="0" smtClean="0"/>
              <a:t> </a:t>
            </a:r>
            <a:r>
              <a:rPr lang="en-US" sz="2400" dirty="0" err="1" smtClean="0"/>
              <a:t>tự</a:t>
            </a:r>
            <a:r>
              <a:rPr lang="en-US" sz="2400" dirty="0" smtClean="0"/>
              <a:t> </a:t>
            </a:r>
            <a:r>
              <a:rPr lang="en-US" sz="2400" dirty="0" err="1" smtClean="0"/>
              <a:t>nhiên</a:t>
            </a:r>
            <a:r>
              <a:rPr lang="en-US" sz="2400" dirty="0" smtClean="0"/>
              <a:t> , </a:t>
            </a:r>
            <a:r>
              <a:rPr lang="en-US" sz="2400" dirty="0" err="1" smtClean="0"/>
              <a:t>được</a:t>
            </a:r>
            <a:r>
              <a:rPr lang="en-US" sz="2400" dirty="0" smtClean="0"/>
              <a:t> </a:t>
            </a:r>
            <a:r>
              <a:rPr lang="en-US" sz="2400" dirty="0" err="1" smtClean="0"/>
              <a:t>lặp</a:t>
            </a:r>
            <a:r>
              <a:rPr lang="en-US" sz="2400" dirty="0" smtClean="0"/>
              <a:t> </a:t>
            </a:r>
            <a:r>
              <a:rPr lang="en-US" sz="2400" dirty="0" err="1" smtClean="0"/>
              <a:t>đi</a:t>
            </a:r>
            <a:r>
              <a:rPr lang="en-US" sz="2400" dirty="0" smtClean="0"/>
              <a:t> </a:t>
            </a:r>
            <a:r>
              <a:rPr lang="en-US" sz="2400" dirty="0" err="1" smtClean="0"/>
              <a:t>lặp</a:t>
            </a:r>
            <a:r>
              <a:rPr lang="en-US" sz="2400" dirty="0" smtClean="0"/>
              <a:t> </a:t>
            </a:r>
            <a:r>
              <a:rPr lang="en-US" sz="2400" dirty="0" err="1" smtClean="0"/>
              <a:t>lại</a:t>
            </a:r>
            <a:r>
              <a:rPr lang="en-US" sz="2400" dirty="0" smtClean="0"/>
              <a:t> </a:t>
            </a:r>
            <a:r>
              <a:rPr lang="en-US" sz="2400" dirty="0" err="1" smtClean="0"/>
              <a:t>thường</a:t>
            </a:r>
            <a:r>
              <a:rPr lang="en-US" sz="2400" dirty="0" smtClean="0"/>
              <a:t> </a:t>
            </a:r>
            <a:r>
              <a:rPr lang="en-US" sz="2400" dirty="0" err="1" smtClean="0"/>
              <a:t>xuyên</a:t>
            </a:r>
            <a:r>
              <a:rPr lang="en-US" sz="2400" dirty="0" smtClean="0"/>
              <a:t> : </a:t>
            </a:r>
            <a:r>
              <a:rPr lang="en-US" sz="2400" dirty="0" err="1" smtClean="0"/>
              <a:t>hết</a:t>
            </a:r>
            <a:r>
              <a:rPr lang="en-US" sz="2400" dirty="0" smtClean="0"/>
              <a:t> </a:t>
            </a:r>
            <a:r>
              <a:rPr lang="en-US" sz="2400" dirty="0" err="1" smtClean="0"/>
              <a:t>sáng</a:t>
            </a:r>
            <a:r>
              <a:rPr lang="en-US" sz="2400" dirty="0" smtClean="0"/>
              <a:t>  </a:t>
            </a:r>
            <a:r>
              <a:rPr lang="en-US" sz="2400" dirty="0" err="1" smtClean="0"/>
              <a:t>đến</a:t>
            </a:r>
            <a:r>
              <a:rPr lang="en-US" sz="2400" dirty="0" smtClean="0"/>
              <a:t> </a:t>
            </a:r>
            <a:r>
              <a:rPr lang="en-US" sz="2400" dirty="0" err="1" smtClean="0"/>
              <a:t>tối</a:t>
            </a:r>
            <a:r>
              <a:rPr lang="en-US" sz="2400" dirty="0" smtClean="0"/>
              <a:t> , </a:t>
            </a:r>
            <a:r>
              <a:rPr lang="en-US" sz="2400" dirty="0" err="1" smtClean="0"/>
              <a:t>hết</a:t>
            </a:r>
            <a:r>
              <a:rPr lang="en-US" sz="2400" dirty="0" smtClean="0"/>
              <a:t> </a:t>
            </a:r>
            <a:r>
              <a:rPr lang="en-US" sz="2400" dirty="0" err="1" smtClean="0"/>
              <a:t>mùa</a:t>
            </a:r>
            <a:r>
              <a:rPr lang="en-US" sz="2400" dirty="0" smtClean="0"/>
              <a:t>  </a:t>
            </a:r>
            <a:r>
              <a:rPr lang="en-US" sz="2400" dirty="0" err="1" smtClean="0"/>
              <a:t>nóng</a:t>
            </a:r>
            <a:r>
              <a:rPr lang="en-US" sz="2400" dirty="0" smtClean="0"/>
              <a:t> </a:t>
            </a:r>
            <a:r>
              <a:rPr lang="en-US" sz="2400" dirty="0" err="1" smtClean="0"/>
              <a:t>đến</a:t>
            </a:r>
            <a:r>
              <a:rPr lang="en-US" sz="2400" dirty="0" smtClean="0"/>
              <a:t> </a:t>
            </a:r>
            <a:r>
              <a:rPr lang="en-US" sz="2400" dirty="0" err="1" smtClean="0"/>
              <a:t>mùa</a:t>
            </a:r>
            <a:r>
              <a:rPr lang="en-US" sz="2400" dirty="0" smtClean="0"/>
              <a:t> </a:t>
            </a:r>
            <a:r>
              <a:rPr lang="en-US" sz="2400" dirty="0" err="1" smtClean="0"/>
              <a:t>lạnh</a:t>
            </a:r>
            <a:r>
              <a:rPr lang="en-US" sz="3200" dirty="0" smtClean="0"/>
              <a:t>,…</a:t>
            </a:r>
            <a:endParaRPr lang="vi-VN" sz="2400" dirty="0"/>
          </a:p>
        </p:txBody>
      </p:sp>
      <p:sp>
        <p:nvSpPr>
          <p:cNvPr id="8" name="TextBox 7"/>
          <p:cNvSpPr txBox="1"/>
          <p:nvPr/>
        </p:nvSpPr>
        <p:spPr>
          <a:xfrm>
            <a:off x="1928794" y="5857892"/>
            <a:ext cx="5214974" cy="461665"/>
          </a:xfrm>
          <a:prstGeom prst="rect">
            <a:avLst/>
          </a:prstGeom>
          <a:noFill/>
        </p:spPr>
        <p:txBody>
          <a:bodyPr wrap="square" rtlCol="0">
            <a:spAutoFit/>
          </a:bodyPr>
          <a:lstStyle/>
          <a:p>
            <a:pPr algn="ctr"/>
            <a:r>
              <a:rPr lang="en-US" sz="2400" i="1" dirty="0" smtClean="0">
                <a:solidFill>
                  <a:srgbClr val="FF0000"/>
                </a:solidFill>
              </a:rPr>
              <a:t>HÌNH ẢNH VĂN MIẾU QUỐC TỬ G</a:t>
            </a:r>
            <a:r>
              <a:rPr lang="en-US" sz="2400" dirty="0" smtClean="0">
                <a:solidFill>
                  <a:srgbClr val="FF0000"/>
                </a:solidFill>
              </a:rPr>
              <a:t>IÁM</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7" grpId="0" build="allAtOnce"/>
      <p:bldP spid="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ình ảnh Văn Miếu Quốc Tử Giá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28" name="Picture 4" descr="Hình ảnh Văn Miếu Quốc Tử Giám"/>
          <p:cNvPicPr>
            <a:picLocks noChangeAspect="1" noChangeArrowheads="1"/>
          </p:cNvPicPr>
          <p:nvPr/>
        </p:nvPicPr>
        <p:blipFill>
          <a:blip r:embed="rId2"/>
          <a:srcRect/>
          <a:stretch>
            <a:fillRect/>
          </a:stretch>
        </p:blipFill>
        <p:spPr bwMode="auto">
          <a:xfrm>
            <a:off x="0" y="0"/>
            <a:ext cx="9144000" cy="3242542"/>
          </a:xfrm>
          <a:prstGeom prst="rect">
            <a:avLst/>
          </a:prstGeom>
          <a:noFill/>
        </p:spPr>
      </p:pic>
      <p:sp>
        <p:nvSpPr>
          <p:cNvPr id="4" name="Rectangle 3"/>
          <p:cNvSpPr/>
          <p:nvPr/>
        </p:nvSpPr>
        <p:spPr>
          <a:xfrm>
            <a:off x="3199348" y="3244334"/>
            <a:ext cx="2745303" cy="369332"/>
          </a:xfrm>
          <a:prstGeom prst="rect">
            <a:avLst/>
          </a:prstGeom>
        </p:spPr>
        <p:txBody>
          <a:bodyPr wrap="none">
            <a:spAutoFit/>
          </a:bodyPr>
          <a:lstStyle/>
          <a:p>
            <a:r>
              <a:rPr lang="vi-VN" dirty="0"/>
              <a:t>Văn Miếu Quốc Tử Giám</a:t>
            </a:r>
          </a:p>
        </p:txBody>
      </p:sp>
      <p:pic>
        <p:nvPicPr>
          <p:cNvPr id="1030" name="Picture 6" descr="Đại Trung Môn"/>
          <p:cNvPicPr>
            <a:picLocks noChangeAspect="1" noChangeArrowheads="1"/>
          </p:cNvPicPr>
          <p:nvPr/>
        </p:nvPicPr>
        <p:blipFill>
          <a:blip r:embed="rId3"/>
          <a:srcRect/>
          <a:stretch>
            <a:fillRect/>
          </a:stretch>
        </p:blipFill>
        <p:spPr bwMode="auto">
          <a:xfrm>
            <a:off x="0" y="3786190"/>
            <a:ext cx="5643570" cy="3071810"/>
          </a:xfrm>
          <a:prstGeom prst="rect">
            <a:avLst/>
          </a:prstGeom>
          <a:noFill/>
        </p:spPr>
      </p:pic>
      <p:sp>
        <p:nvSpPr>
          <p:cNvPr id="6" name="Rectangle 5"/>
          <p:cNvSpPr/>
          <p:nvPr/>
        </p:nvSpPr>
        <p:spPr>
          <a:xfrm>
            <a:off x="5715008" y="3857628"/>
            <a:ext cx="3428992" cy="369332"/>
          </a:xfrm>
          <a:prstGeom prst="rect">
            <a:avLst/>
          </a:prstGeom>
        </p:spPr>
        <p:txBody>
          <a:bodyPr wrap="square">
            <a:spAutoFit/>
          </a:bodyPr>
          <a:lstStyle/>
          <a:p>
            <a:r>
              <a:rPr lang="vi-VN" dirty="0" smtClean="0"/>
              <a:t> Kiến  trúc Đại </a:t>
            </a:r>
            <a:r>
              <a:rPr lang="vi-VN" dirty="0"/>
              <a:t>Trung Môn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ipe(down)">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huê Văn Các và giếng Thiên Quang ở Văn Miếu "/>
          <p:cNvPicPr>
            <a:picLocks noChangeAspect="1" noChangeArrowheads="1"/>
          </p:cNvPicPr>
          <p:nvPr/>
        </p:nvPicPr>
        <p:blipFill>
          <a:blip r:embed="rId2"/>
          <a:srcRect/>
          <a:stretch>
            <a:fillRect/>
          </a:stretch>
        </p:blipFill>
        <p:spPr bwMode="auto">
          <a:xfrm>
            <a:off x="0" y="0"/>
            <a:ext cx="9144000" cy="5357826"/>
          </a:xfrm>
          <a:prstGeom prst="rect">
            <a:avLst/>
          </a:prstGeom>
          <a:noFill/>
        </p:spPr>
      </p:pic>
      <p:sp>
        <p:nvSpPr>
          <p:cNvPr id="3" name="Rectangle 2"/>
          <p:cNvSpPr/>
          <p:nvPr/>
        </p:nvSpPr>
        <p:spPr>
          <a:xfrm>
            <a:off x="1928794" y="5500702"/>
            <a:ext cx="4066178" cy="369332"/>
          </a:xfrm>
          <a:prstGeom prst="rect">
            <a:avLst/>
          </a:prstGeom>
        </p:spPr>
        <p:txBody>
          <a:bodyPr wrap="none">
            <a:spAutoFit/>
          </a:bodyPr>
          <a:lstStyle/>
          <a:p>
            <a:r>
              <a:rPr lang="vi-VN" dirty="0"/>
              <a:t>Khuê Văn Các và giếng Thiên Quang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ăn Miếu môn"/>
          <p:cNvPicPr>
            <a:picLocks noChangeAspect="1" noChangeArrowheads="1"/>
          </p:cNvPicPr>
          <p:nvPr/>
        </p:nvPicPr>
        <p:blipFill>
          <a:blip r:embed="rId2"/>
          <a:srcRect/>
          <a:stretch>
            <a:fillRect/>
          </a:stretch>
        </p:blipFill>
        <p:spPr bwMode="auto">
          <a:xfrm>
            <a:off x="0" y="0"/>
            <a:ext cx="9144000" cy="5214950"/>
          </a:xfrm>
          <a:prstGeom prst="rect">
            <a:avLst/>
          </a:prstGeom>
          <a:noFill/>
        </p:spPr>
      </p:pic>
      <p:sp>
        <p:nvSpPr>
          <p:cNvPr id="3" name="Rectangle 2"/>
          <p:cNvSpPr/>
          <p:nvPr/>
        </p:nvSpPr>
        <p:spPr>
          <a:xfrm>
            <a:off x="3286116" y="5429264"/>
            <a:ext cx="1672253" cy="369332"/>
          </a:xfrm>
          <a:prstGeom prst="rect">
            <a:avLst/>
          </a:prstGeom>
        </p:spPr>
        <p:txBody>
          <a:bodyPr wrap="square">
            <a:spAutoFit/>
          </a:bodyPr>
          <a:lstStyle/>
          <a:p>
            <a:r>
              <a:rPr lang="vi-VN" dirty="0"/>
              <a:t>Văn Miếu môn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6072206"/>
            <a:ext cx="3031599" cy="369332"/>
          </a:xfrm>
          <a:prstGeom prst="rect">
            <a:avLst/>
          </a:prstGeom>
        </p:spPr>
        <p:txBody>
          <a:bodyPr wrap="none">
            <a:spAutoFit/>
          </a:bodyPr>
          <a:lstStyle/>
          <a:p>
            <a:r>
              <a:rPr lang="vi-VN" b="1" dirty="0"/>
              <a:t>Khu thứ </a:t>
            </a:r>
            <a:r>
              <a:rPr lang="vi-VN" b="1" dirty="0" smtClean="0"/>
              <a:t>hai </a:t>
            </a:r>
            <a:r>
              <a:rPr lang="vi-VN" dirty="0" smtClean="0"/>
              <a:t>Khuê </a:t>
            </a:r>
            <a:r>
              <a:rPr lang="vi-VN" dirty="0"/>
              <a:t>Văn Các</a:t>
            </a:r>
          </a:p>
        </p:txBody>
      </p:sp>
      <p:pic>
        <p:nvPicPr>
          <p:cNvPr id="20482" name="Picture 2" descr="Khuê Văn Các ở Văn Miếu Quốc Tử Giám"/>
          <p:cNvPicPr>
            <a:picLocks noChangeAspect="1" noChangeArrowheads="1"/>
          </p:cNvPicPr>
          <p:nvPr/>
        </p:nvPicPr>
        <p:blipFill>
          <a:blip r:embed="rId2"/>
          <a:srcRect/>
          <a:stretch>
            <a:fillRect/>
          </a:stretch>
        </p:blipFill>
        <p:spPr bwMode="auto">
          <a:xfrm>
            <a:off x="0" y="0"/>
            <a:ext cx="9144000" cy="59293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88" y="6072206"/>
            <a:ext cx="2095445" cy="369332"/>
          </a:xfrm>
          <a:prstGeom prst="rect">
            <a:avLst/>
          </a:prstGeom>
        </p:spPr>
        <p:txBody>
          <a:bodyPr wrap="none">
            <a:spAutoFit/>
          </a:bodyPr>
          <a:lstStyle/>
          <a:p>
            <a:r>
              <a:rPr lang="vi-VN" dirty="0"/>
              <a:t>Khu nhà bia tiến sĩ</a:t>
            </a:r>
          </a:p>
        </p:txBody>
      </p:sp>
      <p:pic>
        <p:nvPicPr>
          <p:cNvPr id="21506" name="Picture 2" descr="Khu nhà bia tiến sĩ"/>
          <p:cNvPicPr>
            <a:picLocks noChangeAspect="1" noChangeArrowheads="1"/>
          </p:cNvPicPr>
          <p:nvPr/>
        </p:nvPicPr>
        <p:blipFill>
          <a:blip r:embed="rId2"/>
          <a:srcRect/>
          <a:stretch>
            <a:fillRect/>
          </a:stretch>
        </p:blipFill>
        <p:spPr bwMode="auto">
          <a:xfrm>
            <a:off x="0" y="0"/>
            <a:ext cx="4071934" cy="3043459"/>
          </a:xfrm>
          <a:prstGeom prst="rect">
            <a:avLst/>
          </a:prstGeom>
          <a:noFill/>
        </p:spPr>
      </p:pic>
      <p:sp>
        <p:nvSpPr>
          <p:cNvPr id="21508" name="AutoShape 4" descr="Kết quả hình ảnh cho hình ảnh các bia tiến s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1510" name="AutoShape 6" descr="Kết quả hình ảnh cho hình ảnh các bia tiến s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1512" name="AutoShape 8" descr="Kết quả hình ảnh cho hình ảnh các bia tiến s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26" name="AutoShape 2" descr="Tập tin:Nhà bia tiến sĩ.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28" name="AutoShape 4" descr="Tập tin:Nhà bia tiến sĩ.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0" name="AutoShape 6" descr="Tập tin:Nhà bia tiến sĩ.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2" name="AutoShape 8" descr="Tập tin:Nhà bia tiến sĩ.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4" name="AutoShape 10" descr="Tập tin:Nhà bia tiến sĩ.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6" name="AutoShape 12" descr="Bia Văn Miếu Hà Nội - Di sản tư liệu thế giớ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38" name="AutoShape 14" descr="Bia Văn Miếu Hà Nội - Di sản tư liệu thế giớ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40" name="Picture 16" descr="Hình ảnh có liên quan"/>
          <p:cNvPicPr>
            <a:picLocks noChangeAspect="1" noChangeArrowheads="1"/>
          </p:cNvPicPr>
          <p:nvPr/>
        </p:nvPicPr>
        <p:blipFill>
          <a:blip r:embed="rId3"/>
          <a:srcRect/>
          <a:stretch>
            <a:fillRect/>
          </a:stretch>
        </p:blipFill>
        <p:spPr bwMode="auto">
          <a:xfrm>
            <a:off x="4286248" y="0"/>
            <a:ext cx="4857752" cy="5854285"/>
          </a:xfrm>
          <a:prstGeom prst="rect">
            <a:avLst/>
          </a:prstGeom>
          <a:noFill/>
        </p:spPr>
      </p:pic>
      <p:pic>
        <p:nvPicPr>
          <p:cNvPr id="1042" name="Picture 18" descr="Hình ảnh có liên quan"/>
          <p:cNvPicPr>
            <a:picLocks noChangeAspect="1" noChangeArrowheads="1"/>
          </p:cNvPicPr>
          <p:nvPr/>
        </p:nvPicPr>
        <p:blipFill>
          <a:blip r:embed="rId4"/>
          <a:srcRect/>
          <a:stretch>
            <a:fillRect/>
          </a:stretch>
        </p:blipFill>
        <p:spPr bwMode="auto">
          <a:xfrm>
            <a:off x="0" y="3143248"/>
            <a:ext cx="4095747"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wipe(down)">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2"/>
                                        </p:tgtEl>
                                        <p:attrNameLst>
                                          <p:attrName>style.visibility</p:attrName>
                                        </p:attrNameLst>
                                      </p:cBhvr>
                                      <p:to>
                                        <p:strVal val="visible"/>
                                      </p:to>
                                    </p:set>
                                    <p:animEffect transition="in" filter="wipe(down)">
                                      <p:cBhvr>
                                        <p:cTn id="17" dur="500"/>
                                        <p:tgtEl>
                                          <p:spTgt spid="10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wipe(down)">
                                      <p:cBhvr>
                                        <p:cTn id="22"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936</Words>
  <Application>Microsoft Office PowerPoint</Application>
  <PresentationFormat>On-screen Show (4:3)</PresentationFormat>
  <Paragraphs>65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KIỂM TRA BÀI CŨ</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user</dc:creator>
  <cp:lastModifiedBy>user</cp:lastModifiedBy>
  <cp:revision>3</cp:revision>
  <dcterms:created xsi:type="dcterms:W3CDTF">2020-01-14T02:53:21Z</dcterms:created>
  <dcterms:modified xsi:type="dcterms:W3CDTF">2020-01-15T01:40:13Z</dcterms:modified>
</cp:coreProperties>
</file>