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7"/>
  </p:notesMasterIdLst>
  <p:sldIdLst>
    <p:sldId id="337" r:id="rId2"/>
    <p:sldId id="258" r:id="rId3"/>
    <p:sldId id="259" r:id="rId4"/>
    <p:sldId id="303" r:id="rId5"/>
    <p:sldId id="330" r:id="rId6"/>
    <p:sldId id="331" r:id="rId7"/>
    <p:sldId id="305" r:id="rId8"/>
    <p:sldId id="306" r:id="rId9"/>
    <p:sldId id="273" r:id="rId10"/>
    <p:sldId id="329" r:id="rId11"/>
    <p:sldId id="310" r:id="rId12"/>
    <p:sldId id="311" r:id="rId13"/>
    <p:sldId id="312" r:id="rId14"/>
    <p:sldId id="288" r:id="rId15"/>
    <p:sldId id="313" r:id="rId16"/>
    <p:sldId id="314" r:id="rId17"/>
    <p:sldId id="315" r:id="rId18"/>
    <p:sldId id="316" r:id="rId19"/>
    <p:sldId id="317" r:id="rId20"/>
    <p:sldId id="318" r:id="rId21"/>
    <p:sldId id="276" r:id="rId22"/>
    <p:sldId id="287" r:id="rId23"/>
    <p:sldId id="292" r:id="rId24"/>
    <p:sldId id="289" r:id="rId25"/>
    <p:sldId id="293" r:id="rId26"/>
    <p:sldId id="319" r:id="rId27"/>
    <p:sldId id="291" r:id="rId28"/>
    <p:sldId id="278" r:id="rId29"/>
    <p:sldId id="277" r:id="rId30"/>
    <p:sldId id="320" r:id="rId31"/>
    <p:sldId id="321" r:id="rId32"/>
    <p:sldId id="322" r:id="rId33"/>
    <p:sldId id="323" r:id="rId34"/>
    <p:sldId id="324" r:id="rId35"/>
    <p:sldId id="334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0000"/>
    <a:srgbClr val="FF33CC"/>
    <a:srgbClr val="33CC33"/>
    <a:srgbClr val="FF00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7B58F3-5633-4680-A79F-8D7D01742B24}" type="datetimeFigureOut">
              <a:rPr lang="vi-VN"/>
              <a:pPr>
                <a:defRPr/>
              </a:pPr>
              <a:t>16/02/2021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464544-A45C-4464-8422-013C6B66C19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86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6C2C-12B2-4D5C-8F8C-E4D1B22AA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0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3FE2C-20D8-4CF4-BA49-D00139E2E1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1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13BA9-9F63-42C3-8112-AD9533AB4E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6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0698-B5C7-475B-8DF9-A69E26988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7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C137-55D1-4B9E-8DAA-6E03FF93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0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CBD40-30FA-4122-BAF2-43E0C453FE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0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6524A-C59F-454E-A00F-235EAC6717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3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04504-3081-4BD7-A896-A6A364FDB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9CDD-D2A9-4CC0-94E6-629E6F31A6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1B46E-2417-4816-B35B-9EE33953A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F561B-5029-440B-AD7C-4A7861CFD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112D84-A4C0-4AFC-92B1-D2EE7983B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8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B6348-99C4-4388-9324-43857BE7A7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3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520F28-8438-4BBB-9B20-8229243DE7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3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7526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37: THỰC HÀNH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VẼ VÀ PHÂN TÍCH BIỂU ĐỒ VỀ TÌNH HÌNH SẢN XUẤT CỦA NGÀNH THỦY SẢN Ở ĐỒNG BẰNG SÔNG CỬU LONG.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80555" y="69273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3243" name="Picture 59" descr="Luoc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495800" cy="502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44" name="Text Box 60"/>
          <p:cNvSpPr txBox="1">
            <a:spLocks noChangeArrowheads="1"/>
          </p:cNvSpPr>
          <p:nvPr/>
        </p:nvSpPr>
        <p:spPr bwMode="auto">
          <a:xfrm>
            <a:off x="0" y="61722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Hình 35: Lược đồ tự nhiên Vùng ĐBSCL</a:t>
            </a:r>
          </a:p>
        </p:txBody>
      </p:sp>
      <p:pic>
        <p:nvPicPr>
          <p:cNvPr id="93245" name="Picture 61" descr="Untitled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95400"/>
            <a:ext cx="4410075" cy="4572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46" name="Text Box 62"/>
          <p:cNvSpPr txBox="1">
            <a:spLocks noChangeArrowheads="1"/>
          </p:cNvSpPr>
          <p:nvPr/>
        </p:nvSpPr>
        <p:spPr bwMode="auto">
          <a:xfrm>
            <a:off x="4800600" y="60960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Hình 36: Lược đồ kinh tế Vùng ĐBSCL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44" grpId="0"/>
      <p:bldP spid="93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2" name="Picture 4" descr="55480891-1346050987-dia-danh-rong--1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05" name="Picture 17" descr="mekong-de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07" name="Picture 19" descr="IMG_24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3352800" y="1219200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SÔNG NGÒI</a:t>
            </a:r>
          </a:p>
        </p:txBody>
      </p:sp>
      <p:sp>
        <p:nvSpPr>
          <p:cNvPr id="370709" name="Text Box 21"/>
          <p:cNvSpPr txBox="1">
            <a:spLocks noChangeArrowheads="1"/>
          </p:cNvSpPr>
          <p:nvPr/>
        </p:nvSpPr>
        <p:spPr bwMode="auto">
          <a:xfrm>
            <a:off x="5562600" y="4876800"/>
            <a:ext cx="2438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KÊNH RẠCH</a:t>
            </a:r>
          </a:p>
        </p:txBody>
      </p:sp>
      <p:pic>
        <p:nvPicPr>
          <p:cNvPr id="370712" name="Picture 24" descr="dao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2286000" y="4724400"/>
            <a:ext cx="1143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2133600" y="3200400"/>
            <a:ext cx="4800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Diện tích mặt nước rộng lớn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8" grpId="0" animBg="1"/>
      <p:bldP spid="370709" grpId="0" animBg="1"/>
      <p:bldP spid="370713" grpId="0" animBg="1"/>
      <p:bldP spid="3707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26" name="Picture 14" descr="20110502164150_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8" name="Picture 16" descr="nghiep_d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30" name="Picture 18" descr="my-tan-6%20(1)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32" name="Picture 20" descr="175_11_hai-san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685800" y="3200400"/>
            <a:ext cx="7620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Nguồn thủy sản dồi dào, nhiều bãi tôm, bãi cá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51" name="Picture 7" descr="nuoica11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61" name="Picture 17" descr="thuc%20an%20thuy%20san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69" name="Picture 25" descr="tom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74" name="Picture 30" descr="nuoi%20thuy%20san%20can%20t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75" name="Text Box 31"/>
          <p:cNvSpPr txBox="1">
            <a:spLocks noChangeArrowheads="1"/>
          </p:cNvSpPr>
          <p:nvPr/>
        </p:nvSpPr>
        <p:spPr bwMode="auto">
          <a:xfrm>
            <a:off x="0" y="3124200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Nguồn lao động đông, có kinh nghiệm nuôi trồng và đánh bắt thuỷ sản.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4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4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64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64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64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371600" y="3429000"/>
            <a:ext cx="5715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Vẽ biểu đồ: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76199" y="1676400"/>
            <a:ext cx="90677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Long: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-27710" y="0"/>
            <a:ext cx="91717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24691" y="2590800"/>
            <a:ext cx="8915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 eaLnBrk="0" hangingPunct="0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17" name="Picture 13" descr="ao-nuoi-tom-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4" name="Picture 8" descr="6(2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6" name="Text Box 10"/>
          <p:cNvSpPr txBox="1">
            <a:spLocks noChangeArrowheads="1"/>
          </p:cNvSpPr>
          <p:nvPr/>
        </p:nvSpPr>
        <p:spPr bwMode="auto">
          <a:xfrm>
            <a:off x="0" y="-76200"/>
            <a:ext cx="9144000" cy="94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 mạnh nghề nuôi tôm xuất khẩu của đồng bằng sông Cửu Long</a:t>
            </a:r>
            <a:r>
              <a:rPr 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0" name="Picture 6" descr="2131518518-13-mot-cay-cau-khi-rat-dai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12" name="Picture 8" descr="bac-lieu6348632299811603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14" name="Picture 10" descr="sk14_20069754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1371600" y="6327853"/>
            <a:ext cx="6858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921" name="Picture 17" descr="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572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22" name="Text Box 18"/>
          <p:cNvSpPr txBox="1">
            <a:spLocks noChangeArrowheads="1"/>
          </p:cNvSpPr>
          <p:nvPr/>
        </p:nvSpPr>
        <p:spPr bwMode="auto">
          <a:xfrm>
            <a:off x="2590800" y="1088004"/>
            <a:ext cx="4114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SÔNG, KÊNH RẠCH</a:t>
            </a:r>
          </a:p>
        </p:txBody>
      </p:sp>
      <p:sp>
        <p:nvSpPr>
          <p:cNvPr id="379923" name="Text Box 19"/>
          <p:cNvSpPr txBox="1">
            <a:spLocks noChangeArrowheads="1"/>
          </p:cNvSpPr>
          <p:nvPr/>
        </p:nvSpPr>
        <p:spPr bwMode="auto">
          <a:xfrm>
            <a:off x="1943100" y="3167390"/>
            <a:ext cx="4953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Diện tích vùng nước rộng lớn.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7" grpId="0" animBg="1"/>
      <p:bldP spid="379922" grpId="0" animBg="1"/>
      <p:bldP spid="3799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42" name="Picture 14" descr="z300-con-tom-269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44" name="Picture 16" descr="tom+cang+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48" name="Picture 20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50" name="Picture 22" descr="mo+hinh+nuoi+tom+l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1066800" y="3124200"/>
            <a:ext cx="7086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 diện tích trồng lúa kết hợp nuôi tôm.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80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80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80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83" name="Picture 11" descr="damd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89" name="Picture 17" descr="HinhAnh-TinTuc-Image-1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91" name="Picture 19" descr="xuly_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93" name="Picture 21" descr="tomthe1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94" name="Text Box 22"/>
          <p:cNvSpPr txBox="1">
            <a:spLocks noChangeArrowheads="1"/>
          </p:cNvSpPr>
          <p:nvPr/>
        </p:nvSpPr>
        <p:spPr bwMode="auto">
          <a:xfrm>
            <a:off x="-27709" y="2955925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Nuôi tôm đem lại thu nhập lớn, người dân sẵn sàng đầu tư, tiếp thu kĩ thuật và công nghệ mới để phát triển.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381000" y="381000"/>
            <a:ext cx="4419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3" name="Picture 5" descr="ImageHan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162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3505200" y="2057400"/>
            <a:ext cx="2286000" cy="12001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THỊ TRƯỜNG NHẬP KHẨU TÔM</a:t>
            </a:r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3429000" y="609600"/>
            <a:ext cx="20574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NHẬT BẢN</a:t>
            </a: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b="1">
                <a:solidFill>
                  <a:srgbClr val="FF3300"/>
                </a:solidFill>
              </a:rPr>
              <a:t>28,9%</a:t>
            </a:r>
          </a:p>
        </p:txBody>
      </p:sp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5867400" y="2286000"/>
            <a:ext cx="1905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MỸ 26,4%</a:t>
            </a:r>
          </a:p>
        </p:txBody>
      </p:sp>
      <p:sp>
        <p:nvSpPr>
          <p:cNvPr id="396297" name="Text Box 9"/>
          <p:cNvSpPr txBox="1">
            <a:spLocks noChangeArrowheads="1"/>
          </p:cNvSpPr>
          <p:nvPr/>
        </p:nvSpPr>
        <p:spPr bwMode="auto">
          <a:xfrm>
            <a:off x="1447800" y="2057400"/>
            <a:ext cx="1981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T.T.KHÁC 16,9%</a:t>
            </a:r>
          </a:p>
        </p:txBody>
      </p:sp>
      <p:sp>
        <p:nvSpPr>
          <p:cNvPr id="396298" name="Text Box 10"/>
          <p:cNvSpPr txBox="1">
            <a:spLocks noChangeArrowheads="1"/>
          </p:cNvSpPr>
          <p:nvPr/>
        </p:nvSpPr>
        <p:spPr bwMode="auto">
          <a:xfrm>
            <a:off x="4419600" y="4114800"/>
            <a:ext cx="1752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EU 15,8%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1676400" y="6019800"/>
            <a:ext cx="6400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solidFill>
                <a:srgbClr val="000066"/>
              </a:solidFill>
            </a:endParaRPr>
          </a:p>
        </p:txBody>
      </p:sp>
      <p:sp>
        <p:nvSpPr>
          <p:cNvPr id="396300" name="Rectangle 12"/>
          <p:cNvSpPr>
            <a:spLocks noChangeArrowheads="1"/>
          </p:cNvSpPr>
          <p:nvPr/>
        </p:nvSpPr>
        <p:spPr bwMode="auto">
          <a:xfrm>
            <a:off x="2133600" y="6019800"/>
            <a:ext cx="571182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4" grpId="0" animBg="1"/>
      <p:bldP spid="396294" grpId="1" animBg="1"/>
      <p:bldP spid="396295" grpId="0" animBg="1"/>
      <p:bldP spid="396295" grpId="1" animBg="1"/>
      <p:bldP spid="396296" grpId="0" animBg="1"/>
      <p:bldP spid="396296" grpId="1" animBg="1"/>
      <p:bldP spid="396297" grpId="0" animBg="1"/>
      <p:bldP spid="396297" grpId="1" animBg="1"/>
      <p:bldP spid="396298" grpId="0" animBg="1"/>
      <p:bldP spid="396298" grpId="1" animBg="1"/>
      <p:bldP spid="3963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990600" y="2812197"/>
            <a:ext cx="5715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0" y="1143000"/>
            <a:ext cx="441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-76200" y="1516797"/>
            <a:ext cx="922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Long: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52400" y="20782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14300" y="4572000"/>
            <a:ext cx="89535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52400" y="1973997"/>
            <a:ext cx="922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64" name="Text Box 12"/>
          <p:cNvSpPr txBox="1">
            <a:spLocks noChangeArrowheads="1"/>
          </p:cNvSpPr>
          <p:nvPr/>
        </p:nvSpPr>
        <p:spPr bwMode="auto">
          <a:xfrm>
            <a:off x="381000" y="2286000"/>
            <a:ext cx="84582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660066"/>
                </a:solidFill>
                <a:latin typeface="Times New Roman" pitchFamily="18" charset="0"/>
              </a:rPr>
              <a:t>Những khó khăn trong phát triển ngành thuỷ sản ở vùng? Biện pháp khắc phục?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51" name="Picture 7" descr="khai-thac-ca-bien-kien-gian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58" name="Picture 14" descr="t6-danh-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67" name="Picture 23" descr="thuc-an-chan-n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70" name="Picture 26" descr="20110502164150_3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71" name="Text Box 27"/>
          <p:cNvSpPr txBox="1">
            <a:spLocks noChangeArrowheads="1"/>
          </p:cNvSpPr>
          <p:nvPr/>
        </p:nvSpPr>
        <p:spPr bwMode="auto">
          <a:xfrm>
            <a:off x="1524000" y="2971800"/>
            <a:ext cx="6172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Thiếu vốn đầu tư để thay đổi phương tiện đánh bắt xa bờ.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2" name="Picture 4" descr="559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056" name="Picture 8" descr="catra13146709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062" name="Picture 14" descr="6a99e2c2_nuoi-tom-the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065" name="Picture 17" descr="thuysa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66" name="Text Box 18"/>
          <p:cNvSpPr txBox="1">
            <a:spLocks noChangeArrowheads="1"/>
          </p:cNvSpPr>
          <p:nvPr/>
        </p:nvSpPr>
        <p:spPr bwMode="auto">
          <a:xfrm>
            <a:off x="304800" y="3276600"/>
            <a:ext cx="8534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Nuôi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yếu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nhỏ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cá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thể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39" name="Picture 3" descr="rung-vang-mot-thuo-ky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40" name="Picture 4" descr="2011822_181349_dhl-camau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41" name="Picture 5" descr="canh-bao-l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2743200" y="5029200"/>
            <a:ext cx="3581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PHÁ RỪNG NGẬP MẶN LẤY ĐẤT NUÔI TÔM</a:t>
            </a:r>
          </a:p>
        </p:txBody>
      </p:sp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2514600" y="2743200"/>
            <a:ext cx="464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LŨ LỤT GÂY THIỆT HẠI LỚN</a:t>
            </a:r>
          </a:p>
        </p:txBody>
      </p:sp>
      <p:pic>
        <p:nvPicPr>
          <p:cNvPr id="398344" name="Picture 8" descr="ngap-man02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47" name="Text Box 11"/>
          <p:cNvSpPr txBox="1">
            <a:spLocks noChangeArrowheads="1"/>
          </p:cNvSpPr>
          <p:nvPr/>
        </p:nvSpPr>
        <p:spPr bwMode="auto">
          <a:xfrm>
            <a:off x="304800" y="228600"/>
            <a:ext cx="3733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NƯỚC MẶN XÂM NHẬP VÀO SÂU 70 Km</a:t>
            </a:r>
          </a:p>
        </p:txBody>
      </p:sp>
      <p:pic>
        <p:nvPicPr>
          <p:cNvPr id="398348" name="Picture 12" descr="ANd9GcTiminCTP18G4x9M-Ne7FLrQc1NGNEqxeubq_yP_0ZNoIcfI-BZ95BIvSz6s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49" name="Text Box 13"/>
          <p:cNvSpPr txBox="1">
            <a:spLocks noChangeArrowheads="1"/>
          </p:cNvSpPr>
          <p:nvPr/>
        </p:nvSpPr>
        <p:spPr bwMode="auto">
          <a:xfrm>
            <a:off x="5029200" y="381000"/>
            <a:ext cx="3886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MÔI TRƯỜNG</a:t>
            </a: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Ô NHIỄM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398350" name="Picture 14" descr="ca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51" name="Picture 15" descr="tom-ch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52" name="Text Box 16"/>
          <p:cNvSpPr txBox="1">
            <a:spLocks noChangeArrowheads="1"/>
          </p:cNvSpPr>
          <p:nvPr/>
        </p:nvSpPr>
        <p:spPr bwMode="auto">
          <a:xfrm>
            <a:off x="3657600" y="42672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HẬU QUẢ</a:t>
            </a:r>
          </a:p>
        </p:txBody>
      </p:sp>
      <p:sp>
        <p:nvSpPr>
          <p:cNvPr id="398353" name="Text Box 17"/>
          <p:cNvSpPr txBox="1">
            <a:spLocks noChangeArrowheads="1"/>
          </p:cNvSpPr>
          <p:nvPr/>
        </p:nvSpPr>
        <p:spPr bwMode="auto">
          <a:xfrm>
            <a:off x="2362200" y="3124200"/>
            <a:ext cx="4876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Môi trường nuôi bị ô nhiễm.</a:t>
            </a: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2" grpId="0" animBg="1"/>
      <p:bldP spid="398343" grpId="0" animBg="1"/>
      <p:bldP spid="398347" grpId="0" animBg="1"/>
      <p:bldP spid="398347" grpId="1" animBg="1"/>
      <p:bldP spid="398349" grpId="0" animBg="1"/>
      <p:bldP spid="398349" grpId="1" animBg="1"/>
      <p:bldP spid="398352" grpId="0" animBg="1"/>
      <p:bldP spid="398352" grpId="1" animBg="1"/>
      <p:bldP spid="3983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020612_kinh-te-tom-xuat-khau-dan-v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1" name="Picture 3" descr="542212223_t3t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487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267200" y="45720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>
              <a:latin typeface="VNI-Times" pitchFamily="2" charset="0"/>
            </a:endParaRPr>
          </a:p>
        </p:txBody>
      </p:sp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6400800" cy="8735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1174" name="AutoShape 6"/>
          <p:cNvSpPr>
            <a:spLocks noChangeArrowheads="1"/>
          </p:cNvSpPr>
          <p:nvPr/>
        </p:nvSpPr>
        <p:spPr bwMode="auto">
          <a:xfrm>
            <a:off x="2209800" y="1447800"/>
            <a:ext cx="4648200" cy="2133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/>
          </a:p>
        </p:txBody>
      </p:sp>
      <p:sp>
        <p:nvSpPr>
          <p:cNvPr id="391175" name="Text Box 7"/>
          <p:cNvSpPr txBox="1">
            <a:spLocks noChangeArrowheads="1"/>
          </p:cNvSpPr>
          <p:nvPr/>
        </p:nvSpPr>
        <p:spPr bwMode="auto">
          <a:xfrm>
            <a:off x="3352800" y="1676400"/>
            <a:ext cx="2362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</a:rPr>
              <a:t>DƯ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LƯỢNG</a:t>
            </a:r>
            <a:r>
              <a:rPr lang="en-US" sz="2400" b="1" dirty="0">
                <a:solidFill>
                  <a:srgbClr val="FF3300"/>
                </a:solidFill>
              </a:rPr>
              <a:t>       </a:t>
            </a:r>
            <a:r>
              <a:rPr lang="en-US" sz="2400" b="1" dirty="0" err="1">
                <a:solidFill>
                  <a:srgbClr val="FF3300"/>
                </a:solidFill>
              </a:rPr>
              <a:t>CHẤT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CẤM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ENROFLOXACIN</a:t>
            </a:r>
            <a:r>
              <a:rPr lang="en-US" sz="2000" dirty="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1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3" grpId="0" animBg="1"/>
      <p:bldP spid="391174" grpId="0" animBg="1"/>
      <p:bldP spid="3911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images312140_2d63467241035113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03" name="Picture 3" descr="godaco163491337077604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04" name="Picture 4" descr="images444113_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26346749318390938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8458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FF3300"/>
                </a:solidFill>
                <a:latin typeface="Times New Roman" pitchFamily="18" charset="0"/>
              </a:rPr>
              <a:t> M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Ỹ</a:t>
            </a:r>
            <a:r>
              <a:rPr lang="vi-VN" sz="28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ÁP</a:t>
            </a:r>
            <a:r>
              <a:rPr lang="vi-VN" sz="28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THUẾ</a:t>
            </a:r>
            <a:r>
              <a:rPr lang="vi-VN" sz="28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CHỐNG BÁN PHÁ GIÁ VỚI THỦY SẢN ĐÔNG LẠNH XUẤT KHẨU CỦA VIỆT NAM</a:t>
            </a: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457200" y="3016250"/>
            <a:ext cx="85344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Thiếu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hệ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thống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chế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Thị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chưa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ổn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6" grpId="0" animBg="1"/>
      <p:bldP spid="384006" grpId="1" animBg="1"/>
      <p:bldP spid="3840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143000" y="3048000"/>
            <a:ext cx="57150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2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441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Vẽ biểu đồ: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861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Long: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52400" y="20782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04800" y="2209800"/>
            <a:ext cx="3733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" y="3276600"/>
            <a:ext cx="4114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343400" y="22098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419600" y="2133600"/>
            <a:ext cx="419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Long. </a:t>
            </a:r>
          </a:p>
          <a:p>
            <a:pPr eaLnBrk="0" hangingPunct="0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722418" y="2590799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81000" y="4948237"/>
            <a:ext cx="8382000" cy="120015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Vẽ biểu đồ thể hiện tỉ trọng sản lượng cá biển khai thác, cá nuôi, tôm nuôi ở Đồng bằng sông Cửu Long và Đồng bằng sông Hồng so với cả nước (cả nước =100%)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04800" y="0"/>
            <a:ext cx="8610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Dựa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37.1: 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37.1.Tình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thủy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Cửu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Long,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2002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nghìn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tấn</a:t>
            </a:r>
            <a:r>
              <a:rPr lang="en-US" sz="2400" b="1" dirty="0">
                <a:latin typeface="Times New Roman" pitchFamily="18" charset="0"/>
              </a:rPr>
              <a:t>)</a:t>
            </a:r>
          </a:p>
          <a:p>
            <a:pPr eaLnBrk="1" hangingPunct="1"/>
            <a:endParaRPr lang="en-US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990600" y="1295400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066800" y="22860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graphicFrame>
        <p:nvGraphicFramePr>
          <p:cNvPr id="5162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4569479"/>
              </p:ext>
            </p:extLst>
          </p:nvPr>
        </p:nvGraphicFramePr>
        <p:xfrm>
          <a:off x="0" y="1676400"/>
          <a:ext cx="8382000" cy="3156004"/>
        </p:xfrm>
        <a:graphic>
          <a:graphicData uri="http://schemas.openxmlformats.org/drawingml/2006/table">
            <a:tbl>
              <a:tblPr/>
              <a:tblGrid>
                <a:gridCol w="238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3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sông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Cửu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 Long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sông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Hồng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biển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khai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thác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493.8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54.8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1189.6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nuôi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283.9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110.9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486.4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Tôm nuôi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142.9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7.3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186.2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00400" y="4948237"/>
            <a:ext cx="1219200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762000"/>
            <a:ext cx="1647825" cy="461963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5710237"/>
            <a:ext cx="2439988" cy="461963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=100%)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3" name="Picture 3" descr="clip_image0021692012_1827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6" name="Picture 6" descr="06dhoat-dong-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8" name="Picture 8" descr="ANd9GcSauUkKOaWN3HVT3lS-CcX7B48DVgpF21L6WVfEh8ieGp_Wqiv5_TAlDO5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50" name="Picture 10" descr="thuc-an-cho-ca-bay-mau-giup-ca-tang-tr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52" name="Text Box 12"/>
          <p:cNvSpPr txBox="1">
            <a:spLocks noChangeArrowheads="1"/>
          </p:cNvSpPr>
          <p:nvPr/>
        </p:nvSpPr>
        <p:spPr bwMode="auto">
          <a:xfrm>
            <a:off x="1219200" y="2895600"/>
            <a:ext cx="69342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8" name="Picture 4" descr="Tom%20XK%20Phu%20Cuong-T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273" name="Picture 9" descr="2503dd5095b6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ca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1275438658-ca-1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5257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NGUỒN NGUYÊN LIỆU SẠCH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7" name="Picture 9" descr="1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1418" name="Picture 10" descr="ao-nuoi-ngh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1419" name="Picture 11" descr="nuoi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1422" name="Picture 14" descr="c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23" name="Text Box 15"/>
          <p:cNvSpPr txBox="1">
            <a:spLocks noChangeArrowheads="1"/>
          </p:cNvSpPr>
          <p:nvPr/>
        </p:nvSpPr>
        <p:spPr bwMode="auto">
          <a:xfrm>
            <a:off x="533400" y="3276600"/>
            <a:ext cx="800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 ĐỘNG NGUỒN GIỐNG AN TOÀN, CHẤT LƯỢNG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che-bien-ca-tra-xuat-kau-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ĐỔI MỚI CÔNG NGHỆ SẢN XUẤT, NÂNG CAO CHẤT LƯỢNG SẢN PHẨM TRÊN THƯƠNG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04800"/>
            <a:ext cx="8915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né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5410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0" hangingPunct="0">
              <a:defRPr/>
            </a:pP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</a:p>
          <a:p>
            <a:pPr marL="457200" indent="-457200" eaLnBrk="0" hangingPunct="0">
              <a:buFontTx/>
              <a:buAutoNum type="alphaLcPeriod"/>
              <a:defRPr/>
            </a:pPr>
            <a:endParaRPr lang="vi-VN" sz="24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8" name="Group 127"/>
          <p:cNvGraphicFramePr>
            <a:graphicFrameLocks noGrp="1"/>
          </p:cNvGraphicFramePr>
          <p:nvPr/>
        </p:nvGraphicFramePr>
        <p:xfrm>
          <a:off x="152400" y="1143000"/>
          <a:ext cx="8763000" cy="2956344"/>
        </p:xfrm>
        <a:graphic>
          <a:graphicData uri="http://schemas.openxmlformats.org/drawingml/2006/table">
            <a:tbl>
              <a:tblPr/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Điều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thủy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Cửu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Long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Thuận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lợi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Khó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khăn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Hệ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thống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sông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Mê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Công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kênh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rạch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chằng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chịt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Nguồn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lao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dồi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dào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kinh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nghiệm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Vốn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tư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ít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Thị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tiêu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thụ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rộng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lớn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(EU,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Nhật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Bắc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Mĩ</a:t>
                      </a: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e. </a:t>
                      </a:r>
                      <a:r>
                        <a:rPr lang="en-US" sz="2200" b="1" kern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Chất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sản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phẩm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biến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sản</a:t>
                      </a:r>
                      <a:r>
                        <a:rPr lang="en-US" sz="2200" b="1" kern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200" b="1" kern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391400" y="2438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91400" y="2057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229600" y="2819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391400" y="32766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229600" y="3733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304800" y="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Xử lí số liệu:</a:t>
            </a:r>
            <a:r>
              <a:rPr lang="en-US" sz="28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tỷ trọng.</a:t>
            </a:r>
            <a:endParaRPr lang="en-US" sz="28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  - </a:t>
            </a:r>
            <a:r>
              <a:rPr lang="en-US" sz="2400" b="1">
                <a:solidFill>
                  <a:srgbClr val="000066"/>
                </a:solidFill>
              </a:rPr>
              <a:t>Xử lí số liệu sang %</a:t>
            </a:r>
          </a:p>
        </p:txBody>
      </p:sp>
      <p:graphicFrame>
        <p:nvGraphicFramePr>
          <p:cNvPr id="5299" name="Group 179"/>
          <p:cNvGraphicFramePr>
            <a:graphicFrameLocks noGrp="1"/>
          </p:cNvGraphicFramePr>
          <p:nvPr/>
        </p:nvGraphicFramePr>
        <p:xfrm>
          <a:off x="533400" y="3810000"/>
          <a:ext cx="8153400" cy="2903577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Đồng bằng sông Cửu long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Đồng bằng       sông Hồng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Cả nước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Cá biển khai thác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41,5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4,6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Cá nuôi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58,4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22,8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Tôm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nuôi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76,7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3,9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4" name="Rectangle 137"/>
          <p:cNvSpPr>
            <a:spLocks noChangeArrowheads="1"/>
          </p:cNvSpPr>
          <p:nvPr/>
        </p:nvSpPr>
        <p:spPr bwMode="auto">
          <a:xfrm>
            <a:off x="2895600" y="4724400"/>
            <a:ext cx="175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graphicFrame>
        <p:nvGraphicFramePr>
          <p:cNvPr id="5298" name="Group 178"/>
          <p:cNvGraphicFramePr>
            <a:graphicFrameLocks noGrp="1"/>
          </p:cNvGraphicFramePr>
          <p:nvPr/>
        </p:nvGraphicFramePr>
        <p:xfrm>
          <a:off x="533400" y="696913"/>
          <a:ext cx="8153400" cy="2597296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Đồng bằng sông Cửu long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Đồng bằng       sông Hồng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Cả nước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Cá biển khai thác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493,8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54,8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1189,6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Cá nuôi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283,9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110,9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486,4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Tôm nuôi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142,9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7,3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186,2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73" name="Rectangle 176"/>
          <p:cNvSpPr>
            <a:spLocks noChangeArrowheads="1"/>
          </p:cNvSpPr>
          <p:nvPr/>
        </p:nvSpPr>
        <p:spPr bwMode="auto">
          <a:xfrm>
            <a:off x="5105400" y="4724400"/>
            <a:ext cx="175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3374" name="Rectangle 177"/>
          <p:cNvSpPr>
            <a:spLocks noChangeArrowheads="1"/>
          </p:cNvSpPr>
          <p:nvPr/>
        </p:nvSpPr>
        <p:spPr bwMode="auto">
          <a:xfrm>
            <a:off x="7162800" y="4724400"/>
            <a:ext cx="1371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3375" name="Rectangle 180"/>
          <p:cNvSpPr>
            <a:spLocks noChangeArrowheads="1"/>
          </p:cNvSpPr>
          <p:nvPr/>
        </p:nvSpPr>
        <p:spPr bwMode="auto">
          <a:xfrm>
            <a:off x="2971800" y="55626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3376" name="Rectangle 181"/>
          <p:cNvSpPr>
            <a:spLocks noChangeArrowheads="1"/>
          </p:cNvSpPr>
          <p:nvPr/>
        </p:nvSpPr>
        <p:spPr bwMode="auto">
          <a:xfrm>
            <a:off x="5181600" y="55626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3377" name="Rectangle 182"/>
          <p:cNvSpPr>
            <a:spLocks noChangeArrowheads="1"/>
          </p:cNvSpPr>
          <p:nvPr/>
        </p:nvSpPr>
        <p:spPr bwMode="auto">
          <a:xfrm>
            <a:off x="7162800" y="556260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3378" name="Rectangle 183"/>
          <p:cNvSpPr>
            <a:spLocks noChangeArrowheads="1"/>
          </p:cNvSpPr>
          <p:nvPr/>
        </p:nvSpPr>
        <p:spPr bwMode="auto">
          <a:xfrm>
            <a:off x="2895600" y="61722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3379" name="Rectangle 184"/>
          <p:cNvSpPr>
            <a:spLocks noChangeArrowheads="1"/>
          </p:cNvSpPr>
          <p:nvPr/>
        </p:nvSpPr>
        <p:spPr bwMode="auto">
          <a:xfrm>
            <a:off x="5181600" y="61722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3380" name="Rectangle 185"/>
          <p:cNvSpPr>
            <a:spLocks noChangeArrowheads="1"/>
          </p:cNvSpPr>
          <p:nvPr/>
        </p:nvSpPr>
        <p:spPr bwMode="auto">
          <a:xfrm>
            <a:off x="7086600" y="61722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34200" y="228600"/>
            <a:ext cx="1443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nghìn tấn</a:t>
            </a:r>
            <a:endParaRPr 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autoUpdateAnimBg="0"/>
      <p:bldP spid="340997" grpId="0" autoUpdateAnimBg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-24581" y="2895600"/>
            <a:ext cx="8534400" cy="1143000"/>
          </a:xfrm>
        </p:spPr>
        <p:txBody>
          <a:bodyPr rtlCol="0" anchorCtr="1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Đb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    x100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838200" y="3657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526267"/>
            <a:ext cx="549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(ĐBSCL)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152400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Xử lí số liệu:</a:t>
            </a:r>
          </a:p>
        </p:txBody>
      </p:sp>
      <p:graphicFrame>
        <p:nvGraphicFramePr>
          <p:cNvPr id="84096" name="Group 128"/>
          <p:cNvGraphicFramePr>
            <a:graphicFrameLocks noGrp="1"/>
          </p:cNvGraphicFramePr>
          <p:nvPr/>
        </p:nvGraphicFramePr>
        <p:xfrm>
          <a:off x="228600" y="2214563"/>
          <a:ext cx="4090987" cy="2836938"/>
        </p:xfrm>
        <a:graphic>
          <a:graphicData uri="http://schemas.openxmlformats.org/drawingml/2006/table">
            <a:tbl>
              <a:tblPr/>
              <a:tblGrid>
                <a:gridCol w="102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ĐB SCL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ĐBSH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 nước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biển khai thác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493,8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54,8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1189,6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nuôi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283,9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110,9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486,4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Tôm nuôi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142,9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186,2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304800" y="971550"/>
            <a:ext cx="41719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37.1.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2002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graphicFrame>
        <p:nvGraphicFramePr>
          <p:cNvPr id="84095" name="Group 127"/>
          <p:cNvGraphicFramePr>
            <a:graphicFrameLocks noGrp="1"/>
          </p:cNvGraphicFramePr>
          <p:nvPr/>
        </p:nvGraphicFramePr>
        <p:xfrm>
          <a:off x="4648200" y="1828800"/>
          <a:ext cx="4343400" cy="42672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 lượng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ĐB SCL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ĐBSH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 nước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biển khai thác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nuôi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Tôm nuôi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4067" name="Rectangle 99"/>
          <p:cNvSpPr>
            <a:spLocks noChangeArrowheads="1"/>
          </p:cNvSpPr>
          <p:nvPr/>
        </p:nvSpPr>
        <p:spPr bwMode="auto">
          <a:xfrm>
            <a:off x="5867400" y="3019425"/>
            <a:ext cx="676275" cy="733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41,5</a:t>
            </a:r>
          </a:p>
        </p:txBody>
      </p:sp>
      <p:sp>
        <p:nvSpPr>
          <p:cNvPr id="84069" name="Rectangle 101"/>
          <p:cNvSpPr>
            <a:spLocks noChangeArrowheads="1"/>
          </p:cNvSpPr>
          <p:nvPr/>
        </p:nvSpPr>
        <p:spPr bwMode="auto">
          <a:xfrm>
            <a:off x="6767513" y="4119563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22,8</a:t>
            </a:r>
          </a:p>
        </p:txBody>
      </p:sp>
      <p:sp>
        <p:nvSpPr>
          <p:cNvPr id="84070" name="Rectangle 102"/>
          <p:cNvSpPr>
            <a:spLocks noChangeArrowheads="1"/>
          </p:cNvSpPr>
          <p:nvPr/>
        </p:nvSpPr>
        <p:spPr bwMode="auto">
          <a:xfrm>
            <a:off x="5862638" y="5073650"/>
            <a:ext cx="638175" cy="538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76,7</a:t>
            </a:r>
          </a:p>
        </p:txBody>
      </p:sp>
      <p:sp>
        <p:nvSpPr>
          <p:cNvPr id="84071" name="Rectangle 103"/>
          <p:cNvSpPr>
            <a:spLocks noChangeArrowheads="1"/>
          </p:cNvSpPr>
          <p:nvPr/>
        </p:nvSpPr>
        <p:spPr bwMode="auto">
          <a:xfrm>
            <a:off x="6705600" y="305435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4,6</a:t>
            </a:r>
          </a:p>
        </p:txBody>
      </p:sp>
      <p:sp>
        <p:nvSpPr>
          <p:cNvPr id="84072" name="Rectangle 104"/>
          <p:cNvSpPr>
            <a:spLocks noChangeArrowheads="1"/>
          </p:cNvSpPr>
          <p:nvPr/>
        </p:nvSpPr>
        <p:spPr bwMode="auto">
          <a:xfrm>
            <a:off x="6705600" y="5073650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3,9</a:t>
            </a:r>
          </a:p>
        </p:txBody>
      </p:sp>
      <p:sp>
        <p:nvSpPr>
          <p:cNvPr id="84074" name="Rectangle 106"/>
          <p:cNvSpPr>
            <a:spLocks noChangeArrowheads="1"/>
          </p:cNvSpPr>
          <p:nvPr/>
        </p:nvSpPr>
        <p:spPr bwMode="auto">
          <a:xfrm>
            <a:off x="5867400" y="417512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58,4</a:t>
            </a:r>
          </a:p>
        </p:txBody>
      </p:sp>
      <p:sp>
        <p:nvSpPr>
          <p:cNvPr id="84086" name="Rectangle 118"/>
          <p:cNvSpPr>
            <a:spLocks noChangeArrowheads="1"/>
          </p:cNvSpPr>
          <p:nvPr/>
        </p:nvSpPr>
        <p:spPr bwMode="auto">
          <a:xfrm>
            <a:off x="7924800" y="3505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(53,9)</a:t>
            </a:r>
          </a:p>
        </p:txBody>
      </p:sp>
      <p:sp>
        <p:nvSpPr>
          <p:cNvPr id="84087" name="Rectangle 119"/>
          <p:cNvSpPr>
            <a:spLocks noChangeArrowheads="1"/>
          </p:cNvSpPr>
          <p:nvPr/>
        </p:nvSpPr>
        <p:spPr bwMode="auto">
          <a:xfrm>
            <a:off x="7924800" y="4495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(18,8)</a:t>
            </a:r>
          </a:p>
        </p:txBody>
      </p:sp>
      <p:sp>
        <p:nvSpPr>
          <p:cNvPr id="84088" name="Rectangle 120"/>
          <p:cNvSpPr>
            <a:spLocks noChangeArrowheads="1"/>
          </p:cNvSpPr>
          <p:nvPr/>
        </p:nvSpPr>
        <p:spPr bwMode="auto">
          <a:xfrm>
            <a:off x="7974013" y="5611813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(19,4)</a:t>
            </a:r>
          </a:p>
        </p:txBody>
      </p:sp>
      <p:sp>
        <p:nvSpPr>
          <p:cNvPr id="84089" name="Rectangle 121"/>
          <p:cNvSpPr>
            <a:spLocks noChangeArrowheads="1"/>
          </p:cNvSpPr>
          <p:nvPr/>
        </p:nvSpPr>
        <p:spPr bwMode="auto">
          <a:xfrm>
            <a:off x="7589838" y="2438400"/>
            <a:ext cx="1295400" cy="47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(Các </a:t>
            </a:r>
          </a:p>
          <a:p>
            <a:pPr algn="ctr"/>
            <a:r>
              <a:rPr lang="en-US" sz="1600" b="1">
                <a:solidFill>
                  <a:srgbClr val="0000FF"/>
                </a:solidFill>
              </a:rPr>
              <a:t>vùng khác)</a:t>
            </a:r>
          </a:p>
        </p:txBody>
      </p:sp>
      <p:sp>
        <p:nvSpPr>
          <p:cNvPr id="84097" name="Rectangle 129"/>
          <p:cNvSpPr>
            <a:spLocks noChangeArrowheads="1"/>
          </p:cNvSpPr>
          <p:nvPr/>
        </p:nvSpPr>
        <p:spPr bwMode="auto">
          <a:xfrm>
            <a:off x="0" y="175260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400" dirty="0"/>
              <a:t> 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72000" y="9144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Tỷ trọng sản lượng cá biển khai thác, cá nuôi, tôm nuôi ở ĐB Sông Cửu Long và ĐB Sông Hồng so với cả nước (%)</a:t>
            </a:r>
            <a:endParaRPr lang="vi-VN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28600" y="533400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9" grpId="0"/>
      <p:bldP spid="84069" grpId="0" animBg="1"/>
      <p:bldP spid="84070" grpId="0" animBg="1"/>
      <p:bldP spid="84071" grpId="0" animBg="1"/>
      <p:bldP spid="84072" grpId="0" animBg="1"/>
      <p:bldP spid="84074" grpId="0" animBg="1"/>
      <p:bldP spid="84086" grpId="0" animBg="1"/>
      <p:bldP spid="84087" grpId="0" animBg="1"/>
      <p:bldP spid="84088" grpId="0" animBg="1"/>
      <p:bldP spid="84089" grpId="0" animBg="1"/>
      <p:bldP spid="84097" grpId="0"/>
      <p:bldP spid="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Line 3"/>
          <p:cNvSpPr>
            <a:spLocks noChangeShapeType="1"/>
          </p:cNvSpPr>
          <p:nvPr/>
        </p:nvSpPr>
        <p:spPr bwMode="auto">
          <a:xfrm flipH="1" flipV="1">
            <a:off x="990600" y="304800"/>
            <a:ext cx="0" cy="472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>
            <a:off x="990600" y="5029200"/>
            <a:ext cx="7467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-381000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             </a:t>
            </a: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%</a:t>
            </a: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7696200" y="495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 sản</a:t>
            </a:r>
          </a:p>
        </p:txBody>
      </p:sp>
      <p:sp>
        <p:nvSpPr>
          <p:cNvPr id="347143" name="Line 7"/>
          <p:cNvSpPr>
            <a:spLocks noChangeShapeType="1"/>
          </p:cNvSpPr>
          <p:nvPr/>
        </p:nvSpPr>
        <p:spPr bwMode="auto">
          <a:xfrm>
            <a:off x="838200" y="4267200"/>
            <a:ext cx="15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4" name="Line 8"/>
          <p:cNvSpPr>
            <a:spLocks noChangeShapeType="1"/>
          </p:cNvSpPr>
          <p:nvPr/>
        </p:nvSpPr>
        <p:spPr bwMode="auto">
          <a:xfrm>
            <a:off x="838200" y="3429000"/>
            <a:ext cx="15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838200" y="2590800"/>
            <a:ext cx="15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6" name="Line 10"/>
          <p:cNvSpPr>
            <a:spLocks noChangeShapeType="1"/>
          </p:cNvSpPr>
          <p:nvPr/>
        </p:nvSpPr>
        <p:spPr bwMode="auto">
          <a:xfrm>
            <a:off x="838200" y="1828800"/>
            <a:ext cx="15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7" name="Line 11"/>
          <p:cNvSpPr>
            <a:spLocks noChangeShapeType="1"/>
          </p:cNvSpPr>
          <p:nvPr/>
        </p:nvSpPr>
        <p:spPr bwMode="auto">
          <a:xfrm>
            <a:off x="838200" y="990600"/>
            <a:ext cx="15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8" name="Text Box 12"/>
          <p:cNvSpPr txBox="1">
            <a:spLocks noChangeArrowheads="1"/>
          </p:cNvSpPr>
          <p:nvPr/>
        </p:nvSpPr>
        <p:spPr bwMode="auto">
          <a:xfrm>
            <a:off x="0" y="4724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       </a:t>
            </a: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347149" name="Text Box 13"/>
          <p:cNvSpPr txBox="1">
            <a:spLocks noChangeArrowheads="1"/>
          </p:cNvSpPr>
          <p:nvPr/>
        </p:nvSpPr>
        <p:spPr bwMode="auto">
          <a:xfrm>
            <a:off x="0" y="4038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20</a:t>
            </a:r>
          </a:p>
        </p:txBody>
      </p:sp>
      <p:sp>
        <p:nvSpPr>
          <p:cNvPr id="347150" name="Text Box 14"/>
          <p:cNvSpPr txBox="1">
            <a:spLocks noChangeArrowheads="1"/>
          </p:cNvSpPr>
          <p:nvPr/>
        </p:nvSpPr>
        <p:spPr bwMode="auto">
          <a:xfrm>
            <a:off x="0" y="3200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     40</a:t>
            </a:r>
          </a:p>
        </p:txBody>
      </p:sp>
      <p:sp>
        <p:nvSpPr>
          <p:cNvPr id="347151" name="Text Box 15"/>
          <p:cNvSpPr txBox="1">
            <a:spLocks noChangeArrowheads="1"/>
          </p:cNvSpPr>
          <p:nvPr/>
        </p:nvSpPr>
        <p:spPr bwMode="auto">
          <a:xfrm>
            <a:off x="0" y="2362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     60</a:t>
            </a: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0" y="1600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     80</a:t>
            </a:r>
          </a:p>
        </p:txBody>
      </p:sp>
      <p:sp>
        <p:nvSpPr>
          <p:cNvPr id="347153" name="Text Box 17"/>
          <p:cNvSpPr txBox="1">
            <a:spLocks noChangeArrowheads="1"/>
          </p:cNvSpPr>
          <p:nvPr/>
        </p:nvSpPr>
        <p:spPr bwMode="auto">
          <a:xfrm>
            <a:off x="0" y="762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   </a:t>
            </a: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100</a:t>
            </a:r>
          </a:p>
        </p:txBody>
      </p:sp>
      <p:sp>
        <p:nvSpPr>
          <p:cNvPr id="347154" name="Rectangle 18"/>
          <p:cNvSpPr>
            <a:spLocks noChangeArrowheads="1"/>
          </p:cNvSpPr>
          <p:nvPr/>
        </p:nvSpPr>
        <p:spPr bwMode="auto">
          <a:xfrm>
            <a:off x="1371600" y="990600"/>
            <a:ext cx="1371600" cy="4038600"/>
          </a:xfrm>
          <a:prstGeom prst="rect">
            <a:avLst/>
          </a:prstGeom>
          <a:solidFill>
            <a:srgbClr val="FFFF00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47155" name="Rectangle 19"/>
          <p:cNvSpPr>
            <a:spLocks noChangeArrowheads="1"/>
          </p:cNvSpPr>
          <p:nvPr/>
        </p:nvSpPr>
        <p:spPr bwMode="auto">
          <a:xfrm>
            <a:off x="3810000" y="990600"/>
            <a:ext cx="1371600" cy="4038600"/>
          </a:xfrm>
          <a:prstGeom prst="rect">
            <a:avLst/>
          </a:prstGeom>
          <a:solidFill>
            <a:srgbClr val="FFFF00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FFFF00"/>
              </a:solidFill>
            </a:endParaRPr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6096000" y="990600"/>
            <a:ext cx="1371600" cy="4038600"/>
          </a:xfrm>
          <a:prstGeom prst="rect">
            <a:avLst/>
          </a:prstGeom>
          <a:solidFill>
            <a:srgbClr val="FFFF00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47157" name="Text Box 21"/>
          <p:cNvSpPr txBox="1">
            <a:spLocks noChangeArrowheads="1"/>
          </p:cNvSpPr>
          <p:nvPr/>
        </p:nvSpPr>
        <p:spPr bwMode="auto">
          <a:xfrm>
            <a:off x="838200" y="50292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Cá biển khai thác</a:t>
            </a:r>
          </a:p>
        </p:txBody>
      </p:sp>
      <p:sp>
        <p:nvSpPr>
          <p:cNvPr id="347158" name="Text Box 22"/>
          <p:cNvSpPr txBox="1">
            <a:spLocks noChangeArrowheads="1"/>
          </p:cNvSpPr>
          <p:nvPr/>
        </p:nvSpPr>
        <p:spPr bwMode="auto">
          <a:xfrm>
            <a:off x="3886200" y="51054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Cá nuôi</a:t>
            </a:r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6096000" y="50292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Tôm nuôi</a:t>
            </a:r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1371600" y="3352800"/>
            <a:ext cx="13716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>
            <a:off x="1371600" y="3200400"/>
            <a:ext cx="13716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2" name="Text Box 26"/>
          <p:cNvSpPr txBox="1">
            <a:spLocks noChangeArrowheads="1"/>
          </p:cNvSpPr>
          <p:nvPr/>
        </p:nvSpPr>
        <p:spPr bwMode="auto">
          <a:xfrm>
            <a:off x="1600200" y="3886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 41,5</a:t>
            </a:r>
          </a:p>
        </p:txBody>
      </p:sp>
      <p:sp>
        <p:nvSpPr>
          <p:cNvPr id="347163" name="Text Box 27"/>
          <p:cNvSpPr txBox="1">
            <a:spLocks noChangeArrowheads="1"/>
          </p:cNvSpPr>
          <p:nvPr/>
        </p:nvSpPr>
        <p:spPr bwMode="auto">
          <a:xfrm>
            <a:off x="27432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4,6</a:t>
            </a:r>
          </a:p>
        </p:txBody>
      </p:sp>
      <p:sp>
        <p:nvSpPr>
          <p:cNvPr id="347164" name="Text Box 28"/>
          <p:cNvSpPr txBox="1">
            <a:spLocks noChangeArrowheads="1"/>
          </p:cNvSpPr>
          <p:nvPr/>
        </p:nvSpPr>
        <p:spPr bwMode="auto">
          <a:xfrm>
            <a:off x="1524000" y="121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  53,9</a:t>
            </a:r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>
            <a:off x="2514600" y="3352800"/>
            <a:ext cx="2286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2209800" y="3352800"/>
            <a:ext cx="5334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7" name="Line 31"/>
          <p:cNvSpPr>
            <a:spLocks noChangeShapeType="1"/>
          </p:cNvSpPr>
          <p:nvPr/>
        </p:nvSpPr>
        <p:spPr bwMode="auto">
          <a:xfrm>
            <a:off x="1828800" y="3352800"/>
            <a:ext cx="9144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8" name="Line 32"/>
          <p:cNvSpPr>
            <a:spLocks noChangeShapeType="1"/>
          </p:cNvSpPr>
          <p:nvPr/>
        </p:nvSpPr>
        <p:spPr bwMode="auto">
          <a:xfrm>
            <a:off x="1524000" y="3352800"/>
            <a:ext cx="12192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70" name="Line 34"/>
          <p:cNvSpPr>
            <a:spLocks noChangeShapeType="1"/>
          </p:cNvSpPr>
          <p:nvPr/>
        </p:nvSpPr>
        <p:spPr bwMode="auto">
          <a:xfrm>
            <a:off x="1371600" y="3657600"/>
            <a:ext cx="12954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71" name="Line 35"/>
          <p:cNvSpPr>
            <a:spLocks noChangeShapeType="1"/>
          </p:cNvSpPr>
          <p:nvPr/>
        </p:nvSpPr>
        <p:spPr bwMode="auto">
          <a:xfrm>
            <a:off x="1371600" y="4114800"/>
            <a:ext cx="914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72" name="Line 36"/>
          <p:cNvSpPr>
            <a:spLocks noChangeShapeType="1"/>
          </p:cNvSpPr>
          <p:nvPr/>
        </p:nvSpPr>
        <p:spPr bwMode="auto">
          <a:xfrm>
            <a:off x="1371600" y="4495800"/>
            <a:ext cx="5334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73" name="Line 37"/>
          <p:cNvSpPr>
            <a:spLocks noChangeShapeType="1"/>
          </p:cNvSpPr>
          <p:nvPr/>
        </p:nvSpPr>
        <p:spPr bwMode="auto">
          <a:xfrm>
            <a:off x="1371600" y="4876800"/>
            <a:ext cx="1524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74" name="Line 38"/>
          <p:cNvSpPr>
            <a:spLocks noChangeShapeType="1"/>
          </p:cNvSpPr>
          <p:nvPr/>
        </p:nvSpPr>
        <p:spPr bwMode="auto">
          <a:xfrm>
            <a:off x="1600200" y="990600"/>
            <a:ext cx="0" cy="22098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 flipH="1">
            <a:off x="1828800" y="990600"/>
            <a:ext cx="0" cy="22098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76" name="Line 40"/>
          <p:cNvSpPr>
            <a:spLocks noChangeShapeType="1"/>
          </p:cNvSpPr>
          <p:nvPr/>
        </p:nvSpPr>
        <p:spPr bwMode="auto">
          <a:xfrm flipH="1">
            <a:off x="2057400" y="990600"/>
            <a:ext cx="0" cy="22098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77" name="Line 41"/>
          <p:cNvSpPr>
            <a:spLocks noChangeShapeType="1"/>
          </p:cNvSpPr>
          <p:nvPr/>
        </p:nvSpPr>
        <p:spPr bwMode="auto">
          <a:xfrm>
            <a:off x="2286000" y="990600"/>
            <a:ext cx="0" cy="22098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78" name="Line 42"/>
          <p:cNvSpPr>
            <a:spLocks noChangeShapeType="1"/>
          </p:cNvSpPr>
          <p:nvPr/>
        </p:nvSpPr>
        <p:spPr bwMode="auto">
          <a:xfrm flipH="1">
            <a:off x="2514600" y="990600"/>
            <a:ext cx="0" cy="22098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304800" y="5791200"/>
            <a:ext cx="914400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>
              <a:latin typeface="VNI-Times" pitchFamily="2" charset="0"/>
            </a:endParaRP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3048000" y="5867400"/>
            <a:ext cx="914400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>
              <a:latin typeface="VNI-Times" pitchFamily="2" charset="0"/>
            </a:endParaRP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5562600" y="5867400"/>
            <a:ext cx="838200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>
              <a:latin typeface="VNI-Times" pitchFamily="2" charset="0"/>
            </a:endParaRPr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>
            <a:off x="838200" y="5791200"/>
            <a:ext cx="3810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84" name="Line 48"/>
          <p:cNvSpPr>
            <a:spLocks noChangeShapeType="1"/>
          </p:cNvSpPr>
          <p:nvPr/>
        </p:nvSpPr>
        <p:spPr bwMode="auto">
          <a:xfrm>
            <a:off x="457200" y="5791200"/>
            <a:ext cx="5334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85" name="Line 49"/>
          <p:cNvSpPr>
            <a:spLocks noChangeShapeType="1"/>
          </p:cNvSpPr>
          <p:nvPr/>
        </p:nvSpPr>
        <p:spPr bwMode="auto">
          <a:xfrm>
            <a:off x="304800" y="6019800"/>
            <a:ext cx="228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1219200" y="58674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ĐBS Cửu Long</a:t>
            </a: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4038600" y="58674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ĐBS Hồng</a:t>
            </a:r>
          </a:p>
        </p:txBody>
      </p:sp>
      <p:sp>
        <p:nvSpPr>
          <p:cNvPr id="347188" name="Line 52"/>
          <p:cNvSpPr>
            <a:spLocks noChangeShapeType="1"/>
          </p:cNvSpPr>
          <p:nvPr/>
        </p:nvSpPr>
        <p:spPr bwMode="auto">
          <a:xfrm>
            <a:off x="5791200" y="5867400"/>
            <a:ext cx="0" cy="4572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89" name="Line 53"/>
          <p:cNvSpPr>
            <a:spLocks noChangeShapeType="1"/>
          </p:cNvSpPr>
          <p:nvPr/>
        </p:nvSpPr>
        <p:spPr bwMode="auto">
          <a:xfrm>
            <a:off x="6019800" y="5867400"/>
            <a:ext cx="0" cy="4572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90" name="Line 54"/>
          <p:cNvSpPr>
            <a:spLocks noChangeShapeType="1"/>
          </p:cNvSpPr>
          <p:nvPr/>
        </p:nvSpPr>
        <p:spPr bwMode="auto">
          <a:xfrm>
            <a:off x="6248400" y="5867400"/>
            <a:ext cx="0" cy="4572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6553200" y="58674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</a:rPr>
              <a:t>Các vùng khác</a:t>
            </a:r>
          </a:p>
        </p:txBody>
      </p:sp>
      <p:sp>
        <p:nvSpPr>
          <p:cNvPr id="347192" name="Line 56"/>
          <p:cNvSpPr>
            <a:spLocks noChangeShapeType="1"/>
          </p:cNvSpPr>
          <p:nvPr/>
        </p:nvSpPr>
        <p:spPr bwMode="auto">
          <a:xfrm>
            <a:off x="3810000" y="2743200"/>
            <a:ext cx="13716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93" name="Text Box 57"/>
          <p:cNvSpPr txBox="1">
            <a:spLocks noChangeArrowheads="1"/>
          </p:cNvSpPr>
          <p:nvPr/>
        </p:nvSpPr>
        <p:spPr bwMode="auto">
          <a:xfrm>
            <a:off x="4114800" y="388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58,4</a:t>
            </a: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>
            <a:off x="3810000" y="1752600"/>
            <a:ext cx="13716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95" name="Text Box 59"/>
          <p:cNvSpPr txBox="1">
            <a:spLocks noChangeArrowheads="1"/>
          </p:cNvSpPr>
          <p:nvPr/>
        </p:nvSpPr>
        <p:spPr bwMode="auto">
          <a:xfrm>
            <a:off x="4038600" y="2057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22,8</a:t>
            </a:r>
          </a:p>
        </p:txBody>
      </p:sp>
      <p:sp>
        <p:nvSpPr>
          <p:cNvPr id="347196" name="Text Box 60"/>
          <p:cNvSpPr txBox="1">
            <a:spLocks noChangeArrowheads="1"/>
          </p:cNvSpPr>
          <p:nvPr/>
        </p:nvSpPr>
        <p:spPr bwMode="auto">
          <a:xfrm>
            <a:off x="3886200" y="1219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   18,8</a:t>
            </a:r>
          </a:p>
        </p:txBody>
      </p:sp>
      <p:sp>
        <p:nvSpPr>
          <p:cNvPr id="347197" name="Line 61"/>
          <p:cNvSpPr>
            <a:spLocks noChangeShapeType="1"/>
          </p:cNvSpPr>
          <p:nvPr/>
        </p:nvSpPr>
        <p:spPr bwMode="auto">
          <a:xfrm>
            <a:off x="4876800" y="2743200"/>
            <a:ext cx="3048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98" name="Line 62"/>
          <p:cNvSpPr>
            <a:spLocks noChangeShapeType="1"/>
          </p:cNvSpPr>
          <p:nvPr/>
        </p:nvSpPr>
        <p:spPr bwMode="auto">
          <a:xfrm>
            <a:off x="4419600" y="2743200"/>
            <a:ext cx="7620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99" name="Line 63"/>
          <p:cNvSpPr>
            <a:spLocks noChangeShapeType="1"/>
          </p:cNvSpPr>
          <p:nvPr/>
        </p:nvSpPr>
        <p:spPr bwMode="auto">
          <a:xfrm>
            <a:off x="3962400" y="2743200"/>
            <a:ext cx="12192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00" name="Line 64"/>
          <p:cNvSpPr>
            <a:spLocks noChangeShapeType="1"/>
          </p:cNvSpPr>
          <p:nvPr/>
        </p:nvSpPr>
        <p:spPr bwMode="auto">
          <a:xfrm>
            <a:off x="3810000" y="3124200"/>
            <a:ext cx="13716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01" name="Line 65"/>
          <p:cNvSpPr>
            <a:spLocks noChangeShapeType="1"/>
          </p:cNvSpPr>
          <p:nvPr/>
        </p:nvSpPr>
        <p:spPr bwMode="auto">
          <a:xfrm>
            <a:off x="3810000" y="3657600"/>
            <a:ext cx="12954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02" name="Line 66"/>
          <p:cNvSpPr>
            <a:spLocks noChangeShapeType="1"/>
          </p:cNvSpPr>
          <p:nvPr/>
        </p:nvSpPr>
        <p:spPr bwMode="auto">
          <a:xfrm>
            <a:off x="3810000" y="4114800"/>
            <a:ext cx="8382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03" name="Line 67"/>
          <p:cNvSpPr>
            <a:spLocks noChangeShapeType="1"/>
          </p:cNvSpPr>
          <p:nvPr/>
        </p:nvSpPr>
        <p:spPr bwMode="auto">
          <a:xfrm>
            <a:off x="3810000" y="4572000"/>
            <a:ext cx="457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04" name="Line 68"/>
          <p:cNvSpPr>
            <a:spLocks noChangeShapeType="1"/>
          </p:cNvSpPr>
          <p:nvPr/>
        </p:nvSpPr>
        <p:spPr bwMode="auto">
          <a:xfrm>
            <a:off x="4038600" y="990600"/>
            <a:ext cx="0" cy="7620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05" name="Line 69"/>
          <p:cNvSpPr>
            <a:spLocks noChangeShapeType="1"/>
          </p:cNvSpPr>
          <p:nvPr/>
        </p:nvSpPr>
        <p:spPr bwMode="auto">
          <a:xfrm>
            <a:off x="4267200" y="990600"/>
            <a:ext cx="0" cy="7620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06" name="Line 70"/>
          <p:cNvSpPr>
            <a:spLocks noChangeShapeType="1"/>
          </p:cNvSpPr>
          <p:nvPr/>
        </p:nvSpPr>
        <p:spPr bwMode="auto">
          <a:xfrm flipH="1">
            <a:off x="4495800" y="990600"/>
            <a:ext cx="0" cy="7620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07" name="Line 71"/>
          <p:cNvSpPr>
            <a:spLocks noChangeShapeType="1"/>
          </p:cNvSpPr>
          <p:nvPr/>
        </p:nvSpPr>
        <p:spPr bwMode="auto">
          <a:xfrm>
            <a:off x="4724400" y="990600"/>
            <a:ext cx="0" cy="7620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08" name="Line 72"/>
          <p:cNvSpPr>
            <a:spLocks noChangeShapeType="1"/>
          </p:cNvSpPr>
          <p:nvPr/>
        </p:nvSpPr>
        <p:spPr bwMode="auto">
          <a:xfrm flipH="1">
            <a:off x="4953000" y="990600"/>
            <a:ext cx="0" cy="7620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09" name="Line 73"/>
          <p:cNvSpPr>
            <a:spLocks noChangeShapeType="1"/>
          </p:cNvSpPr>
          <p:nvPr/>
        </p:nvSpPr>
        <p:spPr bwMode="auto">
          <a:xfrm>
            <a:off x="6096000" y="2057400"/>
            <a:ext cx="13716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10" name="Line 74"/>
          <p:cNvSpPr>
            <a:spLocks noChangeShapeType="1"/>
          </p:cNvSpPr>
          <p:nvPr/>
        </p:nvSpPr>
        <p:spPr bwMode="auto">
          <a:xfrm>
            <a:off x="6096000" y="1981200"/>
            <a:ext cx="13716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11" name="Text Box 75"/>
          <p:cNvSpPr txBox="1">
            <a:spLocks noChangeArrowheads="1"/>
          </p:cNvSpPr>
          <p:nvPr/>
        </p:nvSpPr>
        <p:spPr bwMode="auto">
          <a:xfrm>
            <a:off x="6248400" y="3962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   76,7</a:t>
            </a:r>
          </a:p>
        </p:txBody>
      </p:sp>
      <p:sp>
        <p:nvSpPr>
          <p:cNvPr id="347212" name="Text Box 76"/>
          <p:cNvSpPr txBox="1">
            <a:spLocks noChangeArrowheads="1"/>
          </p:cNvSpPr>
          <p:nvPr/>
        </p:nvSpPr>
        <p:spPr bwMode="auto">
          <a:xfrm>
            <a:off x="7543800" y="1752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3,9</a:t>
            </a:r>
          </a:p>
        </p:txBody>
      </p:sp>
      <p:sp>
        <p:nvSpPr>
          <p:cNvPr id="347213" name="Text Box 77"/>
          <p:cNvSpPr txBox="1">
            <a:spLocks noChangeArrowheads="1"/>
          </p:cNvSpPr>
          <p:nvPr/>
        </p:nvSpPr>
        <p:spPr bwMode="auto">
          <a:xfrm>
            <a:off x="6400800" y="1219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19,4</a:t>
            </a:r>
          </a:p>
        </p:txBody>
      </p:sp>
      <p:sp>
        <p:nvSpPr>
          <p:cNvPr id="347214" name="Line 78"/>
          <p:cNvSpPr>
            <a:spLocks noChangeShapeType="1"/>
          </p:cNvSpPr>
          <p:nvPr/>
        </p:nvSpPr>
        <p:spPr bwMode="auto">
          <a:xfrm>
            <a:off x="7086600" y="2057400"/>
            <a:ext cx="381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15" name="Line 79"/>
          <p:cNvSpPr>
            <a:spLocks noChangeShapeType="1"/>
          </p:cNvSpPr>
          <p:nvPr/>
        </p:nvSpPr>
        <p:spPr bwMode="auto">
          <a:xfrm>
            <a:off x="6629400" y="2057400"/>
            <a:ext cx="838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16" name="Line 80"/>
          <p:cNvSpPr>
            <a:spLocks noChangeShapeType="1"/>
          </p:cNvSpPr>
          <p:nvPr/>
        </p:nvSpPr>
        <p:spPr bwMode="auto">
          <a:xfrm>
            <a:off x="6172200" y="2057400"/>
            <a:ext cx="12954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17" name="Line 81"/>
          <p:cNvSpPr>
            <a:spLocks noChangeShapeType="1"/>
          </p:cNvSpPr>
          <p:nvPr/>
        </p:nvSpPr>
        <p:spPr bwMode="auto">
          <a:xfrm>
            <a:off x="6096000" y="2514600"/>
            <a:ext cx="13716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18" name="Line 82"/>
          <p:cNvSpPr>
            <a:spLocks noChangeShapeType="1"/>
          </p:cNvSpPr>
          <p:nvPr/>
        </p:nvSpPr>
        <p:spPr bwMode="auto">
          <a:xfrm>
            <a:off x="6096000" y="3048000"/>
            <a:ext cx="13716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19" name="Line 83"/>
          <p:cNvSpPr>
            <a:spLocks noChangeShapeType="1"/>
          </p:cNvSpPr>
          <p:nvPr/>
        </p:nvSpPr>
        <p:spPr bwMode="auto">
          <a:xfrm>
            <a:off x="6096000" y="3505200"/>
            <a:ext cx="13716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20" name="Line 84"/>
          <p:cNvSpPr>
            <a:spLocks noChangeShapeType="1"/>
          </p:cNvSpPr>
          <p:nvPr/>
        </p:nvSpPr>
        <p:spPr bwMode="auto">
          <a:xfrm>
            <a:off x="6096000" y="4038600"/>
            <a:ext cx="10668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21" name="Line 85"/>
          <p:cNvSpPr>
            <a:spLocks noChangeShapeType="1"/>
          </p:cNvSpPr>
          <p:nvPr/>
        </p:nvSpPr>
        <p:spPr bwMode="auto">
          <a:xfrm>
            <a:off x="6096000" y="4495800"/>
            <a:ext cx="6096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22" name="Line 86"/>
          <p:cNvSpPr>
            <a:spLocks noChangeShapeType="1"/>
          </p:cNvSpPr>
          <p:nvPr/>
        </p:nvSpPr>
        <p:spPr bwMode="auto">
          <a:xfrm>
            <a:off x="6096000" y="4876800"/>
            <a:ext cx="1524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23" name="Line 87"/>
          <p:cNvSpPr>
            <a:spLocks noChangeShapeType="1"/>
          </p:cNvSpPr>
          <p:nvPr/>
        </p:nvSpPr>
        <p:spPr bwMode="auto">
          <a:xfrm flipH="1">
            <a:off x="6324600" y="990600"/>
            <a:ext cx="30163" cy="9906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24" name="Line 88"/>
          <p:cNvSpPr>
            <a:spLocks noChangeShapeType="1"/>
          </p:cNvSpPr>
          <p:nvPr/>
        </p:nvSpPr>
        <p:spPr bwMode="auto">
          <a:xfrm flipH="1">
            <a:off x="6553200" y="990600"/>
            <a:ext cx="30163" cy="9906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25" name="Line 89"/>
          <p:cNvSpPr>
            <a:spLocks noChangeShapeType="1"/>
          </p:cNvSpPr>
          <p:nvPr/>
        </p:nvSpPr>
        <p:spPr bwMode="auto">
          <a:xfrm flipH="1">
            <a:off x="6781800" y="990600"/>
            <a:ext cx="0" cy="9906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26" name="Line 90"/>
          <p:cNvSpPr>
            <a:spLocks noChangeShapeType="1"/>
          </p:cNvSpPr>
          <p:nvPr/>
        </p:nvSpPr>
        <p:spPr bwMode="auto">
          <a:xfrm flipH="1">
            <a:off x="7010400" y="990600"/>
            <a:ext cx="0" cy="9906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227" name="Line 91"/>
          <p:cNvSpPr>
            <a:spLocks noChangeShapeType="1"/>
          </p:cNvSpPr>
          <p:nvPr/>
        </p:nvSpPr>
        <p:spPr bwMode="auto">
          <a:xfrm>
            <a:off x="7239000" y="990600"/>
            <a:ext cx="0" cy="9906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Text Box 134"/>
          <p:cNvSpPr txBox="1">
            <a:spLocks noChangeArrowheads="1"/>
          </p:cNvSpPr>
          <p:nvPr/>
        </p:nvSpPr>
        <p:spPr bwMode="auto">
          <a:xfrm>
            <a:off x="1610591" y="140855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ĐBSCL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ĐBSH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2002(%)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4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0"/>
                                        <p:tgtEl>
                                          <p:spTgt spid="34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34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34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0"/>
                                        <p:tgtEl>
                                          <p:spTgt spid="3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0"/>
                                        <p:tgtEl>
                                          <p:spTgt spid="3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3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4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4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34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4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3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3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4" dur="1000"/>
                                        <p:tgtEl>
                                          <p:spTgt spid="3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34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4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1" dur="1000"/>
                                        <p:tgtEl>
                                          <p:spTgt spid="34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4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4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4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4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4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4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4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4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4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4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4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34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34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4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34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34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34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34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4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4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4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4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4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34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4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34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3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34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34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3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34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34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3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34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34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34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34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34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34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34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34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34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347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34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34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34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34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34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34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34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3" dur="1000"/>
                                        <p:tgtEl>
                                          <p:spTgt spid="34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34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34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9" dur="1000"/>
                                        <p:tgtEl>
                                          <p:spTgt spid="34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34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34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34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34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34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1" dur="1000"/>
                                        <p:tgtEl>
                                          <p:spTgt spid="34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34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34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34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347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3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3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347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34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34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347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34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34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347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34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4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000"/>
                                        <p:tgtEl>
                                          <p:spTgt spid="347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34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4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1000"/>
                                        <p:tgtEl>
                                          <p:spTgt spid="347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34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4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34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34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4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4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347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34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34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4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1000"/>
                                        <p:tgtEl>
                                          <p:spTgt spid="347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34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34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1000"/>
                                        <p:tgtEl>
                                          <p:spTgt spid="347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34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34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34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34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34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5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1000"/>
                                        <p:tgtEl>
                                          <p:spTgt spid="347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34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34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34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34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34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5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1000"/>
                                        <p:tgtEl>
                                          <p:spTgt spid="34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34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34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 nodeType="clickPar">
                      <p:stCondLst>
                        <p:cond delay="indefinite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animBg="1"/>
      <p:bldP spid="347140" grpId="0" animBg="1"/>
      <p:bldP spid="347141" grpId="0"/>
      <p:bldP spid="347142" grpId="0"/>
      <p:bldP spid="347143" grpId="0" animBg="1"/>
      <p:bldP spid="347144" grpId="0" animBg="1"/>
      <p:bldP spid="347145" grpId="0" animBg="1"/>
      <p:bldP spid="347146" grpId="0" animBg="1"/>
      <p:bldP spid="347147" grpId="0" animBg="1"/>
      <p:bldP spid="347148" grpId="0"/>
      <p:bldP spid="347149" grpId="0"/>
      <p:bldP spid="347150" grpId="0"/>
      <p:bldP spid="347151" grpId="0"/>
      <p:bldP spid="347152" grpId="0"/>
      <p:bldP spid="347153" grpId="0"/>
      <p:bldP spid="347154" grpId="0" animBg="1"/>
      <p:bldP spid="347155" grpId="0" animBg="1"/>
      <p:bldP spid="347156" grpId="0" animBg="1"/>
      <p:bldP spid="347157" grpId="0"/>
      <p:bldP spid="347158" grpId="0"/>
      <p:bldP spid="347159" grpId="0"/>
      <p:bldP spid="347160" grpId="0" animBg="1"/>
      <p:bldP spid="347161" grpId="0" animBg="1"/>
      <p:bldP spid="347162" grpId="0"/>
      <p:bldP spid="347163" grpId="0"/>
      <p:bldP spid="347164" grpId="0"/>
      <p:bldP spid="347165" grpId="0" animBg="1"/>
      <p:bldP spid="347166" grpId="0" animBg="1"/>
      <p:bldP spid="347167" grpId="0" animBg="1"/>
      <p:bldP spid="347168" grpId="0" animBg="1"/>
      <p:bldP spid="347170" grpId="0" animBg="1"/>
      <p:bldP spid="347171" grpId="0" animBg="1"/>
      <p:bldP spid="347172" grpId="0" animBg="1"/>
      <p:bldP spid="347173" grpId="0" animBg="1"/>
      <p:bldP spid="347174" grpId="0" animBg="1"/>
      <p:bldP spid="347175" grpId="0" animBg="1"/>
      <p:bldP spid="347176" grpId="0" animBg="1"/>
      <p:bldP spid="347177" grpId="0" animBg="1"/>
      <p:bldP spid="347178" grpId="0" animBg="1"/>
      <p:bldP spid="347179" grpId="0" animBg="1"/>
      <p:bldP spid="347181" grpId="0" animBg="1"/>
      <p:bldP spid="347182" grpId="0" animBg="1"/>
      <p:bldP spid="347183" grpId="0" animBg="1"/>
      <p:bldP spid="347184" grpId="0" animBg="1"/>
      <p:bldP spid="347185" grpId="0" animBg="1"/>
      <p:bldP spid="347186" grpId="0"/>
      <p:bldP spid="347187" grpId="0"/>
      <p:bldP spid="347188" grpId="0" animBg="1"/>
      <p:bldP spid="347189" grpId="0" animBg="1"/>
      <p:bldP spid="347190" grpId="0" animBg="1"/>
      <p:bldP spid="347191" grpId="0"/>
      <p:bldP spid="347192" grpId="0" animBg="1"/>
      <p:bldP spid="347193" grpId="0"/>
      <p:bldP spid="347194" grpId="0" animBg="1"/>
      <p:bldP spid="347195" grpId="0"/>
      <p:bldP spid="347196" grpId="0"/>
      <p:bldP spid="347197" grpId="0" animBg="1"/>
      <p:bldP spid="347198" grpId="0" animBg="1"/>
      <p:bldP spid="347199" grpId="0" animBg="1"/>
      <p:bldP spid="347200" grpId="0" animBg="1"/>
      <p:bldP spid="347201" grpId="0" animBg="1"/>
      <p:bldP spid="347202" grpId="0" animBg="1"/>
      <p:bldP spid="347203" grpId="0" animBg="1"/>
      <p:bldP spid="347204" grpId="0" animBg="1"/>
      <p:bldP spid="347205" grpId="0" animBg="1"/>
      <p:bldP spid="347206" grpId="0" animBg="1"/>
      <p:bldP spid="347207" grpId="0" animBg="1"/>
      <p:bldP spid="347208" grpId="0" animBg="1"/>
      <p:bldP spid="347209" grpId="0" animBg="1"/>
      <p:bldP spid="347210" grpId="0" animBg="1"/>
      <p:bldP spid="347211" grpId="0"/>
      <p:bldP spid="347213" grpId="0"/>
      <p:bldP spid="347214" grpId="0" animBg="1"/>
      <p:bldP spid="347215" grpId="0" animBg="1"/>
      <p:bldP spid="347216" grpId="0" animBg="1"/>
      <p:bldP spid="347217" grpId="0" animBg="1"/>
      <p:bldP spid="347218" grpId="0" animBg="1"/>
      <p:bldP spid="347219" grpId="0" animBg="1"/>
      <p:bldP spid="347220" grpId="0" animBg="1"/>
      <p:bldP spid="347221" grpId="0" animBg="1"/>
      <p:bldP spid="347222" grpId="0" animBg="1"/>
      <p:bldP spid="347223" grpId="0" animBg="1"/>
      <p:bldP spid="347224" grpId="0" animBg="1"/>
      <p:bldP spid="347225" grpId="0" animBg="1"/>
      <p:bldP spid="347226" grpId="0" animBg="1"/>
      <p:bldP spid="347227" grpId="0" animBg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915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62"/>
          <p:cNvSpPr txBox="1">
            <a:spLocks noChangeArrowheads="1"/>
          </p:cNvSpPr>
          <p:nvPr/>
        </p:nvSpPr>
        <p:spPr bwMode="auto">
          <a:xfrm>
            <a:off x="533400" y="2209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Bài tập 1: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 biểu đồ:</a:t>
            </a:r>
            <a:endParaRPr lang="en-US" sz="32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2"/>
          <p:cNvSpPr txBox="1">
            <a:spLocks noChangeArrowheads="1"/>
          </p:cNvSpPr>
          <p:nvPr/>
        </p:nvSpPr>
        <p:spPr bwMode="auto">
          <a:xfrm>
            <a:off x="533400" y="27432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Bài tập 2: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81000" y="304800"/>
            <a:ext cx="85344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2/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35,36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0" hangingPunct="0"/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Cửu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Long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thủy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?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nguồn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,…)</a:t>
            </a:r>
          </a:p>
          <a:p>
            <a:pPr eaLnBrk="0" hangingPunct="0"/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Cửu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Long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nghề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nuôi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tôm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khẩu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pPr eaLnBrk="0" hangingPunct="0"/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nay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thủy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Cửu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Long.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303&quot;/&gt;&lt;/object&gt;&lt;object type=&quot;3&quot; unique_id=&quot;10008&quot;&gt;&lt;property id=&quot;20148&quot; value=&quot;5&quot;/&gt;&lt;property id=&quot;20300&quot; value=&quot;Slide 5 - &amp;quot;&amp;#x0D;&amp;#x0A;&amp;#x0D;&amp;#x0A;&amp;amp;#x09;     sản lượng cá biển ở Đb. Sông Cửu Long&amp;#x0D;&amp;#x0A;% Cá biển khai thác    =                                             &quot;/&gt;&lt;property id=&quot;20307&quot; value=&quot;330&quot;/&gt;&lt;/object&gt;&lt;object type=&quot;3&quot; unique_id=&quot;10010&quot;&gt;&lt;property id=&quot;20148&quot; value=&quot;5&quot;/&gt;&lt;property id=&quot;20300&quot; value=&quot;Slide 6&quot;/&gt;&lt;property id=&quot;20307&quot; value=&quot;331&quot;/&gt;&lt;/object&gt;&lt;object type=&quot;3&quot; unique_id=&quot;10011&quot;&gt;&lt;property id=&quot;20148&quot; value=&quot;5&quot;/&gt;&lt;property id=&quot;20300&quot; value=&quot;Slide 7&quot;/&gt;&lt;property id=&quot;20307&quot; value=&quot;305&quot;/&gt;&lt;/object&gt;&lt;object type=&quot;3&quot; unique_id=&quot;10012&quot;&gt;&lt;property id=&quot;20148&quot; value=&quot;5&quot;/&gt;&lt;property id=&quot;20300&quot; value=&quot;Slide 8&quot;/&gt;&lt;property id=&quot;20307&quot; value=&quot;306&quot;/&gt;&lt;/object&gt;&lt;object type=&quot;3&quot; unique_id=&quot;10013&quot;&gt;&lt;property id=&quot;20148&quot; value=&quot;5&quot;/&gt;&lt;property id=&quot;20300&quot; value=&quot;Slide 9&quot;/&gt;&lt;property id=&quot;20307&quot; value=&quot;273&quot;/&gt;&lt;/object&gt;&lt;object type=&quot;3&quot; unique_id=&quot;10014&quot;&gt;&lt;property id=&quot;20148&quot; value=&quot;5&quot;/&gt;&lt;property id=&quot;20300&quot; value=&quot;Slide 10&quot;/&gt;&lt;property id=&quot;20307&quot; value=&quot;328&quot;/&gt;&lt;/object&gt;&lt;object type=&quot;3&quot; unique_id=&quot;10015&quot;&gt;&lt;property id=&quot;20148&quot; value=&quot;5&quot;/&gt;&lt;property id=&quot;20300&quot; value=&quot;Slide 11&quot;/&gt;&lt;property id=&quot;20307&quot; value=&quot;307&quot;/&gt;&lt;/object&gt;&lt;object type=&quot;3&quot; unique_id=&quot;10016&quot;&gt;&lt;property id=&quot;20148&quot; value=&quot;5&quot;/&gt;&lt;property id=&quot;20300&quot; value=&quot;Slide 12&quot;/&gt;&lt;property id=&quot;20307&quot; value=&quot;329&quot;/&gt;&lt;/object&gt;&lt;object type=&quot;3&quot; unique_id=&quot;10018&quot;&gt;&lt;property id=&quot;20148&quot; value=&quot;5&quot;/&gt;&lt;property id=&quot;20300&quot; value=&quot;Slide 13&quot;/&gt;&lt;property id=&quot;20307&quot; value=&quot;310&quot;/&gt;&lt;/object&gt;&lt;object type=&quot;3&quot; unique_id=&quot;10019&quot;&gt;&lt;property id=&quot;20148&quot; value=&quot;5&quot;/&gt;&lt;property id=&quot;20300&quot; value=&quot;Slide 14&quot;/&gt;&lt;property id=&quot;20307&quot; value=&quot;311&quot;/&gt;&lt;/object&gt;&lt;object type=&quot;3&quot; unique_id=&quot;10020&quot;&gt;&lt;property id=&quot;20148&quot; value=&quot;5&quot;/&gt;&lt;property id=&quot;20300&quot; value=&quot;Slide 15&quot;/&gt;&lt;property id=&quot;20307&quot; value=&quot;312&quot;/&gt;&lt;/object&gt;&lt;object type=&quot;3&quot; unique_id=&quot;10021&quot;&gt;&lt;property id=&quot;20148&quot; value=&quot;5&quot;/&gt;&lt;property id=&quot;20300&quot; value=&quot;Slide 16&quot;/&gt;&lt;property id=&quot;20307&quot; value=&quot;288&quot;/&gt;&lt;/object&gt;&lt;object type=&quot;3&quot; unique_id=&quot;10022&quot;&gt;&lt;property id=&quot;20148&quot; value=&quot;5&quot;/&gt;&lt;property id=&quot;20300&quot; value=&quot;Slide 17&quot;/&gt;&lt;property id=&quot;20307&quot; value=&quot;313&quot;/&gt;&lt;/object&gt;&lt;object type=&quot;3&quot; unique_id=&quot;10023&quot;&gt;&lt;property id=&quot;20148&quot; value=&quot;5&quot;/&gt;&lt;property id=&quot;20300&quot; value=&quot;Slide 18&quot;/&gt;&lt;property id=&quot;20307&quot; value=&quot;314&quot;/&gt;&lt;/object&gt;&lt;object type=&quot;3&quot; unique_id=&quot;10024&quot;&gt;&lt;property id=&quot;20148&quot; value=&quot;5&quot;/&gt;&lt;property id=&quot;20300&quot; value=&quot;Slide 19&quot;/&gt;&lt;property id=&quot;20307&quot; value=&quot;315&quot;/&gt;&lt;/object&gt;&lt;object type=&quot;3&quot; unique_id=&quot;10025&quot;&gt;&lt;property id=&quot;20148&quot; value=&quot;5&quot;/&gt;&lt;property id=&quot;20300&quot; value=&quot;Slide 20&quot;/&gt;&lt;property id=&quot;20307&quot; value=&quot;316&quot;/&gt;&lt;/object&gt;&lt;object type=&quot;3&quot; unique_id=&quot;10026&quot;&gt;&lt;property id=&quot;20148&quot; value=&quot;5&quot;/&gt;&lt;property id=&quot;20300&quot; value=&quot;Slide 21&quot;/&gt;&lt;property id=&quot;20307&quot; value=&quot;317&quot;/&gt;&lt;/object&gt;&lt;object type=&quot;3&quot; unique_id=&quot;10027&quot;&gt;&lt;property id=&quot;20148&quot; value=&quot;5&quot;/&gt;&lt;property id=&quot;20300&quot; value=&quot;Slide 22&quot;/&gt;&lt;property id=&quot;20307&quot; value=&quot;318&quot;/&gt;&lt;/object&gt;&lt;object type=&quot;3&quot; unique_id=&quot;10028&quot;&gt;&lt;property id=&quot;20148&quot; value=&quot;5&quot;/&gt;&lt;property id=&quot;20300&quot; value=&quot;Slide 23&quot;/&gt;&lt;property id=&quot;20307&quot; value=&quot;276&quot;/&gt;&lt;/object&gt;&lt;object type=&quot;3&quot; unique_id=&quot;10029&quot;&gt;&lt;property id=&quot;20148&quot; value=&quot;5&quot;/&gt;&lt;property id=&quot;20300&quot; value=&quot;Slide 24&quot;/&gt;&lt;property id=&quot;20307&quot; value=&quot;287&quot;/&gt;&lt;/object&gt;&lt;object type=&quot;3&quot; unique_id=&quot;10030&quot;&gt;&lt;property id=&quot;20148&quot; value=&quot;5&quot;/&gt;&lt;property id=&quot;20300&quot; value=&quot;Slide 25&quot;/&gt;&lt;property id=&quot;20307&quot; value=&quot;332&quot;/&gt;&lt;/object&gt;&lt;object type=&quot;3&quot; unique_id=&quot;10031&quot;&gt;&lt;property id=&quot;20148&quot; value=&quot;5&quot;/&gt;&lt;property id=&quot;20300&quot; value=&quot;Slide 26&quot;/&gt;&lt;property id=&quot;20307&quot; value=&quot;292&quot;/&gt;&lt;/object&gt;&lt;object type=&quot;3&quot; unique_id=&quot;10032&quot;&gt;&lt;property id=&quot;20148&quot; value=&quot;5&quot;/&gt;&lt;property id=&quot;20300&quot; value=&quot;Slide 27&quot;/&gt;&lt;property id=&quot;20307&quot; value=&quot;289&quot;/&gt;&lt;/object&gt;&lt;object type=&quot;3&quot; unique_id=&quot;10033&quot;&gt;&lt;property id=&quot;20148&quot; value=&quot;5&quot;/&gt;&lt;property id=&quot;20300&quot; value=&quot;Slide 28&quot;/&gt;&lt;property id=&quot;20307&quot; value=&quot;293&quot;/&gt;&lt;/object&gt;&lt;object type=&quot;3&quot; unique_id=&quot;10034&quot;&gt;&lt;property id=&quot;20148&quot; value=&quot;5&quot;/&gt;&lt;property id=&quot;20300&quot; value=&quot;Slide 29&quot;/&gt;&lt;property id=&quot;20307&quot; value=&quot;319&quot;/&gt;&lt;/object&gt;&lt;object type=&quot;3&quot; unique_id=&quot;10035&quot;&gt;&lt;property id=&quot;20148&quot; value=&quot;5&quot;/&gt;&lt;property id=&quot;20300&quot; value=&quot;Slide 30&quot;/&gt;&lt;property id=&quot;20307&quot; value=&quot;291&quot;/&gt;&lt;/object&gt;&lt;object type=&quot;3&quot; unique_id=&quot;10036&quot;&gt;&lt;property id=&quot;20148&quot; value=&quot;5&quot;/&gt;&lt;property id=&quot;20300&quot; value=&quot;Slide 31&quot;/&gt;&lt;property id=&quot;20307&quot; value=&quot;278&quot;/&gt;&lt;/object&gt;&lt;object type=&quot;3&quot; unique_id=&quot;10037&quot;&gt;&lt;property id=&quot;20148&quot; value=&quot;5&quot;/&gt;&lt;property id=&quot;20300&quot; value=&quot;Slide 32&quot;/&gt;&lt;property id=&quot;20307&quot; value=&quot;277&quot;/&gt;&lt;/object&gt;&lt;object type=&quot;3&quot; unique_id=&quot;10038&quot;&gt;&lt;property id=&quot;20148&quot; value=&quot;5&quot;/&gt;&lt;property id=&quot;20300&quot; value=&quot;Slide 33&quot;/&gt;&lt;property id=&quot;20307&quot; value=&quot;320&quot;/&gt;&lt;/object&gt;&lt;object type=&quot;3&quot; unique_id=&quot;10039&quot;&gt;&lt;property id=&quot;20148&quot; value=&quot;5&quot;/&gt;&lt;property id=&quot;20300&quot; value=&quot;Slide 34&quot;/&gt;&lt;property id=&quot;20307&quot; value=&quot;321&quot;/&gt;&lt;/object&gt;&lt;object type=&quot;3&quot; unique_id=&quot;10040&quot;&gt;&lt;property id=&quot;20148&quot; value=&quot;5&quot;/&gt;&lt;property id=&quot;20300&quot; value=&quot;Slide 35&quot;/&gt;&lt;property id=&quot;20307&quot; value=&quot;322&quot;/&gt;&lt;/object&gt;&lt;object type=&quot;3&quot; unique_id=&quot;10041&quot;&gt;&lt;property id=&quot;20148&quot; value=&quot;5&quot;/&gt;&lt;property id=&quot;20300&quot; value=&quot;Slide 36&quot;/&gt;&lt;property id=&quot;20307&quot; value=&quot;323&quot;/&gt;&lt;/object&gt;&lt;object type=&quot;3&quot; unique_id=&quot;10042&quot;&gt;&lt;property id=&quot;20148&quot; value=&quot;5&quot;/&gt;&lt;property id=&quot;20300&quot; value=&quot;Slide 37&quot;/&gt;&lt;property id=&quot;20307&quot; value=&quot;324&quot;/&gt;&lt;/object&gt;&lt;object type=&quot;3&quot; unique_id=&quot;10043&quot;&gt;&lt;property id=&quot;20148&quot; value=&quot;5&quot;/&gt;&lt;property id=&quot;20300&quot; value=&quot;Slide 38&quot;/&gt;&lt;property id=&quot;20307&quot; value=&quot;333&quot;/&gt;&lt;/object&gt;&lt;object type=&quot;3&quot; unique_id=&quot;10045&quot;&gt;&lt;property id=&quot;20148&quot; value=&quot;5&quot;/&gt;&lt;property id=&quot;20300&quot; value=&quot;Slide 41&quot;/&gt;&lt;property id=&quot;20307&quot; value=&quot;297&quot;/&gt;&lt;/object&gt;&lt;object type=&quot;3&quot; unique_id=&quot;10046&quot;&gt;&lt;property id=&quot;20148&quot; value=&quot;5&quot;/&gt;&lt;property id=&quot;20300&quot; value=&quot;Slide 42&quot;/&gt;&lt;property id=&quot;20307&quot; value=&quot;298&quot;/&gt;&lt;/object&gt;&lt;object type=&quot;3&quot; unique_id=&quot;10092&quot;&gt;&lt;property id=&quot;20148&quot; value=&quot;5&quot;/&gt;&lt;property id=&quot;20300&quot; value=&quot;Slide 40 - &amp;quot;Câu 2: Đánh dấu X vào chỗ trống ở hai cột bên phải cho thích hợp:&amp;quot;&quot;/&gt;&lt;property id=&quot;20307&quot; value=&quot;334&quot;/&gt;&lt;/object&gt;&lt;object type=&quot;3&quot; unique_id=&quot;10545&quot;&gt;&lt;property id=&quot;20148&quot; value=&quot;5&quot;/&gt;&lt;property id=&quot;20300&quot; value=&quot;Slide 39&quot;/&gt;&lt;property id=&quot;20307&quot; value=&quot;335&quot;/&gt;&lt;/object&gt;&lt;/object&gt;&lt;/object&gt;&lt;/database&gt;"/>
  <p:tag name="SECTOMILLISECCONVERTED" val="1"/>
  <p:tag name="GENSWF_OUTPUT_FILE_NAME" val="36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929</TotalTime>
  <Words>1626</Words>
  <Application>Microsoft Office PowerPoint</Application>
  <PresentationFormat>On-screen Show (4:3)</PresentationFormat>
  <Paragraphs>245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VNI-Times</vt:lpstr>
      <vt:lpstr>Retrospect</vt:lpstr>
      <vt:lpstr>PowerPoint Presentation</vt:lpstr>
      <vt:lpstr>PowerPoint Presentation</vt:lpstr>
      <vt:lpstr>PowerPoint Presentation</vt:lpstr>
      <vt:lpstr>PowerPoint Presentation</vt:lpstr>
      <vt:lpstr>         Sản lượng cá biển ở Đb. Sông Cửu Long     x100 Sản lượng cá biển cả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Đánh dấu X vào chỗ trống ở hai cột bên phải cho thích hợp:</vt:lpstr>
    </vt:vector>
  </TitlesOfParts>
  <Company>CON DAO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37 Thuc hanh</dc:title>
  <dc:creator>NP-COMPUTER</dc:creator>
  <cp:lastModifiedBy>NhatAnh</cp:lastModifiedBy>
  <cp:revision>162</cp:revision>
  <dcterms:created xsi:type="dcterms:W3CDTF">2015-03-17T06:12:59Z</dcterms:created>
  <dcterms:modified xsi:type="dcterms:W3CDTF">2021-02-16T10:41:30Z</dcterms:modified>
</cp:coreProperties>
</file>