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8"/>
  </p:notesMasterIdLst>
  <p:sldIdLst>
    <p:sldId id="258" r:id="rId2"/>
    <p:sldId id="287" r:id="rId3"/>
    <p:sldId id="259" r:id="rId4"/>
    <p:sldId id="279" r:id="rId5"/>
    <p:sldId id="280" r:id="rId6"/>
    <p:sldId id="273" r:id="rId7"/>
    <p:sldId id="274" r:id="rId8"/>
    <p:sldId id="276" r:id="rId9"/>
    <p:sldId id="277" r:id="rId10"/>
    <p:sldId id="281" r:id="rId11"/>
    <p:sldId id="285" r:id="rId12"/>
    <p:sldId id="286" r:id="rId13"/>
    <p:sldId id="282" r:id="rId14"/>
    <p:sldId id="278" r:id="rId15"/>
    <p:sldId id="284" r:id="rId16"/>
    <p:sldId id="272" r:id="rId17"/>
  </p:sldIdLst>
  <p:sldSz cx="12192000" cy="6858000"/>
  <p:notesSz cx="6858000" cy="9144000"/>
  <p:custDataLst>
    <p:tags r:id="rId1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84" autoAdjust="0"/>
  </p:normalViewPr>
  <p:slideViewPr>
    <p:cSldViewPr snapToGrid="0">
      <p:cViewPr varScale="1">
        <p:scale>
          <a:sx n="65" d="100"/>
          <a:sy n="65" d="100"/>
        </p:scale>
        <p:origin x="72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B193AF-9A4A-47F1-A74D-968A3BE3741E}" type="datetimeFigureOut">
              <a:rPr lang="en-US" smtClean="0"/>
              <a:pPr/>
              <a:t>2/16/2021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3E6CE-8823-4EC4-AE9C-C3DE9411D426}" type="slidenum">
              <a:rPr lang="en-US" smtClean="0"/>
              <a:pPr/>
              <a:t>‹#›</a:t>
            </a:fld>
            <a:endParaRPr lang="en-US"/>
          </a:p>
        </p:txBody>
      </p:sp>
    </p:spTree>
    <p:extLst>
      <p:ext uri="{BB962C8B-B14F-4D97-AF65-F5344CB8AC3E}">
        <p14:creationId xmlns:p14="http://schemas.microsoft.com/office/powerpoint/2010/main" val="214747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smtClean="0"/>
          </a:p>
          <a:p>
            <a:endParaRPr lang="vi-VN" dirty="0" smtClean="0"/>
          </a:p>
          <a:p>
            <a:endParaRPr lang="vi-VN" dirty="0" smtClean="0"/>
          </a:p>
          <a:p>
            <a:endParaRPr lang="vi-VN" dirty="0" smtClean="0"/>
          </a:p>
          <a:p>
            <a:endParaRPr lang="en-US" dirty="0"/>
          </a:p>
        </p:txBody>
      </p:sp>
      <p:sp>
        <p:nvSpPr>
          <p:cNvPr id="4" name="Slide Number Placeholder 3"/>
          <p:cNvSpPr>
            <a:spLocks noGrp="1"/>
          </p:cNvSpPr>
          <p:nvPr>
            <p:ph type="sldNum" sz="quarter" idx="10"/>
          </p:nvPr>
        </p:nvSpPr>
        <p:spPr/>
        <p:txBody>
          <a:bodyPr/>
          <a:lstStyle/>
          <a:p>
            <a:fld id="{D553E6CE-8823-4EC4-AE9C-C3DE9411D426}" type="slidenum">
              <a:rPr lang="en-US" smtClean="0"/>
              <a:pPr/>
              <a:t>1</a:t>
            </a:fld>
            <a:endParaRPr lang="en-US"/>
          </a:p>
        </p:txBody>
      </p:sp>
    </p:spTree>
    <p:extLst>
      <p:ext uri="{BB962C8B-B14F-4D97-AF65-F5344CB8AC3E}">
        <p14:creationId xmlns:p14="http://schemas.microsoft.com/office/powerpoint/2010/main" val="353226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endParaRPr lang="en-US" dirty="0"/>
          </a:p>
        </p:txBody>
      </p:sp>
      <p:sp>
        <p:nvSpPr>
          <p:cNvPr id="4" name="Slide Number Placeholder 3"/>
          <p:cNvSpPr>
            <a:spLocks noGrp="1"/>
          </p:cNvSpPr>
          <p:nvPr>
            <p:ph type="sldNum" sz="quarter" idx="10"/>
          </p:nvPr>
        </p:nvSpPr>
        <p:spPr/>
        <p:txBody>
          <a:bodyPr/>
          <a:lstStyle/>
          <a:p>
            <a:fld id="{D553E6CE-8823-4EC4-AE9C-C3DE9411D426}" type="slidenum">
              <a:rPr lang="en-US" smtClean="0"/>
              <a:pPr/>
              <a:t>16</a:t>
            </a:fld>
            <a:endParaRPr lang="en-US"/>
          </a:p>
        </p:txBody>
      </p:sp>
    </p:spTree>
    <p:extLst>
      <p:ext uri="{BB962C8B-B14F-4D97-AF65-F5344CB8AC3E}">
        <p14:creationId xmlns:p14="http://schemas.microsoft.com/office/powerpoint/2010/main" val="2591889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694444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1053717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331206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82C842-1FA9-4B65-821E-441CD264E2F8}" type="slidenum">
              <a:rPr lang="vi-VN" smtClean="0"/>
              <a:pPr/>
              <a:t>‹#›</a:t>
            </a:fld>
            <a:endParaRPr lang="vi-V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2429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625969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153422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969249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1314804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50378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42489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2959376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263902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1198939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1611830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420448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364664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9F167-F8E9-4D33-ABFB-25AD76D284FA}" type="datetimeFigureOut">
              <a:rPr lang="vi-VN" smtClean="0"/>
              <a:pPr/>
              <a:t>16/02/2021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682C842-1FA9-4B65-821E-441CD264E2F8}" type="slidenum">
              <a:rPr lang="vi-VN" smtClean="0"/>
              <a:pPr/>
              <a:t>‹#›</a:t>
            </a:fld>
            <a:endParaRPr lang="vi-VN"/>
          </a:p>
        </p:txBody>
      </p:sp>
    </p:spTree>
    <p:extLst>
      <p:ext uri="{BB962C8B-B14F-4D97-AF65-F5344CB8AC3E}">
        <p14:creationId xmlns:p14="http://schemas.microsoft.com/office/powerpoint/2010/main" val="2209042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5C79F167-F8E9-4D33-ABFB-25AD76D284FA}" type="datetimeFigureOut">
              <a:rPr lang="vi-VN" smtClean="0"/>
              <a:pPr/>
              <a:t>16/02/2021</a:t>
            </a:fld>
            <a:endParaRPr lang="vi-V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vi-V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682C842-1FA9-4B65-821E-441CD264E2F8}" type="slidenum">
              <a:rPr lang="vi-VN" smtClean="0"/>
              <a:pPr/>
              <a:t>‹#›</a:t>
            </a:fld>
            <a:endParaRPr lang="vi-VN"/>
          </a:p>
        </p:txBody>
      </p:sp>
    </p:spTree>
    <p:extLst>
      <p:ext uri="{BB962C8B-B14F-4D97-AF65-F5344CB8AC3E}">
        <p14:creationId xmlns:p14="http://schemas.microsoft.com/office/powerpoint/2010/main" val="36463320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566670" y="1326524"/>
            <a:ext cx="3271234" cy="830997"/>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625085" y="1953454"/>
            <a:ext cx="8578922" cy="1569660"/>
          </a:xfrm>
          <a:custGeom>
            <a:avLst/>
            <a:gdLst>
              <a:gd name="connsiteX0" fmla="*/ 0 w 8578922"/>
              <a:gd name="connsiteY0" fmla="*/ 0 h 1569660"/>
              <a:gd name="connsiteX1" fmla="*/ 8578922 w 8578922"/>
              <a:gd name="connsiteY1" fmla="*/ 0 h 1569660"/>
              <a:gd name="connsiteX2" fmla="*/ 8578922 w 8578922"/>
              <a:gd name="connsiteY2" fmla="*/ 1569660 h 1569660"/>
              <a:gd name="connsiteX3" fmla="*/ 0 w 8578922"/>
              <a:gd name="connsiteY3" fmla="*/ 1569660 h 1569660"/>
              <a:gd name="connsiteX4" fmla="*/ 0 w 8578922"/>
              <a:gd name="connsiteY4" fmla="*/ 0 h 1569660"/>
              <a:gd name="connsiteX0" fmla="*/ 0 w 8578922"/>
              <a:gd name="connsiteY0" fmla="*/ 0 h 1569660"/>
              <a:gd name="connsiteX1" fmla="*/ 66064 w 8578922"/>
              <a:gd name="connsiteY1" fmla="*/ 18349 h 1569660"/>
              <a:gd name="connsiteX2" fmla="*/ 8578922 w 8578922"/>
              <a:gd name="connsiteY2" fmla="*/ 0 h 1569660"/>
              <a:gd name="connsiteX3" fmla="*/ 8578922 w 8578922"/>
              <a:gd name="connsiteY3" fmla="*/ 1569660 h 1569660"/>
              <a:gd name="connsiteX4" fmla="*/ 0 w 8578922"/>
              <a:gd name="connsiteY4" fmla="*/ 1569660 h 1569660"/>
              <a:gd name="connsiteX5" fmla="*/ 0 w 8578922"/>
              <a:gd name="connsiteY5" fmla="*/ 0 h 156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8922" h="1569660">
                <a:moveTo>
                  <a:pt x="0" y="0"/>
                </a:moveTo>
                <a:lnTo>
                  <a:pt x="66064" y="18349"/>
                </a:lnTo>
                <a:lnTo>
                  <a:pt x="8578922" y="0"/>
                </a:lnTo>
                <a:lnTo>
                  <a:pt x="8578922" y="1569660"/>
                </a:lnTo>
                <a:lnTo>
                  <a:pt x="0" y="1569660"/>
                </a:lnTo>
                <a:lnTo>
                  <a:pt x="0" y="0"/>
                </a:lnTo>
                <a:close/>
              </a:path>
            </a:pathLst>
          </a:cu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3200" b="1" dirty="0" smtClean="0">
                <a:solidFill>
                  <a:schemeClr val="accent1">
                    <a:lumMod val="50000"/>
                  </a:schemeClr>
                </a:solidFill>
                <a:latin typeface="+mj-lt"/>
              </a:rPr>
              <a:t>CHÀO MỪNG CÁC CON HỌC SINH </a:t>
            </a:r>
          </a:p>
          <a:p>
            <a:pPr algn="ctr"/>
            <a:r>
              <a:rPr lang="vi-VN" sz="3200" b="1" dirty="0" smtClean="0">
                <a:solidFill>
                  <a:schemeClr val="accent1">
                    <a:lumMod val="50000"/>
                  </a:schemeClr>
                </a:solidFill>
                <a:latin typeface="+mj-lt"/>
              </a:rPr>
              <a:t>ĐẾN VỚI GIỜ HỌC </a:t>
            </a:r>
          </a:p>
          <a:p>
            <a:pPr algn="ctr"/>
            <a:r>
              <a:rPr lang="vi-VN" sz="3200" b="1" dirty="0" smtClean="0">
                <a:solidFill>
                  <a:schemeClr val="accent1">
                    <a:lumMod val="50000"/>
                  </a:schemeClr>
                </a:solidFill>
                <a:latin typeface="+mj-lt"/>
              </a:rPr>
              <a:t>MÔN LỊCH SỬ </a:t>
            </a:r>
            <a:endParaRPr lang="en-US" sz="3200" b="1" dirty="0">
              <a:solidFill>
                <a:schemeClr val="accent1">
                  <a:lumMod val="50000"/>
                </a:schemeClr>
              </a:solidFill>
              <a:latin typeface="+mj-lt"/>
            </a:endParaRPr>
          </a:p>
        </p:txBody>
      </p:sp>
      <p:sp>
        <p:nvSpPr>
          <p:cNvPr id="6" name="TextBox 5"/>
          <p:cNvSpPr txBox="1"/>
          <p:nvPr/>
        </p:nvSpPr>
        <p:spPr>
          <a:xfrm>
            <a:off x="7443019" y="5476568"/>
            <a:ext cx="6803922" cy="461665"/>
          </a:xfrm>
          <a:prstGeom prst="rect">
            <a:avLst/>
          </a:prstGeom>
          <a:noFill/>
        </p:spPr>
        <p:txBody>
          <a:bodyPr wrap="square" rtlCol="0">
            <a:spAutoFit/>
          </a:bodyPr>
          <a:lstStyle/>
          <a:p>
            <a:r>
              <a:rPr lang="vi-VN" sz="2400" b="1" i="1" dirty="0" smtClean="0">
                <a:latin typeface="+mj-lt"/>
              </a:rPr>
              <a:t>GV: NGUYỄN THU HIỀN </a:t>
            </a:r>
            <a:endParaRPr lang="en-US" sz="2400" b="1" i="1" dirty="0">
              <a:latin typeface="+mj-lt"/>
            </a:endParaRPr>
          </a:p>
        </p:txBody>
      </p:sp>
    </p:spTree>
    <p:extLst>
      <p:ext uri="{BB962C8B-B14F-4D97-AF65-F5344CB8AC3E}">
        <p14:creationId xmlns:p14="http://schemas.microsoft.com/office/powerpoint/2010/main" val="11413795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3247" y="0"/>
            <a:ext cx="121055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14" y="493409"/>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65430" y="775636"/>
            <a:ext cx="8100294" cy="523220"/>
          </a:xfrm>
          <a:prstGeom prst="rect">
            <a:avLst/>
          </a:prstGeom>
          <a:solidFill>
            <a:schemeClr val="accent1">
              <a:lumMod val="60000"/>
              <a:lumOff val="40000"/>
            </a:schemeClr>
          </a:solidFill>
        </p:spPr>
        <p:txBody>
          <a:bodyPr wrap="none">
            <a:spAutoFit/>
          </a:bodyPr>
          <a:lstStyle/>
          <a:p>
            <a:r>
              <a:rPr lang="en-US" sz="2800" b="1" i="1" dirty="0">
                <a:latin typeface="Times New Roman" pitchFamily="18" charset="0"/>
                <a:cs typeface="Times New Roman" pitchFamily="18" charset="0"/>
              </a:rPr>
              <a:t>So </a:t>
            </a:r>
            <a:r>
              <a:rPr lang="en-US" sz="2800" b="1" i="1" dirty="0" err="1">
                <a:latin typeface="Times New Roman" pitchFamily="18" charset="0"/>
                <a:cs typeface="Times New Roman" pitchFamily="18" charset="0"/>
              </a:rPr>
              <a:t>với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Thăng</a:t>
            </a:r>
            <a:r>
              <a:rPr lang="en-US" sz="2800" b="1" i="1" dirty="0">
                <a:latin typeface="Times New Roman" pitchFamily="18" charset="0"/>
                <a:cs typeface="Times New Roman" pitchFamily="18" charset="0"/>
              </a:rPr>
              <a:t> Long </a:t>
            </a:r>
            <a:r>
              <a:rPr lang="en-US" sz="2800" b="1" i="1" dirty="0" err="1">
                <a:latin typeface="Times New Roman" pitchFamily="18" charset="0"/>
                <a:cs typeface="Times New Roman" pitchFamily="18" charset="0"/>
              </a:rPr>
              <a:t>trước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đây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gì</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mới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khác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hơn</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1435510" y="1779373"/>
            <a:ext cx="9753600" cy="2677656"/>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Thăng</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Long</a:t>
            </a:r>
            <a:r>
              <a:rPr lang="vi-VN"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kiến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endParaRPr lang="en-US" sz="2800" dirty="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Quy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36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phường</a:t>
            </a:r>
            <a:endParaRPr lang="en-US" sz="2800" dirty="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259321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wd">
                                    <p:tmPct val="8000"/>
                                  </p:iterate>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055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14" y="493409"/>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965430" y="775636"/>
            <a:ext cx="4780476" cy="461665"/>
          </a:xfrm>
          <a:prstGeom prst="rect">
            <a:avLst/>
          </a:prstGeom>
          <a:solidFill>
            <a:schemeClr val="accent1">
              <a:lumMod val="60000"/>
              <a:lumOff val="40000"/>
            </a:schemeClr>
          </a:solidFill>
        </p:spPr>
        <p:txBody>
          <a:bodyPr wrap="none">
            <a:spAutoFit/>
          </a:bodyPr>
          <a:lstStyle/>
          <a:p>
            <a:r>
              <a:rPr lang="vi-VN" sz="2400" b="1" i="1" dirty="0" smtClean="0">
                <a:latin typeface="Times New Roman" pitchFamily="18" charset="0"/>
                <a:cs typeface="Times New Roman" pitchFamily="18" charset="0"/>
              </a:rPr>
              <a:t>Giải thích khái niệm phố, phường?</a:t>
            </a:r>
            <a:endParaRPr lang="en-US" sz="2400" b="1" i="1" dirty="0">
              <a:latin typeface="Times New Roman" pitchFamily="18" charset="0"/>
              <a:cs typeface="Times New Roman" pitchFamily="18" charset="0"/>
            </a:endParaRPr>
          </a:p>
        </p:txBody>
      </p:sp>
      <p:sp>
        <p:nvSpPr>
          <p:cNvPr id="3" name="Rectangle 2"/>
          <p:cNvSpPr/>
          <p:nvPr/>
        </p:nvSpPr>
        <p:spPr>
          <a:xfrm>
            <a:off x="1789471" y="1818973"/>
            <a:ext cx="9458631" cy="830997"/>
          </a:xfrm>
          <a:prstGeom prst="rect">
            <a:avLst/>
          </a:prstGeom>
          <a:solidFill>
            <a:schemeClr val="bg2"/>
          </a:solidFill>
        </p:spPr>
        <p:txBody>
          <a:bodyPr wrap="square">
            <a:spAutoFit/>
          </a:bodyPr>
          <a:lstStyle/>
          <a:p>
            <a:r>
              <a:rPr lang="vi-VN" sz="2400" b="1" dirty="0" smtClean="0">
                <a:solidFill>
                  <a:srgbClr val="333333"/>
                </a:solidFill>
                <a:latin typeface="+mj-lt"/>
              </a:rPr>
              <a:t>Phố</a:t>
            </a:r>
            <a:r>
              <a:rPr lang="vi-VN" sz="2400" b="1" dirty="0">
                <a:solidFill>
                  <a:srgbClr val="333333"/>
                </a:solidFill>
                <a:latin typeface="+mj-lt"/>
              </a:rPr>
              <a:t>:</a:t>
            </a:r>
            <a:r>
              <a:rPr lang="vi-VN" sz="2400" dirty="0">
                <a:solidFill>
                  <a:srgbClr val="333333"/>
                </a:solidFill>
                <a:latin typeface="+mj-lt"/>
              </a:rPr>
              <a:t> </a:t>
            </a:r>
            <a:r>
              <a:rPr lang="vi-VN" sz="2400" dirty="0" smtClean="0">
                <a:solidFill>
                  <a:srgbClr val="333333"/>
                </a:solidFill>
                <a:latin typeface="+mj-lt"/>
              </a:rPr>
              <a:t>là </a:t>
            </a:r>
            <a:r>
              <a:rPr lang="vi-VN" sz="2400" dirty="0">
                <a:solidFill>
                  <a:srgbClr val="333333"/>
                </a:solidFill>
                <a:latin typeface="+mj-lt"/>
              </a:rPr>
              <a:t>những đường có quy mô nhỏ và hai bên có những công trình kiến trúc liên tiếp (nhà ở, cửa hàng, cửa hiệu, trụ sở cơ quan,…)</a:t>
            </a:r>
            <a:endParaRPr lang="en-US" sz="2400" dirty="0">
              <a:latin typeface="+mj-lt"/>
            </a:endParaRPr>
          </a:p>
        </p:txBody>
      </p:sp>
      <p:sp>
        <p:nvSpPr>
          <p:cNvPr id="4" name="Rectangle 3"/>
          <p:cNvSpPr/>
          <p:nvPr/>
        </p:nvSpPr>
        <p:spPr>
          <a:xfrm>
            <a:off x="1789470" y="2782669"/>
            <a:ext cx="9564329" cy="830997"/>
          </a:xfrm>
          <a:prstGeom prst="rect">
            <a:avLst/>
          </a:prstGeom>
          <a:solidFill>
            <a:schemeClr val="bg2"/>
          </a:solidFill>
        </p:spPr>
        <p:txBody>
          <a:bodyPr wrap="square">
            <a:spAutoFit/>
          </a:bodyPr>
          <a:lstStyle/>
          <a:p>
            <a:r>
              <a:rPr lang="vi-VN" sz="2400" b="1" dirty="0" smtClean="0">
                <a:solidFill>
                  <a:srgbClr val="000000"/>
                </a:solidFill>
                <a:latin typeface="Times New Roman" panose="02020603050405020304" pitchFamily="18" charset="0"/>
                <a:cs typeface="Times New Roman" panose="02020603050405020304" pitchFamily="18" charset="0"/>
              </a:rPr>
              <a:t>Phường: </a:t>
            </a:r>
            <a:r>
              <a:rPr lang="vi-VN" sz="2400" dirty="0">
                <a:solidFill>
                  <a:srgbClr val="000000"/>
                </a:solidFill>
                <a:latin typeface="Times New Roman" panose="02020603050405020304" pitchFamily="18" charset="0"/>
                <a:cs typeface="Times New Roman" panose="02020603050405020304" pitchFamily="18" charset="0"/>
              </a:rPr>
              <a:t>là đơn vị hành chính cấp cơ sở ở nội thành, nội thị, tổ chức theo khu vực dân cư đường phố.</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8362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0550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014" y="493409"/>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782530" y="727588"/>
            <a:ext cx="8770374" cy="830997"/>
          </a:xfrm>
          <a:prstGeom prst="rect">
            <a:avLst/>
          </a:prstGeom>
          <a:solidFill>
            <a:schemeClr val="accent1">
              <a:lumMod val="60000"/>
              <a:lumOff val="40000"/>
            </a:schemeClr>
          </a:solidFill>
        </p:spPr>
        <p:txBody>
          <a:bodyPr wrap="square">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phường</a:t>
            </a:r>
            <a:r>
              <a:rPr lang="vi-VN" sz="2400" dirty="0" smtClean="0">
                <a:latin typeface="Times New Roman" panose="02020603050405020304" pitchFamily="18" charset="0"/>
                <a:cs typeface="Times New Roman" panose="02020603050405020304" pitchFamily="18" charset="0"/>
              </a:rPr>
              <a:t> ở Hà Nội</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nay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61" y="2053151"/>
            <a:ext cx="4316361" cy="3826539"/>
          </a:xfrm>
          <a:prstGeom prst="rect">
            <a:avLst/>
          </a:prstGeom>
        </p:spPr>
      </p:pic>
      <p:sp>
        <p:nvSpPr>
          <p:cNvPr id="8" name="Rectangle 7"/>
          <p:cNvSpPr/>
          <p:nvPr/>
        </p:nvSpPr>
        <p:spPr>
          <a:xfrm>
            <a:off x="4902377" y="1888928"/>
            <a:ext cx="6971071" cy="4154984"/>
          </a:xfrm>
          <a:prstGeom prst="rect">
            <a:avLst/>
          </a:prstGeom>
          <a:solidFill>
            <a:schemeClr val="bg2"/>
          </a:solidFill>
        </p:spPr>
        <p:txBody>
          <a:bodyPr wrap="square">
            <a:spAutoFit/>
          </a:bodyPr>
          <a:lstStyle/>
          <a:p>
            <a:pPr algn="just" fontAlgn="base"/>
            <a:r>
              <a:rPr lang="vi-VN" dirty="0" smtClean="0">
                <a:solidFill>
                  <a:srgbClr val="333333"/>
                </a:solidFill>
              </a:rPr>
              <a:t>	</a:t>
            </a:r>
            <a:r>
              <a:rPr lang="vi-VN" sz="2400" dirty="0" smtClean="0">
                <a:solidFill>
                  <a:srgbClr val="333333"/>
                </a:solidFill>
                <a:latin typeface="Times New Roman" panose="02020603050405020304" pitchFamily="18" charset="0"/>
                <a:cs typeface="Times New Roman" panose="02020603050405020304" pitchFamily="18" charset="0"/>
              </a:rPr>
              <a:t>Làng </a:t>
            </a:r>
            <a:r>
              <a:rPr lang="vi-VN" sz="2400" dirty="0">
                <a:solidFill>
                  <a:srgbClr val="333333"/>
                </a:solidFill>
                <a:latin typeface="Times New Roman" panose="02020603050405020304" pitchFamily="18" charset="0"/>
                <a:cs typeface="Times New Roman" panose="02020603050405020304" pitchFamily="18" charset="0"/>
              </a:rPr>
              <a:t>đúc đồng Ngũ Xã thuộc phố Ngũ Xã</a:t>
            </a:r>
            <a:r>
              <a:rPr lang="vi-VN" sz="2400" dirty="0" smtClean="0">
                <a:solidFill>
                  <a:srgbClr val="333333"/>
                </a:solidFill>
                <a:latin typeface="Times New Roman" panose="02020603050405020304" pitchFamily="18" charset="0"/>
                <a:cs typeface="Times New Roman" panose="02020603050405020304" pitchFamily="18" charset="0"/>
              </a:rPr>
              <a:t>, phường Trúc Bạch - </a:t>
            </a:r>
            <a:r>
              <a:rPr lang="vi-VN" sz="2400" dirty="0">
                <a:solidFill>
                  <a:srgbClr val="333333"/>
                </a:solidFill>
                <a:latin typeface="Times New Roman" panose="02020603050405020304" pitchFamily="18" charset="0"/>
                <a:cs typeface="Times New Roman" panose="02020603050405020304" pitchFamily="18" charset="0"/>
              </a:rPr>
              <a:t>quận Ba Đình, Hà Nội. Nguồn gốc của làng bắt nguồn từ thế kỷ 17. Nghề đúc đồng thời ấy được coi là 1 trong 4 nghề tinh hoa bậc cao của Thăng Long xưa.</a:t>
            </a:r>
          </a:p>
          <a:p>
            <a:pPr algn="just" fontAlgn="base"/>
            <a:r>
              <a:rPr lang="vi-VN" sz="2400" dirty="0" smtClean="0">
                <a:solidFill>
                  <a:srgbClr val="333333"/>
                </a:solidFill>
                <a:latin typeface="Times New Roman" panose="02020603050405020304" pitchFamily="18" charset="0"/>
                <a:cs typeface="Times New Roman" panose="02020603050405020304" pitchFamily="18" charset="0"/>
              </a:rPr>
              <a:t>	Những </a:t>
            </a:r>
            <a:r>
              <a:rPr lang="vi-VN" sz="2400" dirty="0">
                <a:solidFill>
                  <a:srgbClr val="333333"/>
                </a:solidFill>
                <a:latin typeface="Times New Roman" panose="02020603050405020304" pitchFamily="18" charset="0"/>
                <a:cs typeface="Times New Roman" panose="02020603050405020304" pitchFamily="18" charset="0"/>
              </a:rPr>
              <a:t>năm cuối thế kỷ 20, làng Ngũ Xã đúc đồng bị ảnh hưởng bởi quá trình đô thị hóa, nghề đúc đồng truyền thống bị thu hẹp thay vào đó là khu phố mới với nhiều dịch vụ ẩm thực nổi tiếng, đặc biệt là món phở cuốn thu hút nhiều nam nữ thanh niên đến và thưởng thức.</a:t>
            </a:r>
          </a:p>
        </p:txBody>
      </p:sp>
    </p:spTree>
    <p:extLst>
      <p:ext uri="{BB962C8B-B14F-4D97-AF65-F5344CB8AC3E}">
        <p14:creationId xmlns:p14="http://schemas.microsoft.com/office/powerpoint/2010/main" val="2549948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24972"/>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4" y="321017"/>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17589" y="679622"/>
            <a:ext cx="8279027" cy="461665"/>
          </a:xfrm>
          <a:prstGeom prst="rect">
            <a:avLst/>
          </a:prstGeom>
          <a:noFill/>
        </p:spPr>
        <p:txBody>
          <a:bodyPr wrap="square" rtlCol="0">
            <a:spAutoFit/>
          </a:bodyPr>
          <a:lstStyle/>
          <a:p>
            <a:r>
              <a:rPr lang="en-US" sz="2400" b="1" i="1" dirty="0" err="1" smtClean="0">
                <a:latin typeface="Times New Roman" pitchFamily="18" charset="0"/>
                <a:cs typeface="Times New Roman" pitchFamily="18" charset="0"/>
              </a:rPr>
              <a:t>Sinh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hoạt</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văn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hóa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của</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Kinh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Lê</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Sơ</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5" name="TextBox 4"/>
          <p:cNvSpPr txBox="1"/>
          <p:nvPr/>
        </p:nvSpPr>
        <p:spPr>
          <a:xfrm>
            <a:off x="1429309" y="1717589"/>
            <a:ext cx="6713794" cy="1938992"/>
          </a:xfrm>
          <a:prstGeom prst="rect">
            <a:avLst/>
          </a:prstGeom>
          <a:noFill/>
        </p:spPr>
        <p:txBody>
          <a:bodyPr wrap="square" rtlCol="0">
            <a:spAutoFit/>
          </a:bodyPr>
          <a:lstStyle/>
          <a:p>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văn</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hoá</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b="1"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Lệ</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xướng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danh</a:t>
            </a:r>
            <a:r>
              <a:rPr lang="en-US" sz="2400" b="1" i="1" dirty="0">
                <a:latin typeface="Times New Roman" pitchFamily="18" charset="0"/>
                <a:cs typeface="Times New Roman" pitchFamily="18" charset="0"/>
              </a:rPr>
              <a:t> , </a:t>
            </a:r>
            <a:r>
              <a:rPr lang="en-US" sz="2400" b="1" i="1" dirty="0" err="1">
                <a:latin typeface="Times New Roman" pitchFamily="18" charset="0"/>
                <a:cs typeface="Times New Roman" pitchFamily="18" charset="0"/>
              </a:rPr>
              <a:t>ghi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bảng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vàng</a:t>
            </a:r>
            <a:endParaRPr lang="en-US" sz="2400" dirty="0">
              <a:latin typeface="Times New Roman" pitchFamily="18" charset="0"/>
              <a:cs typeface="Times New Roman" pitchFamily="18" charset="0"/>
            </a:endParaRPr>
          </a:p>
          <a:p>
            <a:endParaRPr lang="en-US" sz="2400" b="1" i="1" dirty="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Hội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thơ</a:t>
            </a:r>
            <a:r>
              <a:rPr lang="en-US" sz="2400" b="1" i="1" dirty="0">
                <a:latin typeface="Times New Roman" pitchFamily="18" charset="0"/>
                <a:cs typeface="Times New Roman" pitchFamily="18" charset="0"/>
              </a:rPr>
              <a:t> Tao </a:t>
            </a:r>
            <a:r>
              <a:rPr lang="en-US" sz="2400" b="1" i="1" dirty="0" err="1">
                <a:latin typeface="Times New Roman" pitchFamily="18" charset="0"/>
                <a:cs typeface="Times New Roman" pitchFamily="18" charset="0"/>
              </a:rPr>
              <a:t>Đàn</a:t>
            </a:r>
            <a:endParaRPr lang="en-US" sz="2400" dirty="0">
              <a:latin typeface="Times New Roman" pitchFamily="18" charset="0"/>
              <a:cs typeface="Times New Roman" pitchFamily="18" charset="0"/>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3" y="423091"/>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0454" y="435448"/>
            <a:ext cx="9406371" cy="1569660"/>
          </a:xfrm>
          <a:prstGeom prst="rect">
            <a:avLst/>
          </a:prstGeom>
          <a:noFill/>
        </p:spPr>
        <p:txBody>
          <a:bodyPr wrap="square" rtlCol="0">
            <a:spAutoFit/>
          </a:bodyPr>
          <a:lstStyle/>
          <a:p>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văn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ấy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thời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nghĩa</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nào?Nói</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lên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điều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truyền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thống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tốt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đẹp</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Thăng</a:t>
            </a:r>
            <a:r>
              <a:rPr lang="en-US" sz="2400" b="1" i="1" dirty="0">
                <a:latin typeface="Times New Roman" pitchFamily="18" charset="0"/>
                <a:cs typeface="Times New Roman" pitchFamily="18" charset="0"/>
              </a:rPr>
              <a:t> Long – </a:t>
            </a:r>
            <a:r>
              <a:rPr lang="en-US" sz="2400" b="1" i="1" dirty="0" err="1">
                <a:latin typeface="Times New Roman" pitchFamily="18" charset="0"/>
                <a:cs typeface="Times New Roman" pitchFamily="18" charset="0"/>
              </a:rPr>
              <a:t>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nói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riêng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tộc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Việt</a:t>
            </a:r>
            <a:r>
              <a:rPr lang="en-US" sz="2400" b="1" i="1" dirty="0">
                <a:latin typeface="Times New Roman" pitchFamily="18" charset="0"/>
                <a:cs typeface="Times New Roman" pitchFamily="18" charset="0"/>
              </a:rPr>
              <a:t> Nam </a:t>
            </a:r>
            <a:r>
              <a:rPr lang="en-US" sz="2400" b="1" i="1" dirty="0" err="1">
                <a:latin typeface="Times New Roman" pitchFamily="18" charset="0"/>
                <a:cs typeface="Times New Roman" pitchFamily="18" charset="0"/>
              </a:rPr>
              <a:t>nói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chung</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7" name="TextBox 6"/>
          <p:cNvSpPr txBox="1"/>
          <p:nvPr/>
        </p:nvSpPr>
        <p:spPr>
          <a:xfrm>
            <a:off x="1717589" y="2014941"/>
            <a:ext cx="8217244" cy="1200329"/>
          </a:xfrm>
          <a:prstGeom prst="rect">
            <a:avLst/>
          </a:prstGeom>
          <a:noFill/>
        </p:spPr>
        <p:txBody>
          <a:bodyPr wrap="square" rtlCol="0">
            <a:spAutoFit/>
          </a:bodyPr>
          <a:lstStyle/>
          <a:p>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Coi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trọng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giáo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dục</a:t>
            </a:r>
            <a:r>
              <a:rPr lang="en-US" sz="2400" b="1"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Giáo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dục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phát</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triển</a:t>
            </a:r>
            <a:endParaRPr lang="en-US" sz="2400" dirty="0">
              <a:latin typeface="Times New Roman" pitchFamily="18" charset="0"/>
              <a:cs typeface="Times New Roman" pitchFamily="18" charset="0"/>
            </a:endParaRPr>
          </a:p>
          <a:p>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hưng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thịnh</a:t>
            </a:r>
            <a:r>
              <a:rPr lang="en-US" sz="2400" b="1"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3" name="Rectangle 10"/>
          <p:cNvSpPr>
            <a:spLocks noChangeArrowheads="1"/>
          </p:cNvSpPr>
          <p:nvPr/>
        </p:nvSpPr>
        <p:spPr bwMode="auto">
          <a:xfrm>
            <a:off x="747842" y="1717589"/>
            <a:ext cx="582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400" b="1" dirty="0">
                <a:latin typeface="Times New Roman" pitchFamily="18" charset="0"/>
                <a:sym typeface="Wingdings" pitchFamily="2" charset="2"/>
              </a:rPr>
              <a:t></a:t>
            </a:r>
          </a:p>
        </p:txBody>
      </p:sp>
    </p:spTree>
    <p:extLst>
      <p:ext uri="{BB962C8B-B14F-4D97-AF65-F5344CB8AC3E}">
        <p14:creationId xmlns:p14="http://schemas.microsoft.com/office/powerpoint/2010/main" val="278060986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3075"/>
                                        </p:tgtEl>
                                      </p:cBhvr>
                                    </p:animEffect>
                                    <p:set>
                                      <p:cBhvr>
                                        <p:cTn id="27" dur="1" fill="hold">
                                          <p:stCondLst>
                                            <p:cond delay="499"/>
                                          </p:stCondLst>
                                        </p:cTn>
                                        <p:tgtEl>
                                          <p:spTgt spid="3075"/>
                                        </p:tgtEl>
                                        <p:attrNameLst>
                                          <p:attrName>style.visibility</p:attrName>
                                        </p:attrNameLst>
                                      </p:cBhvr>
                                      <p:to>
                                        <p:strVal val="hidden"/>
                                      </p:to>
                                    </p:set>
                                  </p:childTnLst>
                                </p:cTn>
                              </p:par>
                              <p:par>
                                <p:cTn id="28" presetID="16" presetClass="exit" presetSubtype="21" fill="hold" grpId="1" nodeType="withEffect">
                                  <p:stCondLst>
                                    <p:cond delay="0"/>
                                  </p:stCondLst>
                                  <p:childTnLst>
                                    <p:animEffect transition="out" filter="barn(inVertical)">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6" presetClass="exit" presetSubtype="21" fill="hold" grpId="1" nodeType="withEffect">
                                  <p:stCondLst>
                                    <p:cond delay="0"/>
                                  </p:stCondLst>
                                  <p:childTnLst>
                                    <p:animEffect transition="out" filter="barn(inVertical)">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grpId="0" nodeType="clickEffect">
                                  <p:stCondLst>
                                    <p:cond delay="0"/>
                                  </p:stCondLst>
                                  <p:childTnLst>
                                    <p:animEffect transition="out" filter="randombar(horizontal)">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barn(inVertical)">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7" grpId="0"/>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053" y="160638"/>
            <a:ext cx="9910120" cy="6001643"/>
          </a:xfrm>
          <a:prstGeom prst="rect">
            <a:avLst/>
          </a:prstGeom>
          <a:noFill/>
        </p:spPr>
        <p:txBody>
          <a:bodyPr wrap="square" rtlCol="0">
            <a:spAutoFit/>
          </a:bodyPr>
          <a:lstStyle/>
          <a:p>
            <a:r>
              <a:rPr lang="en-US" sz="2400" b="1" i="1" dirty="0" smtClean="0">
                <a:latin typeface="Times New Roman" pitchFamily="18" charset="0"/>
                <a:cs typeface="Times New Roman" pitchFamily="18" charset="0"/>
              </a:rPr>
              <a:t>4. </a:t>
            </a:r>
            <a:r>
              <a:rPr lang="en-US" sz="2400" b="1" i="1" dirty="0" err="1" smtClean="0">
                <a:latin typeface="Times New Roman" pitchFamily="18" charset="0"/>
                <a:cs typeface="Times New Roman" pitchFamily="18" charset="0"/>
              </a:rPr>
              <a:t>Bài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tập</a:t>
            </a:r>
            <a:endParaRPr lang="en-US" sz="2400" b="1" i="1" dirty="0" smtClean="0">
              <a:latin typeface="Times New Roman" pitchFamily="18" charset="0"/>
              <a:cs typeface="Times New Roman" pitchFamily="18" charset="0"/>
            </a:endParaRPr>
          </a:p>
          <a:p>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Hãy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khoanh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tròn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các</a:t>
            </a:r>
            <a:r>
              <a:rPr lang="en-US" sz="2400" b="1" i="1" dirty="0">
                <a:latin typeface="Times New Roman" pitchFamily="18" charset="0"/>
                <a:cs typeface="Times New Roman" pitchFamily="18" charset="0"/>
              </a:rPr>
              <a:t> ý </a:t>
            </a:r>
            <a:r>
              <a:rPr lang="en-US" sz="2400" b="1" i="1" dirty="0" err="1">
                <a:latin typeface="Times New Roman" pitchFamily="18" charset="0"/>
                <a:cs typeface="Times New Roman" pitchFamily="18" charset="0"/>
              </a:rPr>
              <a:t>kiến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mà</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bạn</a:t>
            </a:r>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cho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đúng</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en-US" sz="2400" b="1" i="1" dirty="0"/>
              <a:t> </a:t>
            </a:r>
            <a:endParaRPr lang="en-US" sz="2400" b="1" i="1" dirty="0" smtClean="0"/>
          </a:p>
          <a:p>
            <a:r>
              <a:rPr lang="en-US" sz="2400" b="1" i="1" dirty="0" smtClean="0">
                <a:latin typeface="Times New Roman" pitchFamily="18" charset="0"/>
                <a:cs typeface="Times New Roman" pitchFamily="18" charset="0"/>
              </a:rPr>
              <a:t>1</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Năm</a:t>
            </a:r>
            <a:r>
              <a:rPr lang="en-US" sz="2400" b="1" i="1" dirty="0">
                <a:latin typeface="Times New Roman" pitchFamily="18" charset="0"/>
                <a:cs typeface="Times New Roman" pitchFamily="18" charset="0"/>
              </a:rPr>
              <a:t> 1400 </a:t>
            </a:r>
            <a:r>
              <a:rPr lang="en-US" sz="2400" b="1" i="1" dirty="0" err="1">
                <a:latin typeface="Times New Roman" pitchFamily="18" charset="0"/>
                <a:cs typeface="Times New Roman" pitchFamily="18" charset="0"/>
              </a:rPr>
              <a:t>Hà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gọi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endParaRPr lang="en-US" sz="2400" i="1" dirty="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Thăng</a:t>
            </a:r>
            <a:r>
              <a:rPr lang="en-US" sz="2400" i="1" dirty="0">
                <a:latin typeface="Times New Roman" pitchFamily="18" charset="0"/>
                <a:cs typeface="Times New Roman" pitchFamily="18" charset="0"/>
              </a:rPr>
              <a:t> Long	</a:t>
            </a:r>
            <a:r>
              <a:rPr lang="en-US" sz="2400" i="1" dirty="0" smtClean="0">
                <a:latin typeface="Times New Roman" pitchFamily="18" charset="0"/>
                <a:cs typeface="Times New Roman" pitchFamily="18" charset="0"/>
              </a:rPr>
              <a:t>      b</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Đô</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Kinh</a:t>
            </a:r>
            <a:r>
              <a:rPr lang="en-US" sz="2400" i="1" dirty="0">
                <a:latin typeface="Times New Roman" pitchFamily="18" charset="0"/>
                <a:cs typeface="Times New Roman" pitchFamily="18" charset="0"/>
              </a:rPr>
              <a:t> 	d. </a:t>
            </a:r>
            <a:r>
              <a:rPr lang="en-US" sz="2400" i="1" dirty="0" err="1">
                <a:latin typeface="Times New Roman" pitchFamily="18" charset="0"/>
                <a:cs typeface="Times New Roman" pitchFamily="18" charset="0"/>
              </a:rPr>
              <a:t>Đông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Quan</a:t>
            </a:r>
            <a:r>
              <a:rPr lang="en-US" sz="2400" i="1"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2</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Hội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Quan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diễn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vào</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ngày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tháng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năm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a. </a:t>
            </a:r>
            <a:r>
              <a:rPr lang="en-US" sz="2400" i="1" dirty="0" smtClean="0">
                <a:latin typeface="Times New Roman" pitchFamily="18" charset="0"/>
                <a:cs typeface="Times New Roman" pitchFamily="18" charset="0"/>
              </a:rPr>
              <a:t>22/11/1427         b</a:t>
            </a:r>
            <a:r>
              <a:rPr lang="en-US" sz="2400" i="1" dirty="0">
                <a:latin typeface="Times New Roman" pitchFamily="18" charset="0"/>
                <a:cs typeface="Times New Roman" pitchFamily="18" charset="0"/>
              </a:rPr>
              <a:t>. 29/12/1427	</a:t>
            </a:r>
            <a:r>
              <a:rPr lang="en-US" sz="2400" i="1" dirty="0" smtClean="0">
                <a:latin typeface="Times New Roman" pitchFamily="18" charset="0"/>
                <a:cs typeface="Times New Roman" pitchFamily="18" charset="0"/>
              </a:rPr>
              <a:t>  c.10/12/1427</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d.03/11/1427</a:t>
            </a:r>
            <a:endParaRPr lang="en-US" sz="2400" dirty="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r>
              <a:rPr lang="en-US" sz="2400" b="1" i="1" dirty="0" smtClean="0">
                <a:latin typeface="Times New Roman" pitchFamily="18" charset="0"/>
                <a:cs typeface="Times New Roman" pitchFamily="18" charset="0"/>
              </a:rPr>
              <a:t>3 </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Đâu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không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phải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gọi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phường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thủ</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công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nổi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tiếng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thời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Kinh</a:t>
            </a:r>
            <a:r>
              <a:rPr lang="en-US" sz="2400" b="1" i="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 </a:t>
            </a:r>
            <a:r>
              <a:rPr lang="en-US" sz="2400" i="1" dirty="0">
                <a:latin typeface="Times New Roman" pitchFamily="18" charset="0"/>
                <a:cs typeface="Times New Roman" pitchFamily="18" charset="0"/>
              </a:rPr>
              <a:t>a. </a:t>
            </a:r>
            <a:r>
              <a:rPr lang="en-US" sz="2400" i="1" dirty="0" err="1">
                <a:latin typeface="Times New Roman" pitchFamily="18" charset="0"/>
                <a:cs typeface="Times New Roman" pitchFamily="18" charset="0"/>
              </a:rPr>
              <a:t>Nghi</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Tàm</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b</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Đồng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Xuân</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Yên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Thái</a:t>
            </a:r>
            <a:r>
              <a:rPr lang="en-US" sz="2400" i="1" dirty="0">
                <a:latin typeface="Times New Roman" pitchFamily="18" charset="0"/>
                <a:cs typeface="Times New Roman" pitchFamily="18" charset="0"/>
              </a:rPr>
              <a:t>  </a:t>
            </a:r>
            <a:r>
              <a:rPr lang="en-US" sz="2400" i="1" dirty="0" smtClean="0">
                <a:latin typeface="Times New Roman" pitchFamily="18" charset="0"/>
                <a:cs typeface="Times New Roman" pitchFamily="18" charset="0"/>
              </a:rPr>
              <a:t>             d</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Hàng</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Đào</a:t>
            </a:r>
            <a:r>
              <a:rPr lang="en-US" sz="2400" i="1" dirty="0"/>
              <a:t> </a:t>
            </a:r>
            <a:endParaRPr lang="en-US" sz="2400" dirty="0"/>
          </a:p>
          <a:p>
            <a:endParaRPr lang="en-US" sz="2400" b="1" i="1" dirty="0">
              <a:latin typeface="Times New Roman" pitchFamily="18" charset="0"/>
              <a:cs typeface="Times New Roman" pitchFamily="18" charset="0"/>
            </a:endParaRPr>
          </a:p>
        </p:txBody>
      </p:sp>
      <p:sp>
        <p:nvSpPr>
          <p:cNvPr id="5" name="Arc 4"/>
          <p:cNvSpPr/>
          <p:nvPr/>
        </p:nvSpPr>
        <p:spPr>
          <a:xfrm>
            <a:off x="2792627" y="2001795"/>
            <a:ext cx="432487" cy="432486"/>
          </a:xfrm>
          <a:prstGeom prst="arc">
            <a:avLst>
              <a:gd name="adj1" fmla="val 407334"/>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Arc 6"/>
          <p:cNvSpPr/>
          <p:nvPr/>
        </p:nvSpPr>
        <p:spPr>
          <a:xfrm>
            <a:off x="5152766" y="3459892"/>
            <a:ext cx="432487" cy="432486"/>
          </a:xfrm>
          <a:prstGeom prst="arc">
            <a:avLst>
              <a:gd name="adj1" fmla="val 407334"/>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c 7"/>
          <p:cNvSpPr/>
          <p:nvPr/>
        </p:nvSpPr>
        <p:spPr>
          <a:xfrm>
            <a:off x="2656702" y="5362832"/>
            <a:ext cx="432487" cy="432486"/>
          </a:xfrm>
          <a:prstGeom prst="arc">
            <a:avLst>
              <a:gd name="adj1" fmla="val 407334"/>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829232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circle(in)">
                                      <p:cBhvr>
                                        <p:cTn id="22" dur="2000"/>
                                        <p:tgtEl>
                                          <p:spTgt spid="4">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circle(in)">
                                      <p:cBhvr>
                                        <p:cTn id="25" dur="2000"/>
                                        <p:tgtEl>
                                          <p:spTgt spid="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barn(inVertical)">
                                      <p:cBhvr>
                                        <p:cTn id="35" dur="500"/>
                                        <p:tgtEl>
                                          <p:spTgt spid="4">
                                            <p:txEl>
                                              <p:pRg st="7" end="7"/>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barn(inVertical)">
                                      <p:cBhvr>
                                        <p:cTn id="38" dur="500"/>
                                        <p:tgtEl>
                                          <p:spTgt spid="4">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11" end="11"/>
                                            </p:txEl>
                                          </p:spTgt>
                                        </p:tgtEl>
                                        <p:attrNameLst>
                                          <p:attrName>style.visibility</p:attrName>
                                        </p:attrNameLst>
                                      </p:cBhvr>
                                      <p:to>
                                        <p:strVal val="visible"/>
                                      </p:to>
                                    </p:set>
                                    <p:animEffect transition="in" filter="wipe(down)">
                                      <p:cBhvr>
                                        <p:cTn id="48" dur="500"/>
                                        <p:tgtEl>
                                          <p:spTgt spid="4">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Effect transition="in" filter="circle(in)">
                                      <p:cBhvr>
                                        <p:cTn id="53" dur="2000"/>
                                        <p:tgtEl>
                                          <p:spTgt spid="4">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0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3"/>
          <p:cNvSpPr txBox="1">
            <a:spLocks noChangeArrowheads="1"/>
          </p:cNvSpPr>
          <p:nvPr/>
        </p:nvSpPr>
        <p:spPr bwMode="auto">
          <a:xfrm>
            <a:off x="3276600" y="1143001"/>
            <a:ext cx="617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H" panose="020B7200000000000000" pitchFamily="34" charset="0"/>
              </a:defRPr>
            </a:lvl1pPr>
            <a:lvl2pPr marL="742950" indent="-285750">
              <a:defRPr>
                <a:solidFill>
                  <a:schemeClr val="tx1"/>
                </a:solidFill>
                <a:latin typeface=".VnTimeH" panose="020B7200000000000000" pitchFamily="34" charset="0"/>
              </a:defRPr>
            </a:lvl2pPr>
            <a:lvl3pPr marL="1143000" indent="-228600">
              <a:defRPr>
                <a:solidFill>
                  <a:schemeClr val="tx1"/>
                </a:solidFill>
                <a:latin typeface=".VnTimeH" panose="020B7200000000000000" pitchFamily="34" charset="0"/>
              </a:defRPr>
            </a:lvl3pPr>
            <a:lvl4pPr marL="1600200" indent="-228600">
              <a:defRPr>
                <a:solidFill>
                  <a:schemeClr val="tx1"/>
                </a:solidFill>
                <a:latin typeface=".VnTimeH" panose="020B7200000000000000" pitchFamily="34" charset="0"/>
              </a:defRPr>
            </a:lvl4pPr>
            <a:lvl5pPr marL="2057400" indent="-228600">
              <a:defRPr>
                <a:solidFill>
                  <a:schemeClr val="tx1"/>
                </a:solidFill>
                <a:latin typeface=".VnTimeH" panose="020B7200000000000000" pitchFamily="34" charset="0"/>
              </a:defRPr>
            </a:lvl5pPr>
            <a:lvl6pPr marL="2514600" indent="-228600" eaLnBrk="0" fontAlgn="base" hangingPunct="0">
              <a:spcBef>
                <a:spcPct val="0"/>
              </a:spcBef>
              <a:spcAft>
                <a:spcPct val="0"/>
              </a:spcAft>
              <a:defRPr>
                <a:solidFill>
                  <a:schemeClr val="tx1"/>
                </a:solidFill>
                <a:latin typeface=".VnTimeH" panose="020B7200000000000000" pitchFamily="34" charset="0"/>
              </a:defRPr>
            </a:lvl6pPr>
            <a:lvl7pPr marL="2971800" indent="-228600" eaLnBrk="0" fontAlgn="base" hangingPunct="0">
              <a:spcBef>
                <a:spcPct val="0"/>
              </a:spcBef>
              <a:spcAft>
                <a:spcPct val="0"/>
              </a:spcAft>
              <a:defRPr>
                <a:solidFill>
                  <a:schemeClr val="tx1"/>
                </a:solidFill>
                <a:latin typeface=".VnTimeH" panose="020B7200000000000000" pitchFamily="34" charset="0"/>
              </a:defRPr>
            </a:lvl7pPr>
            <a:lvl8pPr marL="3429000" indent="-228600" eaLnBrk="0" fontAlgn="base" hangingPunct="0">
              <a:spcBef>
                <a:spcPct val="0"/>
              </a:spcBef>
              <a:spcAft>
                <a:spcPct val="0"/>
              </a:spcAft>
              <a:defRPr>
                <a:solidFill>
                  <a:schemeClr val="tx1"/>
                </a:solidFill>
                <a:latin typeface=".VnTimeH" panose="020B7200000000000000" pitchFamily="34" charset="0"/>
              </a:defRPr>
            </a:lvl8pPr>
            <a:lvl9pPr marL="3886200" indent="-228600" eaLnBrk="0" fontAlgn="base" hangingPunct="0">
              <a:spcBef>
                <a:spcPct val="0"/>
              </a:spcBef>
              <a:spcAft>
                <a:spcPct val="0"/>
              </a:spcAft>
              <a:defRPr>
                <a:solidFill>
                  <a:schemeClr val="tx1"/>
                </a:solidFill>
                <a:latin typeface=".VnTimeH" panose="020B7200000000000000" pitchFamily="34" charset="0"/>
              </a:defRPr>
            </a:lvl9pPr>
          </a:lstStyle>
          <a:p>
            <a:pPr eaLnBrk="1" hangingPunct="1">
              <a:spcBef>
                <a:spcPct val="50000"/>
              </a:spcBef>
            </a:pPr>
            <a:endParaRPr lang="en-US" altLang="en-US"/>
          </a:p>
        </p:txBody>
      </p:sp>
      <p:sp>
        <p:nvSpPr>
          <p:cNvPr id="64516" name="Text Box 4"/>
          <p:cNvSpPr txBox="1">
            <a:spLocks noChangeArrowheads="1"/>
          </p:cNvSpPr>
          <p:nvPr/>
        </p:nvSpPr>
        <p:spPr bwMode="auto">
          <a:xfrm>
            <a:off x="3124200" y="982664"/>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H" panose="020B7200000000000000" pitchFamily="34" charset="0"/>
              </a:defRPr>
            </a:lvl1pPr>
            <a:lvl2pPr marL="742950" indent="-285750">
              <a:defRPr>
                <a:solidFill>
                  <a:schemeClr val="tx1"/>
                </a:solidFill>
                <a:latin typeface=".VnTimeH" panose="020B7200000000000000" pitchFamily="34" charset="0"/>
              </a:defRPr>
            </a:lvl2pPr>
            <a:lvl3pPr marL="1143000" indent="-228600">
              <a:defRPr>
                <a:solidFill>
                  <a:schemeClr val="tx1"/>
                </a:solidFill>
                <a:latin typeface=".VnTimeH" panose="020B7200000000000000" pitchFamily="34" charset="0"/>
              </a:defRPr>
            </a:lvl3pPr>
            <a:lvl4pPr marL="1600200" indent="-228600">
              <a:defRPr>
                <a:solidFill>
                  <a:schemeClr val="tx1"/>
                </a:solidFill>
                <a:latin typeface=".VnTimeH" panose="020B7200000000000000" pitchFamily="34" charset="0"/>
              </a:defRPr>
            </a:lvl4pPr>
            <a:lvl5pPr marL="2057400" indent="-228600">
              <a:defRPr>
                <a:solidFill>
                  <a:schemeClr val="tx1"/>
                </a:solidFill>
                <a:latin typeface=".VnTimeH" panose="020B7200000000000000" pitchFamily="34" charset="0"/>
              </a:defRPr>
            </a:lvl5pPr>
            <a:lvl6pPr marL="2514600" indent="-228600" eaLnBrk="0" fontAlgn="base" hangingPunct="0">
              <a:spcBef>
                <a:spcPct val="0"/>
              </a:spcBef>
              <a:spcAft>
                <a:spcPct val="0"/>
              </a:spcAft>
              <a:defRPr>
                <a:solidFill>
                  <a:schemeClr val="tx1"/>
                </a:solidFill>
                <a:latin typeface=".VnTimeH" panose="020B7200000000000000" pitchFamily="34" charset="0"/>
              </a:defRPr>
            </a:lvl6pPr>
            <a:lvl7pPr marL="2971800" indent="-228600" eaLnBrk="0" fontAlgn="base" hangingPunct="0">
              <a:spcBef>
                <a:spcPct val="0"/>
              </a:spcBef>
              <a:spcAft>
                <a:spcPct val="0"/>
              </a:spcAft>
              <a:defRPr>
                <a:solidFill>
                  <a:schemeClr val="tx1"/>
                </a:solidFill>
                <a:latin typeface=".VnTimeH" panose="020B7200000000000000" pitchFamily="34" charset="0"/>
              </a:defRPr>
            </a:lvl7pPr>
            <a:lvl8pPr marL="3429000" indent="-228600" eaLnBrk="0" fontAlgn="base" hangingPunct="0">
              <a:spcBef>
                <a:spcPct val="0"/>
              </a:spcBef>
              <a:spcAft>
                <a:spcPct val="0"/>
              </a:spcAft>
              <a:defRPr>
                <a:solidFill>
                  <a:schemeClr val="tx1"/>
                </a:solidFill>
                <a:latin typeface=".VnTimeH" panose="020B7200000000000000" pitchFamily="34" charset="0"/>
              </a:defRPr>
            </a:lvl8pPr>
            <a:lvl9pPr marL="3886200" indent="-228600" eaLnBrk="0" fontAlgn="base" hangingPunct="0">
              <a:spcBef>
                <a:spcPct val="0"/>
              </a:spcBef>
              <a:spcAft>
                <a:spcPct val="0"/>
              </a:spcAft>
              <a:defRPr>
                <a:solidFill>
                  <a:schemeClr val="tx1"/>
                </a:solidFill>
                <a:latin typeface=".VnTimeH" panose="020B7200000000000000" pitchFamily="34" charset="0"/>
              </a:defRPr>
            </a:lvl9pPr>
          </a:lstStyle>
          <a:p>
            <a:pPr algn="ctr" eaLnBrk="1" hangingPunct="1">
              <a:spcBef>
                <a:spcPct val="50000"/>
              </a:spcBef>
            </a:pPr>
            <a:r>
              <a:rPr lang="vi-VN" altLang="en-US" sz="4000" b="1" i="1" dirty="0" smtClean="0">
                <a:solidFill>
                  <a:srgbClr val="000066"/>
                </a:solidFill>
                <a:latin typeface="Times New Roman" panose="02020603050405020304" pitchFamily="18" charset="0"/>
                <a:cs typeface="Times New Roman" panose="02020603050405020304" pitchFamily="18" charset="0"/>
              </a:rPr>
              <a:t>HƯỚNG DẪN VỀ NHÀ</a:t>
            </a:r>
            <a:endParaRPr lang="en-US" altLang="en-US" sz="4000" b="1" i="1" dirty="0">
              <a:solidFill>
                <a:srgbClr val="000066"/>
              </a:solidFill>
              <a:latin typeface="Times New Roman" panose="02020603050405020304" pitchFamily="18" charset="0"/>
              <a:cs typeface="Times New Roman" panose="02020603050405020304" pitchFamily="18" charset="0"/>
            </a:endParaRPr>
          </a:p>
        </p:txBody>
      </p:sp>
      <p:sp>
        <p:nvSpPr>
          <p:cNvPr id="64517" name="Text Box 5"/>
          <p:cNvSpPr txBox="1">
            <a:spLocks noChangeArrowheads="1"/>
          </p:cNvSpPr>
          <p:nvPr/>
        </p:nvSpPr>
        <p:spPr bwMode="auto">
          <a:xfrm>
            <a:off x="2133600" y="2362201"/>
            <a:ext cx="7239000" cy="147732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nTimeH" panose="020B7200000000000000" pitchFamily="34" charset="0"/>
              </a:defRPr>
            </a:lvl1pPr>
            <a:lvl2pPr marL="742950" indent="-285750">
              <a:defRPr>
                <a:solidFill>
                  <a:schemeClr val="tx1"/>
                </a:solidFill>
                <a:latin typeface=".VnTimeH" panose="020B7200000000000000" pitchFamily="34" charset="0"/>
              </a:defRPr>
            </a:lvl2pPr>
            <a:lvl3pPr marL="1143000" indent="-228600">
              <a:defRPr>
                <a:solidFill>
                  <a:schemeClr val="tx1"/>
                </a:solidFill>
                <a:latin typeface=".VnTimeH" panose="020B7200000000000000" pitchFamily="34" charset="0"/>
              </a:defRPr>
            </a:lvl3pPr>
            <a:lvl4pPr marL="1600200" indent="-228600">
              <a:defRPr>
                <a:solidFill>
                  <a:schemeClr val="tx1"/>
                </a:solidFill>
                <a:latin typeface=".VnTimeH" panose="020B7200000000000000" pitchFamily="34" charset="0"/>
              </a:defRPr>
            </a:lvl4pPr>
            <a:lvl5pPr marL="2057400" indent="-228600">
              <a:defRPr>
                <a:solidFill>
                  <a:schemeClr val="tx1"/>
                </a:solidFill>
                <a:latin typeface=".VnTimeH" panose="020B7200000000000000" pitchFamily="34" charset="0"/>
              </a:defRPr>
            </a:lvl5pPr>
            <a:lvl6pPr marL="2514600" indent="-228600" eaLnBrk="0" fontAlgn="base" hangingPunct="0">
              <a:spcBef>
                <a:spcPct val="0"/>
              </a:spcBef>
              <a:spcAft>
                <a:spcPct val="0"/>
              </a:spcAft>
              <a:defRPr>
                <a:solidFill>
                  <a:schemeClr val="tx1"/>
                </a:solidFill>
                <a:latin typeface=".VnTimeH" panose="020B7200000000000000" pitchFamily="34" charset="0"/>
              </a:defRPr>
            </a:lvl6pPr>
            <a:lvl7pPr marL="2971800" indent="-228600" eaLnBrk="0" fontAlgn="base" hangingPunct="0">
              <a:spcBef>
                <a:spcPct val="0"/>
              </a:spcBef>
              <a:spcAft>
                <a:spcPct val="0"/>
              </a:spcAft>
              <a:defRPr>
                <a:solidFill>
                  <a:schemeClr val="tx1"/>
                </a:solidFill>
                <a:latin typeface=".VnTimeH" panose="020B7200000000000000" pitchFamily="34" charset="0"/>
              </a:defRPr>
            </a:lvl7pPr>
            <a:lvl8pPr marL="3429000" indent="-228600" eaLnBrk="0" fontAlgn="base" hangingPunct="0">
              <a:spcBef>
                <a:spcPct val="0"/>
              </a:spcBef>
              <a:spcAft>
                <a:spcPct val="0"/>
              </a:spcAft>
              <a:defRPr>
                <a:solidFill>
                  <a:schemeClr val="tx1"/>
                </a:solidFill>
                <a:latin typeface=".VnTimeH" panose="020B7200000000000000" pitchFamily="34" charset="0"/>
              </a:defRPr>
            </a:lvl8pPr>
            <a:lvl9pPr marL="3886200" indent="-228600" eaLnBrk="0" fontAlgn="base" hangingPunct="0">
              <a:spcBef>
                <a:spcPct val="0"/>
              </a:spcBef>
              <a:spcAft>
                <a:spcPct val="0"/>
              </a:spcAft>
              <a:defRPr>
                <a:solidFill>
                  <a:schemeClr val="tx1"/>
                </a:solidFill>
                <a:latin typeface=".VnTimeH" panose="020B7200000000000000" pitchFamily="34" charset="0"/>
              </a:defRPr>
            </a:lvl9pPr>
          </a:lstStyle>
          <a:p>
            <a:pPr eaLnBrk="1" hangingPunct="1">
              <a:spcBef>
                <a:spcPct val="50000"/>
              </a:spcBef>
            </a:pPr>
            <a:r>
              <a:rPr lang="en-US" altLang="en-US" sz="2400" dirty="0">
                <a:latin typeface="Times New Roman" panose="02020603050405020304" pitchFamily="18" charset="0"/>
              </a:rPr>
              <a:t>- </a:t>
            </a:r>
            <a:r>
              <a:rPr lang="en-US" altLang="en-US" sz="2400" dirty="0" err="1">
                <a:latin typeface="Times New Roman" panose="02020603050405020304" pitchFamily="18" charset="0"/>
              </a:rPr>
              <a:t>Học</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bài</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cũ</a:t>
            </a:r>
            <a:endParaRPr lang="en-US" altLang="en-US" sz="2400" dirty="0">
              <a:latin typeface="Times New Roman" panose="02020603050405020304" pitchFamily="18" charset="0"/>
            </a:endParaRPr>
          </a:p>
          <a:p>
            <a:pPr eaLnBrk="1" hangingPunct="1">
              <a:spcBef>
                <a:spcPct val="50000"/>
              </a:spcBef>
            </a:pPr>
            <a:r>
              <a:rPr lang="en-US" altLang="en-US" sz="2800" dirty="0">
                <a:solidFill>
                  <a:srgbClr val="000000"/>
                </a:solidFill>
                <a:latin typeface="Arial" panose="020B0604020202020204" pitchFamily="34" charset="0"/>
              </a:rPr>
              <a:t>-</a:t>
            </a:r>
            <a:r>
              <a:rPr lang="en-US" altLang="en-US" sz="2400" dirty="0">
                <a:solidFill>
                  <a:srgbClr val="000000"/>
                </a:solidFill>
                <a:latin typeface="Arial" panose="020B0604020202020204" pitchFamily="34" charset="0"/>
              </a:rPr>
              <a:t> </a:t>
            </a:r>
            <a:r>
              <a:rPr lang="en-US" altLang="en-US" sz="2400" dirty="0" err="1">
                <a:solidFill>
                  <a:srgbClr val="000000"/>
                </a:solidFill>
                <a:latin typeface="Times New Roman" panose="02020603050405020304" pitchFamily="18" charset="0"/>
              </a:rPr>
              <a:t>Làm</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các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bài</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tập</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đọc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và</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trả</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lời</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các</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câu</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hỏi</a:t>
            </a:r>
            <a:r>
              <a:rPr lang="en-US" altLang="en-US" sz="2400" dirty="0">
                <a:solidFill>
                  <a:srgbClr val="000000"/>
                </a:solidFill>
                <a:latin typeface="Times New Roman" panose="02020603050405020304" pitchFamily="18" charset="0"/>
              </a:rPr>
              <a:t> </a:t>
            </a:r>
            <a:r>
              <a:rPr lang="en-US" altLang="en-US" sz="2400" dirty="0" err="1">
                <a:solidFill>
                  <a:srgbClr val="000000"/>
                </a:solidFill>
                <a:latin typeface="Times New Roman" panose="02020603050405020304" pitchFamily="18" charset="0"/>
              </a:rPr>
              <a:t>trong</a:t>
            </a:r>
            <a:r>
              <a:rPr lang="en-US" altLang="en-US" sz="2400" dirty="0">
                <a:solidFill>
                  <a:srgbClr val="000000"/>
                </a:solidFill>
                <a:latin typeface="Times New Roman" panose="02020603050405020304" pitchFamily="18" charset="0"/>
              </a:rPr>
              <a:t> SGK </a:t>
            </a:r>
            <a:r>
              <a:rPr lang="en-US" altLang="en-US" sz="2400" dirty="0" err="1">
                <a:solidFill>
                  <a:srgbClr val="000000"/>
                </a:solidFill>
                <a:latin typeface="Times New Roman" panose="02020603050405020304" pitchFamily="18" charset="0"/>
              </a:rPr>
              <a:t>bài</a:t>
            </a:r>
            <a:r>
              <a:rPr lang="vi-VN" altLang="en-US" sz="2400" dirty="0">
                <a:solidFill>
                  <a:srgbClr val="000000"/>
                </a:solidFill>
                <a:latin typeface="Times New Roman" panose="02020603050405020304" pitchFamily="18" charset="0"/>
              </a:rPr>
              <a:t> </a:t>
            </a:r>
            <a:r>
              <a:rPr lang="vi-VN" altLang="en-US" sz="2400" dirty="0" smtClean="0">
                <a:solidFill>
                  <a:srgbClr val="000000"/>
                </a:solidFill>
                <a:latin typeface="Times New Roman" panose="02020603050405020304" pitchFamily="18" charset="0"/>
              </a:rPr>
              <a:t>21</a:t>
            </a:r>
            <a:endParaRPr lang="en-US" altLang="en-US" sz="2800" dirty="0">
              <a:solidFill>
                <a:srgbClr val="000000"/>
              </a:solidFill>
              <a:latin typeface=".VnTime" pitchFamily="34" charset="0"/>
            </a:endParaRPr>
          </a:p>
        </p:txBody>
      </p:sp>
    </p:spTree>
    <p:extLst>
      <p:ext uri="{BB962C8B-B14F-4D97-AF65-F5344CB8AC3E}">
        <p14:creationId xmlns:p14="http://schemas.microsoft.com/office/powerpoint/2010/main" val="2316653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98" y="4112877"/>
            <a:ext cx="10515600" cy="1325563"/>
          </a:xfrm>
        </p:spPr>
        <p:txBody>
          <a:bodyPr/>
          <a:lstStyle/>
          <a:p>
            <a:endParaRPr lang="vi-VN" dirty="0"/>
          </a:p>
        </p:txBody>
      </p:sp>
      <p:pic>
        <p:nvPicPr>
          <p:cNvPr id="4" name="Content Placeholder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8155" y="-108155"/>
            <a:ext cx="12192000" cy="7057623"/>
          </a:xfrm>
        </p:spPr>
      </p:pic>
    </p:spTree>
    <p:extLst>
      <p:ext uri="{BB962C8B-B14F-4D97-AF65-F5344CB8AC3E}">
        <p14:creationId xmlns:p14="http://schemas.microsoft.com/office/powerpoint/2010/main" val="1412080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p:cNvSpPr txBox="1"/>
          <p:nvPr/>
        </p:nvSpPr>
        <p:spPr>
          <a:xfrm>
            <a:off x="2319426" y="3108681"/>
            <a:ext cx="7797119" cy="3046988"/>
          </a:xfrm>
          <a:prstGeom prst="rect">
            <a:avLst/>
          </a:prstGeom>
          <a:solidFill>
            <a:schemeClr val="accent2">
              <a:lumMod val="40000"/>
              <a:lumOff val="60000"/>
            </a:schemeClr>
          </a:solidFill>
        </p:spPr>
        <p:txBody>
          <a:bodyPr wrap="square" rtlCol="0">
            <a:spAutoFit/>
          </a:bodyPr>
          <a:lstStyle/>
          <a:p>
            <a:pPr algn="just"/>
            <a:r>
              <a:rPr lang="vi-VN" sz="2400" b="1" i="1" dirty="0">
                <a:latin typeface="Times New Roman" pitchFamily="18" charset="0"/>
                <a:cs typeface="Times New Roman" pitchFamily="18" charset="0"/>
              </a:rPr>
              <a:t>Thăng Long thời Lý - Trần với việc xây dựng những quần thể kiến trúc cung đình , kiến trúc tôn giáo, hệ thống bến chợ tấp nập, mở mang phố phường...xứng đáng là trung tâm kinh tế , chính trị văn hoá của cả nước.Nhưng từ cuối thế kỉ </a:t>
            </a:r>
            <a:r>
              <a:rPr lang="en-US" sz="2400" b="1" i="1" dirty="0" smtClean="0">
                <a:latin typeface="Times New Roman" pitchFamily="18" charset="0"/>
                <a:cs typeface="Times New Roman" pitchFamily="18" charset="0"/>
              </a:rPr>
              <a:t>XIV </a:t>
            </a:r>
            <a:r>
              <a:rPr lang="vi-VN" sz="2400" b="1" i="1" dirty="0" smtClean="0">
                <a:latin typeface="Times New Roman" pitchFamily="18" charset="0"/>
                <a:cs typeface="Times New Roman" pitchFamily="18" charset="0"/>
              </a:rPr>
              <a:t>, </a:t>
            </a:r>
            <a:r>
              <a:rPr lang="vi-VN" sz="2400" b="1" i="1" dirty="0">
                <a:latin typeface="Times New Roman" pitchFamily="18" charset="0"/>
                <a:cs typeface="Times New Roman" pitchFamily="18" charset="0"/>
              </a:rPr>
              <a:t>cuối đời Trần – dòng lịch sử Thăng Long Hà Nội có một nét đứt gãy . Sự suy thoái của triều đình nhà Trần ở </a:t>
            </a:r>
            <a:r>
              <a:rPr lang="vi-VN" sz="2400" b="1" i="1" dirty="0" smtClean="0">
                <a:latin typeface="Times New Roman" pitchFamily="18" charset="0"/>
                <a:cs typeface="Times New Roman" pitchFamily="18" charset="0"/>
              </a:rPr>
              <a:t>Thăng</a:t>
            </a:r>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Long </a:t>
            </a:r>
            <a:r>
              <a:rPr lang="vi-VN" sz="2400" b="1" i="1" dirty="0">
                <a:latin typeface="Times New Roman" pitchFamily="18" charset="0"/>
                <a:cs typeface="Times New Roman" pitchFamily="18" charset="0"/>
              </a:rPr>
              <a:t>đã không chỉ khiến kinh đô xuống cấp mà đất nứơc cũng khủng hoảng. </a:t>
            </a:r>
            <a:endParaRPr lang="en-US" sz="2400" b="1" i="1" dirty="0">
              <a:latin typeface="Times New Roman" pitchFamily="18" charset="0"/>
              <a:cs typeface="Times New Roman" pitchFamily="18" charset="0"/>
            </a:endParaRPr>
          </a:p>
        </p:txBody>
      </p:sp>
      <p:sp>
        <p:nvSpPr>
          <p:cNvPr id="8" name="Rectangle 7"/>
          <p:cNvSpPr/>
          <p:nvPr/>
        </p:nvSpPr>
        <p:spPr>
          <a:xfrm>
            <a:off x="167146" y="261959"/>
            <a:ext cx="11708385" cy="2049323"/>
          </a:xfrm>
          <a:prstGeom prst="rect">
            <a:avLst/>
          </a:prstGeom>
          <a:noFill/>
        </p:spPr>
        <p:txBody>
          <a:bodyPr wrap="none" lIns="91440" tIns="45720" rIns="91440" bIns="45720">
            <a:prstTxWarp prst="textWave2">
              <a:avLst>
                <a:gd name="adj1" fmla="val 0"/>
                <a:gd name="adj2" fmla="val 0"/>
              </a:avLst>
            </a:prstTxWarp>
            <a:spAutoFit/>
          </a:bodyPr>
          <a:lstStyle/>
          <a:p>
            <a:pPr algn="ctr"/>
            <a:endParaRPr lang="vi-V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vi-V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TIẾT 45: Lịch sử địa phương</a:t>
            </a:r>
          </a:p>
          <a:p>
            <a:pPr algn="ct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ĐÔNG ĐÔ – ĐÔNG KINH TỪ THỜI HỒ ĐẾN THỜI LÊ SƠ</a:t>
            </a:r>
            <a:endParaRPr lang="en-US" sz="4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549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661346" y="600281"/>
            <a:ext cx="6147227" cy="461665"/>
          </a:xfrm>
          <a:prstGeom prst="rect">
            <a:avLst/>
          </a:prstGeom>
          <a:noFill/>
        </p:spPr>
        <p:txBody>
          <a:bodyPr wrap="square" rtlCol="0">
            <a:spAutoFit/>
          </a:bodyPr>
          <a:lstStyle/>
          <a:p>
            <a:r>
              <a:rPr lang="vi-VN" sz="2400" b="1" i="1" u="sng" dirty="0">
                <a:latin typeface="+mj-lt"/>
              </a:rPr>
              <a:t>1.Thăng Long – Đông Đô – Đông Quan </a:t>
            </a:r>
          </a:p>
        </p:txBody>
      </p:sp>
      <p:sp>
        <p:nvSpPr>
          <p:cNvPr id="6" name="TextBox 5"/>
          <p:cNvSpPr txBox="1"/>
          <p:nvPr/>
        </p:nvSpPr>
        <p:spPr>
          <a:xfrm>
            <a:off x="1469037" y="1383955"/>
            <a:ext cx="10541731" cy="461665"/>
          </a:xfrm>
          <a:prstGeom prst="rect">
            <a:avLst/>
          </a:prstGeom>
          <a:noFill/>
        </p:spPr>
        <p:txBody>
          <a:bodyPr wrap="square" rtlCol="0">
            <a:spAutoFit/>
          </a:bodyPr>
          <a:lstStyle/>
          <a:p>
            <a:r>
              <a:rPr lang="vi-VN" sz="2400" b="1" i="1" dirty="0">
                <a:latin typeface="Times New Roman" pitchFamily="18" charset="0"/>
                <a:cs typeface="Times New Roman" pitchFamily="18" charset="0"/>
              </a:rPr>
              <a:t>Thăng Long </a:t>
            </a:r>
            <a:r>
              <a:rPr lang="vi-VN" sz="2400" b="1" i="1" dirty="0" smtClean="0">
                <a:latin typeface="Times New Roman" pitchFamily="18" charset="0"/>
                <a:cs typeface="Times New Roman" pitchFamily="18" charset="0"/>
              </a:rPr>
              <a:t> </a:t>
            </a:r>
            <a:r>
              <a:rPr lang="vi-VN" sz="2400" b="1" i="1" dirty="0">
                <a:latin typeface="Times New Roman" pitchFamily="18" charset="0"/>
                <a:cs typeface="Times New Roman" pitchFamily="18" charset="0"/>
              </a:rPr>
              <a:t>đổi tên thành Đông Đô và Đông Quan trong hoàn cảnh lịch sử nào?</a:t>
            </a:r>
            <a:endParaRPr lang="en-US" sz="2400" b="1" i="1" dirty="0">
              <a:latin typeface="Times New Roman" pitchFamily="18" charset="0"/>
              <a:cs typeface="Times New Roman" pitchFamily="18"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63" y="1096648"/>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8766" y="1276233"/>
            <a:ext cx="9354064" cy="1200329"/>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1400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Hồ </a:t>
            </a:r>
            <a:r>
              <a:rPr lang="vi-VN" sz="2400" dirty="0">
                <a:latin typeface="Times New Roman" pitchFamily="18" charset="0"/>
                <a:cs typeface="Times New Roman" pitchFamily="18" charset="0"/>
              </a:rPr>
              <a:t>Quý Ly lập ra </a:t>
            </a:r>
            <a:r>
              <a:rPr lang="vi-VN" sz="2400" dirty="0" smtClean="0">
                <a:latin typeface="Times New Roman" pitchFamily="18" charset="0"/>
                <a:cs typeface="Times New Roman" pitchFamily="18" charset="0"/>
              </a:rPr>
              <a:t>tri</a:t>
            </a:r>
            <a:r>
              <a:rPr lang="en-US" sz="2400" dirty="0" smtClean="0">
                <a:latin typeface="Times New Roman" pitchFamily="18" charset="0"/>
                <a:cs typeface="Times New Roman" pitchFamily="18" charset="0"/>
              </a:rPr>
              <a:t>ề</a:t>
            </a:r>
            <a:r>
              <a:rPr lang="vi-VN" sz="2400" dirty="0" smtClean="0">
                <a:latin typeface="Times New Roman" pitchFamily="18" charset="0"/>
                <a:cs typeface="Times New Roman" pitchFamily="18" charset="0"/>
              </a:rPr>
              <a:t>u Hồ.</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Thăng Long</a:t>
            </a:r>
            <a:r>
              <a:rPr lang="en-US" sz="2400" dirty="0" smtClean="0">
                <a:latin typeface="Times New Roman" pitchFamily="18" charset="0"/>
                <a:cs typeface="Times New Roman" pitchFamily="18" charset="0"/>
              </a:rPr>
              <a:t>  =&gt;   </a:t>
            </a:r>
            <a:r>
              <a:rPr lang="vi-VN" sz="2400" dirty="0" smtClean="0">
                <a:latin typeface="Times New Roman" pitchFamily="18" charset="0"/>
                <a:cs typeface="Times New Roman" pitchFamily="18" charset="0"/>
              </a:rPr>
              <a:t>Đông </a:t>
            </a:r>
            <a:r>
              <a:rPr lang="vi-VN" sz="2400" dirty="0">
                <a:latin typeface="Times New Roman" pitchFamily="18" charset="0"/>
                <a:cs typeface="Times New Roman" pitchFamily="18" charset="0"/>
              </a:rPr>
              <a:t>Đô.</a:t>
            </a:r>
          </a:p>
          <a:p>
            <a:endParaRPr lang="vi-VN" sz="2400" dirty="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1407 </a:t>
            </a:r>
            <a:r>
              <a:rPr lang="vi-VN" sz="2400" dirty="0">
                <a:latin typeface="Times New Roman" pitchFamily="18" charset="0"/>
                <a:cs typeface="Times New Roman" pitchFamily="18" charset="0"/>
              </a:rPr>
              <a:t>, Giặc Minh xâm lược Đông Đô </a:t>
            </a:r>
            <a:r>
              <a:rPr lang="en-US" sz="2400" dirty="0" smtClean="0">
                <a:latin typeface="Times New Roman" pitchFamily="18" charset="0"/>
                <a:cs typeface="Times New Roman" pitchFamily="18" charset="0"/>
              </a:rPr>
              <a:t> =&gt;  </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Đông Quan.</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345" y="3041401"/>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61479" y="3442407"/>
            <a:ext cx="6484079" cy="400110"/>
          </a:xfrm>
          <a:prstGeom prst="rect">
            <a:avLst/>
          </a:prstGeom>
          <a:noFill/>
        </p:spPr>
        <p:txBody>
          <a:bodyPr wrap="square" rtlCol="0">
            <a:spAutoFit/>
          </a:bodyPr>
          <a:lstStyle/>
          <a:p>
            <a:r>
              <a:rPr lang="en-US" sz="2000" b="1" i="1" dirty="0" err="1">
                <a:latin typeface="Times New Roman" pitchFamily="18" charset="0"/>
                <a:cs typeface="Times New Roman" pitchFamily="18" charset="0"/>
              </a:rPr>
              <a:t>Em</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hãy</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giải</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thích</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nghĩa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của</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từ</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Đô</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và</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Quan</a:t>
            </a:r>
            <a:r>
              <a:rPr lang="en-US" sz="2000" b="1" i="1" dirty="0">
                <a:latin typeface="Times New Roman" pitchFamily="18" charset="0"/>
                <a:cs typeface="Times New Roman" pitchFamily="18" charset="0"/>
              </a:rPr>
              <a:t> ? </a:t>
            </a:r>
            <a:endParaRPr lang="vi-VN" sz="2000" dirty="0">
              <a:latin typeface="Times New Roman" pitchFamily="18" charset="0"/>
              <a:cs typeface="Times New Roman" pitchFamily="18" charset="0"/>
            </a:endParaRPr>
          </a:p>
        </p:txBody>
      </p:sp>
      <p:sp>
        <p:nvSpPr>
          <p:cNvPr id="14" name="TextBox 13"/>
          <p:cNvSpPr txBox="1"/>
          <p:nvPr/>
        </p:nvSpPr>
        <p:spPr>
          <a:xfrm>
            <a:off x="3394845" y="4210285"/>
            <a:ext cx="5401319" cy="707886"/>
          </a:xfrm>
          <a:prstGeom prst="rect">
            <a:avLst/>
          </a:prstGeom>
          <a:noFill/>
        </p:spPr>
        <p:txBody>
          <a:bodyPr wrap="square" rtlCol="0">
            <a:spAutoFit/>
          </a:bodyPr>
          <a:lstStyle/>
          <a:p>
            <a:r>
              <a:rPr lang="vi-VN" sz="2000" dirty="0" smtClean="0">
                <a:latin typeface="Times New Roman" pitchFamily="18" charset="0"/>
                <a:cs typeface="Times New Roman" pitchFamily="18" charset="0"/>
              </a:rPr>
              <a:t>Đông </a:t>
            </a:r>
            <a:r>
              <a:rPr lang="vi-VN" sz="2000" dirty="0">
                <a:latin typeface="Times New Roman" pitchFamily="18" charset="0"/>
                <a:cs typeface="Times New Roman" pitchFamily="18" charset="0"/>
              </a:rPr>
              <a:t>Đô: Kinh đô ở phía Đông</a:t>
            </a:r>
          </a:p>
          <a:p>
            <a:r>
              <a:rPr lang="vi-VN" sz="2000" dirty="0">
                <a:latin typeface="Times New Roman" pitchFamily="18" charset="0"/>
                <a:cs typeface="Times New Roman" pitchFamily="18" charset="0"/>
              </a:rPr>
              <a:t>Đông Quan : Cánh cửa phía Đông.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2334" y="1256104"/>
            <a:ext cx="5260780" cy="491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0"/>
          <p:cNvSpPr>
            <a:spLocks noChangeArrowheads="1"/>
          </p:cNvSpPr>
          <p:nvPr/>
        </p:nvSpPr>
        <p:spPr bwMode="auto">
          <a:xfrm>
            <a:off x="0" y="998837"/>
            <a:ext cx="582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400" b="1" dirty="0">
                <a:latin typeface="Times New Roman" pitchFamily="18" charset="0"/>
                <a:sym typeface="Wingdings" pitchFamily="2" charset="2"/>
              </a:rPr>
              <a:t></a:t>
            </a:r>
          </a:p>
        </p:txBody>
      </p:sp>
    </p:spTree>
    <p:extLst>
      <p:ext uri="{BB962C8B-B14F-4D97-AF65-F5344CB8AC3E}">
        <p14:creationId xmlns:p14="http://schemas.microsoft.com/office/powerpoint/2010/main" val="2050413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2" nodeType="with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horizont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Effect transition="in" filter="circle(in)">
                                      <p:cBhvr>
                                        <p:cTn id="50" dur="2000"/>
                                        <p:tgtEl>
                                          <p:spTgt spid="1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animEffect transition="in" filter="barn(inVertical)">
                                      <p:cBhvr>
                                        <p:cTn id="55" dur="500"/>
                                        <p:tgtEl>
                                          <p:spTgt spid="14">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xit" presetSubtype="21" fill="hold" nodeType="clickEffect">
                                  <p:stCondLst>
                                    <p:cond delay="0"/>
                                  </p:stCondLst>
                                  <p:childTnLst>
                                    <p:animEffect transition="out" filter="barn(inVertical)">
                                      <p:cBhvr>
                                        <p:cTn id="59" dur="500"/>
                                        <p:tgtEl>
                                          <p:spTgt spid="8"/>
                                        </p:tgtEl>
                                      </p:cBhvr>
                                    </p:animEffect>
                                    <p:set>
                                      <p:cBhvr>
                                        <p:cTn id="60" dur="1" fill="hold">
                                          <p:stCondLst>
                                            <p:cond delay="499"/>
                                          </p:stCondLst>
                                        </p:cTn>
                                        <p:tgtEl>
                                          <p:spTgt spid="8"/>
                                        </p:tgtEl>
                                        <p:attrNameLst>
                                          <p:attrName>style.visibility</p:attrName>
                                        </p:attrNameLst>
                                      </p:cBhvr>
                                      <p:to>
                                        <p:strVal val="hidden"/>
                                      </p:to>
                                    </p:set>
                                  </p:childTnLst>
                                </p:cTn>
                              </p:par>
                              <p:par>
                                <p:cTn id="61" presetID="16" presetClass="exit" presetSubtype="21" fill="hold" grpId="3" nodeType="withEffect">
                                  <p:stCondLst>
                                    <p:cond delay="0"/>
                                  </p:stCondLst>
                                  <p:childTnLst>
                                    <p:animEffect transition="out" filter="barn(inVertical)">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par>
                                <p:cTn id="64" presetID="16" presetClass="exit" presetSubtype="21" fill="hold" grpId="2" nodeType="withEffect">
                                  <p:stCondLst>
                                    <p:cond delay="0"/>
                                  </p:stCondLst>
                                  <p:childTnLst>
                                    <p:animEffect transition="out" filter="barn(inVertical)">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16" presetClass="exit" presetSubtype="21" fill="hold" nodeType="withEffect">
                                  <p:stCondLst>
                                    <p:cond delay="0"/>
                                  </p:stCondLst>
                                  <p:childTnLst>
                                    <p:animEffect transition="out" filter="barn(inVertical)">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par>
                                <p:cTn id="70" presetID="16" presetClass="exit" presetSubtype="21" fill="hold" grpId="2" nodeType="withEffect">
                                  <p:stCondLst>
                                    <p:cond delay="0"/>
                                  </p:stCondLst>
                                  <p:childTnLst>
                                    <p:animEffect transition="out" filter="barn(inVertical)">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6" presetClass="exit" presetSubtype="21" fill="hold" grpId="1" nodeType="withEffect">
                                  <p:stCondLst>
                                    <p:cond delay="0"/>
                                  </p:stCondLst>
                                  <p:childTnLst>
                                    <p:animEffect transition="out" filter="barn(inVertical)">
                                      <p:cBhvr>
                                        <p:cTn id="74" dur="500"/>
                                        <p:tgtEl>
                                          <p:spTgt spid="14">
                                            <p:txEl>
                                              <p:pRg st="0" end="0"/>
                                            </p:txEl>
                                          </p:spTgt>
                                        </p:tgtEl>
                                      </p:cBhvr>
                                    </p:animEffect>
                                    <p:set>
                                      <p:cBhvr>
                                        <p:cTn id="75" dur="1" fill="hold">
                                          <p:stCondLst>
                                            <p:cond delay="499"/>
                                          </p:stCondLst>
                                        </p:cTn>
                                        <p:tgtEl>
                                          <p:spTgt spid="14">
                                            <p:txEl>
                                              <p:pRg st="0" end="0"/>
                                            </p:txEl>
                                          </p:spTgt>
                                        </p:tgtEl>
                                        <p:attrNameLst>
                                          <p:attrName>style.visibility</p:attrName>
                                        </p:attrNameLst>
                                      </p:cBhvr>
                                      <p:to>
                                        <p:strVal val="hidden"/>
                                      </p:to>
                                    </p:set>
                                  </p:childTnLst>
                                </p:cTn>
                              </p:par>
                              <p:par>
                                <p:cTn id="76" presetID="16" presetClass="exit" presetSubtype="21" fill="hold" grpId="1" nodeType="withEffect">
                                  <p:stCondLst>
                                    <p:cond delay="0"/>
                                  </p:stCondLst>
                                  <p:childTnLst>
                                    <p:animEffect transition="out" filter="barn(inVertical)">
                                      <p:cBhvr>
                                        <p:cTn id="77" dur="500"/>
                                        <p:tgtEl>
                                          <p:spTgt spid="14">
                                            <p:txEl>
                                              <p:pRg st="1" end="1"/>
                                            </p:txEl>
                                          </p:spTgt>
                                        </p:tgtEl>
                                      </p:cBhvr>
                                    </p:animEffect>
                                    <p:set>
                                      <p:cBhvr>
                                        <p:cTn id="78" dur="1" fill="hold">
                                          <p:stCondLst>
                                            <p:cond delay="499"/>
                                          </p:stCondLst>
                                        </p:cTn>
                                        <p:tgtEl>
                                          <p:spTgt spid="14">
                                            <p:txEl>
                                              <p:pRg st="1" end="1"/>
                                            </p:txEl>
                                          </p:spTgt>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6" presetClass="exit" presetSubtype="21" fill="hold" grpId="1" nodeType="clickEffect">
                                  <p:stCondLst>
                                    <p:cond delay="0"/>
                                  </p:stCondLst>
                                  <p:childTnLst>
                                    <p:animEffect transition="out" filter="barn(inVertical)">
                                      <p:cBhvr>
                                        <p:cTn id="82" dur="500"/>
                                        <p:tgtEl>
                                          <p:spTgt spid="12"/>
                                        </p:tgtEl>
                                      </p:cBhvr>
                                    </p:animEffect>
                                    <p:set>
                                      <p:cBhvr>
                                        <p:cTn id="83" dur="1" fill="hold">
                                          <p:stCondLst>
                                            <p:cond delay="499"/>
                                          </p:stCondLst>
                                        </p:cTn>
                                        <p:tgtEl>
                                          <p:spTgt spid="1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1026"/>
                                        </p:tgtEl>
                                        <p:attrNameLst>
                                          <p:attrName>style.visibility</p:attrName>
                                        </p:attrNameLst>
                                      </p:cBhvr>
                                      <p:to>
                                        <p:strVal val="visible"/>
                                      </p:to>
                                    </p:set>
                                    <p:anim calcmode="lin" valueType="num">
                                      <p:cBhvr>
                                        <p:cTn id="88" dur="1000" fill="hold"/>
                                        <p:tgtEl>
                                          <p:spTgt spid="1026"/>
                                        </p:tgtEl>
                                        <p:attrNameLst>
                                          <p:attrName>ppt_w</p:attrName>
                                        </p:attrNameLst>
                                      </p:cBhvr>
                                      <p:tavLst>
                                        <p:tav tm="0">
                                          <p:val>
                                            <p:fltVal val="0"/>
                                          </p:val>
                                        </p:tav>
                                        <p:tav tm="100000">
                                          <p:val>
                                            <p:strVal val="#ppt_w"/>
                                          </p:val>
                                        </p:tav>
                                      </p:tavLst>
                                    </p:anim>
                                    <p:anim calcmode="lin" valueType="num">
                                      <p:cBhvr>
                                        <p:cTn id="89" dur="1000" fill="hold"/>
                                        <p:tgtEl>
                                          <p:spTgt spid="1026"/>
                                        </p:tgtEl>
                                        <p:attrNameLst>
                                          <p:attrName>ppt_h</p:attrName>
                                        </p:attrNameLst>
                                      </p:cBhvr>
                                      <p:tavLst>
                                        <p:tav tm="0">
                                          <p:val>
                                            <p:fltVal val="0"/>
                                          </p:val>
                                        </p:tav>
                                        <p:tav tm="100000">
                                          <p:val>
                                            <p:strVal val="#ppt_h"/>
                                          </p:val>
                                        </p:tav>
                                      </p:tavLst>
                                    </p:anim>
                                    <p:anim calcmode="lin" valueType="num">
                                      <p:cBhvr>
                                        <p:cTn id="90" dur="1000" fill="hold"/>
                                        <p:tgtEl>
                                          <p:spTgt spid="1026"/>
                                        </p:tgtEl>
                                        <p:attrNameLst>
                                          <p:attrName>style.rotation</p:attrName>
                                        </p:attrNameLst>
                                      </p:cBhvr>
                                      <p:tavLst>
                                        <p:tav tm="0">
                                          <p:val>
                                            <p:fltVal val="90"/>
                                          </p:val>
                                        </p:tav>
                                        <p:tav tm="100000">
                                          <p:val>
                                            <p:fltVal val="0"/>
                                          </p:val>
                                        </p:tav>
                                      </p:tavLst>
                                    </p:anim>
                                    <p:animEffect transition="in" filter="fade">
                                      <p:cBhvr>
                                        <p:cTn id="91"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2"/>
      <p:bldP spid="6" grpId="3"/>
      <p:bldP spid="7" grpId="0"/>
      <p:bldP spid="7" grpId="2"/>
      <p:bldP spid="10" grpId="0"/>
      <p:bldP spid="10" grpId="2"/>
      <p:bldP spid="14" grpId="1" build="allAtOnce"/>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250" y="377610"/>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47783" y="646496"/>
            <a:ext cx="6981567" cy="461665"/>
          </a:xfrm>
          <a:prstGeom prst="rect">
            <a:avLst/>
          </a:prstGeom>
          <a:solidFill>
            <a:schemeClr val="accent1">
              <a:lumMod val="40000"/>
              <a:lumOff val="60000"/>
            </a:schemeClr>
          </a:solidFill>
        </p:spPr>
        <p:txBody>
          <a:bodyPr wrap="square" rtlCol="0">
            <a:spAutoFit/>
          </a:bodyPr>
          <a:lstStyle/>
          <a:p>
            <a:r>
              <a:rPr lang="en-US" sz="2400" b="1" i="1" dirty="0" err="1" smtClean="0">
                <a:latin typeface="Times New Roman" pitchFamily="18" charset="0"/>
                <a:cs typeface="Times New Roman" pitchFamily="18" charset="0"/>
              </a:rPr>
              <a:t>Tại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sao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đổi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tên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thành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Quan</a:t>
            </a:r>
            <a:r>
              <a:rPr lang="en-US" sz="2400" b="1" i="1" dirty="0" smtClean="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p:txBody>
      </p:sp>
      <p:sp>
        <p:nvSpPr>
          <p:cNvPr id="6" name="TextBox 5"/>
          <p:cNvSpPr txBox="1"/>
          <p:nvPr/>
        </p:nvSpPr>
        <p:spPr>
          <a:xfrm>
            <a:off x="2026508" y="1320713"/>
            <a:ext cx="8538519" cy="4093428"/>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Năm</a:t>
            </a:r>
            <a:r>
              <a:rPr lang="en-US" sz="2400" dirty="0" smtClean="0">
                <a:latin typeface="Times New Roman" pitchFamily="18" charset="0"/>
                <a:cs typeface="Times New Roman" pitchFamily="18" charset="0"/>
              </a:rPr>
              <a:t> 1406,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Minh sang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ta </a:t>
            </a:r>
            <a:r>
              <a:rPr lang="en-US" sz="2400" dirty="0" err="1" smtClean="0">
                <a:latin typeface="Times New Roman" pitchFamily="18" charset="0"/>
                <a:cs typeface="Times New Roman" pitchFamily="18" charset="0"/>
              </a:rPr>
              <a:t>lấy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cướp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Cha con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Quý</a:t>
            </a:r>
            <a:r>
              <a:rPr lang="en-US" sz="2400" dirty="0" smtClean="0">
                <a:latin typeface="Times New Roman" pitchFamily="18" charset="0"/>
                <a:cs typeface="Times New Roman" pitchFamily="18" charset="0"/>
              </a:rPr>
              <a:t> Ly </a:t>
            </a:r>
            <a:r>
              <a:rPr lang="en-US" sz="2400" dirty="0" err="1" smtClean="0">
                <a:latin typeface="Times New Roman" pitchFamily="18" charset="0"/>
                <a:cs typeface="Times New Roman" pitchFamily="18" charset="0"/>
              </a:rPr>
              <a:t>chạy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ủng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Minh </a:t>
            </a:r>
            <a:r>
              <a:rPr lang="en-US" sz="2400" dirty="0" err="1" smtClean="0">
                <a:latin typeface="Times New Roman" pitchFamily="18" charset="0"/>
                <a:cs typeface="Times New Roman" pitchFamily="18" charset="0"/>
              </a:rPr>
              <a:t>chiếm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a:t>
            </a:r>
          </a:p>
          <a:p>
            <a:endParaRPr lang="en-US" sz="2400" b="1" i="1" dirty="0" smtClean="0"/>
          </a:p>
          <a:p>
            <a:r>
              <a:rPr lang="en-US" sz="2400" dirty="0" err="1" smtClean="0">
                <a:latin typeface="Times New Roman" pitchFamily="18" charset="0"/>
                <a:cs typeface="Times New Roman" pitchFamily="18" charset="0"/>
              </a:rPr>
              <a:t>Chúng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não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phủ</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ngoại</a:t>
            </a:r>
            <a:r>
              <a:rPr lang="en-US" sz="2400" dirty="0">
                <a:latin typeface="Times New Roman" pitchFamily="18" charset="0"/>
                <a:cs typeface="Times New Roman" pitchFamily="18" charset="0"/>
              </a:rPr>
              <a:t> bang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81262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417" y="377610"/>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18735" y="630195"/>
            <a:ext cx="7216346" cy="461665"/>
          </a:xfrm>
          <a:prstGeom prst="rect">
            <a:avLst/>
          </a:prstGeom>
          <a:solidFill>
            <a:schemeClr val="accent1">
              <a:lumMod val="40000"/>
              <a:lumOff val="60000"/>
            </a:schemeClr>
          </a:solidFill>
        </p:spPr>
        <p:txBody>
          <a:bodyPr wrap="square" rtlCol="0">
            <a:spAutoFit/>
          </a:bodyPr>
          <a:lstStyle/>
          <a:p>
            <a:r>
              <a:rPr lang="en-US" sz="2400" b="1" i="1" dirty="0" smtClean="0">
                <a:latin typeface="Times New Roman" pitchFamily="18" charset="0"/>
                <a:cs typeface="Times New Roman" pitchFamily="18" charset="0"/>
              </a:rPr>
              <a:t> </a:t>
            </a:r>
            <a:r>
              <a:rPr lang="en-US" sz="2400" b="1" i="1" dirty="0" err="1">
                <a:latin typeface="Times New Roman" pitchFamily="18" charset="0"/>
                <a:cs typeface="Times New Roman" pitchFamily="18" charset="0"/>
              </a:rPr>
              <a:t>Em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có</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suy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nghĩ</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gì</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về</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những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thủ</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đoạn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của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giặc</a:t>
            </a:r>
            <a:r>
              <a:rPr lang="en-US" sz="2400" b="1" i="1" dirty="0">
                <a:latin typeface="Times New Roman" pitchFamily="18" charset="0"/>
                <a:cs typeface="Times New Roman" pitchFamily="18" charset="0"/>
              </a:rPr>
              <a:t> Minh ?</a:t>
            </a:r>
            <a:endParaRPr lang="en-US" sz="2400" dirty="0">
              <a:latin typeface="Times New Roman" pitchFamily="18" charset="0"/>
              <a:cs typeface="Times New Roman" pitchFamily="18" charset="0"/>
            </a:endParaRPr>
          </a:p>
        </p:txBody>
      </p:sp>
      <p:sp>
        <p:nvSpPr>
          <p:cNvPr id="7" name="TextBox 6"/>
          <p:cNvSpPr txBox="1"/>
          <p:nvPr/>
        </p:nvSpPr>
        <p:spPr>
          <a:xfrm>
            <a:off x="1340192" y="1352335"/>
            <a:ext cx="10851808" cy="1323439"/>
          </a:xfrm>
          <a:prstGeom prst="rect">
            <a:avLst/>
          </a:prstGeom>
          <a:noFill/>
        </p:spPr>
        <p:txBody>
          <a:bodyPr wrap="square" rtlCol="0">
            <a:spAutoFit/>
          </a:bodyPr>
          <a:lstStyle/>
          <a:p>
            <a:r>
              <a:rPr lang="en-US" sz="2000" dirty="0" err="1">
                <a:latin typeface="Times New Roman" pitchFamily="18" charset="0"/>
                <a:cs typeface="Times New Roman" pitchFamily="18" charset="0"/>
              </a:rPr>
              <a:t>Tội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giặc</a:t>
            </a:r>
            <a:r>
              <a:rPr lang="en-US" sz="2000" dirty="0">
                <a:latin typeface="Times New Roman" pitchFamily="18" charset="0"/>
                <a:cs typeface="Times New Roman" pitchFamily="18" charset="0"/>
              </a:rPr>
              <a:t> Minh ở </a:t>
            </a:r>
            <a:r>
              <a:rPr lang="en-US" sz="2000" dirty="0" err="1" smtClean="0">
                <a:latin typeface="Times New Roman" pitchFamily="18" charset="0"/>
                <a:cs typeface="Times New Roman" pitchFamily="18" charset="0"/>
              </a:rPr>
              <a:t>Đông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Thần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giận</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Nguyễn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đã</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viết</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
        <p:nvSpPr>
          <p:cNvPr id="8" name="TextBox 7"/>
          <p:cNvSpPr txBox="1"/>
          <p:nvPr/>
        </p:nvSpPr>
        <p:spPr>
          <a:xfrm>
            <a:off x="1340192" y="2014054"/>
            <a:ext cx="9205784" cy="4093428"/>
          </a:xfrm>
          <a:prstGeom prst="rect">
            <a:avLst/>
          </a:prstGeom>
          <a:noFill/>
        </p:spPr>
        <p:txBody>
          <a:bodyPr wrap="square" rtlCol="0">
            <a:spAutoFit/>
          </a:bodyPr>
          <a:lstStyle/>
          <a:p>
            <a:pPr algn="ctr"/>
            <a:r>
              <a:rPr lang="en-US" sz="2000" b="1" i="1" dirty="0" smtClean="0">
                <a:latin typeface="Times New Roman" pitchFamily="18" charset="0"/>
                <a:cs typeface="Times New Roman" pitchFamily="18" charset="0"/>
              </a:rPr>
              <a:t>“ </a:t>
            </a:r>
            <a:r>
              <a:rPr lang="vi-VN" sz="2000" b="1" i="1" dirty="0" smtClean="0">
                <a:latin typeface="+mj-lt"/>
              </a:rPr>
              <a:t>Nhân </a:t>
            </a:r>
            <a:r>
              <a:rPr lang="vi-VN" sz="2000" b="1" i="1" dirty="0">
                <a:latin typeface="+mj-lt"/>
              </a:rPr>
              <a:t>họ Hồ chính sự phiền hà,</a:t>
            </a:r>
            <a:br>
              <a:rPr lang="vi-VN" sz="2000" b="1" i="1" dirty="0">
                <a:latin typeface="+mj-lt"/>
              </a:rPr>
            </a:br>
            <a:r>
              <a:rPr lang="vi-VN" sz="2000" b="1" i="1" dirty="0">
                <a:latin typeface="+mj-lt"/>
              </a:rPr>
              <a:t>Để trong nước lòng dân oán hận.</a:t>
            </a:r>
            <a:br>
              <a:rPr lang="vi-VN" sz="2000" b="1" i="1" dirty="0">
                <a:latin typeface="+mj-lt"/>
              </a:rPr>
            </a:br>
            <a:r>
              <a:rPr lang="vi-VN" sz="2000" b="1" i="1" dirty="0">
                <a:latin typeface="+mj-lt"/>
              </a:rPr>
              <a:t>Quân cuồng Minh thừa cơ gây hoạ,</a:t>
            </a:r>
            <a:br>
              <a:rPr lang="vi-VN" sz="2000" b="1" i="1" dirty="0">
                <a:latin typeface="+mj-lt"/>
              </a:rPr>
            </a:br>
            <a:r>
              <a:rPr lang="vi-VN" sz="2000" b="1" i="1" dirty="0">
                <a:latin typeface="+mj-lt"/>
              </a:rPr>
              <a:t>Bọn gian tà bán nước cầu vinh.</a:t>
            </a:r>
            <a:br>
              <a:rPr lang="vi-VN" sz="2000" b="1" i="1" dirty="0">
                <a:latin typeface="+mj-lt"/>
              </a:rPr>
            </a:br>
            <a:r>
              <a:rPr lang="vi-VN" sz="2000" b="1" i="1" dirty="0">
                <a:latin typeface="+mj-lt"/>
              </a:rPr>
              <a:t>Nướng dân đen trên ngọn lửa hung tàn,</a:t>
            </a:r>
            <a:br>
              <a:rPr lang="vi-VN" sz="2000" b="1" i="1" dirty="0">
                <a:latin typeface="+mj-lt"/>
              </a:rPr>
            </a:br>
            <a:r>
              <a:rPr lang="vi-VN" sz="2000" b="1" i="1" dirty="0">
                <a:latin typeface="+mj-lt"/>
              </a:rPr>
              <a:t>Vùi con đỏ xuống dưới hầm tai vạ.</a:t>
            </a:r>
            <a:br>
              <a:rPr lang="vi-VN" sz="2000" b="1" i="1" dirty="0">
                <a:latin typeface="+mj-lt"/>
              </a:rPr>
            </a:br>
            <a:r>
              <a:rPr lang="vi-VN" sz="2000" b="1" i="1" dirty="0">
                <a:latin typeface="+mj-lt"/>
              </a:rPr>
              <a:t>Dối trời lừa dân đủ muôn ngàn kế,</a:t>
            </a:r>
            <a:br>
              <a:rPr lang="vi-VN" sz="2000" b="1" i="1" dirty="0">
                <a:latin typeface="+mj-lt"/>
              </a:rPr>
            </a:br>
            <a:r>
              <a:rPr lang="vi-VN" sz="2000" b="1" i="1" dirty="0">
                <a:latin typeface="+mj-lt"/>
              </a:rPr>
              <a:t>Gây binh kết oán trải hai mươi năm.</a:t>
            </a:r>
            <a:br>
              <a:rPr lang="vi-VN" sz="2000" b="1" i="1" dirty="0">
                <a:latin typeface="+mj-lt"/>
              </a:rPr>
            </a:br>
            <a:r>
              <a:rPr lang="vi-VN" sz="2000" b="1" i="1" dirty="0">
                <a:latin typeface="+mj-lt"/>
              </a:rPr>
              <a:t>Bại nhân nghĩa nát cả đất trời,</a:t>
            </a:r>
            <a:br>
              <a:rPr lang="vi-VN" sz="2000" b="1" i="1" dirty="0">
                <a:latin typeface="+mj-lt"/>
              </a:rPr>
            </a:br>
            <a:r>
              <a:rPr lang="vi-VN" sz="2000" b="1" i="1" dirty="0">
                <a:latin typeface="+mj-lt"/>
              </a:rPr>
              <a:t>Nặng thuế khoá sạch không đầm núi.</a:t>
            </a:r>
            <a:br>
              <a:rPr lang="vi-VN" sz="2000" b="1" i="1" dirty="0">
                <a:latin typeface="+mj-lt"/>
              </a:rPr>
            </a:br>
            <a:r>
              <a:rPr lang="vi-VN" sz="2000" b="1" i="1" dirty="0">
                <a:latin typeface="+mj-lt"/>
              </a:rPr>
              <a:t>Người bị ép xuống biển dòng lưng mò ngọc, ngán thay cá mập thuồng </a:t>
            </a:r>
            <a:r>
              <a:rPr lang="en-US" sz="2000" b="1" i="1" dirty="0" err="1" smtClean="0">
                <a:latin typeface="Times New Roman" pitchFamily="18" charset="0"/>
                <a:cs typeface="Times New Roman" pitchFamily="18" charset="0"/>
              </a:rPr>
              <a:t>luồng</a:t>
            </a:r>
            <a:endParaRPr lang="en-US" sz="2000" b="1" i="1" dirty="0" smtClean="0">
              <a:latin typeface="Times New Roman" pitchFamily="18" charset="0"/>
              <a:cs typeface="Times New Roman" pitchFamily="18" charset="0"/>
            </a:endParaRPr>
          </a:p>
          <a:p>
            <a:pPr algn="ctr"/>
            <a:r>
              <a:rPr lang="en-US" sz="2000" b="1" i="1" dirty="0" smtClean="0">
                <a:latin typeface="Times New Roman" pitchFamily="18" charset="0"/>
                <a:cs typeface="Times New Roman" pitchFamily="18" charset="0"/>
              </a:rPr>
              <a:t>......”</a:t>
            </a:r>
            <a:r>
              <a:rPr lang="vi-VN" sz="2000" b="1" i="1" dirty="0">
                <a:latin typeface="+mj-lt"/>
              </a:rPr>
              <a:t/>
            </a:r>
            <a:br>
              <a:rPr lang="vi-VN" sz="2000" b="1" i="1" dirty="0">
                <a:latin typeface="+mj-lt"/>
              </a:rPr>
            </a:br>
            <a:endParaRPr lang="en-US" sz="2000" b="1" i="1" dirty="0">
              <a:latin typeface="+mj-lt"/>
            </a:endParaRPr>
          </a:p>
        </p:txBody>
      </p:sp>
      <p:sp>
        <p:nvSpPr>
          <p:cNvPr id="10" name="TextBox 9"/>
          <p:cNvSpPr txBox="1"/>
          <p:nvPr/>
        </p:nvSpPr>
        <p:spPr>
          <a:xfrm>
            <a:off x="843304" y="2384854"/>
            <a:ext cx="7945395"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=&gt; </a:t>
            </a:r>
            <a:r>
              <a:rPr lang="en-US" sz="2400" b="1" i="1" dirty="0" err="1">
                <a:latin typeface="Times New Roman" pitchFamily="18" charset="0"/>
                <a:cs typeface="Times New Roman" pitchFamily="18" charset="0"/>
              </a:rPr>
              <a:t>Giặc</a:t>
            </a:r>
            <a:r>
              <a:rPr lang="en-US" sz="2400" b="1" i="1" dirty="0">
                <a:latin typeface="Times New Roman" pitchFamily="18" charset="0"/>
                <a:cs typeface="Times New Roman" pitchFamily="18" charset="0"/>
              </a:rPr>
              <a:t> Minh </a:t>
            </a:r>
            <a:r>
              <a:rPr lang="en-US" sz="2400" b="1" i="1" dirty="0" err="1">
                <a:latin typeface="Times New Roman" pitchFamily="18" charset="0"/>
                <a:cs typeface="Times New Roman" pitchFamily="18" charset="0"/>
              </a:rPr>
              <a:t>ra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sức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huỷ</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văn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Thăng</a:t>
            </a:r>
            <a:r>
              <a:rPr lang="en-US" sz="2400" b="1" i="1" dirty="0">
                <a:latin typeface="Times New Roman" pitchFamily="18" charset="0"/>
                <a:cs typeface="Times New Roman" pitchFamily="18" charset="0"/>
              </a:rPr>
              <a:t> Long.</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1" name="Rectangle 10"/>
          <p:cNvSpPr>
            <a:spLocks noChangeArrowheads="1"/>
          </p:cNvSpPr>
          <p:nvPr/>
        </p:nvSpPr>
        <p:spPr bwMode="auto">
          <a:xfrm>
            <a:off x="551997" y="2014054"/>
            <a:ext cx="582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400" b="1" dirty="0">
                <a:latin typeface="Times New Roman" pitchFamily="18" charset="0"/>
                <a:sym typeface="Wingdings" pitchFamily="2" charset="2"/>
              </a:rPr>
              <a:t></a:t>
            </a:r>
          </a:p>
        </p:txBody>
      </p:sp>
    </p:spTree>
    <p:extLst>
      <p:ext uri="{BB962C8B-B14F-4D97-AF65-F5344CB8AC3E}">
        <p14:creationId xmlns:p14="http://schemas.microsoft.com/office/powerpoint/2010/main" val="8419856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8" grpId="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8" name="TextBox 7"/>
          <p:cNvSpPr txBox="1"/>
          <p:nvPr/>
        </p:nvSpPr>
        <p:spPr>
          <a:xfrm>
            <a:off x="1383955" y="0"/>
            <a:ext cx="9823622" cy="830997"/>
          </a:xfrm>
          <a:prstGeom prst="rect">
            <a:avLst/>
          </a:prstGeom>
          <a:noFill/>
        </p:spPr>
        <p:txBody>
          <a:bodyPr wrap="square" rtlCol="0">
            <a:spAutoFit/>
          </a:bodyPr>
          <a:lstStyle/>
          <a:p>
            <a:r>
              <a:rPr lang="en-US" sz="2400" b="1" i="1" u="sng" dirty="0" smtClean="0">
                <a:latin typeface="Times New Roman" pitchFamily="18" charset="0"/>
                <a:cs typeface="Times New Roman" pitchFamily="18" charset="0"/>
              </a:rPr>
              <a:t>2</a:t>
            </a:r>
            <a:r>
              <a:rPr lang="en-US" sz="2400" u="sng" dirty="0" smtClean="0">
                <a:latin typeface="Times New Roman" pitchFamily="18" charset="0"/>
                <a:cs typeface="Times New Roman" pitchFamily="18" charset="0"/>
              </a:rPr>
              <a:t>.</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Chiến</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dịch</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giải</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phóng</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Đông</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Quan</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của</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nghĩa</a:t>
            </a:r>
            <a:r>
              <a:rPr lang="en-US" sz="2400" b="1" i="1" u="sng" dirty="0">
                <a:latin typeface="Times New Roman" pitchFamily="18" charset="0"/>
                <a:cs typeface="Times New Roman" pitchFamily="18" charset="0"/>
              </a:rPr>
              <a:t> </a:t>
            </a:r>
            <a:r>
              <a:rPr lang="en-US" sz="2400" b="1" i="1" u="sng" dirty="0" err="1">
                <a:latin typeface="Times New Roman" pitchFamily="18" charset="0"/>
                <a:cs typeface="Times New Roman" pitchFamily="18" charset="0"/>
              </a:rPr>
              <a:t>quân</a:t>
            </a:r>
            <a:r>
              <a:rPr lang="en-US" sz="2400" b="1" i="1" u="sng" dirty="0">
                <a:latin typeface="Times New Roman" pitchFamily="18" charset="0"/>
                <a:cs typeface="Times New Roman" pitchFamily="18" charset="0"/>
              </a:rPr>
              <a:t> Lam </a:t>
            </a:r>
            <a:r>
              <a:rPr lang="en-US" sz="2400" b="1" i="1" u="sng" dirty="0" err="1" smtClean="0">
                <a:latin typeface="Times New Roman" pitchFamily="18" charset="0"/>
                <a:cs typeface="Times New Roman" pitchFamily="18" charset="0"/>
              </a:rPr>
              <a:t>Sơn</a:t>
            </a:r>
            <a:r>
              <a:rPr lang="en-US" sz="2400" b="1" i="1" u="sng" dirty="0" smtClean="0">
                <a:latin typeface="Times New Roman" pitchFamily="18" charset="0"/>
                <a:cs typeface="Times New Roman" pitchFamily="18" charset="0"/>
              </a:rPr>
              <a:t>. </a:t>
            </a:r>
            <a:endParaRPr lang="en-US" sz="2400" u="sng" dirty="0">
              <a:latin typeface="Times New Roman" pitchFamily="18" charset="0"/>
              <a:cs typeface="Times New Roman" pitchFamily="18" charset="0"/>
            </a:endParaRPr>
          </a:p>
          <a:p>
            <a:endParaRPr lang="en-US" sz="2400" u="sng"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41813642"/>
              </p:ext>
            </p:extLst>
          </p:nvPr>
        </p:nvGraphicFramePr>
        <p:xfrm>
          <a:off x="344127" y="1556804"/>
          <a:ext cx="11484078" cy="4499174"/>
        </p:xfrm>
        <a:graphic>
          <a:graphicData uri="http://schemas.openxmlformats.org/drawingml/2006/table">
            <a:tbl>
              <a:tblPr firstRow="1" firstCol="1" lastRow="1" lastCol="1" bandRow="1" bandCol="1">
                <a:tableStyleId>{5C22544A-7EE6-4342-B048-85BDC9FD1C3A}</a:tableStyleId>
              </a:tblPr>
              <a:tblGrid>
                <a:gridCol w="1994488">
                  <a:extLst>
                    <a:ext uri="{9D8B030D-6E8A-4147-A177-3AD203B41FA5}">
                      <a16:colId xmlns:a16="http://schemas.microsoft.com/office/drawing/2014/main" val="20000"/>
                    </a:ext>
                  </a:extLst>
                </a:gridCol>
                <a:gridCol w="2995252">
                  <a:extLst>
                    <a:ext uri="{9D8B030D-6E8A-4147-A177-3AD203B41FA5}">
                      <a16:colId xmlns:a16="http://schemas.microsoft.com/office/drawing/2014/main" val="20001"/>
                    </a:ext>
                  </a:extLst>
                </a:gridCol>
                <a:gridCol w="2610017">
                  <a:extLst>
                    <a:ext uri="{9D8B030D-6E8A-4147-A177-3AD203B41FA5}">
                      <a16:colId xmlns:a16="http://schemas.microsoft.com/office/drawing/2014/main" val="20002"/>
                    </a:ext>
                  </a:extLst>
                </a:gridCol>
                <a:gridCol w="3787753">
                  <a:extLst>
                    <a:ext uri="{9D8B030D-6E8A-4147-A177-3AD203B41FA5}">
                      <a16:colId xmlns:a16="http://schemas.microsoft.com/office/drawing/2014/main" val="20003"/>
                    </a:ext>
                  </a:extLst>
                </a:gridCol>
                <a:gridCol w="96568">
                  <a:extLst>
                    <a:ext uri="{9D8B030D-6E8A-4147-A177-3AD203B41FA5}">
                      <a16:colId xmlns:a16="http://schemas.microsoft.com/office/drawing/2014/main" val="20004"/>
                    </a:ext>
                  </a:extLst>
                </a:gridCol>
              </a:tblGrid>
              <a:tr h="322321">
                <a:tc>
                  <a:txBody>
                    <a:bodyPr/>
                    <a:lstStyle/>
                    <a:p>
                      <a:pPr marL="0" marR="0" algn="ctr">
                        <a:spcBef>
                          <a:spcPts val="0"/>
                        </a:spcBef>
                        <a:spcAft>
                          <a:spcPts val="0"/>
                        </a:spcAft>
                      </a:pPr>
                      <a:r>
                        <a:rPr lang="en-US" sz="2400" dirty="0" err="1">
                          <a:solidFill>
                            <a:schemeClr val="tx1"/>
                          </a:solidFill>
                          <a:effectLst/>
                          <a:latin typeface="Times New Roman" pitchFamily="18" charset="0"/>
                          <a:cs typeface="Times New Roman" pitchFamily="18" charset="0"/>
                        </a:rPr>
                        <a:t>Nội</a:t>
                      </a:r>
                      <a:r>
                        <a:rPr lang="en-US" sz="2400" dirty="0">
                          <a:solidFill>
                            <a:schemeClr val="tx1"/>
                          </a:solidFill>
                          <a:effectLst/>
                          <a:latin typeface="Times New Roman" pitchFamily="18" charset="0"/>
                          <a:cs typeface="Times New Roman" pitchFamily="18" charset="0"/>
                        </a:rPr>
                        <a:t> dung</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dirty="0" err="1">
                          <a:solidFill>
                            <a:schemeClr val="tx1"/>
                          </a:solidFill>
                          <a:effectLst/>
                          <a:latin typeface="Times New Roman" pitchFamily="18" charset="0"/>
                          <a:cs typeface="Times New Roman" pitchFamily="18" charset="0"/>
                        </a:rPr>
                        <a:t>Giai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đoạn</a:t>
                      </a:r>
                      <a:r>
                        <a:rPr lang="en-US" sz="2400" dirty="0">
                          <a:solidFill>
                            <a:schemeClr val="tx1"/>
                          </a:solidFill>
                          <a:effectLst/>
                          <a:latin typeface="Times New Roman" pitchFamily="18" charset="0"/>
                          <a:cs typeface="Times New Roman" pitchFamily="18" charset="0"/>
                        </a:rPr>
                        <a:t> </a:t>
                      </a:r>
                      <a:r>
                        <a:rPr lang="en-US" sz="2400" dirty="0" smtClean="0">
                          <a:solidFill>
                            <a:schemeClr val="tx1"/>
                          </a:solidFill>
                          <a:effectLst/>
                          <a:latin typeface="Times New Roman" pitchFamily="18" charset="0"/>
                          <a:cs typeface="Times New Roman" pitchFamily="18" charset="0"/>
                        </a:rPr>
                        <a:t>1</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a:solidFill>
                            <a:schemeClr val="tx1"/>
                          </a:solidFill>
                          <a:effectLst/>
                          <a:latin typeface="Times New Roman" pitchFamily="18" charset="0"/>
                          <a:cs typeface="Times New Roman" pitchFamily="18" charset="0"/>
                        </a:rPr>
                        <a:t>Giai đoạn 2</a:t>
                      </a:r>
                      <a:endParaRPr lang="en-US" sz="240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gridSpan="2">
                  <a:txBody>
                    <a:bodyPr/>
                    <a:lstStyle/>
                    <a:p>
                      <a:pPr marL="0" marR="0" algn="ctr">
                        <a:spcBef>
                          <a:spcPts val="0"/>
                        </a:spcBef>
                        <a:spcAft>
                          <a:spcPts val="0"/>
                        </a:spcAft>
                      </a:pPr>
                      <a:r>
                        <a:rPr lang="en-US" sz="2400">
                          <a:solidFill>
                            <a:schemeClr val="tx1"/>
                          </a:solidFill>
                          <a:effectLst/>
                          <a:latin typeface="Times New Roman" pitchFamily="18" charset="0"/>
                          <a:cs typeface="Times New Roman" pitchFamily="18" charset="0"/>
                        </a:rPr>
                        <a:t>Giai đoạn 3</a:t>
                      </a:r>
                      <a:endParaRPr lang="en-US" sz="240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hMerge="1">
                  <a:txBody>
                    <a:bodyPr/>
                    <a:lstStyle/>
                    <a:p>
                      <a:endParaRPr lang="en-US"/>
                    </a:p>
                  </a:txBody>
                  <a:tcPr/>
                </a:tc>
                <a:extLst>
                  <a:ext uri="{0D108BD9-81ED-4DB2-BD59-A6C34878D82A}">
                    <a16:rowId xmlns:a16="http://schemas.microsoft.com/office/drawing/2014/main" val="10000"/>
                  </a:ext>
                </a:extLst>
              </a:tr>
              <a:tr h="1145645">
                <a:tc>
                  <a:txBody>
                    <a:bodyPr/>
                    <a:lstStyle/>
                    <a:p>
                      <a:pPr marL="0" marR="0" algn="ctr">
                        <a:spcBef>
                          <a:spcPts val="0"/>
                        </a:spcBef>
                        <a:spcAft>
                          <a:spcPts val="0"/>
                        </a:spcAft>
                      </a:pPr>
                      <a:endParaRPr lang="en-US" sz="2400" dirty="0" smtClean="0">
                        <a:solidFill>
                          <a:schemeClr val="tx1"/>
                        </a:solidFill>
                        <a:effectLst/>
                        <a:latin typeface="Times New Roman" pitchFamily="18" charset="0"/>
                        <a:cs typeface="Times New Roman" pitchFamily="18" charset="0"/>
                      </a:endParaRPr>
                    </a:p>
                    <a:p>
                      <a:pPr marL="0" marR="0" algn="ctr">
                        <a:spcBef>
                          <a:spcPts val="0"/>
                        </a:spcBef>
                        <a:spcAft>
                          <a:spcPts val="0"/>
                        </a:spcAft>
                      </a:pPr>
                      <a:r>
                        <a:rPr lang="en-US" sz="2400" dirty="0" err="1" smtClean="0">
                          <a:solidFill>
                            <a:schemeClr val="tx1"/>
                          </a:solidFill>
                          <a:effectLst/>
                          <a:latin typeface="Times New Roman" pitchFamily="18" charset="0"/>
                          <a:cs typeface="Times New Roman" pitchFamily="18" charset="0"/>
                        </a:rPr>
                        <a:t>Thời</a:t>
                      </a:r>
                      <a:r>
                        <a:rPr lang="en-US" sz="2400" dirty="0" smtClean="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gian</a:t>
                      </a: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b="1" dirty="0" smtClean="0">
                          <a:solidFill>
                            <a:schemeClr val="tx1"/>
                          </a:solidFill>
                          <a:effectLst/>
                          <a:latin typeface="Times New Roman" pitchFamily="18" charset="0"/>
                          <a:cs typeface="Times New Roman" pitchFamily="18" charset="0"/>
                        </a:rPr>
                        <a:t>22/</a:t>
                      </a:r>
                      <a:r>
                        <a:rPr lang="vi-VN" sz="2400" b="1" smtClean="0">
                          <a:solidFill>
                            <a:schemeClr val="tx1"/>
                          </a:solidFill>
                          <a:effectLst/>
                          <a:latin typeface="Times New Roman" pitchFamily="18" charset="0"/>
                          <a:cs typeface="Times New Roman" pitchFamily="18" charset="0"/>
                        </a:rPr>
                        <a:t>11</a:t>
                      </a:r>
                      <a:r>
                        <a:rPr lang="en-US" sz="2400" b="1" smtClean="0">
                          <a:solidFill>
                            <a:schemeClr val="tx1"/>
                          </a:solidFill>
                          <a:effectLst/>
                          <a:latin typeface="Times New Roman" pitchFamily="18" charset="0"/>
                          <a:cs typeface="Times New Roman" pitchFamily="18" charset="0"/>
                        </a:rPr>
                        <a:t>/1426 </a:t>
                      </a:r>
                      <a:r>
                        <a:rPr lang="en-US" sz="2400" b="1" dirty="0" err="1">
                          <a:solidFill>
                            <a:schemeClr val="tx1"/>
                          </a:solidFill>
                          <a:effectLst/>
                          <a:latin typeface="Times New Roman" pitchFamily="18" charset="0"/>
                          <a:cs typeface="Times New Roman" pitchFamily="18" charset="0"/>
                        </a:rPr>
                        <a:t>đến</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hết</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mùa</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xuân</a:t>
                      </a:r>
                      <a:r>
                        <a:rPr lang="en-US" sz="2400" b="1" dirty="0">
                          <a:solidFill>
                            <a:schemeClr val="tx1"/>
                          </a:solidFill>
                          <a:effectLst/>
                          <a:latin typeface="Times New Roman" pitchFamily="18" charset="0"/>
                          <a:cs typeface="Times New Roman" pitchFamily="18" charset="0"/>
                        </a:rPr>
                        <a:t> 1427</a:t>
                      </a:r>
                      <a:endParaRPr lang="en-US" sz="2400" b="1"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b="1" dirty="0" err="1" smtClean="0">
                          <a:solidFill>
                            <a:schemeClr val="tx1"/>
                          </a:solidFill>
                          <a:effectLst/>
                          <a:latin typeface="Times New Roman" pitchFamily="18" charset="0"/>
                          <a:cs typeface="Times New Roman" pitchFamily="18" charset="0"/>
                        </a:rPr>
                        <a:t>Mùa</a:t>
                      </a:r>
                      <a:r>
                        <a:rPr lang="en-US" sz="2400" b="1" dirty="0" smtClean="0">
                          <a:solidFill>
                            <a:schemeClr val="tx1"/>
                          </a:solidFill>
                          <a:effectLst/>
                          <a:latin typeface="Times New Roman" pitchFamily="18" charset="0"/>
                          <a:cs typeface="Times New Roman" pitchFamily="18" charset="0"/>
                        </a:rPr>
                        <a:t> </a:t>
                      </a:r>
                      <a:r>
                        <a:rPr lang="en-US" sz="2400" b="1" dirty="0" err="1" smtClean="0">
                          <a:solidFill>
                            <a:schemeClr val="tx1"/>
                          </a:solidFill>
                          <a:effectLst/>
                          <a:latin typeface="Times New Roman" pitchFamily="18" charset="0"/>
                          <a:cs typeface="Times New Roman" pitchFamily="18" charset="0"/>
                        </a:rPr>
                        <a:t>hè</a:t>
                      </a:r>
                      <a:r>
                        <a:rPr lang="en-US" sz="2400" b="1" dirty="0" smtClean="0">
                          <a:solidFill>
                            <a:schemeClr val="tx1"/>
                          </a:solidFill>
                          <a:effectLst/>
                          <a:latin typeface="Times New Roman" pitchFamily="18" charset="0"/>
                          <a:cs typeface="Times New Roman" pitchFamily="18" charset="0"/>
                        </a:rPr>
                        <a:t> </a:t>
                      </a:r>
                      <a:r>
                        <a:rPr lang="en-US" sz="2400" b="1" dirty="0">
                          <a:solidFill>
                            <a:schemeClr val="tx1"/>
                          </a:solidFill>
                          <a:effectLst/>
                          <a:latin typeface="Times New Roman" pitchFamily="18" charset="0"/>
                          <a:cs typeface="Times New Roman" pitchFamily="18" charset="0"/>
                        </a:rPr>
                        <a:t>1427 </a:t>
                      </a:r>
                    </a:p>
                    <a:p>
                      <a:pPr marL="0" marR="0" algn="ctr">
                        <a:spcBef>
                          <a:spcPts val="0"/>
                        </a:spcBef>
                        <a:spcAft>
                          <a:spcPts val="0"/>
                        </a:spcAft>
                      </a:pPr>
                      <a:r>
                        <a:rPr lang="en-US" sz="2400" b="1" dirty="0" err="1">
                          <a:solidFill>
                            <a:schemeClr val="tx1"/>
                          </a:solidFill>
                          <a:effectLst/>
                          <a:latin typeface="Times New Roman" pitchFamily="18" charset="0"/>
                          <a:cs typeface="Times New Roman" pitchFamily="18" charset="0"/>
                        </a:rPr>
                        <a:t>đến</a:t>
                      </a:r>
                      <a:r>
                        <a:rPr lang="en-US" sz="2400" b="1" dirty="0">
                          <a:solidFill>
                            <a:schemeClr val="tx1"/>
                          </a:solidFill>
                          <a:effectLst/>
                          <a:latin typeface="Times New Roman" pitchFamily="18" charset="0"/>
                          <a:cs typeface="Times New Roman" pitchFamily="18" charset="0"/>
                        </a:rPr>
                        <a:t> </a:t>
                      </a:r>
                      <a:r>
                        <a:rPr lang="en-US" sz="2400" b="1" dirty="0" smtClean="0">
                          <a:solidFill>
                            <a:schemeClr val="tx1"/>
                          </a:solidFill>
                          <a:effectLst/>
                          <a:latin typeface="Times New Roman" pitchFamily="18" charset="0"/>
                          <a:cs typeface="Times New Roman" pitchFamily="18" charset="0"/>
                        </a:rPr>
                        <a:t>03/11/1427</a:t>
                      </a:r>
                      <a:endParaRPr lang="en-US" sz="2400" b="1"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gridSpan="2">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3/11/1427 </a:t>
                      </a:r>
                      <a:r>
                        <a:rPr lang="en-US" sz="2400" dirty="0" err="1">
                          <a:solidFill>
                            <a:schemeClr val="tx1"/>
                          </a:solidFill>
                          <a:effectLst/>
                          <a:latin typeface="Times New Roman" pitchFamily="18" charset="0"/>
                          <a:cs typeface="Times New Roman" pitchFamily="18" charset="0"/>
                        </a:rPr>
                        <a:t>đến</a:t>
                      </a:r>
                      <a:r>
                        <a:rPr lang="en-US" sz="2400" dirty="0">
                          <a:solidFill>
                            <a:schemeClr val="tx1"/>
                          </a:solidFill>
                          <a:effectLst/>
                          <a:latin typeface="Times New Roman" pitchFamily="18" charset="0"/>
                          <a:cs typeface="Times New Roman" pitchFamily="18" charset="0"/>
                        </a:rPr>
                        <a:t> 3/1/1428</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hMerge="1">
                  <a:txBody>
                    <a:bodyPr/>
                    <a:lstStyle/>
                    <a:p>
                      <a:endParaRPr lang="en-US"/>
                    </a:p>
                  </a:txBody>
                  <a:tcPr/>
                </a:tc>
                <a:extLst>
                  <a:ext uri="{0D108BD9-81ED-4DB2-BD59-A6C34878D82A}">
                    <a16:rowId xmlns:a16="http://schemas.microsoft.com/office/drawing/2014/main" val="10001"/>
                  </a:ext>
                </a:extLst>
              </a:tr>
              <a:tr h="2256249">
                <a:tc>
                  <a:txBody>
                    <a:bodyPr/>
                    <a:lstStyle/>
                    <a:p>
                      <a:pPr marL="0" marR="0" algn="ctr">
                        <a:spcBef>
                          <a:spcPts val="0"/>
                        </a:spcBef>
                        <a:spcAft>
                          <a:spcPts val="0"/>
                        </a:spcAft>
                      </a:pPr>
                      <a:endParaRPr lang="en-US" sz="2400" dirty="0" smtClean="0">
                        <a:solidFill>
                          <a:schemeClr val="tx1"/>
                        </a:solidFill>
                        <a:effectLst/>
                        <a:latin typeface="Times New Roman" pitchFamily="18" charset="0"/>
                        <a:cs typeface="Times New Roman" pitchFamily="18" charset="0"/>
                      </a:endParaRPr>
                    </a:p>
                    <a:p>
                      <a:pPr marL="0" marR="0" algn="ctr">
                        <a:spcBef>
                          <a:spcPts val="0"/>
                        </a:spcBef>
                        <a:spcAft>
                          <a:spcPts val="0"/>
                        </a:spcAft>
                      </a:pPr>
                      <a:endParaRPr lang="en-US" sz="2400" dirty="0" smtClean="0">
                        <a:solidFill>
                          <a:schemeClr val="tx1"/>
                        </a:solidFill>
                        <a:effectLst/>
                        <a:latin typeface="Times New Roman" pitchFamily="18" charset="0"/>
                        <a:cs typeface="Times New Roman" pitchFamily="18" charset="0"/>
                      </a:endParaRPr>
                    </a:p>
                    <a:p>
                      <a:pPr marL="0" marR="0" algn="ctr">
                        <a:spcBef>
                          <a:spcPts val="0"/>
                        </a:spcBef>
                        <a:spcAft>
                          <a:spcPts val="0"/>
                        </a:spcAft>
                      </a:pPr>
                      <a:r>
                        <a:rPr lang="en-US" sz="2400" dirty="0" err="1" smtClean="0">
                          <a:solidFill>
                            <a:schemeClr val="tx1"/>
                          </a:solidFill>
                          <a:effectLst/>
                          <a:latin typeface="Times New Roman" pitchFamily="18" charset="0"/>
                          <a:cs typeface="Times New Roman" pitchFamily="18" charset="0"/>
                        </a:rPr>
                        <a:t>Diễn</a:t>
                      </a:r>
                      <a:r>
                        <a:rPr lang="en-US" sz="2400" dirty="0" smtClean="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biến</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b="1" dirty="0">
                          <a:solidFill>
                            <a:schemeClr val="tx1"/>
                          </a:solidFill>
                          <a:effectLst/>
                          <a:latin typeface="Times New Roman" pitchFamily="18" charset="0"/>
                          <a:cs typeface="Times New Roman" pitchFamily="18" charset="0"/>
                        </a:rPr>
                        <a:t>+ Ta : </a:t>
                      </a:r>
                      <a:r>
                        <a:rPr lang="en-US" sz="2400" b="1" dirty="0" err="1">
                          <a:solidFill>
                            <a:schemeClr val="tx1"/>
                          </a:solidFill>
                          <a:effectLst/>
                          <a:latin typeface="Times New Roman" pitchFamily="18" charset="0"/>
                          <a:cs typeface="Times New Roman" pitchFamily="18" charset="0"/>
                        </a:rPr>
                        <a:t>Tiêu</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diệt</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căn</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cứ</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Phá</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thành</a:t>
                      </a:r>
                      <a:r>
                        <a:rPr lang="en-US" sz="2400" b="1" dirty="0">
                          <a:solidFill>
                            <a:schemeClr val="tx1"/>
                          </a:solidFill>
                          <a:effectLst/>
                          <a:latin typeface="Times New Roman" pitchFamily="18" charset="0"/>
                          <a:cs typeface="Times New Roman" pitchFamily="18" charset="0"/>
                        </a:rPr>
                        <a:t>.</a:t>
                      </a:r>
                    </a:p>
                    <a:p>
                      <a:pPr marL="0" marR="0" algn="ctr">
                        <a:spcBef>
                          <a:spcPts val="0"/>
                        </a:spcBef>
                        <a:spcAft>
                          <a:spcPts val="0"/>
                        </a:spcAft>
                      </a:pP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Địch</a:t>
                      </a:r>
                      <a:r>
                        <a:rPr lang="en-US" sz="2400" b="1" dirty="0">
                          <a:solidFill>
                            <a:schemeClr val="tx1"/>
                          </a:solidFill>
                          <a:effectLst/>
                          <a:latin typeface="Times New Roman" pitchFamily="18" charset="0"/>
                          <a:cs typeface="Times New Roman" pitchFamily="18" charset="0"/>
                        </a:rPr>
                        <a:t> : </a:t>
                      </a:r>
                      <a:r>
                        <a:rPr lang="en-US" sz="2400" b="1" dirty="0" err="1">
                          <a:solidFill>
                            <a:schemeClr val="tx1"/>
                          </a:solidFill>
                          <a:effectLst/>
                          <a:latin typeface="Times New Roman" pitchFamily="18" charset="0"/>
                          <a:cs typeface="Times New Roman" pitchFamily="18" charset="0"/>
                        </a:rPr>
                        <a:t>Cố</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thủ</a:t>
                      </a:r>
                      <a:r>
                        <a:rPr lang="en-US" sz="2400" b="1" dirty="0">
                          <a:solidFill>
                            <a:schemeClr val="tx1"/>
                          </a:solidFill>
                          <a:effectLst/>
                          <a:latin typeface="Times New Roman" pitchFamily="18" charset="0"/>
                          <a:cs typeface="Times New Roman" pitchFamily="18" charset="0"/>
                        </a:rPr>
                        <a:t> , </a:t>
                      </a:r>
                      <a:r>
                        <a:rPr lang="en-US" sz="2400" b="1" dirty="0" err="1">
                          <a:solidFill>
                            <a:schemeClr val="tx1"/>
                          </a:solidFill>
                          <a:effectLst/>
                          <a:latin typeface="Times New Roman" pitchFamily="18" charset="0"/>
                          <a:cs typeface="Times New Roman" pitchFamily="18" charset="0"/>
                        </a:rPr>
                        <a:t>hoãn</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binh</a:t>
                      </a:r>
                      <a:r>
                        <a:rPr lang="en-US" sz="2400" b="1" dirty="0">
                          <a:solidFill>
                            <a:schemeClr val="tx1"/>
                          </a:solidFill>
                          <a:effectLst/>
                          <a:latin typeface="Times New Roman" pitchFamily="18" charset="0"/>
                          <a:cs typeface="Times New Roman" pitchFamily="18" charset="0"/>
                        </a:rPr>
                        <a:t> </a:t>
                      </a:r>
                      <a:r>
                        <a:rPr lang="en-US" sz="2400" b="1" dirty="0" smtClean="0">
                          <a:solidFill>
                            <a:schemeClr val="tx1"/>
                          </a:solidFill>
                          <a:effectLst/>
                          <a:latin typeface="Times New Roman" pitchFamily="18" charset="0"/>
                          <a:cs typeface="Times New Roman" pitchFamily="18" charset="0"/>
                        </a:rPr>
                        <a:t>, </a:t>
                      </a:r>
                      <a:r>
                        <a:rPr lang="en-US" sz="2400" b="1" dirty="0" err="1" smtClean="0">
                          <a:solidFill>
                            <a:schemeClr val="tx1"/>
                          </a:solidFill>
                          <a:effectLst/>
                          <a:latin typeface="Times New Roman" pitchFamily="18" charset="0"/>
                          <a:cs typeface="Times New Roman" pitchFamily="18" charset="0"/>
                        </a:rPr>
                        <a:t>phản</a:t>
                      </a:r>
                      <a:r>
                        <a:rPr lang="en-US" sz="2400" b="1" dirty="0" smtClean="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công</a:t>
                      </a:r>
                      <a:r>
                        <a:rPr lang="en-US" sz="2400" b="1" dirty="0">
                          <a:solidFill>
                            <a:schemeClr val="tx1"/>
                          </a:solidFill>
                          <a:effectLst/>
                          <a:latin typeface="Times New Roman" pitchFamily="18" charset="0"/>
                          <a:cs typeface="Times New Roman" pitchFamily="18" charset="0"/>
                        </a:rPr>
                        <a:t> .</a:t>
                      </a:r>
                      <a:endParaRPr lang="en-US" sz="2400" b="1"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b="1" dirty="0" err="1">
                          <a:solidFill>
                            <a:schemeClr val="tx1"/>
                          </a:solidFill>
                          <a:effectLst/>
                          <a:latin typeface="Times New Roman" pitchFamily="18" charset="0"/>
                          <a:cs typeface="Times New Roman" pitchFamily="18" charset="0"/>
                        </a:rPr>
                        <a:t>Diệt</a:t>
                      </a:r>
                      <a:r>
                        <a:rPr lang="en-US" sz="2400" b="1" dirty="0">
                          <a:solidFill>
                            <a:schemeClr val="tx1"/>
                          </a:solidFill>
                          <a:effectLst/>
                          <a:latin typeface="Times New Roman" pitchFamily="18" charset="0"/>
                          <a:cs typeface="Times New Roman" pitchFamily="18" charset="0"/>
                        </a:rPr>
                        <a:t> </a:t>
                      </a:r>
                      <a:r>
                        <a:rPr lang="en-US" sz="2400" b="1" dirty="0" err="1">
                          <a:solidFill>
                            <a:schemeClr val="tx1"/>
                          </a:solidFill>
                          <a:effectLst/>
                          <a:latin typeface="Times New Roman" pitchFamily="18" charset="0"/>
                          <a:cs typeface="Times New Roman" pitchFamily="18" charset="0"/>
                        </a:rPr>
                        <a:t>viện</a:t>
                      </a:r>
                      <a:r>
                        <a:rPr lang="en-US" sz="2400" b="1" dirty="0">
                          <a:solidFill>
                            <a:schemeClr val="tx1"/>
                          </a:solidFill>
                          <a:effectLst/>
                          <a:latin typeface="Times New Roman" pitchFamily="18" charset="0"/>
                          <a:cs typeface="Times New Roman" pitchFamily="18" charset="0"/>
                        </a:rPr>
                        <a:t> </a:t>
                      </a:r>
                      <a:endParaRPr lang="en-US" sz="2400" b="1"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gridSpan="2">
                  <a:txBody>
                    <a:bodyPr/>
                    <a:lstStyle/>
                    <a:p>
                      <a:pPr marL="0" marR="0" algn="ctr">
                        <a:spcBef>
                          <a:spcPts val="0"/>
                        </a:spcBef>
                        <a:spcAft>
                          <a:spcPts val="0"/>
                        </a:spcAft>
                      </a:pPr>
                      <a:r>
                        <a:rPr lang="en-US" sz="2400" dirty="0">
                          <a:solidFill>
                            <a:schemeClr val="tx1"/>
                          </a:solidFill>
                          <a:effectLst/>
                          <a:latin typeface="Times New Roman" pitchFamily="18" charset="0"/>
                          <a:cs typeface="Times New Roman" pitchFamily="18" charset="0"/>
                        </a:rPr>
                        <a:t>Ta: </a:t>
                      </a:r>
                      <a:r>
                        <a:rPr lang="en-US" sz="2400" dirty="0" err="1" smtClean="0">
                          <a:solidFill>
                            <a:schemeClr val="tx1"/>
                          </a:solidFill>
                          <a:effectLst/>
                          <a:latin typeface="Times New Roman" pitchFamily="18" charset="0"/>
                          <a:cs typeface="Times New Roman" pitchFamily="18" charset="0"/>
                        </a:rPr>
                        <a:t>Bao</a:t>
                      </a: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vây</a:t>
                      </a:r>
                      <a:r>
                        <a:rPr lang="en-US" sz="2400" dirty="0" smtClean="0">
                          <a:solidFill>
                            <a:schemeClr val="tx1"/>
                          </a:solidFill>
                          <a:effectLst/>
                          <a:latin typeface="Times New Roman" pitchFamily="18" charset="0"/>
                          <a:cs typeface="Times New Roman" pitchFamily="18" charset="0"/>
                        </a:rPr>
                        <a:t> , </a:t>
                      </a:r>
                      <a:r>
                        <a:rPr lang="en-US" sz="2400" dirty="0" err="1" smtClean="0">
                          <a:solidFill>
                            <a:schemeClr val="tx1"/>
                          </a:solidFill>
                          <a:effectLst/>
                          <a:latin typeface="Times New Roman" pitchFamily="18" charset="0"/>
                          <a:cs typeface="Times New Roman" pitchFamily="18" charset="0"/>
                        </a:rPr>
                        <a:t>thương</a:t>
                      </a: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lượng</a:t>
                      </a:r>
                      <a:r>
                        <a:rPr lang="en-US" sz="2400" dirty="0" smtClean="0">
                          <a:solidFill>
                            <a:schemeClr val="tx1"/>
                          </a:solidFill>
                          <a:effectLst/>
                          <a:latin typeface="Times New Roman" pitchFamily="18" charset="0"/>
                          <a:cs typeface="Times New Roman" pitchFamily="18" charset="0"/>
                        </a:rPr>
                        <a:t> , </a:t>
                      </a:r>
                      <a:r>
                        <a:rPr lang="en-US" sz="2400" dirty="0" err="1" smtClean="0">
                          <a:solidFill>
                            <a:schemeClr val="tx1"/>
                          </a:solidFill>
                          <a:effectLst/>
                          <a:latin typeface="Times New Roman" pitchFamily="18" charset="0"/>
                          <a:cs typeface="Times New Roman" pitchFamily="18" charset="0"/>
                        </a:rPr>
                        <a:t>buộc</a:t>
                      </a: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giặc</a:t>
                      </a:r>
                      <a:r>
                        <a:rPr lang="en-US" sz="240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đầu</a:t>
                      </a:r>
                      <a:r>
                        <a:rPr lang="en-US" sz="2400" baseline="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hàng</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hMerge="1">
                  <a:txBody>
                    <a:bodyPr/>
                    <a:lstStyle/>
                    <a:p>
                      <a:endParaRPr lang="en-US"/>
                    </a:p>
                  </a:txBody>
                  <a:tcPr/>
                </a:tc>
                <a:extLst>
                  <a:ext uri="{0D108BD9-81ED-4DB2-BD59-A6C34878D82A}">
                    <a16:rowId xmlns:a16="http://schemas.microsoft.com/office/drawing/2014/main" val="10002"/>
                  </a:ext>
                </a:extLst>
              </a:tr>
              <a:tr h="644643">
                <a:tc>
                  <a:txBody>
                    <a:bodyPr/>
                    <a:lstStyle/>
                    <a:p>
                      <a:pPr marL="0" marR="0" algn="ctr">
                        <a:spcBef>
                          <a:spcPts val="0"/>
                        </a:spcBef>
                        <a:spcAft>
                          <a:spcPts val="0"/>
                        </a:spcAft>
                      </a:pPr>
                      <a:r>
                        <a:rPr lang="en-US" sz="2400" dirty="0" err="1">
                          <a:solidFill>
                            <a:schemeClr val="tx1"/>
                          </a:solidFill>
                          <a:effectLst/>
                          <a:latin typeface="Times New Roman" pitchFamily="18" charset="0"/>
                          <a:cs typeface="Times New Roman" pitchFamily="18" charset="0"/>
                        </a:rPr>
                        <a:t>Kết</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quả</a:t>
                      </a: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a:solidFill>
                            <a:schemeClr val="tx1"/>
                          </a:solidFill>
                          <a:effectLst/>
                          <a:latin typeface="Times New Roman" pitchFamily="18" charset="0"/>
                          <a:cs typeface="Times New Roman" pitchFamily="18" charset="0"/>
                        </a:rPr>
                        <a:t>Quân ta tổn thất lớn.</a:t>
                      </a:r>
                      <a:endParaRPr lang="en-US" sz="240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dirty="0" err="1">
                          <a:solidFill>
                            <a:schemeClr val="tx1"/>
                          </a:solidFill>
                          <a:effectLst/>
                          <a:latin typeface="Times New Roman" pitchFamily="18" charset="0"/>
                          <a:cs typeface="Times New Roman" pitchFamily="18" charset="0"/>
                        </a:rPr>
                        <a:t>Viện</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binh</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bị</a:t>
                      </a:r>
                      <a:r>
                        <a:rPr lang="en-US" sz="2400" dirty="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tiêu</a:t>
                      </a:r>
                      <a:r>
                        <a:rPr lang="en-US" sz="2400" baseline="0" dirty="0" smtClean="0">
                          <a:solidFill>
                            <a:schemeClr val="tx1"/>
                          </a:solidFill>
                          <a:effectLst/>
                          <a:latin typeface="Times New Roman" pitchFamily="18" charset="0"/>
                          <a:cs typeface="Times New Roman" pitchFamily="18" charset="0"/>
                        </a:rPr>
                        <a:t> </a:t>
                      </a:r>
                      <a:r>
                        <a:rPr lang="en-US" sz="2400" dirty="0" err="1" smtClean="0">
                          <a:solidFill>
                            <a:schemeClr val="tx1"/>
                          </a:solidFill>
                          <a:effectLst/>
                          <a:latin typeface="Times New Roman" pitchFamily="18" charset="0"/>
                          <a:cs typeface="Times New Roman" pitchFamily="18" charset="0"/>
                        </a:rPr>
                        <a:t>diệt</a:t>
                      </a:r>
                      <a:r>
                        <a:rPr lang="en-US" sz="2400" dirty="0" smtClean="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lgn="ctr">
                        <a:spcBef>
                          <a:spcPts val="0"/>
                        </a:spcBef>
                        <a:spcAft>
                          <a:spcPts val="0"/>
                        </a:spcAft>
                      </a:pPr>
                      <a:r>
                        <a:rPr lang="en-US" sz="2400" dirty="0" err="1" smtClean="0">
                          <a:solidFill>
                            <a:schemeClr val="tx1"/>
                          </a:solidFill>
                          <a:effectLst/>
                          <a:latin typeface="Times New Roman" pitchFamily="18" charset="0"/>
                          <a:cs typeface="Times New Roman" pitchFamily="18" charset="0"/>
                        </a:rPr>
                        <a:t>Giặc</a:t>
                      </a:r>
                      <a:r>
                        <a:rPr lang="en-US" sz="2400" dirty="0" smtClean="0">
                          <a:solidFill>
                            <a:schemeClr val="tx1"/>
                          </a:solidFill>
                          <a:effectLst/>
                          <a:latin typeface="Times New Roman" pitchFamily="18" charset="0"/>
                          <a:cs typeface="Times New Roman" pitchFamily="18" charset="0"/>
                        </a:rPr>
                        <a:t> </a:t>
                      </a:r>
                      <a:r>
                        <a:rPr lang="en-US" sz="2400" dirty="0">
                          <a:solidFill>
                            <a:schemeClr val="tx1"/>
                          </a:solidFill>
                          <a:effectLst/>
                          <a:latin typeface="Times New Roman" pitchFamily="18" charset="0"/>
                          <a:cs typeface="Times New Roman" pitchFamily="18" charset="0"/>
                        </a:rPr>
                        <a:t>Minh </a:t>
                      </a:r>
                      <a:r>
                        <a:rPr lang="en-US" sz="2400" dirty="0" err="1">
                          <a:solidFill>
                            <a:schemeClr val="tx1"/>
                          </a:solidFill>
                          <a:effectLst/>
                          <a:latin typeface="Times New Roman" pitchFamily="18" charset="0"/>
                          <a:cs typeface="Times New Roman" pitchFamily="18" charset="0"/>
                        </a:rPr>
                        <a:t>phải</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đầu</a:t>
                      </a:r>
                      <a:r>
                        <a:rPr lang="en-US" sz="2400" dirty="0">
                          <a:solidFill>
                            <a:schemeClr val="tx1"/>
                          </a:solidFill>
                          <a:effectLst/>
                          <a:latin typeface="Times New Roman" pitchFamily="18" charset="0"/>
                          <a:cs typeface="Times New Roman" pitchFamily="18" charset="0"/>
                        </a:rPr>
                        <a:t> </a:t>
                      </a:r>
                      <a:r>
                        <a:rPr lang="en-US" sz="2400" dirty="0" err="1">
                          <a:solidFill>
                            <a:schemeClr val="tx1"/>
                          </a:solidFill>
                          <a:effectLst/>
                          <a:latin typeface="Times New Roman" pitchFamily="18" charset="0"/>
                          <a:cs typeface="Times New Roman" pitchFamily="18" charset="0"/>
                        </a:rPr>
                        <a:t>hàng</a:t>
                      </a:r>
                      <a:endParaRPr lang="en-US" sz="2400" dirty="0">
                        <a:solidFill>
                          <a:schemeClr val="tx1"/>
                        </a:solidFill>
                        <a:effectLst/>
                        <a:latin typeface="Times New Roman" pitchFamily="18" charset="0"/>
                        <a:ea typeface="Times New Roman"/>
                        <a:cs typeface="Times New Roman" pitchFamily="18" charset="0"/>
                      </a:endParaRPr>
                    </a:p>
                  </a:txBody>
                  <a:tcPr marL="51802" marR="51802" marT="0" marB="0">
                    <a:solidFill>
                      <a:srgbClr val="EAEAEA"/>
                    </a:solidFill>
                  </a:tcPr>
                </a:tc>
                <a:tc>
                  <a:txBody>
                    <a:bodyPr/>
                    <a:lstStyle/>
                    <a:p>
                      <a:pPr marL="0" marR="0">
                        <a:spcBef>
                          <a:spcPts val="0"/>
                        </a:spcBef>
                        <a:spcAft>
                          <a:spcPts val="0"/>
                        </a:spcAft>
                      </a:pPr>
                      <a:r>
                        <a:rPr lang="en-US" sz="2400" dirty="0">
                          <a:solidFill>
                            <a:schemeClr val="tx1"/>
                          </a:solidFill>
                          <a:effectLst/>
                          <a:latin typeface="Times New Roman" pitchFamily="18" charset="0"/>
                          <a:cs typeface="Times New Roman" pitchFamily="18" charset="0"/>
                        </a:rPr>
                        <a:t> </a:t>
                      </a:r>
                      <a:endParaRPr lang="en-US" sz="2400" dirty="0">
                        <a:solidFill>
                          <a:schemeClr val="tx1"/>
                        </a:solidFill>
                        <a:effectLst/>
                        <a:latin typeface="Times New Roman" pitchFamily="18" charset="0"/>
                        <a:ea typeface="Times New Roman"/>
                        <a:cs typeface="Times New Roman" pitchFamily="18" charset="0"/>
                      </a:endParaRPr>
                    </a:p>
                  </a:txBody>
                  <a:tcPr marL="0" marR="0" marT="0" marB="0" anchor="ctr">
                    <a:solidFill>
                      <a:srgbClr val="EAEAEA"/>
                    </a:solidFill>
                  </a:tcPr>
                </a:tc>
                <a:extLst>
                  <a:ext uri="{0D108BD9-81ED-4DB2-BD59-A6C34878D82A}">
                    <a16:rowId xmlns:a16="http://schemas.microsoft.com/office/drawing/2014/main" val="10003"/>
                  </a:ext>
                </a:extLst>
              </a:tr>
            </a:tbl>
          </a:graphicData>
        </a:graphic>
      </p:graphicFrame>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055" y="415498"/>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83955" y="594524"/>
            <a:ext cx="10808044" cy="830997"/>
          </a:xfrm>
          <a:prstGeom prst="rect">
            <a:avLst/>
          </a:prstGeom>
          <a:solidFill>
            <a:schemeClr val="bg1"/>
          </a:solidFill>
        </p:spPr>
        <p:txBody>
          <a:bodyPr wrap="square" rtlCol="0">
            <a:spAutoFit/>
          </a:bodyPr>
          <a:lstStyle/>
          <a:p>
            <a:r>
              <a:rPr lang="en-US" sz="2400" b="1" i="1" dirty="0" err="1">
                <a:latin typeface="Times New Roman" pitchFamily="18" charset="0"/>
                <a:cs typeface="Times New Roman" pitchFamily="18" charset="0"/>
              </a:rPr>
              <a:t>Chiến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dịch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giải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phóng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thành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Quan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diễn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như</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thế</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 Qua </a:t>
            </a:r>
            <a:r>
              <a:rPr lang="en-US" sz="2400" b="1" i="1" dirty="0" err="1">
                <a:latin typeface="Times New Roman" pitchFamily="18" charset="0"/>
                <a:cs typeface="Times New Roman" pitchFamily="18" charset="0"/>
              </a:rPr>
              <a:t>mấy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giai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đoạn</a:t>
            </a:r>
            <a:r>
              <a:rPr lang="en-US" sz="2400" b="1"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
        <p:nvSpPr>
          <p:cNvPr id="11" name="Rectangle 10"/>
          <p:cNvSpPr>
            <a:spLocks noChangeArrowheads="1"/>
          </p:cNvSpPr>
          <p:nvPr/>
        </p:nvSpPr>
        <p:spPr bwMode="auto">
          <a:xfrm>
            <a:off x="801343" y="427943"/>
            <a:ext cx="582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400" b="1" dirty="0">
                <a:latin typeface="Times New Roman" pitchFamily="18" charset="0"/>
                <a:sym typeface="Wingdings" pitchFamily="2" charset="2"/>
              </a:rPr>
              <a:t></a:t>
            </a:r>
          </a:p>
        </p:txBody>
      </p:sp>
      <p:sp>
        <p:nvSpPr>
          <p:cNvPr id="3" name="TextBox 2"/>
          <p:cNvSpPr txBox="1"/>
          <p:nvPr/>
        </p:nvSpPr>
        <p:spPr>
          <a:xfrm>
            <a:off x="1831975" y="1189048"/>
            <a:ext cx="7610168" cy="830997"/>
          </a:xfrm>
          <a:prstGeom prst="rect">
            <a:avLst/>
          </a:prstGeom>
          <a:solidFill>
            <a:schemeClr val="accent1">
              <a:lumMod val="40000"/>
              <a:lumOff val="60000"/>
            </a:schemeClr>
          </a:solidFill>
        </p:spPr>
        <p:txBody>
          <a:bodyPr wrap="square" rtlCol="0">
            <a:spAutoFit/>
          </a:bodyPr>
          <a:lstStyle/>
          <a:p>
            <a:r>
              <a:rPr lang="en-US" sz="2400" b="1" i="1" dirty="0" err="1" smtClean="0">
                <a:latin typeface="Times New Roman" panose="02020603050405020304" pitchFamily="18" charset="0"/>
                <a:cs typeface="Times New Roman" panose="02020603050405020304" pitchFamily="18" charset="0"/>
              </a:rPr>
              <a:t>Bộ</a:t>
            </a:r>
            <a:r>
              <a:rPr lang="en-US" sz="2400" b="1" i="1" dirty="0" smtClean="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chỉ</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của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nghĩa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đóng</a:t>
            </a:r>
            <a:r>
              <a:rPr lang="en-US" sz="2400" b="1" i="1" dirty="0">
                <a:latin typeface="Times New Roman" panose="02020603050405020304" pitchFamily="18" charset="0"/>
                <a:cs typeface="Times New Roman" panose="02020603050405020304" pitchFamily="18" charset="0"/>
              </a:rPr>
              <a:t> ở </a:t>
            </a:r>
            <a:r>
              <a:rPr lang="en-US" sz="2400" b="1" i="1" dirty="0" err="1">
                <a:latin typeface="Times New Roman" panose="02020603050405020304" pitchFamily="18" charset="0"/>
                <a:cs typeface="Times New Roman" panose="02020603050405020304" pitchFamily="18" charset="0"/>
              </a:rPr>
              <a:t>đâu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Em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biết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ca </a:t>
            </a:r>
            <a:r>
              <a:rPr lang="en-US" sz="2400" b="1" i="1" dirty="0" err="1">
                <a:latin typeface="Times New Roman" panose="02020603050405020304" pitchFamily="18" charset="0"/>
                <a:cs typeface="Times New Roman" panose="02020603050405020304" pitchFamily="18" charset="0"/>
              </a:rPr>
              <a:t>nào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quan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đến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địa</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danh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không</a:t>
            </a:r>
            <a:r>
              <a:rPr lang="en-US" sz="2400" b="1" i="1"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1831975" y="2346907"/>
            <a:ext cx="8288593" cy="1200329"/>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Bồ</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vi-VN"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Long Biên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ăn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798459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xit" presetSubtype="0" fill="hold" nodeType="clickEffect">
                                  <p:stCondLst>
                                    <p:cond delay="0"/>
                                  </p:stCondLst>
                                  <p:childTnLst>
                                    <p:anim calcmode="lin" valueType="num">
                                      <p:cBhvr>
                                        <p:cTn id="30" dur="1000"/>
                                        <p:tgtEl>
                                          <p:spTgt spid="10"/>
                                        </p:tgtEl>
                                        <p:attrNameLst>
                                          <p:attrName>ppt_w</p:attrName>
                                        </p:attrNameLst>
                                      </p:cBhvr>
                                      <p:tavLst>
                                        <p:tav tm="0">
                                          <p:val>
                                            <p:strVal val="ppt_w"/>
                                          </p:val>
                                        </p:tav>
                                        <p:tav tm="100000">
                                          <p:val>
                                            <p:strVal val="ppt_w*0.70"/>
                                          </p:val>
                                        </p:tav>
                                      </p:tavLst>
                                    </p:anim>
                                    <p:anim calcmode="lin" valueType="num">
                                      <p:cBhvr>
                                        <p:cTn id="31" dur="1000"/>
                                        <p:tgtEl>
                                          <p:spTgt spid="10"/>
                                        </p:tgtEl>
                                        <p:attrNameLst>
                                          <p:attrName>ppt_h</p:attrName>
                                        </p:attrNameLst>
                                      </p:cBhvr>
                                      <p:tavLst>
                                        <p:tav tm="0">
                                          <p:val>
                                            <p:strVal val="ppt_h"/>
                                          </p:val>
                                        </p:tav>
                                        <p:tav tm="100000">
                                          <p:val>
                                            <p:strVal val="ppt_h"/>
                                          </p:val>
                                        </p:tav>
                                      </p:tavLst>
                                    </p:anim>
                                    <p:animEffect transition="out" filter="fade">
                                      <p:cBhvr>
                                        <p:cTn id="32" dur="1000"/>
                                        <p:tgtEl>
                                          <p:spTgt spid="10"/>
                                        </p:tgtEl>
                                      </p:cBhvr>
                                    </p:animEffect>
                                    <p:set>
                                      <p:cBhvr>
                                        <p:cTn id="33" dur="1" fill="hold">
                                          <p:stCondLst>
                                            <p:cond delay="9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circle(in)">
                                      <p:cBhvr>
                                        <p:cTn id="38" dur="20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3"/>
                                        </p:tgtEl>
                                        <p:attrNameLst>
                                          <p:attrName>ppt_w</p:attrName>
                                        </p:attrNameLst>
                                      </p:cBhvr>
                                      <p:tavLst>
                                        <p:tav tm="0">
                                          <p:val>
                                            <p:strVal val="ppt_w"/>
                                          </p:val>
                                        </p:tav>
                                        <p:tav tm="100000">
                                          <p:val>
                                            <p:fltVal val="0"/>
                                          </p:val>
                                        </p:tav>
                                      </p:tavLst>
                                    </p:anim>
                                    <p:anim calcmode="lin" valueType="num">
                                      <p:cBhvr>
                                        <p:cTn id="43" dur="500"/>
                                        <p:tgtEl>
                                          <p:spTgt spid="3"/>
                                        </p:tgtEl>
                                        <p:attrNameLst>
                                          <p:attrName>ppt_h</p:attrName>
                                        </p:attrNameLst>
                                      </p:cBhvr>
                                      <p:tavLst>
                                        <p:tav tm="0">
                                          <p:val>
                                            <p:strVal val="ppt_h"/>
                                          </p:val>
                                        </p:tav>
                                        <p:tav tm="100000">
                                          <p:val>
                                            <p:fltVal val="0"/>
                                          </p:val>
                                        </p:tav>
                                      </p:tavLst>
                                    </p:anim>
                                    <p:animEffect transition="out" filter="fade">
                                      <p:cBhvr>
                                        <p:cTn id="44" dur="500"/>
                                        <p:tgtEl>
                                          <p:spTgt spid="3"/>
                                        </p:tgtEl>
                                      </p:cBhvr>
                                    </p:animEffect>
                                    <p:set>
                                      <p:cBhvr>
                                        <p:cTn id="45" dur="1" fill="hold">
                                          <p:stCondLst>
                                            <p:cond delay="499"/>
                                          </p:stCondLst>
                                        </p:cTn>
                                        <p:tgtEl>
                                          <p:spTgt spid="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grpId="1" nodeType="clickEffect">
                                  <p:stCondLst>
                                    <p:cond delay="0"/>
                                  </p:stCondLst>
                                  <p:childTnLst>
                                    <p:anim calcmode="lin" valueType="num">
                                      <p:cBhvr>
                                        <p:cTn id="54" dur="1000"/>
                                        <p:tgtEl>
                                          <p:spTgt spid="5"/>
                                        </p:tgtEl>
                                        <p:attrNameLst>
                                          <p:attrName>ppt_w</p:attrName>
                                        </p:attrNameLst>
                                      </p:cBhvr>
                                      <p:tavLst>
                                        <p:tav tm="0">
                                          <p:val>
                                            <p:strVal val="ppt_w"/>
                                          </p:val>
                                        </p:tav>
                                        <p:tav tm="100000">
                                          <p:val>
                                            <p:fltVal val="0"/>
                                          </p:val>
                                        </p:tav>
                                      </p:tavLst>
                                    </p:anim>
                                    <p:anim calcmode="lin" valueType="num">
                                      <p:cBhvr>
                                        <p:cTn id="55" dur="1000"/>
                                        <p:tgtEl>
                                          <p:spTgt spid="5"/>
                                        </p:tgtEl>
                                        <p:attrNameLst>
                                          <p:attrName>ppt_h</p:attrName>
                                        </p:attrNameLst>
                                      </p:cBhvr>
                                      <p:tavLst>
                                        <p:tav tm="0">
                                          <p:val>
                                            <p:strVal val="ppt_h"/>
                                          </p:val>
                                        </p:tav>
                                        <p:tav tm="100000">
                                          <p:val>
                                            <p:fltVal val="0"/>
                                          </p:val>
                                        </p:tav>
                                      </p:tavLst>
                                    </p:anim>
                                    <p:anim calcmode="lin" valueType="num">
                                      <p:cBhvr>
                                        <p:cTn id="56" dur="1000"/>
                                        <p:tgtEl>
                                          <p:spTgt spid="5"/>
                                        </p:tgtEl>
                                        <p:attrNameLst>
                                          <p:attrName>style.rotation</p:attrName>
                                        </p:attrNameLst>
                                      </p:cBhvr>
                                      <p:tavLst>
                                        <p:tav tm="0">
                                          <p:val>
                                            <p:fltVal val="0"/>
                                          </p:val>
                                        </p:tav>
                                        <p:tav tm="100000">
                                          <p:val>
                                            <p:fltVal val="90"/>
                                          </p:val>
                                        </p:tav>
                                      </p:tavLst>
                                    </p:anim>
                                    <p:animEffect transition="out" filter="fade">
                                      <p:cBhvr>
                                        <p:cTn id="57" dur="1000"/>
                                        <p:tgtEl>
                                          <p:spTgt spid="5"/>
                                        </p:tgtEl>
                                      </p:cBhvr>
                                    </p:animEffect>
                                    <p:set>
                                      <p:cBhvr>
                                        <p:cTn id="58"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65" y="770283"/>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3775" y="1144359"/>
            <a:ext cx="11136960" cy="430887"/>
          </a:xfrm>
          <a:prstGeom prst="rect">
            <a:avLst/>
          </a:prstGeom>
          <a:solidFill>
            <a:schemeClr val="accent1">
              <a:lumMod val="60000"/>
              <a:lumOff val="40000"/>
            </a:schemeClr>
          </a:solidFill>
        </p:spPr>
        <p:txBody>
          <a:bodyPr wrap="square" rtlCol="0">
            <a:spAutoFit/>
          </a:bodyPr>
          <a:lstStyle/>
          <a:p>
            <a:r>
              <a:rPr lang="en-US" sz="2200" b="1" i="1" dirty="0" err="1" smtClean="0">
                <a:latin typeface="Times New Roman" pitchFamily="18" charset="0"/>
                <a:cs typeface="Times New Roman" pitchFamily="18" charset="0"/>
              </a:rPr>
              <a:t>Nhận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thức</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về</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hình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thức</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đánh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giặc</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của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nghĩa</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quân</a:t>
            </a:r>
            <a:r>
              <a:rPr lang="en-US" sz="2200" b="1" i="1" dirty="0" smtClean="0">
                <a:latin typeface="Times New Roman" pitchFamily="18" charset="0"/>
                <a:cs typeface="Times New Roman" pitchFamily="18" charset="0"/>
              </a:rPr>
              <a:t> Lam </a:t>
            </a:r>
            <a:r>
              <a:rPr lang="en-US" sz="2200" b="1" i="1" dirty="0" err="1" smtClean="0">
                <a:latin typeface="Times New Roman" pitchFamily="18" charset="0"/>
                <a:cs typeface="Times New Roman" pitchFamily="18" charset="0"/>
              </a:rPr>
              <a:t>Sơn</a:t>
            </a:r>
            <a:r>
              <a:rPr lang="en-US" sz="2200" b="1" i="1" dirty="0" smtClean="0">
                <a:latin typeface="Times New Roman" pitchFamily="18" charset="0"/>
                <a:cs typeface="Times New Roman" pitchFamily="18" charset="0"/>
              </a:rPr>
              <a:t> ở </a:t>
            </a:r>
            <a:r>
              <a:rPr lang="en-US" sz="2200" b="1" i="1" dirty="0" err="1" smtClean="0">
                <a:latin typeface="Times New Roman" pitchFamily="18" charset="0"/>
                <a:cs typeface="Times New Roman" pitchFamily="18" charset="0"/>
              </a:rPr>
              <a:t>Đông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Quan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giai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đoạn</a:t>
            </a:r>
            <a:r>
              <a:rPr lang="en-US" sz="2200" b="1" i="1" dirty="0" smtClean="0">
                <a:latin typeface="Times New Roman" pitchFamily="18" charset="0"/>
                <a:cs typeface="Times New Roman" pitchFamily="18" charset="0"/>
              </a:rPr>
              <a:t> 3?</a:t>
            </a:r>
            <a:endParaRPr lang="en-US" sz="2200" dirty="0">
              <a:latin typeface="Times New Roman" pitchFamily="18" charset="0"/>
              <a:cs typeface="Times New Roman" pitchFamily="18" charset="0"/>
            </a:endParaRPr>
          </a:p>
        </p:txBody>
      </p:sp>
      <p:sp>
        <p:nvSpPr>
          <p:cNvPr id="8" name="TextBox 7"/>
          <p:cNvSpPr txBox="1"/>
          <p:nvPr/>
        </p:nvSpPr>
        <p:spPr>
          <a:xfrm>
            <a:off x="1087394" y="1745008"/>
            <a:ext cx="10033686" cy="1569660"/>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Bao</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vây</a:t>
            </a:r>
            <a:r>
              <a:rPr lang="en-US" sz="2400" dirty="0">
                <a:latin typeface="Times New Roman" pitchFamily="18" charset="0"/>
                <a:cs typeface="Times New Roman" pitchFamily="18" charset="0"/>
              </a:rPr>
              <a:t>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hiếp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hàng</a:t>
            </a:r>
            <a:r>
              <a:rPr lang="en-US" sz="2400" dirty="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
        <p:nvSpPr>
          <p:cNvPr id="9" name="TextBox 8"/>
          <p:cNvSpPr txBox="1"/>
          <p:nvPr/>
        </p:nvSpPr>
        <p:spPr>
          <a:xfrm>
            <a:off x="2549610" y="3073449"/>
            <a:ext cx="7809470" cy="954107"/>
          </a:xfrm>
          <a:prstGeom prst="rect">
            <a:avLst/>
          </a:prstGeom>
          <a:noFill/>
        </p:spPr>
        <p:txBody>
          <a:bodyPr wrap="square" rtlCol="0">
            <a:spAutoFit/>
          </a:bodyPr>
          <a:lstStyle/>
          <a:p>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Hội</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thề</a:t>
            </a:r>
            <a:r>
              <a:rPr lang="en-US" sz="2800" b="1" i="1" dirty="0" smtClean="0">
                <a:latin typeface="Times New Roman" pitchFamily="18" charset="0"/>
                <a:cs typeface="Times New Roman" pitchFamily="18" charset="0"/>
              </a:rPr>
              <a:t> ở </a:t>
            </a:r>
            <a:r>
              <a:rPr lang="en-US" sz="2800" b="1" i="1" dirty="0" err="1" smtClean="0">
                <a:latin typeface="Times New Roman" pitchFamily="18" charset="0"/>
                <a:cs typeface="Times New Roman" pitchFamily="18" charset="0"/>
              </a:rPr>
              <a:t>Đông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Quan</a:t>
            </a:r>
            <a:r>
              <a:rPr lang="en-US" sz="2800" b="1" i="1" dirty="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(10/12/1427)</a:t>
            </a:r>
          </a:p>
          <a:p>
            <a:endParaRPr lang="en-US" sz="2800" b="1" i="1" dirty="0">
              <a:latin typeface="Times New Roman" pitchFamily="18" charset="0"/>
              <a:cs typeface="Times New Roman" pitchFamily="18" charset="0"/>
            </a:endParaRPr>
          </a:p>
        </p:txBody>
      </p:sp>
      <p:sp>
        <p:nvSpPr>
          <p:cNvPr id="10" name="TextBox 9"/>
          <p:cNvSpPr txBox="1"/>
          <p:nvPr/>
        </p:nvSpPr>
        <p:spPr>
          <a:xfrm>
            <a:off x="3286897" y="3966519"/>
            <a:ext cx="7241060" cy="1323439"/>
          </a:xfrm>
          <a:prstGeom prst="rect">
            <a:avLst/>
          </a:prstGeom>
          <a:noFill/>
        </p:spPr>
        <p:txBody>
          <a:bodyPr wrap="square" rtlCol="0">
            <a:spAutoFit/>
          </a:bodyPr>
          <a:lstStyle/>
          <a:p>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Ngày 14/1/1427 </a:t>
            </a:r>
            <a:r>
              <a:rPr lang="vi-VN" sz="2000" dirty="0">
                <a:latin typeface="Times New Roman" pitchFamily="18" charset="0"/>
                <a:cs typeface="Times New Roman" pitchFamily="18" charset="0"/>
              </a:rPr>
              <a:t>tại phía Nam thành Đông Quan , Vương Thông cam kết rút quân về nước.</a:t>
            </a:r>
          </a:p>
          <a:p>
            <a:r>
              <a:rPr lang="en-US" sz="2000" dirty="0" smtClean="0">
                <a:latin typeface="Times New Roman" pitchFamily="18" charset="0"/>
                <a:cs typeface="Times New Roman" pitchFamily="18" charset="0"/>
              </a:rPr>
              <a:t> </a:t>
            </a:r>
          </a:p>
          <a:p>
            <a:r>
              <a:rPr lang="vi-VN" sz="2000" dirty="0" smtClean="0">
                <a:latin typeface="Times New Roman" pitchFamily="18" charset="0"/>
                <a:cs typeface="Times New Roman" pitchFamily="18" charset="0"/>
              </a:rPr>
              <a:t>- 03/01/1428</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đất nước sạch bóng quân thù </a:t>
            </a:r>
          </a:p>
        </p:txBody>
      </p:sp>
      <p:sp>
        <p:nvSpPr>
          <p:cNvPr id="11" name="TextBox 10"/>
          <p:cNvSpPr txBox="1"/>
          <p:nvPr/>
        </p:nvSpPr>
        <p:spPr>
          <a:xfrm>
            <a:off x="2837536" y="3550502"/>
            <a:ext cx="9119286" cy="2554545"/>
          </a:xfrm>
          <a:prstGeom prst="rect">
            <a:avLst/>
          </a:prstGeom>
          <a:noFill/>
        </p:spPr>
        <p:txBody>
          <a:bodyPr wrap="square" rtlCol="0">
            <a:spAutoFit/>
          </a:bodyPr>
          <a:lstStyle/>
          <a:p>
            <a:r>
              <a:rPr lang="en-US" sz="2000" dirty="0" smtClean="0">
                <a:latin typeface="Times New Roman" pitchFamily="18" charset="0"/>
                <a:cs typeface="Times New Roman" pitchFamily="18" charset="0"/>
              </a:rPr>
              <a:t>Ở </a:t>
            </a:r>
            <a:r>
              <a:rPr lang="en-US" sz="2000" dirty="0" err="1" smtClean="0">
                <a:latin typeface="Times New Roman" pitchFamily="18" charset="0"/>
                <a:cs typeface="Times New Roman" pitchFamily="18" charset="0"/>
              </a:rPr>
              <a:t>hội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khi</a:t>
            </a:r>
            <a:r>
              <a:rPr lang="en-US" sz="2000" dirty="0" smtClean="0">
                <a:latin typeface="Times New Roman" pitchFamily="18" charset="0"/>
                <a:cs typeface="Times New Roman" pitchFamily="18" charset="0"/>
              </a:rPr>
              <a:t> c</a:t>
            </a:r>
            <a:r>
              <a:rPr lang="vi-VN" sz="2000" dirty="0" smtClean="0">
                <a:latin typeface="Times New Roman" pitchFamily="18" charset="0"/>
                <a:cs typeface="Times New Roman" pitchFamily="18" charset="0"/>
              </a:rPr>
              <a:t>ác </a:t>
            </a:r>
            <a:r>
              <a:rPr lang="vi-VN" sz="2000" dirty="0">
                <a:latin typeface="Times New Roman" pitchFamily="18" charset="0"/>
                <a:cs typeface="Times New Roman" pitchFamily="18" charset="0"/>
              </a:rPr>
              <a:t>tướng sĩ, người dân căm tức sự tàn ngược của quân Minh, bảo vua đem giết đi, Lê Lợi đáp </a:t>
            </a:r>
            <a:r>
              <a:rPr lang="vi-VN" sz="2000" dirty="0" smtClean="0">
                <a:latin typeface="Times New Roman" pitchFamily="18" charset="0"/>
                <a:cs typeface="Times New Roman" pitchFamily="18" charset="0"/>
              </a:rPr>
              <a:t>rằng</a:t>
            </a:r>
            <a:r>
              <a:rPr lang="en-US" sz="2000" dirty="0" smtClean="0">
                <a:latin typeface="Times New Roman" pitchFamily="18" charset="0"/>
                <a:cs typeface="Times New Roman" pitchFamily="18" charset="0"/>
              </a:rPr>
              <a:t>:</a:t>
            </a: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Trả </a:t>
            </a:r>
            <a:r>
              <a:rPr lang="vi-VN" sz="2000" dirty="0">
                <a:latin typeface="Times New Roman" pitchFamily="18" charset="0"/>
                <a:cs typeface="Times New Roman" pitchFamily="18" charset="0"/>
              </a:rPr>
              <a:t>thù báo oán là thường tình của mọi người, nhưng không thích giết người là bản tâm của bậc nhân đức. Vả lại, người ta đã hàng, mà mình lại giết thì là điềm xấu không gì lớn bằng. Nếu cốt để hả nỗi căm giận trong chốc lát mà mang tiếng với muôn đời là giết kẻ đã hàng, thì chi bằng tha mạng sống cho ức vạn người, để dập tắt mối chiến tranh cho đời sau, sử xanh ghi chép tiếng thơm muôn đời, há chẳng lớn lao sao ?	”</a:t>
            </a:r>
          </a:p>
          <a:p>
            <a:r>
              <a:rPr lang="en-US" sz="2000" dirty="0" smtClean="0">
                <a:latin typeface="Times New Roman" pitchFamily="18" charset="0"/>
                <a:cs typeface="Times New Roman" pitchFamily="18" charset="0"/>
              </a:rPr>
              <a:t>                                                                                                   ( </a:t>
            </a:r>
            <a:r>
              <a:rPr lang="vi-VN" sz="2000" dirty="0" smtClean="0">
                <a:latin typeface="Times New Roman" pitchFamily="18" charset="0"/>
                <a:cs typeface="Times New Roman" pitchFamily="18" charset="0"/>
              </a:rPr>
              <a:t>Đại </a:t>
            </a:r>
            <a:r>
              <a:rPr lang="vi-VN" sz="2000" dirty="0">
                <a:latin typeface="Times New Roman" pitchFamily="18" charset="0"/>
                <a:cs typeface="Times New Roman" pitchFamily="18" charset="0"/>
              </a:rPr>
              <a:t>Việt sử ký toàn </a:t>
            </a:r>
            <a:r>
              <a:rPr lang="vi-VN" sz="2000" dirty="0" smtClean="0">
                <a:latin typeface="Times New Roman" pitchFamily="18" charset="0"/>
                <a:cs typeface="Times New Roman" pitchFamily="18" charset="0"/>
              </a:rPr>
              <a:t>thư</a:t>
            </a:r>
            <a:r>
              <a:rPr lang="en-US" sz="2000" dirty="0">
                <a:latin typeface="Times New Roman" pitchFamily="18" charset="0"/>
                <a:cs typeface="Times New Roman" pitchFamily="18" charset="0"/>
              </a:rPr>
              <a:t>)</a:t>
            </a:r>
          </a:p>
        </p:txBody>
      </p:sp>
      <p:sp>
        <p:nvSpPr>
          <p:cNvPr id="12" name="Rectangle 10"/>
          <p:cNvSpPr>
            <a:spLocks noChangeArrowheads="1"/>
          </p:cNvSpPr>
          <p:nvPr/>
        </p:nvSpPr>
        <p:spPr bwMode="auto">
          <a:xfrm>
            <a:off x="10515600" y="3478361"/>
            <a:ext cx="582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400" b="1" dirty="0">
                <a:latin typeface="Times New Roman" pitchFamily="18" charset="0"/>
                <a:sym typeface="Wingdings" pitchFamily="2" charset="2"/>
              </a:rPr>
              <a:t></a:t>
            </a:r>
          </a:p>
        </p:txBody>
      </p:sp>
    </p:spTree>
    <p:extLst>
      <p:ext uri="{BB962C8B-B14F-4D97-AF65-F5344CB8AC3E}">
        <p14:creationId xmlns:p14="http://schemas.microsoft.com/office/powerpoint/2010/main" val="409899327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xit" presetSubtype="21" fill="hold" grpId="1" nodeType="clickEffect">
                                  <p:stCondLst>
                                    <p:cond delay="0"/>
                                  </p:stCondLst>
                                  <p:childTnLst>
                                    <p:animEffect transition="out" filter="barn(inVertical)">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6" presetClass="exit" presetSubtype="21" fill="hold" grpId="1" nodeType="clickEffect">
                                  <p:stCondLst>
                                    <p:cond delay="0"/>
                                  </p:stCondLst>
                                  <p:childTnLst>
                                    <p:animEffect transition="out" filter="barn(inVertical)">
                                      <p:cBhvr>
                                        <p:cTn id="43" dur="500"/>
                                        <p:tgtEl>
                                          <p:spTgt spid="12"/>
                                        </p:tgtEl>
                                      </p:cBhvr>
                                    </p:animEffect>
                                    <p:set>
                                      <p:cBhvr>
                                        <p:cTn id="44" dur="1" fill="hold">
                                          <p:stCondLst>
                                            <p:cond delay="499"/>
                                          </p:stCondLst>
                                        </p:cTn>
                                        <p:tgtEl>
                                          <p:spTgt spid="12"/>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p:bldP spid="10" grpId="1"/>
      <p:bldP spid="11" grpId="0"/>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8030" y="505370"/>
            <a:ext cx="5742278" cy="523220"/>
          </a:xfrm>
          <a:prstGeom prst="rect">
            <a:avLst/>
          </a:prstGeom>
        </p:spPr>
        <p:txBody>
          <a:bodyPr wrap="none">
            <a:spAutoFit/>
          </a:bodyPr>
          <a:lstStyle/>
          <a:p>
            <a:r>
              <a:rPr lang="en-US" sz="2800" b="1" i="1" dirty="0" smtClean="0">
                <a:latin typeface="Times New Roman" pitchFamily="18" charset="0"/>
                <a:cs typeface="Times New Roman" pitchFamily="18" charset="0"/>
              </a:rPr>
              <a:t>3. </a:t>
            </a:r>
            <a:r>
              <a:rPr lang="vi-VN" sz="2800" b="1" i="1" dirty="0" smtClean="0">
                <a:latin typeface="Times New Roman" pitchFamily="18" charset="0"/>
                <a:cs typeface="Times New Roman" pitchFamily="18" charset="0"/>
              </a:rPr>
              <a:t>Đ</a:t>
            </a:r>
            <a:r>
              <a:rPr lang="en-US" sz="2800" b="1" i="1" dirty="0">
                <a:latin typeface="Times New Roman" pitchFamily="18" charset="0"/>
                <a:cs typeface="Times New Roman" pitchFamily="18" charset="0"/>
              </a:rPr>
              <a:t>ô</a:t>
            </a:r>
            <a:r>
              <a:rPr lang="vi-VN" sz="2800" b="1" i="1" dirty="0" smtClean="0">
                <a:latin typeface="Times New Roman" pitchFamily="18" charset="0"/>
                <a:cs typeface="Times New Roman" pitchFamily="18" charset="0"/>
              </a:rPr>
              <a:t>ng </a:t>
            </a:r>
            <a:r>
              <a:rPr lang="vi-VN" sz="2800" b="1" i="1" dirty="0">
                <a:latin typeface="Times New Roman" pitchFamily="18" charset="0"/>
                <a:cs typeface="Times New Roman" pitchFamily="18" charset="0"/>
              </a:rPr>
              <a:t>Kinh thời Lê sơ (1428 -1527)</a:t>
            </a:r>
            <a:endParaRPr lang="en-US" sz="2800" b="1" i="1" dirty="0">
              <a:latin typeface="Times New Roman" pitchFamily="18" charset="0"/>
              <a:cs typeface="Times New Roman" pitchFamily="18" charset="0"/>
            </a:endParaRPr>
          </a:p>
        </p:txBody>
      </p:sp>
      <p:sp>
        <p:nvSpPr>
          <p:cNvPr id="4" name="Rectangle 3"/>
          <p:cNvSpPr/>
          <p:nvPr/>
        </p:nvSpPr>
        <p:spPr>
          <a:xfrm>
            <a:off x="1140154" y="1254896"/>
            <a:ext cx="5360763"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1430 </a:t>
            </a:r>
            <a:r>
              <a:rPr lang="vi-VN" sz="2400" dirty="0">
                <a:latin typeface="Times New Roman" pitchFamily="18" charset="0"/>
                <a:cs typeface="Times New Roman" pitchFamily="18" charset="0"/>
              </a:rPr>
              <a:t>đổi tên Đông </a:t>
            </a:r>
            <a:r>
              <a:rPr lang="vi-VN" sz="2400" dirty="0" smtClean="0">
                <a:latin typeface="Times New Roman" pitchFamily="18" charset="0"/>
                <a:cs typeface="Times New Roman" pitchFamily="18" charset="0"/>
              </a:rPr>
              <a:t>Quan </a:t>
            </a:r>
            <a:r>
              <a:rPr lang="en-US" sz="2400" dirty="0">
                <a:latin typeface="Times New Roman" pitchFamily="18" charset="0"/>
                <a:cs typeface="Times New Roman" pitchFamily="18" charset="0"/>
              </a:rPr>
              <a:t>=</a:t>
            </a:r>
            <a:r>
              <a:rPr lang="en-US" sz="2400" dirty="0" smtClean="0">
                <a:latin typeface="Times New Roman" pitchFamily="18" charset="0"/>
                <a:cs typeface="Times New Roman" pitchFamily="18" charset="0"/>
              </a:rPr>
              <a:t>&gt; </a:t>
            </a:r>
            <a:r>
              <a:rPr lang="vi-VN" sz="2400" dirty="0" smtClean="0">
                <a:latin typeface="Times New Roman" pitchFamily="18" charset="0"/>
                <a:cs typeface="Times New Roman" pitchFamily="18" charset="0"/>
              </a:rPr>
              <a:t>Đông </a:t>
            </a:r>
            <a:r>
              <a:rPr lang="vi-VN" sz="2400" dirty="0">
                <a:latin typeface="Times New Roman" pitchFamily="18" charset="0"/>
                <a:cs typeface="Times New Roman" pitchFamily="18" charset="0"/>
              </a:rPr>
              <a:t>Kinh </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59" y="1915040"/>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22323" y="2017583"/>
            <a:ext cx="6892413" cy="830997"/>
          </a:xfrm>
          <a:prstGeom prst="rect">
            <a:avLst/>
          </a:prstGeom>
          <a:solidFill>
            <a:schemeClr val="accent1">
              <a:lumMod val="40000"/>
              <a:lumOff val="60000"/>
            </a:schemeClr>
          </a:solidFill>
        </p:spPr>
        <p:txBody>
          <a:bodyPr wrap="square" rtlCol="0">
            <a:spAutoFit/>
          </a:bodyPr>
          <a:lstStyle/>
          <a:p>
            <a:r>
              <a:rPr lang="en-US" sz="2400" b="1" i="1" dirty="0" err="1" smtClean="0">
                <a:latin typeface="Times New Roman" pitchFamily="18" charset="0"/>
                <a:cs typeface="Times New Roman" pitchFamily="18" charset="0"/>
              </a:rPr>
              <a:t>Tại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sao</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nhà</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Lê</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lại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đổi</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Đông</a:t>
            </a:r>
            <a:r>
              <a:rPr lang="en-US" sz="2400" b="1" i="1" dirty="0" smtClean="0">
                <a:latin typeface="Times New Roman" pitchFamily="18" charset="0"/>
                <a:cs typeface="Times New Roman" pitchFamily="18" charset="0"/>
              </a:rPr>
              <a:t> </a:t>
            </a:r>
            <a:r>
              <a:rPr lang="vi-VN" sz="2400" b="1" i="1" dirty="0" smtClean="0">
                <a:latin typeface="Times New Roman" pitchFamily="18" charset="0"/>
                <a:cs typeface="Times New Roman" pitchFamily="18" charset="0"/>
              </a:rPr>
              <a:t>Quan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thành</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Đông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Kinh</a:t>
            </a:r>
            <a:r>
              <a:rPr lang="en-US" sz="2400" b="1" i="1" dirty="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a:t>
            </a:r>
            <a:endParaRPr lang="en-US" sz="2400" b="1" i="1" dirty="0">
              <a:latin typeface="Times New Roman" pitchFamily="18" charset="0"/>
              <a:cs typeface="Times New Roman" pitchFamily="18" charset="0"/>
            </a:endParaRPr>
          </a:p>
        </p:txBody>
      </p:sp>
      <p:sp>
        <p:nvSpPr>
          <p:cNvPr id="8" name="TextBox 7"/>
          <p:cNvSpPr txBox="1"/>
          <p:nvPr/>
        </p:nvSpPr>
        <p:spPr>
          <a:xfrm>
            <a:off x="1491134" y="2780270"/>
            <a:ext cx="9679374" cy="3416320"/>
          </a:xfrm>
          <a:prstGeom prst="rect">
            <a:avLst/>
          </a:prstGeom>
          <a:noFill/>
        </p:spPr>
        <p:txBody>
          <a:bodyPr wrap="square" rtlCol="0">
            <a:spAutoFit/>
          </a:bodyPr>
          <a:lstStyle/>
          <a:p>
            <a:r>
              <a:rPr lang="vi-VN" sz="2400" dirty="0" smtClean="0">
                <a:latin typeface="Times New Roman" pitchFamily="18" charset="0"/>
                <a:cs typeface="Times New Roman" pitchFamily="18" charset="0"/>
              </a:rPr>
              <a:t>	Năm </a:t>
            </a:r>
            <a:r>
              <a:rPr lang="vi-VN" sz="2400" dirty="0">
                <a:latin typeface="Times New Roman" pitchFamily="18" charset="0"/>
                <a:cs typeface="Times New Roman" pitchFamily="18" charset="0"/>
              </a:rPr>
              <a:t>1428, sau khi quân đội của Lê Lợi giải phóng đất nước thì Đông Quan được đổi tên thành </a:t>
            </a:r>
            <a:r>
              <a:rPr lang="vi-VN" sz="2400" b="1" dirty="0">
                <a:latin typeface="Times New Roman" pitchFamily="18" charset="0"/>
                <a:cs typeface="Times New Roman" pitchFamily="18" charset="0"/>
              </a:rPr>
              <a:t>Đông Kinh</a:t>
            </a:r>
            <a:r>
              <a:rPr lang="vi-VN" sz="2400" dirty="0">
                <a:latin typeface="Times New Roman" pitchFamily="18" charset="0"/>
                <a:cs typeface="Times New Roman" pitchFamily="18" charset="0"/>
              </a:rPr>
              <a:t> - tên gọi này người châu Âu phiên âm thành Tonkin. </a:t>
            </a:r>
            <a:endParaRPr lang="en-US" sz="2400" dirty="0" smtClean="0">
              <a:latin typeface="Times New Roman" pitchFamily="18" charset="0"/>
              <a:cs typeface="Times New Roman" pitchFamily="18" charset="0"/>
            </a:endParaRPr>
          </a:p>
          <a:p>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Sách</a:t>
            </a:r>
            <a:r>
              <a:rPr lang="vi-VN" sz="2400" dirty="0">
                <a:latin typeface="Times New Roman" pitchFamily="18" charset="0"/>
                <a:cs typeface="Times New Roman" pitchFamily="18" charset="0"/>
              </a:rPr>
              <a:t> </a:t>
            </a:r>
            <a:r>
              <a:rPr lang="vi-VN" sz="2400" i="1" dirty="0">
                <a:latin typeface="Times New Roman" pitchFamily="18" charset="0"/>
                <a:cs typeface="Times New Roman" pitchFamily="18" charset="0"/>
              </a:rPr>
              <a:t>Đại Việt sử ký toàn thư</a:t>
            </a:r>
            <a:r>
              <a:rPr lang="vi-VN" sz="2400" dirty="0">
                <a:latin typeface="Times New Roman" pitchFamily="18" charset="0"/>
                <a:cs typeface="Times New Roman" pitchFamily="18" charset="0"/>
              </a:rPr>
              <a:t> cho biết sự ra đời của cái tên này như sau: "Mùa hạ, tháng 4 năm Đinh Mùi (1427), Vua (tức Lê </a:t>
            </a:r>
            <a:r>
              <a:rPr lang="vi-VN" sz="2400" dirty="0" smtClean="0">
                <a:latin typeface="Times New Roman" pitchFamily="18" charset="0"/>
                <a:cs typeface="Times New Roman" pitchFamily="18" charset="0"/>
              </a:rPr>
              <a:t>Lợi) </a:t>
            </a:r>
            <a:r>
              <a:rPr lang="vi-VN" sz="2400" dirty="0">
                <a:latin typeface="Times New Roman" pitchFamily="18" charset="0"/>
                <a:cs typeface="Times New Roman" pitchFamily="18" charset="0"/>
              </a:rPr>
              <a:t>từ điện tranh ở Bồ Đề, vào đóng ở thành Đông Kinh, đại xá đổi niên hiệu là Thuận Thiên, dựng quốc hiệu là Đại Việt đóng đô ở Đông Kinh. Ngày 15 vua lên ngôi ở Đông Kinh, tức là thành Thăng Long. Vì Thanh Hóa có Tây Đô, cho nên gọi thành Thăng Long là Đông </a:t>
            </a:r>
            <a:r>
              <a:rPr lang="vi-VN" sz="2400" dirty="0" smtClean="0">
                <a:latin typeface="Times New Roman" pitchFamily="18" charset="0"/>
                <a:cs typeface="Times New Roman" pitchFamily="18" charset="0"/>
              </a:rPr>
              <a:t>Kinh</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4" name="Rectangle 10"/>
          <p:cNvSpPr>
            <a:spLocks noChangeArrowheads="1"/>
          </p:cNvSpPr>
          <p:nvPr/>
        </p:nvSpPr>
        <p:spPr bwMode="auto">
          <a:xfrm>
            <a:off x="625030" y="869778"/>
            <a:ext cx="582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400" b="1" dirty="0" smtClean="0">
                <a:latin typeface="Times New Roman" pitchFamily="18" charset="0"/>
                <a:sym typeface="Wingdings" pitchFamily="2" charset="2"/>
              </a:rPr>
              <a:t></a:t>
            </a:r>
            <a:endParaRPr lang="en-US" sz="3400" b="1" dirty="0">
              <a:latin typeface="Times New Roman" pitchFamily="18" charset="0"/>
              <a:sym typeface="Wingdings" pitchFamily="2" charset="2"/>
            </a:endParaRPr>
          </a:p>
        </p:txBody>
      </p:sp>
    </p:spTree>
    <p:extLst>
      <p:ext uri="{BB962C8B-B14F-4D97-AF65-F5344CB8AC3E}">
        <p14:creationId xmlns:p14="http://schemas.microsoft.com/office/powerpoint/2010/main" val="88776335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iterate type="wd">
                                    <p:tmPct val="25000"/>
                                  </p:iterate>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animBg="1"/>
      <p:bldP spid="8"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33" y="332771"/>
            <a:ext cx="9937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56703" y="675674"/>
            <a:ext cx="6808573" cy="461665"/>
          </a:xfrm>
          <a:prstGeom prst="rect">
            <a:avLst/>
          </a:prstGeom>
          <a:solidFill>
            <a:schemeClr val="accent1">
              <a:lumMod val="40000"/>
              <a:lumOff val="60000"/>
            </a:schemeClr>
          </a:solidFill>
        </p:spPr>
        <p:txBody>
          <a:bodyPr wrap="square" rtlCol="0">
            <a:spAutoFit/>
          </a:bodyPr>
          <a:lstStyle/>
          <a:p>
            <a:r>
              <a:rPr lang="en-US" sz="2400" b="1" i="1" dirty="0" err="1">
                <a:latin typeface="Times New Roman" pitchFamily="18" charset="0"/>
                <a:cs typeface="Times New Roman" pitchFamily="18" charset="0"/>
              </a:rPr>
              <a:t>Đông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Kinh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thời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Lê</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được</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hoạch</a:t>
            </a:r>
            <a:r>
              <a:rPr lang="en-US" sz="2400" b="1" i="1" dirty="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như</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thế</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nào</a:t>
            </a:r>
            <a:r>
              <a:rPr lang="en-US" sz="2400" b="1" i="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cxnSp>
        <p:nvCxnSpPr>
          <p:cNvPr id="7" name="Straight Connector 6"/>
          <p:cNvCxnSpPr/>
          <p:nvPr/>
        </p:nvCxnSpPr>
        <p:spPr>
          <a:xfrm>
            <a:off x="6060989" y="1544595"/>
            <a:ext cx="0" cy="4127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453" y="1307496"/>
            <a:ext cx="5351880" cy="5152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78476" y="1717589"/>
            <a:ext cx="5147870" cy="3108543"/>
          </a:xfrm>
          <a:prstGeom prst="rect">
            <a:avLst/>
          </a:prstGeom>
          <a:noFill/>
        </p:spPr>
        <p:txBody>
          <a:bodyPr wrap="square" rtlCol="0">
            <a:spAutoFit/>
          </a:bodyPr>
          <a:lstStyle/>
          <a:p>
            <a:r>
              <a:rPr lang="en-US" sz="2800" b="1" i="1"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hoạch</a:t>
            </a:r>
            <a:r>
              <a:rPr lang="en-US" sz="2800" dirty="0">
                <a:latin typeface="Times New Roman" pitchFamily="18" charset="0"/>
                <a:cs typeface="Times New Roman" pitchFamily="18" charset="0"/>
              </a:rPr>
              <a:t> : </a:t>
            </a:r>
          </a:p>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Dựa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ngoài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kiến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2 </a:t>
            </a:r>
            <a:r>
              <a:rPr lang="en-US" sz="2800" dirty="0" err="1">
                <a:latin typeface="Times New Roman" pitchFamily="18" charset="0"/>
                <a:cs typeface="Times New Roman" pitchFamily="18" charset="0"/>
              </a:rPr>
              <a:t>huyện</a:t>
            </a:r>
            <a:r>
              <a:rPr lang="en-US" sz="2800" dirty="0">
                <a:latin typeface="Times New Roman" pitchFamily="18" charset="0"/>
                <a:cs typeface="Times New Roman" pitchFamily="18" charset="0"/>
              </a:rPr>
              <a:t> , 36 </a:t>
            </a:r>
            <a:r>
              <a:rPr lang="en-US" sz="2800" dirty="0" err="1">
                <a:latin typeface="Times New Roman" pitchFamily="18" charset="0"/>
                <a:cs typeface="Times New Roman" pitchFamily="18" charset="0"/>
              </a:rPr>
              <a:t>phường</a:t>
            </a:r>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sym typeface="Wingdings 3"/>
              </a:rPr>
              <a:t></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nập</a:t>
            </a:r>
            <a:r>
              <a:rPr lang="en-US" sz="2800" dirty="0">
                <a:latin typeface="Times New Roman" pitchFamily="18" charset="0"/>
                <a:cs typeface="Times New Roman" pitchFamily="18" charset="0"/>
              </a:rPr>
              <a:t> </a:t>
            </a:r>
          </a:p>
          <a:p>
            <a:endParaRPr lang="en-US" sz="2800" dirty="0">
              <a:latin typeface="Times New Roman" pitchFamily="18" charset="0"/>
              <a:cs typeface="Times New Roman" pitchFamily="18" charset="0"/>
            </a:endParaRPr>
          </a:p>
        </p:txBody>
      </p:sp>
      <p:sp>
        <p:nvSpPr>
          <p:cNvPr id="14" name="Rectangle 10"/>
          <p:cNvSpPr>
            <a:spLocks noChangeArrowheads="1"/>
          </p:cNvSpPr>
          <p:nvPr/>
        </p:nvSpPr>
        <p:spPr bwMode="auto">
          <a:xfrm>
            <a:off x="3244512" y="1544595"/>
            <a:ext cx="58261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400" b="1" dirty="0">
                <a:latin typeface="Times New Roman" pitchFamily="18" charset="0"/>
                <a:sym typeface="Wingdings" pitchFamily="2" charset="2"/>
              </a:rPr>
              <a:t></a:t>
            </a:r>
          </a:p>
        </p:txBody>
      </p:sp>
    </p:spTree>
    <p:extLst>
      <p:ext uri="{BB962C8B-B14F-4D97-AF65-F5344CB8AC3E}">
        <p14:creationId xmlns:p14="http://schemas.microsoft.com/office/powerpoint/2010/main" val="24668990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heel(1)">
                                      <p:cBhvr>
                                        <p:cTn id="22" dur="2000"/>
                                        <p:tgtEl>
                                          <p:spTgt spid="10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wd">
                                    <p:tmPct val="10000"/>
                                  </p:iterate>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79&quot;/&gt;&lt;/object&gt;&lt;object type=&quot;3&quot; unique_id=&quot;10007&quot;&gt;&lt;property id=&quot;20148&quot; value=&quot;5&quot;/&gt;&lt;property id=&quot;20300&quot; value=&quot;Slide 5&quot;/&gt;&lt;property id=&quot;20307&quot; value=&quot;280&quot;/&gt;&lt;/object&gt;&lt;object type=&quot;3&quot; unique_id=&quot;10008&quot;&gt;&lt;property id=&quot;20148&quot; value=&quot;5&quot;/&gt;&lt;property id=&quot;20300&quot; value=&quot;Slide 6&quot;/&gt;&lt;property id=&quot;20307&quot; value=&quot;273&quot;/&gt;&lt;/object&gt;&lt;object type=&quot;3&quot; unique_id=&quot;10009&quot;&gt;&lt;property id=&quot;20148&quot; value=&quot;5&quot;/&gt;&lt;property id=&quot;20300&quot; value=&quot;Slide 7&quot;/&gt;&lt;property id=&quot;20307&quot; value=&quot;274&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7&quot;/&gt;&lt;/object&gt;&lt;object type=&quot;3&quot; unique_id=&quot;10012&quot;&gt;&lt;property id=&quot;20148&quot; value=&quot;5&quot;/&gt;&lt;property id=&quot;20300&quot; value=&quot;Slide 10&quot;/&gt;&lt;property id=&quot;20307&quot; value=&quot;281&quot;/&gt;&lt;/object&gt;&lt;object type=&quot;3&quot; unique_id=&quot;10013&quot;&gt;&lt;property id=&quot;20148&quot; value=&quot;5&quot;/&gt;&lt;property id=&quot;20300&quot; value=&quot;Slide 11&quot;/&gt;&lt;property id=&quot;20307&quot; value=&quot;282&quot;/&gt;&lt;/object&gt;&lt;object type=&quot;3&quot; unique_id=&quot;10014&quot;&gt;&lt;property id=&quot;20148&quot; value=&quot;5&quot;/&gt;&lt;property id=&quot;20300&quot; value=&quot;Slide 12&quot;/&gt;&lt;property id=&quot;20307&quot; value=&quot;278&quot;/&gt;&lt;/object&gt;&lt;object type=&quot;3&quot; unique_id=&quot;10015&quot;&gt;&lt;property id=&quot;20148&quot; value=&quot;5&quot;/&gt;&lt;property id=&quot;20300&quot; value=&quot;Slide 13&quot;/&gt;&lt;property id=&quot;20307&quot; value=&quot;272&quot;/&gt;&lt;/object&gt;&lt;/object&gt;&lt;object type=&quot;8&quot; unique_id=&quot;10030&quot;&gt;&lt;/object&gt;&lt;/object&gt;&lt;/database&gt;"/>
  <p:tag name="MMPROD_NEXTUNIQUEID" val="10009"/>
  <p:tag name="SECTOMILLISECCONVERTED"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1613</TotalTime>
  <Words>1139</Words>
  <Application>Microsoft Office PowerPoint</Application>
  <PresentationFormat>Widescreen</PresentationFormat>
  <Paragraphs>129</Paragraphs>
  <Slides>16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.VnTime</vt:lpstr>
      <vt:lpstr>.VnTimeH</vt:lpstr>
      <vt:lpstr>Arial</vt:lpstr>
      <vt:lpstr>Calibri</vt:lpstr>
      <vt:lpstr>Times New Roman</vt:lpstr>
      <vt:lpstr>Tw Cen MT</vt:lpstr>
      <vt:lpstr>Wingdings</vt:lpstr>
      <vt:lpstr>Wingdings 3</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175</cp:revision>
  <dcterms:created xsi:type="dcterms:W3CDTF">2016-11-30T06:30:29Z</dcterms:created>
  <dcterms:modified xsi:type="dcterms:W3CDTF">2021-02-16T14:17:07Z</dcterms:modified>
</cp:coreProperties>
</file>