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80" r:id="rId2"/>
    <p:sldId id="281" r:id="rId3"/>
    <p:sldId id="256" r:id="rId4"/>
    <p:sldId id="264" r:id="rId5"/>
    <p:sldId id="263" r:id="rId6"/>
    <p:sldId id="268" r:id="rId7"/>
    <p:sldId id="269" r:id="rId8"/>
    <p:sldId id="270" r:id="rId9"/>
    <p:sldId id="267" r:id="rId10"/>
    <p:sldId id="273" r:id="rId11"/>
    <p:sldId id="262" r:id="rId12"/>
    <p:sldId id="260" r:id="rId13"/>
    <p:sldId id="271" r:id="rId14"/>
    <p:sldId id="272" r:id="rId15"/>
    <p:sldId id="261" r:id="rId16"/>
    <p:sldId id="265" r:id="rId17"/>
    <p:sldId id="274" r:id="rId18"/>
    <p:sldId id="275" r:id="rId19"/>
    <p:sldId id="276" r:id="rId20"/>
    <p:sldId id="282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3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6" Type="http://schemas.openxmlformats.org/officeDocument/2006/relationships/image" Target="../media/image60.wmf"/><Relationship Id="rId5" Type="http://schemas.openxmlformats.org/officeDocument/2006/relationships/image" Target="../media/image53.wmf"/><Relationship Id="rId4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68.wmf"/><Relationship Id="rId3" Type="http://schemas.openxmlformats.org/officeDocument/2006/relationships/image" Target="../media/image63.wmf"/><Relationship Id="rId7" Type="http://schemas.openxmlformats.org/officeDocument/2006/relationships/image" Target="../media/image67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Relationship Id="rId6" Type="http://schemas.openxmlformats.org/officeDocument/2006/relationships/image" Target="../media/image66.wmf"/><Relationship Id="rId5" Type="http://schemas.openxmlformats.org/officeDocument/2006/relationships/image" Target="../media/image65.wmf"/><Relationship Id="rId4" Type="http://schemas.openxmlformats.org/officeDocument/2006/relationships/image" Target="../media/image6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2CAED8-9EE0-44A7-83FD-38A835EAA535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2279F6-9899-4510-9916-D76D00CDA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00D057-1E63-4304-90F7-605489C1591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vi-VN" smtClean="0"/>
          </a:p>
        </p:txBody>
      </p:sp>
      <p:sp>
        <p:nvSpPr>
          <p:cNvPr id="368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vi-V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64BD07A-2331-4BCB-AEED-A669F65053A3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C4F50FE-A4A5-44E9-B1E9-618E5CF8D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D07A-2331-4BCB-AEED-A669F65053A3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50FE-A4A5-44E9-B1E9-618E5CF8D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D07A-2331-4BCB-AEED-A669F65053A3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50FE-A4A5-44E9-B1E9-618E5CF8D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64BD07A-2331-4BCB-AEED-A669F65053A3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C4F50FE-A4A5-44E9-B1E9-618E5CF8DB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64BD07A-2331-4BCB-AEED-A669F65053A3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C4F50FE-A4A5-44E9-B1E9-618E5CF8D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D07A-2331-4BCB-AEED-A669F65053A3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50FE-A4A5-44E9-B1E9-618E5CF8DB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D07A-2331-4BCB-AEED-A669F65053A3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50FE-A4A5-44E9-B1E9-618E5CF8DB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4BD07A-2331-4BCB-AEED-A669F65053A3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C4F50FE-A4A5-44E9-B1E9-618E5CF8DB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D07A-2331-4BCB-AEED-A669F65053A3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50FE-A4A5-44E9-B1E9-618E5CF8D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64BD07A-2331-4BCB-AEED-A669F65053A3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C4F50FE-A4A5-44E9-B1E9-618E5CF8DB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64BD07A-2331-4BCB-AEED-A669F65053A3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C4F50FE-A4A5-44E9-B1E9-618E5CF8DB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64BD07A-2331-4BCB-AEED-A669F65053A3}" type="datetimeFigureOut">
              <a:rPr lang="en-US" smtClean="0"/>
              <a:pPr/>
              <a:t>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C4F50FE-A4A5-44E9-B1E9-618E5CF8DB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13" Type="http://schemas.openxmlformats.org/officeDocument/2006/relationships/oleObject" Target="../embeddings/oleObject6.bin"/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11" Type="http://schemas.openxmlformats.org/officeDocument/2006/relationships/oleObject" Target="../embeddings/oleObject4.bin"/><Relationship Id="rId5" Type="http://schemas.openxmlformats.org/officeDocument/2006/relationships/image" Target="../media/image10.png"/><Relationship Id="rId10" Type="http://schemas.openxmlformats.org/officeDocument/2006/relationships/oleObject" Target="../embeddings/oleObject3.bin"/><Relationship Id="rId4" Type="http://schemas.openxmlformats.org/officeDocument/2006/relationships/image" Target="../media/image9.jpeg"/><Relationship Id="rId9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4.png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0.png"/><Relationship Id="rId5" Type="http://schemas.openxmlformats.org/officeDocument/2006/relationships/image" Target="../media/image39.png"/><Relationship Id="rId4" Type="http://schemas.openxmlformats.org/officeDocument/2006/relationships/oleObject" Target="../embeddings/oleObject2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1.bin"/><Relationship Id="rId5" Type="http://schemas.openxmlformats.org/officeDocument/2006/relationships/oleObject" Target="../embeddings/oleObject30.bin"/><Relationship Id="rId4" Type="http://schemas.openxmlformats.org/officeDocument/2006/relationships/image" Target="../media/image4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56.jpeg"/><Relationship Id="rId5" Type="http://schemas.openxmlformats.org/officeDocument/2006/relationships/oleObject" Target="../embeddings/oleObject34.bin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55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55.png"/><Relationship Id="rId5" Type="http://schemas.openxmlformats.org/officeDocument/2006/relationships/oleObject" Target="../embeddings/oleObject41.bin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4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8.bin"/><Relationship Id="rId12" Type="http://schemas.openxmlformats.org/officeDocument/2006/relationships/image" Target="../media/image56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7.bin"/><Relationship Id="rId11" Type="http://schemas.openxmlformats.org/officeDocument/2006/relationships/oleObject" Target="../embeddings/oleObject52.bin"/><Relationship Id="rId5" Type="http://schemas.openxmlformats.org/officeDocument/2006/relationships/image" Target="../media/image69.png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6.bin"/><Relationship Id="rId9" Type="http://schemas.openxmlformats.org/officeDocument/2006/relationships/oleObject" Target="../embeddings/oleObject5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7" Type="http://schemas.openxmlformats.org/officeDocument/2006/relationships/image" Target="../media/image56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10.pn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2.png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11.png"/><Relationship Id="rId9" Type="http://schemas.openxmlformats.org/officeDocument/2006/relationships/oleObject" Target="../embeddings/oleObject10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file:///D:\gi&#225;o%20&#225;n\H&#204;NH%20H&#7884;C%206%20-%20B&#192;I%2014%20-%20KHI%20N&#192;O%20XOY%20YOZ=XOZ.mp4" TargetMode="External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png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slide" Target="slide7.xml"/><Relationship Id="rId4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slide" Target="slide8.xml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slide" Target="slide5.xml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9.bin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rotractor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sharpenSoften amount="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74804" y="985925"/>
            <a:ext cx="3648075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Protracto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165665">
            <a:off x="3830557" y="1170706"/>
            <a:ext cx="3648075" cy="19669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>
            <a:endCxn id="13" idx="0"/>
          </p:cNvCxnSpPr>
          <p:nvPr/>
        </p:nvCxnSpPr>
        <p:spPr bwMode="auto">
          <a:xfrm>
            <a:off x="6185570" y="2808590"/>
            <a:ext cx="2384870" cy="342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190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6200576" y="1569482"/>
            <a:ext cx="1443422" cy="1239364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190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V="1">
            <a:off x="6190911" y="1130174"/>
            <a:ext cx="590889" cy="1678416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190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947768" y="2735818"/>
            <a:ext cx="385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vi-VN" dirty="0"/>
          </a:p>
        </p:txBody>
      </p:sp>
      <p:sp>
        <p:nvSpPr>
          <p:cNvPr id="11" name="TextBox 10"/>
          <p:cNvSpPr txBox="1"/>
          <p:nvPr/>
        </p:nvSpPr>
        <p:spPr>
          <a:xfrm>
            <a:off x="6440960" y="987882"/>
            <a:ext cx="385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</a:t>
            </a:r>
            <a:endParaRPr lang="vi-VN" dirty="0"/>
          </a:p>
        </p:txBody>
      </p:sp>
      <p:sp>
        <p:nvSpPr>
          <p:cNvPr id="12" name="TextBox 11"/>
          <p:cNvSpPr txBox="1"/>
          <p:nvPr/>
        </p:nvSpPr>
        <p:spPr>
          <a:xfrm>
            <a:off x="7258878" y="1298105"/>
            <a:ext cx="385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  <a:endParaRPr lang="vi-VN" dirty="0"/>
          </a:p>
        </p:txBody>
      </p:sp>
      <p:sp>
        <p:nvSpPr>
          <p:cNvPr id="13" name="TextBox 12"/>
          <p:cNvSpPr txBox="1"/>
          <p:nvPr/>
        </p:nvSpPr>
        <p:spPr>
          <a:xfrm>
            <a:off x="8377880" y="2812018"/>
            <a:ext cx="385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vi-VN" dirty="0"/>
          </a:p>
        </p:txBody>
      </p:sp>
      <p:sp>
        <p:nvSpPr>
          <p:cNvPr id="20" name="Arc 80"/>
          <p:cNvSpPr>
            <a:spLocks/>
          </p:cNvSpPr>
          <p:nvPr/>
        </p:nvSpPr>
        <p:spPr bwMode="auto">
          <a:xfrm rot="417473">
            <a:off x="6276031" y="2488844"/>
            <a:ext cx="235242" cy="305102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AU" sz="2000">
              <a:solidFill>
                <a:schemeClr val="accent1"/>
              </a:solidFill>
            </a:endParaRPr>
          </a:p>
        </p:txBody>
      </p:sp>
      <p:sp>
        <p:nvSpPr>
          <p:cNvPr id="21" name="TextBox 2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248602" y="2190750"/>
            <a:ext cx="609398" cy="369332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r>
              <a:rPr lang="vi-VN">
                <a:noFill/>
              </a:rPr>
              <a:t> </a:t>
            </a:r>
          </a:p>
        </p:txBody>
      </p:sp>
      <p:sp>
        <p:nvSpPr>
          <p:cNvPr id="22" name="Arc 80"/>
          <p:cNvSpPr>
            <a:spLocks/>
          </p:cNvSpPr>
          <p:nvPr/>
        </p:nvSpPr>
        <p:spPr bwMode="auto">
          <a:xfrm rot="2194771">
            <a:off x="6535587" y="2490334"/>
            <a:ext cx="222773" cy="270252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AU" sz="2000">
              <a:solidFill>
                <a:schemeClr val="accent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6671182" y="2641395"/>
            <a:ext cx="120557" cy="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317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671182" y="2376964"/>
            <a:ext cx="609398" cy="369332"/>
          </a:xfrm>
          <a:prstGeom prst="rect">
            <a:avLst/>
          </a:prstGeom>
          <a:blipFill rotWithShape="1">
            <a:blip r:embed="rId6"/>
            <a:stretch>
              <a:fillRect/>
            </a:stretch>
          </a:blipFill>
        </p:spPr>
        <p:txBody>
          <a:bodyPr/>
          <a:lstStyle/>
          <a:p>
            <a:r>
              <a:rPr lang="vi-VN">
                <a:noFill/>
              </a:rPr>
              <a:t> </a:t>
            </a:r>
          </a:p>
        </p:txBody>
      </p:sp>
      <p:sp>
        <p:nvSpPr>
          <p:cNvPr id="25" name="Arc 80"/>
          <p:cNvSpPr>
            <a:spLocks/>
          </p:cNvSpPr>
          <p:nvPr/>
        </p:nvSpPr>
        <p:spPr bwMode="auto">
          <a:xfrm rot="21109853">
            <a:off x="6476548" y="2045630"/>
            <a:ext cx="264587" cy="311467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AU" sz="2000">
              <a:solidFill>
                <a:schemeClr val="accent1"/>
              </a:solidFill>
            </a:endParaRPr>
          </a:p>
        </p:txBody>
      </p:sp>
      <p:sp>
        <p:nvSpPr>
          <p:cNvPr id="26" name="Arc 80"/>
          <p:cNvSpPr>
            <a:spLocks/>
          </p:cNvSpPr>
          <p:nvPr/>
        </p:nvSpPr>
        <p:spPr bwMode="auto">
          <a:xfrm rot="21109853">
            <a:off x="6497619" y="1997328"/>
            <a:ext cx="275603" cy="309887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AU" sz="2000">
              <a:solidFill>
                <a:schemeClr val="accent1"/>
              </a:solidFill>
            </a:endParaRPr>
          </a:p>
        </p:txBody>
      </p:sp>
      <p:sp>
        <p:nvSpPr>
          <p:cNvPr id="27" name="TextBox 2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514080" y="1799594"/>
            <a:ext cx="609398" cy="369332"/>
          </a:xfrm>
          <a:prstGeom prst="rect">
            <a:avLst/>
          </a:prstGeom>
          <a:blipFill rotWithShape="1">
            <a:blip r:embed="rId7"/>
            <a:stretch>
              <a:fillRect/>
            </a:stretch>
          </a:blipFill>
        </p:spPr>
        <p:txBody>
          <a:bodyPr/>
          <a:lstStyle/>
          <a:p>
            <a:r>
              <a:rPr lang="vi-VN">
                <a:noFill/>
              </a:rPr>
              <a:t> </a:t>
            </a:r>
          </a:p>
        </p:txBody>
      </p:sp>
      <p:sp>
        <p:nvSpPr>
          <p:cNvPr id="40" name="Text Box 6"/>
          <p:cNvSpPr txBox="1">
            <a:spLocks noChangeArrowheads="1"/>
          </p:cNvSpPr>
          <p:nvPr/>
        </p:nvSpPr>
        <p:spPr bwMode="auto">
          <a:xfrm>
            <a:off x="685800" y="1295401"/>
            <a:ext cx="39624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Cho        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Oy</a:t>
            </a:r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3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Ox, Oz.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thước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</p:txBody>
      </p:sp>
      <p:graphicFrame>
        <p:nvGraphicFramePr>
          <p:cNvPr id="41" name="Object 97"/>
          <p:cNvGraphicFramePr>
            <a:graphicFrameLocks noChangeAspect="1"/>
          </p:cNvGraphicFramePr>
          <p:nvPr/>
        </p:nvGraphicFramePr>
        <p:xfrm>
          <a:off x="1447800" y="1219200"/>
          <a:ext cx="819150" cy="617538"/>
        </p:xfrm>
        <a:graphic>
          <a:graphicData uri="http://schemas.openxmlformats.org/presentationml/2006/ole">
            <p:oleObj spid="_x0000_s38914" name="Equation" r:id="rId8" imgW="291960" imgH="228600" progId="Equation.DSMT4">
              <p:embed/>
            </p:oleObj>
          </a:graphicData>
        </a:graphic>
      </p:graphicFrame>
      <p:graphicFrame>
        <p:nvGraphicFramePr>
          <p:cNvPr id="30817" name="Object 97"/>
          <p:cNvGraphicFramePr>
            <a:graphicFrameLocks noChangeAspect="1"/>
          </p:cNvGraphicFramePr>
          <p:nvPr/>
        </p:nvGraphicFramePr>
        <p:xfrm>
          <a:off x="703263" y="3505200"/>
          <a:ext cx="1350962" cy="687388"/>
        </p:xfrm>
        <a:graphic>
          <a:graphicData uri="http://schemas.openxmlformats.org/presentationml/2006/ole">
            <p:oleObj spid="_x0000_s38915" name="Equation" r:id="rId9" imgW="482400" imgH="253800" progId="Equation.DSMT4">
              <p:embed/>
            </p:oleObj>
          </a:graphicData>
        </a:graphic>
      </p:graphicFrame>
      <p:graphicFrame>
        <p:nvGraphicFramePr>
          <p:cNvPr id="42" name="Object 97"/>
          <p:cNvGraphicFramePr>
            <a:graphicFrameLocks noChangeAspect="1"/>
          </p:cNvGraphicFramePr>
          <p:nvPr/>
        </p:nvGraphicFramePr>
        <p:xfrm>
          <a:off x="1944688" y="3506788"/>
          <a:ext cx="960437" cy="685800"/>
        </p:xfrm>
        <a:graphic>
          <a:graphicData uri="http://schemas.openxmlformats.org/presentationml/2006/ole">
            <p:oleObj spid="_x0000_s38916" name="Equation" r:id="rId10" imgW="342720" imgH="253800" progId="Equation.DSMT4">
              <p:embed/>
            </p:oleObj>
          </a:graphicData>
        </a:graphic>
      </p:graphicFrame>
      <p:graphicFrame>
        <p:nvGraphicFramePr>
          <p:cNvPr id="43" name="Object 97"/>
          <p:cNvGraphicFramePr>
            <a:graphicFrameLocks noChangeAspect="1"/>
          </p:cNvGraphicFramePr>
          <p:nvPr/>
        </p:nvGraphicFramePr>
        <p:xfrm>
          <a:off x="2828925" y="3506788"/>
          <a:ext cx="923925" cy="685800"/>
        </p:xfrm>
        <a:graphic>
          <a:graphicData uri="http://schemas.openxmlformats.org/presentationml/2006/ole">
            <p:oleObj spid="_x0000_s38917" name="Equation" r:id="rId11" imgW="330120" imgH="253800" progId="Equation.DSMT4">
              <p:embed/>
            </p:oleObj>
          </a:graphicData>
        </a:graphic>
      </p:graphicFrame>
      <p:graphicFrame>
        <p:nvGraphicFramePr>
          <p:cNvPr id="44" name="Object 97"/>
          <p:cNvGraphicFramePr>
            <a:graphicFrameLocks noChangeAspect="1"/>
          </p:cNvGraphicFramePr>
          <p:nvPr/>
        </p:nvGraphicFramePr>
        <p:xfrm>
          <a:off x="4897438" y="4259263"/>
          <a:ext cx="817562" cy="617537"/>
        </p:xfrm>
        <a:graphic>
          <a:graphicData uri="http://schemas.openxmlformats.org/presentationml/2006/ole">
            <p:oleObj spid="_x0000_s38918" name="Equation" r:id="rId12" imgW="291960" imgH="228600" progId="Equation.DSMT4">
              <p:embed/>
            </p:oleObj>
          </a:graphicData>
        </a:graphic>
      </p:graphicFrame>
      <p:graphicFrame>
        <p:nvGraphicFramePr>
          <p:cNvPr id="45" name="Object 97"/>
          <p:cNvGraphicFramePr>
            <a:graphicFrameLocks noChangeAspect="1"/>
          </p:cNvGraphicFramePr>
          <p:nvPr/>
        </p:nvGraphicFramePr>
        <p:xfrm>
          <a:off x="2438400" y="4267200"/>
          <a:ext cx="1957387" cy="685800"/>
        </p:xfrm>
        <a:graphic>
          <a:graphicData uri="http://schemas.openxmlformats.org/presentationml/2006/ole">
            <p:oleObj spid="_x0000_s38919" name="Equation" r:id="rId13" imgW="698400" imgH="253800" progId="Equation.DSMT4">
              <p:embed/>
            </p:oleObj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685800" y="4310062"/>
            <a:ext cx="434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b.So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228600" y="76200"/>
            <a:ext cx="8915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KIỂM TRA BÀI CŨ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20" grpId="0" animBg="1"/>
      <p:bldP spid="21" grpId="0" animBg="1"/>
      <p:bldP spid="22" grpId="0" animBg="1"/>
      <p:bldP spid="24" grpId="0" animBg="1"/>
      <p:bldP spid="25" grpId="0" animBg="1"/>
      <p:bldP spid="26" grpId="0" animBg="1"/>
      <p:bldP spid="27" grpId="0" animBg="1"/>
      <p:bldP spid="40" grpId="0"/>
      <p:bldP spid="47" grpId="0"/>
      <p:bldP spid="3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228600" y="0"/>
            <a:ext cx="891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xOy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yOz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xOz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33400" y="1030069"/>
            <a:ext cx="80772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 dirty="0" err="1" smtClean="0">
                <a:solidFill>
                  <a:srgbClr val="C00000"/>
                </a:solidFill>
                <a:latin typeface="Times New Roman" pitchFamily="18" charset="0"/>
              </a:rPr>
              <a:t>Ví</a:t>
            </a:r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C00000"/>
                </a:solidFill>
                <a:latin typeface="Times New Roman" pitchFamily="18" charset="0"/>
              </a:rPr>
              <a:t>dụ</a:t>
            </a:r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</a:rPr>
              <a:t> 3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</a:rPr>
              <a:t>:</a:t>
            </a:r>
            <a:r>
              <a:rPr lang="vi-VN" sz="36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vi-VN" sz="3600" dirty="0" smtClean="0">
                <a:latin typeface="Times New Roman" pitchFamily="18" charset="0"/>
              </a:rPr>
              <a:t>Cho tia Ot nằm giữa 2 tia Ox, Oy</a:t>
            </a:r>
            <a:r>
              <a:rPr lang="vi-VN" sz="3600" dirty="0" smtClean="0">
                <a:solidFill>
                  <a:srgbClr val="C00000"/>
                </a:solidFill>
                <a:latin typeface="Times New Roman" pitchFamily="18" charset="0"/>
              </a:rPr>
              <a:t>,</a:t>
            </a:r>
          </a:p>
          <a:p>
            <a:pPr>
              <a:spcBef>
                <a:spcPct val="50000"/>
              </a:spcBef>
            </a:pPr>
            <a:r>
              <a:rPr lang="vi-VN" sz="3600" dirty="0" smtClean="0">
                <a:solidFill>
                  <a:srgbClr val="C00000"/>
                </a:solidFill>
                <a:latin typeface="Times New Roman" pitchFamily="18" charset="0"/>
              </a:rPr>
              <a:t>                                    </a:t>
            </a:r>
            <a:r>
              <a:rPr lang="vi-VN" sz="3600" dirty="0" smtClean="0">
                <a:latin typeface="Times New Roman" pitchFamily="18" charset="0"/>
              </a:rPr>
              <a:t>. Tính  </a:t>
            </a:r>
            <a:endParaRPr lang="en-US" sz="3600" dirty="0">
              <a:latin typeface="Times New Roman" pitchFamily="18" charset="0"/>
            </a:endParaRPr>
          </a:p>
        </p:txBody>
      </p:sp>
      <p:graphicFrame>
        <p:nvGraphicFramePr>
          <p:cNvPr id="30817" name="Object 97"/>
          <p:cNvGraphicFramePr>
            <a:graphicFrameLocks noChangeAspect="1"/>
          </p:cNvGraphicFramePr>
          <p:nvPr/>
        </p:nvGraphicFramePr>
        <p:xfrm>
          <a:off x="895350" y="1828800"/>
          <a:ext cx="1924050" cy="687388"/>
        </p:xfrm>
        <a:graphic>
          <a:graphicData uri="http://schemas.openxmlformats.org/presentationml/2006/ole">
            <p:oleObj spid="_x0000_s26626" name="Equation" r:id="rId3" imgW="685800" imgH="253800" progId="Equation.DSMT4">
              <p:embed/>
            </p:oleObj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2895600" y="1828800"/>
          <a:ext cx="2027238" cy="685800"/>
        </p:xfrm>
        <a:graphic>
          <a:graphicData uri="http://schemas.openxmlformats.org/presentationml/2006/ole">
            <p:oleObj spid="_x0000_s26627" name="Equation" r:id="rId4" imgW="723600" imgH="253800" progId="Equation.DSMT4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5883275" y="1828800"/>
          <a:ext cx="746125" cy="685800"/>
        </p:xfrm>
        <a:graphic>
          <a:graphicData uri="http://schemas.openxmlformats.org/presentationml/2006/ole">
            <p:oleObj spid="_x0000_s26628" name="Equation" r:id="rId5" imgW="266400" imgH="253800" progId="Equation.DSMT4">
              <p:embed/>
            </p:oleObj>
          </a:graphicData>
        </a:graphic>
      </p:graphicFrame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76198" y="2563069"/>
            <a:ext cx="4315402" cy="277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09600" y="3048000"/>
            <a:ext cx="4191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endParaRPr lang="vi-VN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Ox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7"/>
          <p:cNvGraphicFramePr>
            <a:graphicFrameLocks noChangeAspect="1"/>
          </p:cNvGraphicFramePr>
          <p:nvPr/>
        </p:nvGraphicFramePr>
        <p:xfrm>
          <a:off x="1103313" y="4267200"/>
          <a:ext cx="2846387" cy="685800"/>
        </p:xfrm>
        <a:graphic>
          <a:graphicData uri="http://schemas.openxmlformats.org/presentationml/2006/ole">
            <p:oleObj spid="_x0000_s26630" name="Equation" r:id="rId7" imgW="1054080" imgH="253800" progId="Equation.DSMT4">
              <p:embed/>
            </p:oleObj>
          </a:graphicData>
        </a:graphic>
      </p:graphicFrame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85800" y="25146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600" b="1" dirty="0" smtClean="0">
                <a:latin typeface="Times New Roman" pitchFamily="18" charset="0"/>
              </a:rPr>
              <a:t>Giải:</a:t>
            </a:r>
            <a:endParaRPr lang="en-US" sz="3600" b="1" dirty="0">
              <a:latin typeface="Times New Roman" pitchFamily="18" charset="0"/>
            </a:endParaRPr>
          </a:p>
        </p:txBody>
      </p:sp>
      <p:graphicFrame>
        <p:nvGraphicFramePr>
          <p:cNvPr id="7" name="Object 97"/>
          <p:cNvGraphicFramePr>
            <a:graphicFrameLocks noChangeAspect="1"/>
          </p:cNvGraphicFramePr>
          <p:nvPr/>
        </p:nvGraphicFramePr>
        <p:xfrm>
          <a:off x="1143000" y="4876800"/>
          <a:ext cx="2776538" cy="685800"/>
        </p:xfrm>
        <a:graphic>
          <a:graphicData uri="http://schemas.openxmlformats.org/presentationml/2006/ole">
            <p:oleObj spid="_x0000_s26631" name="Equation" r:id="rId8" imgW="1028520" imgH="253800" progId="Equation.DSMT4">
              <p:embed/>
            </p:oleObj>
          </a:graphicData>
        </a:graphic>
      </p:graphicFrame>
      <p:graphicFrame>
        <p:nvGraphicFramePr>
          <p:cNvPr id="8" name="Object 97"/>
          <p:cNvGraphicFramePr>
            <a:graphicFrameLocks noChangeAspect="1"/>
          </p:cNvGraphicFramePr>
          <p:nvPr/>
        </p:nvGraphicFramePr>
        <p:xfrm>
          <a:off x="2057400" y="5562600"/>
          <a:ext cx="3736975" cy="685800"/>
        </p:xfrm>
        <a:graphic>
          <a:graphicData uri="http://schemas.openxmlformats.org/presentationml/2006/ole">
            <p:oleObj spid="_x0000_s26632" name="Equation" r:id="rId9" imgW="138420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" dur="500"/>
                                        <p:tgtEl>
                                          <p:spTgt spid="30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228600" y="-51375"/>
            <a:ext cx="81502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g</a:t>
            </a:r>
            <a:r>
              <a:rPr lang="en-GB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óc</a:t>
            </a:r>
            <a:r>
              <a:rPr lang="en-GB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GB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GB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GB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GB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bù</a:t>
            </a:r>
            <a:r>
              <a:rPr lang="en-GB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GB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GB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bù</a:t>
            </a:r>
            <a:endParaRPr lang="en-GB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304800" y="405825"/>
            <a:ext cx="3886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vi-V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g</a:t>
            </a:r>
            <a:r>
              <a:rPr lang="en-GB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óc</a:t>
            </a:r>
            <a:r>
              <a:rPr lang="en-GB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GB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GB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74" name="Text Box 14"/>
          <p:cNvSpPr txBox="1">
            <a:spLocks noChangeArrowheads="1"/>
          </p:cNvSpPr>
          <p:nvPr/>
        </p:nvSpPr>
        <p:spPr bwMode="auto">
          <a:xfrm>
            <a:off x="304800" y="3604498"/>
            <a:ext cx="418209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à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latin typeface="Times New Roman" pitchFamily="18" charset="0"/>
                <a:cs typeface="Times New Roman" pitchFamily="18" charset="0"/>
              </a:rPr>
              <a:t>Oy</a:t>
            </a:r>
            <a:endParaRPr lang="en-GB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76" name="Text Box 16"/>
          <p:cNvSpPr txBox="1">
            <a:spLocks noChangeArrowheads="1"/>
          </p:cNvSpPr>
          <p:nvPr/>
        </p:nvSpPr>
        <p:spPr bwMode="auto">
          <a:xfrm>
            <a:off x="228600" y="4643497"/>
            <a:ext cx="44196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C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ạnh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Ox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Oz </a:t>
            </a:r>
            <a:r>
              <a:rPr lang="en-GB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GB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GB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GB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GB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GB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GB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GB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GB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GB" sz="32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GB" sz="32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6577" name="Text Box 17"/>
          <p:cNvSpPr txBox="1">
            <a:spLocks noChangeArrowheads="1"/>
          </p:cNvSpPr>
          <p:nvPr/>
        </p:nvSpPr>
        <p:spPr bwMode="auto">
          <a:xfrm>
            <a:off x="4594225" y="4567297"/>
            <a:ext cx="4549775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 C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ạnh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Bt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Bm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GB" sz="32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32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579" name="Line 19"/>
          <p:cNvSpPr>
            <a:spLocks noChangeShapeType="1"/>
          </p:cNvSpPr>
          <p:nvPr/>
        </p:nvSpPr>
        <p:spPr bwMode="auto">
          <a:xfrm flipH="1">
            <a:off x="4454842" y="1341438"/>
            <a:ext cx="45719" cy="55165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6580" name="Text Box 20"/>
          <p:cNvSpPr txBox="1">
            <a:spLocks noChangeArrowheads="1"/>
          </p:cNvSpPr>
          <p:nvPr/>
        </p:nvSpPr>
        <p:spPr bwMode="auto">
          <a:xfrm>
            <a:off x="4724400" y="2819400"/>
            <a:ext cx="4191000" cy="30469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g</a:t>
            </a:r>
            <a:r>
              <a:rPr lang="en-GB" sz="3200" b="1" dirty="0" err="1">
                <a:latin typeface="Times New Roman" pitchFamily="18" charset="0"/>
                <a:cs typeface="Times New Roman" pitchFamily="18" charset="0"/>
              </a:rPr>
              <a:t>óc</a:t>
            </a: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GB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GB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GB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GB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GB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GB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GB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GB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GB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GB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GB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GB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GB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GB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bờ</a:t>
            </a:r>
            <a:r>
              <a:rPr lang="en-GB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GB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GB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30817" name="Object 97"/>
          <p:cNvGraphicFramePr>
            <a:graphicFrameLocks noChangeAspect="1"/>
          </p:cNvGraphicFramePr>
          <p:nvPr/>
        </p:nvGraphicFramePr>
        <p:xfrm>
          <a:off x="882650" y="3526710"/>
          <a:ext cx="854075" cy="687388"/>
        </p:xfrm>
        <a:graphic>
          <a:graphicData uri="http://schemas.openxmlformats.org/presentationml/2006/ole">
            <p:oleObj spid="_x0000_s20481" name="Equation" r:id="rId3" imgW="304560" imgH="253800" progId="Equation.DSMT4">
              <p:embed/>
            </p:oleObj>
          </a:graphicData>
        </a:graphic>
      </p:graphicFrame>
      <p:graphicFrame>
        <p:nvGraphicFramePr>
          <p:cNvPr id="2" name="Object 97"/>
          <p:cNvGraphicFramePr>
            <a:graphicFrameLocks noChangeAspect="1"/>
          </p:cNvGraphicFramePr>
          <p:nvPr/>
        </p:nvGraphicFramePr>
        <p:xfrm>
          <a:off x="2270125" y="3505200"/>
          <a:ext cx="854075" cy="687387"/>
        </p:xfrm>
        <a:graphic>
          <a:graphicData uri="http://schemas.openxmlformats.org/presentationml/2006/ole">
            <p:oleObj spid="_x0000_s20482" name="Equation" r:id="rId4" imgW="304560" imgH="253800" progId="Equation.DSMT4">
              <p:embed/>
            </p:oleObj>
          </a:graphicData>
        </a:graphic>
      </p:graphicFrame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990600"/>
            <a:ext cx="2971800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47024" y="1295400"/>
            <a:ext cx="330891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4670425" y="3652897"/>
            <a:ext cx="418209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à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GB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GB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Bn</a:t>
            </a:r>
            <a:endParaRPr lang="en-GB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" name="Object 97"/>
          <p:cNvGraphicFramePr>
            <a:graphicFrameLocks noChangeAspect="1"/>
          </p:cNvGraphicFramePr>
          <p:nvPr/>
        </p:nvGraphicFramePr>
        <p:xfrm>
          <a:off x="5365750" y="3568759"/>
          <a:ext cx="746125" cy="617538"/>
        </p:xfrm>
        <a:graphic>
          <a:graphicData uri="http://schemas.openxmlformats.org/presentationml/2006/ole">
            <p:oleObj spid="_x0000_s20485" name="Equation" r:id="rId7" imgW="266400" imgH="228600" progId="Equation.DSMT4">
              <p:embed/>
            </p:oleObj>
          </a:graphicData>
        </a:graphic>
      </p:graphicFrame>
      <p:graphicFrame>
        <p:nvGraphicFramePr>
          <p:cNvPr id="22" name="Object 97"/>
          <p:cNvGraphicFramePr>
            <a:graphicFrameLocks noChangeAspect="1"/>
          </p:cNvGraphicFramePr>
          <p:nvPr/>
        </p:nvGraphicFramePr>
        <p:xfrm>
          <a:off x="6619875" y="3567172"/>
          <a:ext cx="923925" cy="619125"/>
        </p:xfrm>
        <a:graphic>
          <a:graphicData uri="http://schemas.openxmlformats.org/presentationml/2006/ole">
            <p:oleObj spid="_x0000_s20486" name="Equation" r:id="rId8" imgW="330120" imgH="228600" progId="Equation.DSMT4">
              <p:embed/>
            </p:oleObj>
          </a:graphicData>
        </a:graphic>
      </p:graphicFrame>
      <p:cxnSp>
        <p:nvCxnSpPr>
          <p:cNvPr id="24" name="Straight Connector 23"/>
          <p:cNvCxnSpPr/>
          <p:nvPr/>
        </p:nvCxnSpPr>
        <p:spPr>
          <a:xfrm flipV="1">
            <a:off x="1066800" y="1752600"/>
            <a:ext cx="2590800" cy="13716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5867400" y="2971800"/>
            <a:ext cx="1981200" cy="76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65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65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65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665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665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665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665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665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6658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665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4" grpId="0"/>
      <p:bldP spid="66576" grpId="0"/>
      <p:bldP spid="66577" grpId="0"/>
      <p:bldP spid="66577" grpId="1"/>
      <p:bldP spid="66580" grpId="0" build="allAtOnce" animBg="1"/>
      <p:bldP spid="20" grpId="0"/>
      <p:bldP spid="20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228600" y="-51375"/>
            <a:ext cx="81502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g</a:t>
            </a:r>
            <a:r>
              <a:rPr lang="en-GB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óc</a:t>
            </a:r>
            <a:r>
              <a:rPr lang="en-GB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GB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GB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GB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GB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bù</a:t>
            </a:r>
            <a:r>
              <a:rPr lang="en-GB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GB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GB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bù</a:t>
            </a:r>
            <a:endParaRPr lang="en-GB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04800" y="482025"/>
            <a:ext cx="3886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b)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g</a:t>
            </a:r>
            <a:r>
              <a:rPr lang="en-GB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óc</a:t>
            </a:r>
            <a:r>
              <a:rPr lang="en-GB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vi-V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ụ</a:t>
            </a:r>
            <a:r>
              <a:rPr lang="en-GB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GB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838200"/>
            <a:ext cx="838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90</a:t>
            </a:r>
            <a:r>
              <a:rPr lang="en-US" sz="32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1600200"/>
            <a:ext cx="1295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u="sng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2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u="sng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762000" y="2133600"/>
            <a:ext cx="44133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60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762000" y="2819400"/>
            <a:ext cx="44133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2) G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óc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35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5029200" y="2158425"/>
            <a:ext cx="15295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30</a:t>
            </a:r>
            <a:r>
              <a:rPr lang="en-US" sz="32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05400" y="2768025"/>
            <a:ext cx="15295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55</a:t>
            </a:r>
            <a:r>
              <a:rPr lang="en-US" sz="3200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6433" y="3810000"/>
            <a:ext cx="3270967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3352800"/>
            <a:ext cx="323037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519429">
            <a:off x="300573" y="3608223"/>
            <a:ext cx="2516524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-51375"/>
            <a:ext cx="81502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g</a:t>
            </a:r>
            <a:r>
              <a:rPr lang="en-GB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óc</a:t>
            </a:r>
            <a:r>
              <a:rPr lang="en-GB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GB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GB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GB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GB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bù</a:t>
            </a:r>
            <a:r>
              <a:rPr lang="en-GB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GB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GB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bù</a:t>
            </a:r>
            <a:endParaRPr lang="en-GB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04800" y="482025"/>
            <a:ext cx="3886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c)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g</a:t>
            </a:r>
            <a:r>
              <a:rPr lang="en-GB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óc</a:t>
            </a:r>
            <a:r>
              <a:rPr lang="en-GB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bù</a:t>
            </a:r>
            <a:r>
              <a:rPr lang="en-GB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GB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990600"/>
            <a:ext cx="8280920" cy="7425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bù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180</a:t>
            </a:r>
            <a:r>
              <a:rPr lang="en-US" sz="3200" baseline="3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533400" y="1752600"/>
            <a:ext cx="558434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i="1" u="sng" dirty="0" err="1" smtClean="0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2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u="sng" dirty="0" err="1" smtClean="0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óc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110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70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16850" y="1929825"/>
            <a:ext cx="28985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bù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2445603"/>
            <a:ext cx="43348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3200" i="1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err="1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óc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76800" y="2615625"/>
            <a:ext cx="28985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bù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>
              <a:solidFill>
                <a:srgbClr val="C00000"/>
              </a:solidFill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3352800"/>
            <a:ext cx="247650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" y="3505200"/>
            <a:ext cx="29527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70990" y="4038600"/>
            <a:ext cx="377301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28600" y="0"/>
            <a:ext cx="3048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d)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g</a:t>
            </a:r>
            <a:r>
              <a:rPr lang="en-GB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óc</a:t>
            </a:r>
            <a:r>
              <a:rPr lang="en-GB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kề bù</a:t>
            </a:r>
            <a:endParaRPr lang="en-GB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685800"/>
            <a:ext cx="868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góc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</a:rPr>
              <a:t>vừa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</a:rPr>
              <a:t>kề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</a:rPr>
              <a:t>nhau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,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</a:rPr>
              <a:t>vừa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</a:rPr>
              <a:t>bù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</a:rPr>
              <a:t>n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</a:rPr>
              <a:t>hau</a:t>
            </a:r>
            <a:r>
              <a:rPr lang="vi-VN" sz="32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</a:rPr>
              <a:t>hai</a:t>
            </a:r>
            <a:r>
              <a:rPr lang="en-US" sz="3200" dirty="0" smtClean="0"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</a:rPr>
              <a:t>góc</a:t>
            </a:r>
            <a:r>
              <a:rPr lang="vi-VN" sz="32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</a:rPr>
              <a:t>kề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</a:rPr>
              <a:t>bù</a:t>
            </a:r>
            <a:endParaRPr lang="en-US" sz="3200" b="1" dirty="0">
              <a:solidFill>
                <a:srgbClr val="C00000"/>
              </a:solidFill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6150" y="1600200"/>
            <a:ext cx="36938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1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1999" y="1524000"/>
            <a:ext cx="3581401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914400" y="4795897"/>
            <a:ext cx="750237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bù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817" name="Object 1"/>
          <p:cNvGraphicFramePr>
            <a:graphicFrameLocks noChangeAspect="1"/>
          </p:cNvGraphicFramePr>
          <p:nvPr/>
        </p:nvGraphicFramePr>
        <p:xfrm>
          <a:off x="838200" y="3581400"/>
          <a:ext cx="2665412" cy="617537"/>
        </p:xfrm>
        <a:graphic>
          <a:graphicData uri="http://schemas.openxmlformats.org/presentationml/2006/ole">
            <p:oleObj spid="_x0000_s34817" name="Equation" r:id="rId5" imgW="952200" imgH="228600" progId="Equation.DSMT4">
              <p:embed/>
            </p:oleObj>
          </a:graphicData>
        </a:graphic>
      </p:graphicFrame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5638800" y="3614737"/>
          <a:ext cx="2628900" cy="652463"/>
        </p:xfrm>
        <a:graphic>
          <a:graphicData uri="http://schemas.openxmlformats.org/presentationml/2006/ole">
            <p:oleObj spid="_x0000_s34818" name="Equation" r:id="rId6" imgW="939600" imgH="241200" progId="Equation.DSMT4">
              <p:embed/>
            </p:oleObj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85800" y="4114800"/>
            <a:ext cx="3048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GB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óc</a:t>
            </a:r>
            <a:r>
              <a:rPr lang="en-GB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kề bù</a:t>
            </a:r>
            <a:endParaRPr lang="en-GB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791200" y="4343400"/>
            <a:ext cx="3048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GB" sz="32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óc</a:t>
            </a:r>
            <a:r>
              <a:rPr lang="en-GB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kề bù</a:t>
            </a:r>
            <a:endParaRPr lang="en-GB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6705600" y="3758625"/>
            <a:ext cx="762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endParaRPr lang="en-GB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90600" y="6096000"/>
            <a:ext cx="7010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bù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180</a:t>
            </a:r>
            <a:r>
              <a:rPr lang="en-US" sz="32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Single Corner Rectangle 4"/>
          <p:cNvSpPr/>
          <p:nvPr/>
        </p:nvSpPr>
        <p:spPr>
          <a:xfrm>
            <a:off x="391344" y="76200"/>
            <a:ext cx="8524056" cy="914400"/>
          </a:xfrm>
          <a:prstGeom prst="snip1Rect">
            <a:avLst/>
          </a:prstGeom>
          <a:solidFill>
            <a:schemeClr val="accent3">
              <a:lumMod val="20000"/>
              <a:lumOff val="80000"/>
            </a:schemeClr>
          </a:solidFill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4: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906646"/>
            <a:ext cx="8715631" cy="4351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28600" y="5257800"/>
            <a:ext cx="291137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Hai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góc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phụ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</a:rPr>
              <a:t>nhau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276600" y="5267980"/>
            <a:ext cx="271099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chemeClr val="accent4"/>
                </a:solidFill>
                <a:latin typeface="Times New Roman" pitchFamily="18" charset="0"/>
              </a:rPr>
              <a:t>Hai</a:t>
            </a:r>
            <a:r>
              <a:rPr lang="en-US" sz="2800" b="1" dirty="0">
                <a:solidFill>
                  <a:schemeClr val="accent4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4"/>
                </a:solidFill>
                <a:latin typeface="Times New Roman" pitchFamily="18" charset="0"/>
              </a:rPr>
              <a:t>góc</a:t>
            </a:r>
            <a:r>
              <a:rPr lang="en-US" sz="2800" b="1" dirty="0">
                <a:solidFill>
                  <a:schemeClr val="accent4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4"/>
                </a:solidFill>
                <a:latin typeface="Times New Roman" pitchFamily="18" charset="0"/>
              </a:rPr>
              <a:t>bù</a:t>
            </a:r>
            <a:r>
              <a:rPr lang="en-US" sz="2800" b="1" dirty="0">
                <a:solidFill>
                  <a:schemeClr val="accent4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4"/>
                </a:solidFill>
                <a:latin typeface="Times New Roman" pitchFamily="18" charset="0"/>
              </a:rPr>
              <a:t>nhau</a:t>
            </a:r>
            <a:endParaRPr lang="en-US" sz="2800" b="1" dirty="0">
              <a:solidFill>
                <a:schemeClr val="accent4"/>
              </a:solidFill>
              <a:latin typeface="Times New Roman" pitchFamily="18" charset="0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6484938" y="5267980"/>
            <a:ext cx="22894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Hai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góc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kề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bù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346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28600" y="-51375"/>
            <a:ext cx="81502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g</a:t>
            </a:r>
            <a:r>
              <a:rPr lang="en-GB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óc</a:t>
            </a:r>
            <a:r>
              <a:rPr lang="en-GB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GB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GB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GB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GB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bù</a:t>
            </a:r>
            <a:r>
              <a:rPr lang="en-GB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GB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GB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bù</a:t>
            </a:r>
            <a:endParaRPr lang="en-GB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533400" y="533400"/>
            <a:ext cx="838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 dirty="0" err="1" smtClean="0">
                <a:solidFill>
                  <a:srgbClr val="C00000"/>
                </a:solidFill>
                <a:latin typeface="Times New Roman" pitchFamily="18" charset="0"/>
              </a:rPr>
              <a:t>Ví</a:t>
            </a:r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C00000"/>
                </a:solidFill>
                <a:latin typeface="Times New Roman" pitchFamily="18" charset="0"/>
              </a:rPr>
              <a:t>dụ</a:t>
            </a:r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</a:rPr>
              <a:t> 5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</a:rPr>
              <a:t>:</a:t>
            </a:r>
            <a:r>
              <a:rPr lang="vi-VN" sz="36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vi-VN" sz="3600" dirty="0" smtClean="0">
                <a:latin typeface="Times New Roman" pitchFamily="18" charset="0"/>
              </a:rPr>
              <a:t>Cho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hai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góc</a:t>
            </a:r>
            <a:r>
              <a:rPr lang="en-US" sz="3600" dirty="0" smtClean="0">
                <a:latin typeface="Times New Roman" pitchFamily="18" charset="0"/>
              </a:rPr>
              <a:t>         </a:t>
            </a:r>
            <a:r>
              <a:rPr lang="en-US" sz="3600" dirty="0" err="1" smtClean="0">
                <a:latin typeface="Times New Roman" pitchFamily="18" charset="0"/>
              </a:rPr>
              <a:t>và</a:t>
            </a:r>
            <a:r>
              <a:rPr lang="en-US" sz="3600" dirty="0" smtClean="0">
                <a:latin typeface="Times New Roman" pitchFamily="18" charset="0"/>
              </a:rPr>
              <a:t>        </a:t>
            </a:r>
            <a:r>
              <a:rPr lang="en-US" sz="3600" dirty="0" err="1" smtClean="0">
                <a:latin typeface="Times New Roman" pitchFamily="18" charset="0"/>
              </a:rPr>
              <a:t>là</a:t>
            </a:r>
            <a:r>
              <a:rPr lang="en-US" sz="3600" dirty="0" smtClean="0">
                <a:latin typeface="Times New Roman" pitchFamily="18" charset="0"/>
              </a:rPr>
              <a:t> 2 </a:t>
            </a:r>
            <a:r>
              <a:rPr lang="en-US" sz="3600" dirty="0" err="1" smtClean="0">
                <a:latin typeface="Times New Roman" pitchFamily="18" charset="0"/>
              </a:rPr>
              <a:t>góc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kề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bù</a:t>
            </a:r>
            <a:r>
              <a:rPr lang="en-US" sz="3600" dirty="0" smtClean="0">
                <a:latin typeface="Times New Roman" pitchFamily="18" charset="0"/>
              </a:rPr>
              <a:t>. </a:t>
            </a:r>
            <a:r>
              <a:rPr lang="en-US" sz="3600" dirty="0" err="1" smtClean="0">
                <a:latin typeface="Times New Roman" pitchFamily="18" charset="0"/>
              </a:rPr>
              <a:t>Biết</a:t>
            </a:r>
            <a:r>
              <a:rPr lang="en-US" sz="3600" dirty="0" smtClean="0">
                <a:latin typeface="Times New Roman" pitchFamily="18" charset="0"/>
              </a:rPr>
              <a:t>                 </a:t>
            </a:r>
            <a:r>
              <a:rPr lang="vi-VN" sz="36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</a:rPr>
              <a:t>t</a:t>
            </a:r>
            <a:r>
              <a:rPr lang="vi-VN" sz="3600" dirty="0" smtClean="0">
                <a:latin typeface="Times New Roman" pitchFamily="18" charset="0"/>
              </a:rPr>
              <a:t>ính  </a:t>
            </a:r>
            <a:endParaRPr lang="en-US" sz="3600" dirty="0">
              <a:latin typeface="Times New Roman" pitchFamily="18" charset="0"/>
            </a:endParaRPr>
          </a:p>
        </p:txBody>
      </p:sp>
      <p:graphicFrame>
        <p:nvGraphicFramePr>
          <p:cNvPr id="4" name="Object 97"/>
          <p:cNvGraphicFramePr>
            <a:graphicFrameLocks noChangeAspect="1"/>
          </p:cNvGraphicFramePr>
          <p:nvPr/>
        </p:nvGraphicFramePr>
        <p:xfrm>
          <a:off x="2620962" y="1065213"/>
          <a:ext cx="2103438" cy="687387"/>
        </p:xfrm>
        <a:graphic>
          <a:graphicData uri="http://schemas.openxmlformats.org/presentationml/2006/ole">
            <p:oleObj spid="_x0000_s28674" name="Equation" r:id="rId3" imgW="749160" imgH="253800" progId="Equation.DSMT4">
              <p:embed/>
            </p:oleObj>
          </a:graphicData>
        </a:graphic>
      </p:graphicFrame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5562600" y="1066800"/>
          <a:ext cx="746125" cy="685800"/>
        </p:xfrm>
        <a:graphic>
          <a:graphicData uri="http://schemas.openxmlformats.org/presentationml/2006/ole">
            <p:oleObj spid="_x0000_s28675" name="Equation" r:id="rId4" imgW="266400" imgH="253800" progId="Equation.DSMT4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6097587" y="533400"/>
          <a:ext cx="746125" cy="685800"/>
        </p:xfrm>
        <a:graphic>
          <a:graphicData uri="http://schemas.openxmlformats.org/presentationml/2006/ole">
            <p:oleObj spid="_x0000_s28676" name="Equation" r:id="rId5" imgW="266400" imgH="253800" progId="Equation.DSMT4">
              <p:embed/>
            </p:oleObj>
          </a:graphicData>
        </a:graphic>
      </p:graphicFrame>
      <p:graphicFrame>
        <p:nvGraphicFramePr>
          <p:cNvPr id="30817" name="Object 8"/>
          <p:cNvGraphicFramePr>
            <a:graphicFrameLocks noChangeAspect="1"/>
          </p:cNvGraphicFramePr>
          <p:nvPr/>
        </p:nvGraphicFramePr>
        <p:xfrm>
          <a:off x="4648200" y="533400"/>
          <a:ext cx="782637" cy="617537"/>
        </p:xfrm>
        <a:graphic>
          <a:graphicData uri="http://schemas.openxmlformats.org/presentationml/2006/ole">
            <p:oleObj spid="_x0000_s28680" name="Equation" r:id="rId6" imgW="279360" imgH="228600" progId="Equation.DSMT4">
              <p:embed/>
            </p:oleObj>
          </a:graphicData>
        </a:graphic>
      </p:graphicFrame>
      <p:graphicFrame>
        <p:nvGraphicFramePr>
          <p:cNvPr id="2" name="Object 9"/>
          <p:cNvGraphicFramePr>
            <a:graphicFrameLocks noChangeAspect="1"/>
          </p:cNvGraphicFramePr>
          <p:nvPr/>
        </p:nvGraphicFramePr>
        <p:xfrm>
          <a:off x="3276600" y="1752600"/>
          <a:ext cx="746125" cy="685800"/>
        </p:xfrm>
        <a:graphic>
          <a:graphicData uri="http://schemas.openxmlformats.org/presentationml/2006/ole">
            <p:oleObj spid="_x0000_s28681" name="Equation" r:id="rId7" imgW="266400" imgH="253800" progId="Equation.DSMT4">
              <p:embed/>
            </p:oleObj>
          </a:graphicData>
        </a:graphic>
      </p:graphicFrame>
      <p:graphicFrame>
        <p:nvGraphicFramePr>
          <p:cNvPr id="13" name="Object 10"/>
          <p:cNvGraphicFramePr>
            <a:graphicFrameLocks noChangeAspect="1"/>
          </p:cNvGraphicFramePr>
          <p:nvPr/>
        </p:nvGraphicFramePr>
        <p:xfrm>
          <a:off x="1676400" y="1752600"/>
          <a:ext cx="782637" cy="617538"/>
        </p:xfrm>
        <a:graphic>
          <a:graphicData uri="http://schemas.openxmlformats.org/presentationml/2006/ole">
            <p:oleObj spid="_x0000_s28682" name="Equation" r:id="rId8" imgW="279360" imgH="228600" progId="Equation.DSMT4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590800" y="18288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38600" y="1828800"/>
            <a:ext cx="2667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bù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90800" y="27432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Ot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038600" y="26918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Oy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43000" y="27680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Ox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16200000" flipH="1">
            <a:off x="2286000" y="2362200"/>
            <a:ext cx="38100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20" idx="0"/>
          </p:cNvCxnSpPr>
          <p:nvPr/>
        </p:nvCxnSpPr>
        <p:spPr>
          <a:xfrm rot="10800000" flipV="1">
            <a:off x="1524000" y="2362199"/>
            <a:ext cx="457200" cy="40582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3086100" y="2400300"/>
            <a:ext cx="38100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6200000" flipH="1">
            <a:off x="3886200" y="2438400"/>
            <a:ext cx="30480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Left Bracket 31"/>
          <p:cNvSpPr/>
          <p:nvPr/>
        </p:nvSpPr>
        <p:spPr>
          <a:xfrm rot="16200000">
            <a:off x="2743200" y="2057400"/>
            <a:ext cx="457200" cy="3048000"/>
          </a:xfrm>
          <a:prstGeom prst="leftBracket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12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657600" y="4572000"/>
            <a:ext cx="6017894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9" name="Object 8"/>
          <p:cNvGraphicFramePr>
            <a:graphicFrameLocks noChangeAspect="1"/>
          </p:cNvGraphicFramePr>
          <p:nvPr/>
        </p:nvGraphicFramePr>
        <p:xfrm>
          <a:off x="5926138" y="5410200"/>
          <a:ext cx="855662" cy="549275"/>
        </p:xfrm>
        <a:graphic>
          <a:graphicData uri="http://schemas.openxmlformats.org/presentationml/2006/ole">
            <p:oleObj spid="_x0000_s28686" name="Equation" r:id="rId10" imgW="304560" imgH="203040" progId="Equation.DSMT4">
              <p:embed/>
            </p:oleObj>
          </a:graphicData>
        </a:graphic>
      </p:graphicFrame>
      <p:pic>
        <p:nvPicPr>
          <p:cNvPr id="40" name="Picture 39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733800" y="3733800"/>
            <a:ext cx="4953000" cy="2607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1" name="Straight Connector 40"/>
          <p:cNvCxnSpPr/>
          <p:nvPr/>
        </p:nvCxnSpPr>
        <p:spPr>
          <a:xfrm>
            <a:off x="3886200" y="6019800"/>
            <a:ext cx="2514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001000" y="60446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6172200" y="6034780"/>
            <a:ext cx="2514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227"/>
          <p:cNvSpPr>
            <a:spLocks noChangeArrowheads="1"/>
          </p:cNvSpPr>
          <p:nvPr/>
        </p:nvSpPr>
        <p:spPr bwMode="auto">
          <a:xfrm>
            <a:off x="6096000" y="5943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aseline="-25000" dirty="0"/>
          </a:p>
        </p:txBody>
      </p:sp>
      <p:sp>
        <p:nvSpPr>
          <p:cNvPr id="46" name="TextBox 45"/>
          <p:cNvSpPr txBox="1"/>
          <p:nvPr/>
        </p:nvSpPr>
        <p:spPr>
          <a:xfrm>
            <a:off x="3886200" y="60198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886200" y="4292025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Straight Connector 48"/>
          <p:cNvCxnSpPr>
            <a:endCxn id="44" idx="5"/>
          </p:cNvCxnSpPr>
          <p:nvPr/>
        </p:nvCxnSpPr>
        <p:spPr>
          <a:xfrm>
            <a:off x="3810000" y="4648200"/>
            <a:ext cx="2416082" cy="14254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227"/>
          <p:cNvSpPr>
            <a:spLocks noChangeArrowheads="1"/>
          </p:cNvSpPr>
          <p:nvPr/>
        </p:nvSpPr>
        <p:spPr bwMode="auto">
          <a:xfrm>
            <a:off x="4114800" y="4800600"/>
            <a:ext cx="76200" cy="76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1752600" y="3758625"/>
            <a:ext cx="259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7" grpId="1"/>
      <p:bldP spid="18" grpId="0"/>
      <p:bldP spid="20" grpId="0"/>
      <p:bldP spid="32" grpId="0" animBg="1"/>
      <p:bldP spid="42" grpId="0"/>
      <p:bldP spid="42" grpId="1"/>
      <p:bldP spid="44" grpId="0" animBg="1"/>
      <p:bldP spid="44" grpId="1" animBg="1"/>
      <p:bldP spid="46" grpId="0"/>
      <p:bldP spid="46" grpId="1"/>
      <p:bldP spid="47" grpId="0"/>
      <p:bldP spid="47" grpId="1"/>
      <p:bldP spid="50" grpId="0" animBg="1"/>
      <p:bldP spid="50" grpId="1" animBg="1"/>
      <p:bldP spid="3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228600" y="-51375"/>
            <a:ext cx="81502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g</a:t>
            </a:r>
            <a:r>
              <a:rPr lang="en-GB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óc</a:t>
            </a:r>
            <a:r>
              <a:rPr lang="en-GB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GB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GB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GB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GB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bù</a:t>
            </a:r>
            <a:r>
              <a:rPr lang="en-GB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GB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GB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bù</a:t>
            </a:r>
            <a:endParaRPr lang="en-GB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066800" y="3215952"/>
            <a:ext cx="60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97"/>
          <p:cNvGraphicFramePr>
            <a:graphicFrameLocks noChangeAspect="1"/>
          </p:cNvGraphicFramePr>
          <p:nvPr/>
        </p:nvGraphicFramePr>
        <p:xfrm>
          <a:off x="2106613" y="3749352"/>
          <a:ext cx="2846387" cy="685800"/>
        </p:xfrm>
        <a:graphic>
          <a:graphicData uri="http://schemas.openxmlformats.org/presentationml/2006/ole">
            <p:oleObj spid="_x0000_s29698" name="Equation" r:id="rId3" imgW="1054080" imgH="253800" progId="Equation.DSMT4">
              <p:embed/>
            </p:oleObj>
          </a:graphicData>
        </a:graphic>
      </p:graphicFrame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62000" y="25146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600" b="1" dirty="0" smtClean="0">
                <a:latin typeface="Times New Roman" pitchFamily="18" charset="0"/>
              </a:rPr>
              <a:t>Giải:</a:t>
            </a:r>
            <a:endParaRPr lang="en-US" sz="3600" b="1" dirty="0">
              <a:latin typeface="Times New Roman" pitchFamily="18" charset="0"/>
            </a:endParaRPr>
          </a:p>
        </p:txBody>
      </p:sp>
      <p:graphicFrame>
        <p:nvGraphicFramePr>
          <p:cNvPr id="6" name="Object 97"/>
          <p:cNvGraphicFramePr>
            <a:graphicFrameLocks noChangeAspect="1"/>
          </p:cNvGraphicFramePr>
          <p:nvPr/>
        </p:nvGraphicFramePr>
        <p:xfrm>
          <a:off x="1981200" y="4358952"/>
          <a:ext cx="2947988" cy="685800"/>
        </p:xfrm>
        <a:graphic>
          <a:graphicData uri="http://schemas.openxmlformats.org/presentationml/2006/ole">
            <p:oleObj spid="_x0000_s29699" name="Equation" r:id="rId4" imgW="1091880" imgH="253800" progId="Equation.DSMT4">
              <p:embed/>
            </p:oleObj>
          </a:graphicData>
        </a:graphic>
      </p:graphicFrame>
      <p:graphicFrame>
        <p:nvGraphicFramePr>
          <p:cNvPr id="7" name="Object 97"/>
          <p:cNvGraphicFramePr>
            <a:graphicFrameLocks noChangeAspect="1"/>
          </p:cNvGraphicFramePr>
          <p:nvPr/>
        </p:nvGraphicFramePr>
        <p:xfrm>
          <a:off x="3071812" y="4968552"/>
          <a:ext cx="2947988" cy="685800"/>
        </p:xfrm>
        <a:graphic>
          <a:graphicData uri="http://schemas.openxmlformats.org/presentationml/2006/ole">
            <p:oleObj spid="_x0000_s29700" name="Equation" r:id="rId5" imgW="1091880" imgH="253800" progId="Equation.DSMT4">
              <p:embed/>
            </p:oleObj>
          </a:graphicData>
        </a:graphic>
      </p:graphicFrame>
      <p:pic>
        <p:nvPicPr>
          <p:cNvPr id="8" name="Picture 1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65997" y="609600"/>
            <a:ext cx="6232819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Object 9"/>
          <p:cNvGraphicFramePr>
            <a:graphicFrameLocks noChangeAspect="1"/>
          </p:cNvGraphicFramePr>
          <p:nvPr/>
        </p:nvGraphicFramePr>
        <p:xfrm>
          <a:off x="3276600" y="3139752"/>
          <a:ext cx="746125" cy="685800"/>
        </p:xfrm>
        <a:graphic>
          <a:graphicData uri="http://schemas.openxmlformats.org/presentationml/2006/ole">
            <p:oleObj spid="_x0000_s29701" name="Equation" r:id="rId7" imgW="266400" imgH="253800" progId="Equation.DSMT4">
              <p:embed/>
            </p:oleObj>
          </a:graphicData>
        </a:graphic>
      </p:graphicFrame>
      <p:graphicFrame>
        <p:nvGraphicFramePr>
          <p:cNvPr id="10" name="Object 10"/>
          <p:cNvGraphicFramePr>
            <a:graphicFrameLocks noChangeAspect="1"/>
          </p:cNvGraphicFramePr>
          <p:nvPr/>
        </p:nvGraphicFramePr>
        <p:xfrm>
          <a:off x="1676400" y="3139752"/>
          <a:ext cx="782637" cy="617538"/>
        </p:xfrm>
        <a:graphic>
          <a:graphicData uri="http://schemas.openxmlformats.org/presentationml/2006/ole">
            <p:oleObj spid="_x0000_s29702" name="Equation" r:id="rId8" imgW="279360" imgH="228600" progId="Equation.DSMT4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90800" y="3215952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38600" y="3215952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bù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9703" name="Object 7"/>
          <p:cNvGraphicFramePr>
            <a:graphicFrameLocks noChangeAspect="1"/>
          </p:cNvGraphicFramePr>
          <p:nvPr/>
        </p:nvGraphicFramePr>
        <p:xfrm>
          <a:off x="3048000" y="5654352"/>
          <a:ext cx="1828800" cy="746448"/>
        </p:xfrm>
        <a:graphic>
          <a:graphicData uri="http://schemas.openxmlformats.org/presentationml/2006/ole">
            <p:oleObj spid="_x0000_s29703" name="Equation" r:id="rId9" imgW="62208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228600" y="-51375"/>
            <a:ext cx="81502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g</a:t>
            </a:r>
            <a:r>
              <a:rPr lang="en-GB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óc</a:t>
            </a:r>
            <a:r>
              <a:rPr lang="en-GB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GB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GB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GB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GB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bù</a:t>
            </a:r>
            <a:r>
              <a:rPr lang="en-GB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GB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GB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bù</a:t>
            </a:r>
            <a:endParaRPr lang="en-GB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457200" y="533400"/>
            <a:ext cx="8077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 dirty="0" err="1" smtClean="0">
                <a:solidFill>
                  <a:srgbClr val="C00000"/>
                </a:solidFill>
                <a:latin typeface="Times New Roman" pitchFamily="18" charset="0"/>
              </a:rPr>
              <a:t>Ví</a:t>
            </a:r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C00000"/>
                </a:solidFill>
                <a:latin typeface="Times New Roman" pitchFamily="18" charset="0"/>
              </a:rPr>
              <a:t>dụ</a:t>
            </a:r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</a:rPr>
              <a:t> 6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</a:rPr>
              <a:t>:</a:t>
            </a:r>
            <a:r>
              <a:rPr lang="vi-VN" sz="36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vi-VN" sz="3600" dirty="0" smtClean="0">
                <a:latin typeface="Times New Roman" pitchFamily="18" charset="0"/>
              </a:rPr>
              <a:t>Cho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hai</a:t>
            </a:r>
            <a:r>
              <a:rPr lang="en-US" sz="3600" dirty="0" smtClean="0">
                <a:latin typeface="Times New Roman" pitchFamily="18" charset="0"/>
              </a:rPr>
              <a:t>  </a:t>
            </a:r>
            <a:r>
              <a:rPr lang="en-US" sz="3600" dirty="0" err="1" smtClean="0">
                <a:latin typeface="Times New Roman" pitchFamily="18" charset="0"/>
              </a:rPr>
              <a:t>tia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Oa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và</a:t>
            </a:r>
            <a:r>
              <a:rPr lang="en-US" sz="3600" dirty="0" smtClean="0">
                <a:latin typeface="Times New Roman" pitchFamily="18" charset="0"/>
              </a:rPr>
              <a:t> Ob </a:t>
            </a:r>
            <a:r>
              <a:rPr lang="en-US" sz="3600" dirty="0" err="1" smtClean="0">
                <a:latin typeface="Times New Roman" pitchFamily="18" charset="0"/>
              </a:rPr>
              <a:t>là</a:t>
            </a:r>
            <a:r>
              <a:rPr lang="en-US" sz="3600" dirty="0" smtClean="0">
                <a:latin typeface="Times New Roman" pitchFamily="18" charset="0"/>
              </a:rPr>
              <a:t> 2 </a:t>
            </a:r>
            <a:r>
              <a:rPr lang="en-US" sz="3600" dirty="0" err="1" smtClean="0">
                <a:latin typeface="Times New Roman" pitchFamily="18" charset="0"/>
              </a:rPr>
              <a:t>tia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đối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nhau</a:t>
            </a:r>
            <a:r>
              <a:rPr lang="en-US" sz="3600" dirty="0" smtClean="0">
                <a:latin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</a:rPr>
              <a:t>vẽ</a:t>
            </a:r>
            <a:r>
              <a:rPr lang="en-US" sz="3600" dirty="0" smtClean="0">
                <a:latin typeface="Times New Roman" pitchFamily="18" charset="0"/>
              </a:rPr>
              <a:t>                 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</a:rPr>
              <a:t>. </a:t>
            </a:r>
            <a:r>
              <a:rPr lang="en-US" sz="3600" dirty="0" smtClean="0">
                <a:latin typeface="Times New Roman" pitchFamily="18" charset="0"/>
              </a:rPr>
              <a:t>T</a:t>
            </a:r>
            <a:r>
              <a:rPr lang="vi-VN" sz="3600" dirty="0" smtClean="0">
                <a:latin typeface="Times New Roman" pitchFamily="18" charset="0"/>
              </a:rPr>
              <a:t>ính  </a:t>
            </a:r>
            <a:endParaRPr lang="en-US" sz="3600" dirty="0">
              <a:latin typeface="Times New Roman" pitchFamily="18" charset="0"/>
            </a:endParaRPr>
          </a:p>
        </p:txBody>
      </p:sp>
      <p:graphicFrame>
        <p:nvGraphicFramePr>
          <p:cNvPr id="4" name="Object 97"/>
          <p:cNvGraphicFramePr>
            <a:graphicFrameLocks noChangeAspect="1"/>
          </p:cNvGraphicFramePr>
          <p:nvPr/>
        </p:nvGraphicFramePr>
        <p:xfrm>
          <a:off x="2209800" y="1066800"/>
          <a:ext cx="1819275" cy="619125"/>
        </p:xfrm>
        <a:graphic>
          <a:graphicData uri="http://schemas.openxmlformats.org/presentationml/2006/ole">
            <p:oleObj spid="_x0000_s30722" name="Equation" r:id="rId3" imgW="647640" imgH="228600" progId="Equation.DSMT4">
              <p:embed/>
            </p:oleObj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/>
        </p:nvGraphicFramePr>
        <p:xfrm>
          <a:off x="5181600" y="1058862"/>
          <a:ext cx="854075" cy="617538"/>
        </p:xfrm>
        <a:graphic>
          <a:graphicData uri="http://schemas.openxmlformats.org/presentationml/2006/ole">
            <p:oleObj spid="_x0000_s30725" name="Equation" r:id="rId4" imgW="304560" imgH="228600" progId="Equation.DSMT4">
              <p:embed/>
            </p:oleObj>
          </a:graphicData>
        </a:graphic>
      </p:graphicFrame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8200" y="2362200"/>
            <a:ext cx="4248150" cy="2112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0817" name="Object 8"/>
          <p:cNvGraphicFramePr>
            <a:graphicFrameLocks noChangeAspect="1"/>
          </p:cNvGraphicFramePr>
          <p:nvPr/>
        </p:nvGraphicFramePr>
        <p:xfrm>
          <a:off x="5570537" y="3412432"/>
          <a:ext cx="677863" cy="549275"/>
        </p:xfrm>
        <a:graphic>
          <a:graphicData uri="http://schemas.openxmlformats.org/presentationml/2006/ole">
            <p:oleObj spid="_x0000_s30728" name="Equation" r:id="rId6" imgW="241200" imgH="203040" progId="Equation.DSMT4">
              <p:embed/>
            </p:oleObj>
          </a:graphicData>
        </a:graphic>
      </p:graphicFrame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838200" y="4266877"/>
            <a:ext cx="60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200" dirty="0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" name="Object 97"/>
          <p:cNvGraphicFramePr>
            <a:graphicFrameLocks noChangeAspect="1"/>
          </p:cNvGraphicFramePr>
          <p:nvPr/>
        </p:nvGraphicFramePr>
        <p:xfrm>
          <a:off x="1809750" y="4833938"/>
          <a:ext cx="2982913" cy="617537"/>
        </p:xfrm>
        <a:graphic>
          <a:graphicData uri="http://schemas.openxmlformats.org/presentationml/2006/ole">
            <p:oleObj spid="_x0000_s30729" name="Equation" r:id="rId7" imgW="1104840" imgH="228600" progId="Equation.DSMT4">
              <p:embed/>
            </p:oleObj>
          </a:graphicData>
        </a:graphic>
      </p:graphicFrame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762000" y="3429000"/>
            <a:ext cx="129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vi-VN" sz="3600" b="1" dirty="0" smtClean="0">
                <a:latin typeface="Times New Roman" pitchFamily="18" charset="0"/>
              </a:rPr>
              <a:t>Giải:</a:t>
            </a:r>
            <a:endParaRPr lang="en-US" sz="3600" b="1" dirty="0">
              <a:latin typeface="Times New Roman" pitchFamily="18" charset="0"/>
            </a:endParaRPr>
          </a:p>
        </p:txBody>
      </p:sp>
      <p:graphicFrame>
        <p:nvGraphicFramePr>
          <p:cNvPr id="19" name="Object 97"/>
          <p:cNvGraphicFramePr>
            <a:graphicFrameLocks noChangeAspect="1"/>
          </p:cNvGraphicFramePr>
          <p:nvPr/>
        </p:nvGraphicFramePr>
        <p:xfrm>
          <a:off x="1879600" y="5445125"/>
          <a:ext cx="2844800" cy="615950"/>
        </p:xfrm>
        <a:graphic>
          <a:graphicData uri="http://schemas.openxmlformats.org/presentationml/2006/ole">
            <p:oleObj spid="_x0000_s30730" name="Equation" r:id="rId8" imgW="1054080" imgH="228600" progId="Equation.DSMT4">
              <p:embed/>
            </p:oleObj>
          </a:graphicData>
        </a:graphic>
      </p:graphicFrame>
      <p:graphicFrame>
        <p:nvGraphicFramePr>
          <p:cNvPr id="20" name="Object 97"/>
          <p:cNvGraphicFramePr>
            <a:graphicFrameLocks noChangeAspect="1"/>
          </p:cNvGraphicFramePr>
          <p:nvPr/>
        </p:nvGraphicFramePr>
        <p:xfrm>
          <a:off x="2152650" y="6053137"/>
          <a:ext cx="3975100" cy="617538"/>
        </p:xfrm>
        <a:graphic>
          <a:graphicData uri="http://schemas.openxmlformats.org/presentationml/2006/ole">
            <p:oleObj spid="_x0000_s30731" name="Equation" r:id="rId9" imgW="1473120" imgH="228600" progId="Equation.DSMT4">
              <p:embed/>
            </p:oleObj>
          </a:graphicData>
        </a:graphic>
      </p:graphicFrame>
      <p:graphicFrame>
        <p:nvGraphicFramePr>
          <p:cNvPr id="21" name="Object 9"/>
          <p:cNvGraphicFramePr>
            <a:graphicFrameLocks noChangeAspect="1"/>
          </p:cNvGraphicFramePr>
          <p:nvPr/>
        </p:nvGraphicFramePr>
        <p:xfrm>
          <a:off x="2995613" y="4224338"/>
          <a:ext cx="852487" cy="617537"/>
        </p:xfrm>
        <a:graphic>
          <a:graphicData uri="http://schemas.openxmlformats.org/presentationml/2006/ole">
            <p:oleObj spid="_x0000_s30732" name="Equation" r:id="rId10" imgW="304560" imgH="228600" progId="Equation.DSMT4">
              <p:embed/>
            </p:oleObj>
          </a:graphicData>
        </a:graphic>
      </p:graphicFrame>
      <p:graphicFrame>
        <p:nvGraphicFramePr>
          <p:cNvPr id="22" name="Object 10"/>
          <p:cNvGraphicFramePr>
            <a:graphicFrameLocks noChangeAspect="1"/>
          </p:cNvGraphicFramePr>
          <p:nvPr/>
        </p:nvGraphicFramePr>
        <p:xfrm>
          <a:off x="1412875" y="4191000"/>
          <a:ext cx="854075" cy="617538"/>
        </p:xfrm>
        <a:graphic>
          <a:graphicData uri="http://schemas.openxmlformats.org/presentationml/2006/ole">
            <p:oleObj spid="_x0000_s30733" name="Equation" r:id="rId11" imgW="304560" imgH="228600" progId="Equation.DSMT4">
              <p:embed/>
            </p:oleObj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362200" y="4266877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10000" y="4266877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bù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038600" y="1736032"/>
            <a:ext cx="4953000" cy="2607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4" name="Straight Connector 33"/>
          <p:cNvCxnSpPr/>
          <p:nvPr/>
        </p:nvCxnSpPr>
        <p:spPr>
          <a:xfrm>
            <a:off x="4191000" y="4022032"/>
            <a:ext cx="2514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305800" y="40634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6477000" y="4037012"/>
            <a:ext cx="2514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227"/>
          <p:cNvSpPr>
            <a:spLocks noChangeArrowheads="1"/>
          </p:cNvSpPr>
          <p:nvPr/>
        </p:nvSpPr>
        <p:spPr bwMode="auto">
          <a:xfrm>
            <a:off x="6400800" y="3945832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aseline="-25000" dirty="0"/>
          </a:p>
        </p:txBody>
      </p:sp>
      <p:sp>
        <p:nvSpPr>
          <p:cNvPr id="44" name="TextBox 43"/>
          <p:cNvSpPr txBox="1"/>
          <p:nvPr/>
        </p:nvSpPr>
        <p:spPr>
          <a:xfrm>
            <a:off x="4191000" y="39110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572000" y="17526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>
            <a:endCxn id="43" idx="5"/>
          </p:cNvCxnSpPr>
          <p:nvPr/>
        </p:nvCxnSpPr>
        <p:spPr>
          <a:xfrm rot="16200000" flipH="1">
            <a:off x="4656484" y="2201516"/>
            <a:ext cx="2170914" cy="15778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27"/>
          <p:cNvSpPr>
            <a:spLocks noChangeArrowheads="1"/>
          </p:cNvSpPr>
          <p:nvPr/>
        </p:nvSpPr>
        <p:spPr bwMode="auto">
          <a:xfrm>
            <a:off x="5105400" y="2209800"/>
            <a:ext cx="76200" cy="76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0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308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3" grpId="0"/>
      <p:bldP spid="24" grpId="0"/>
      <p:bldP spid="37" grpId="0"/>
      <p:bldP spid="37" grpId="1"/>
      <p:bldP spid="43" grpId="0" animBg="1"/>
      <p:bldP spid="43" grpId="1" animBg="1"/>
      <p:bldP spid="44" grpId="0"/>
      <p:bldP spid="44" grpId="1"/>
      <p:bldP spid="14" grpId="0"/>
      <p:bldP spid="14" grpId="1"/>
      <p:bldP spid="27" grpId="0" animBg="1"/>
      <p:bldP spid="27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2362200"/>
            <a:ext cx="4731151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228600" y="-51375"/>
            <a:ext cx="81502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g</a:t>
            </a:r>
            <a:r>
              <a:rPr lang="en-GB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óc</a:t>
            </a:r>
            <a:r>
              <a:rPr lang="en-GB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GB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GB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GB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GB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bù</a:t>
            </a:r>
            <a:r>
              <a:rPr lang="en-GB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GB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GB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bù</a:t>
            </a:r>
            <a:endParaRPr lang="en-GB" sz="32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457200" y="533400"/>
            <a:ext cx="8077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 dirty="0" err="1" smtClean="0">
                <a:solidFill>
                  <a:srgbClr val="C00000"/>
                </a:solidFill>
                <a:latin typeface="Times New Roman" pitchFamily="18" charset="0"/>
              </a:rPr>
              <a:t>Ví</a:t>
            </a:r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C00000"/>
                </a:solidFill>
                <a:latin typeface="Times New Roman" pitchFamily="18" charset="0"/>
              </a:rPr>
              <a:t>dụ</a:t>
            </a:r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</a:rPr>
              <a:t> 6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</a:rPr>
              <a:t>:</a:t>
            </a:r>
            <a:r>
              <a:rPr lang="vi-VN" sz="3600" b="1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vi-VN" sz="3600" dirty="0" smtClean="0">
                <a:latin typeface="Times New Roman" pitchFamily="18" charset="0"/>
              </a:rPr>
              <a:t>Cho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hai</a:t>
            </a:r>
            <a:r>
              <a:rPr lang="en-US" sz="3600" dirty="0" smtClean="0">
                <a:latin typeface="Times New Roman" pitchFamily="18" charset="0"/>
              </a:rPr>
              <a:t>  </a:t>
            </a:r>
            <a:r>
              <a:rPr lang="en-US" sz="3600" dirty="0" err="1" smtClean="0">
                <a:latin typeface="Times New Roman" pitchFamily="18" charset="0"/>
              </a:rPr>
              <a:t>tia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Oa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và</a:t>
            </a:r>
            <a:r>
              <a:rPr lang="en-US" sz="3600" dirty="0" smtClean="0">
                <a:latin typeface="Times New Roman" pitchFamily="18" charset="0"/>
              </a:rPr>
              <a:t> Ob </a:t>
            </a:r>
            <a:r>
              <a:rPr lang="en-US" sz="3600" dirty="0" err="1" smtClean="0">
                <a:latin typeface="Times New Roman" pitchFamily="18" charset="0"/>
              </a:rPr>
              <a:t>là</a:t>
            </a:r>
            <a:r>
              <a:rPr lang="en-US" sz="3600" dirty="0" smtClean="0">
                <a:latin typeface="Times New Roman" pitchFamily="18" charset="0"/>
              </a:rPr>
              <a:t> 2 </a:t>
            </a:r>
            <a:r>
              <a:rPr lang="en-US" sz="3600" dirty="0" err="1" smtClean="0">
                <a:latin typeface="Times New Roman" pitchFamily="18" charset="0"/>
              </a:rPr>
              <a:t>tia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đối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nhau</a:t>
            </a:r>
            <a:r>
              <a:rPr lang="en-US" sz="3600" dirty="0" smtClean="0">
                <a:latin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</a:rPr>
              <a:t>vẽ</a:t>
            </a:r>
            <a:r>
              <a:rPr lang="en-US" sz="3600" dirty="0" smtClean="0">
                <a:latin typeface="Times New Roman" pitchFamily="18" charset="0"/>
              </a:rPr>
              <a:t>                 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</a:rPr>
              <a:t>. </a:t>
            </a:r>
            <a:r>
              <a:rPr lang="en-US" sz="3600" dirty="0" smtClean="0">
                <a:latin typeface="Times New Roman" pitchFamily="18" charset="0"/>
              </a:rPr>
              <a:t>T</a:t>
            </a:r>
            <a:r>
              <a:rPr lang="vi-VN" sz="3600" dirty="0" smtClean="0">
                <a:latin typeface="Times New Roman" pitchFamily="18" charset="0"/>
              </a:rPr>
              <a:t>ính  </a:t>
            </a:r>
            <a:endParaRPr lang="en-US" sz="3600" dirty="0">
              <a:latin typeface="Times New Roman" pitchFamily="18" charset="0"/>
            </a:endParaRPr>
          </a:p>
        </p:txBody>
      </p:sp>
      <p:graphicFrame>
        <p:nvGraphicFramePr>
          <p:cNvPr id="19" name="Object 97"/>
          <p:cNvGraphicFramePr>
            <a:graphicFrameLocks noChangeAspect="1"/>
          </p:cNvGraphicFramePr>
          <p:nvPr/>
        </p:nvGraphicFramePr>
        <p:xfrm>
          <a:off x="2209800" y="1066800"/>
          <a:ext cx="1819275" cy="619125"/>
        </p:xfrm>
        <a:graphic>
          <a:graphicData uri="http://schemas.openxmlformats.org/presentationml/2006/ole">
            <p:oleObj spid="_x0000_s31755" name="Equation" r:id="rId4" imgW="647640" imgH="228600" progId="Equation.DSMT4">
              <p:embed/>
            </p:oleObj>
          </a:graphicData>
        </a:graphic>
      </p:graphicFrame>
      <p:graphicFrame>
        <p:nvGraphicFramePr>
          <p:cNvPr id="20" name="Object 8"/>
          <p:cNvGraphicFramePr>
            <a:graphicFrameLocks noChangeAspect="1"/>
          </p:cNvGraphicFramePr>
          <p:nvPr/>
        </p:nvGraphicFramePr>
        <p:xfrm>
          <a:off x="5181600" y="1058862"/>
          <a:ext cx="854075" cy="617538"/>
        </p:xfrm>
        <a:graphic>
          <a:graphicData uri="http://schemas.openxmlformats.org/presentationml/2006/ole">
            <p:oleObj spid="_x0000_s31756" name="Equation" r:id="rId5" imgW="304560" imgH="228600" progId="Equation.DSMT4">
              <p:embed/>
            </p:oleObj>
          </a:graphicData>
        </a:graphic>
      </p:graphicFrame>
      <p:graphicFrame>
        <p:nvGraphicFramePr>
          <p:cNvPr id="22" name="Object 8"/>
          <p:cNvGraphicFramePr>
            <a:graphicFrameLocks noChangeAspect="1"/>
          </p:cNvGraphicFramePr>
          <p:nvPr/>
        </p:nvGraphicFramePr>
        <p:xfrm>
          <a:off x="5257800" y="2743200"/>
          <a:ext cx="677863" cy="549275"/>
        </p:xfrm>
        <a:graphic>
          <a:graphicData uri="http://schemas.openxmlformats.org/presentationml/2006/ole">
            <p:oleObj spid="_x0000_s31757" name="Equation" r:id="rId6" imgW="241200" imgH="203040" progId="Equation.DSMT4">
              <p:embed/>
            </p:oleObj>
          </a:graphicData>
        </a:graphic>
      </p:graphicFrame>
      <p:pic>
        <p:nvPicPr>
          <p:cNvPr id="23" name="Picture 22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0800000">
            <a:off x="3733800" y="2362201"/>
            <a:ext cx="4953000" cy="2607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4" name="Straight Connector 23"/>
          <p:cNvCxnSpPr/>
          <p:nvPr/>
        </p:nvCxnSpPr>
        <p:spPr>
          <a:xfrm>
            <a:off x="3962400" y="2667000"/>
            <a:ext cx="2514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077200" y="20574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6248400" y="2681980"/>
            <a:ext cx="25146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27"/>
          <p:cNvSpPr>
            <a:spLocks noChangeArrowheads="1"/>
          </p:cNvSpPr>
          <p:nvPr/>
        </p:nvSpPr>
        <p:spPr bwMode="auto">
          <a:xfrm>
            <a:off x="6172200" y="2590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3962400" y="2133600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572000" y="44958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rot="5400000" flipH="1" flipV="1">
            <a:off x="4686301" y="2933703"/>
            <a:ext cx="1828799" cy="129539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227"/>
          <p:cNvSpPr>
            <a:spLocks noChangeArrowheads="1"/>
          </p:cNvSpPr>
          <p:nvPr/>
        </p:nvSpPr>
        <p:spPr bwMode="auto">
          <a:xfrm>
            <a:off x="4876800" y="4495800"/>
            <a:ext cx="76200" cy="762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5" grpId="1"/>
      <p:bldP spid="27" grpId="0" animBg="1"/>
      <p:bldP spid="27" grpId="1" animBg="1"/>
      <p:bldP spid="28" grpId="0"/>
      <p:bldP spid="28" grpId="1"/>
      <p:bldP spid="29" grpId="0"/>
      <p:bldP spid="29" grpId="1"/>
      <p:bldP spid="31" grpId="0" animBg="1"/>
      <p:bldP spid="3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>
            <a:endCxn id="13" idx="0"/>
          </p:cNvCxnSpPr>
          <p:nvPr/>
        </p:nvCxnSpPr>
        <p:spPr bwMode="auto">
          <a:xfrm>
            <a:off x="6185570" y="2808590"/>
            <a:ext cx="2384870" cy="3428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190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6200576" y="1569482"/>
            <a:ext cx="1443422" cy="1239364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190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V="1">
            <a:off x="6190911" y="1130174"/>
            <a:ext cx="590889" cy="1678416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1905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947768" y="2735818"/>
            <a:ext cx="385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vi-VN" dirty="0"/>
          </a:p>
        </p:txBody>
      </p:sp>
      <p:sp>
        <p:nvSpPr>
          <p:cNvPr id="11" name="TextBox 10"/>
          <p:cNvSpPr txBox="1"/>
          <p:nvPr/>
        </p:nvSpPr>
        <p:spPr>
          <a:xfrm>
            <a:off x="6440960" y="987882"/>
            <a:ext cx="385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</a:t>
            </a:r>
            <a:endParaRPr lang="vi-VN" dirty="0"/>
          </a:p>
        </p:txBody>
      </p:sp>
      <p:sp>
        <p:nvSpPr>
          <p:cNvPr id="12" name="TextBox 11"/>
          <p:cNvSpPr txBox="1"/>
          <p:nvPr/>
        </p:nvSpPr>
        <p:spPr>
          <a:xfrm>
            <a:off x="7258878" y="1298105"/>
            <a:ext cx="385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  <a:endParaRPr lang="vi-VN" dirty="0"/>
          </a:p>
        </p:txBody>
      </p:sp>
      <p:sp>
        <p:nvSpPr>
          <p:cNvPr id="13" name="TextBox 12"/>
          <p:cNvSpPr txBox="1"/>
          <p:nvPr/>
        </p:nvSpPr>
        <p:spPr>
          <a:xfrm>
            <a:off x="8377880" y="2812018"/>
            <a:ext cx="385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vi-VN" dirty="0"/>
          </a:p>
        </p:txBody>
      </p:sp>
      <p:sp>
        <p:nvSpPr>
          <p:cNvPr id="20" name="Arc 80"/>
          <p:cNvSpPr>
            <a:spLocks/>
          </p:cNvSpPr>
          <p:nvPr/>
        </p:nvSpPr>
        <p:spPr bwMode="auto">
          <a:xfrm rot="417473">
            <a:off x="6276031" y="2488844"/>
            <a:ext cx="235242" cy="305102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AU" sz="2000">
              <a:solidFill>
                <a:schemeClr val="accent1"/>
              </a:solidFill>
            </a:endParaRPr>
          </a:p>
        </p:txBody>
      </p:sp>
      <p:sp>
        <p:nvSpPr>
          <p:cNvPr id="21" name="TextBox 20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248602" y="2190750"/>
            <a:ext cx="609398" cy="369332"/>
          </a:xfrm>
          <a:prstGeom prst="rect">
            <a:avLst/>
          </a:prstGeom>
          <a:blipFill rotWithShape="1">
            <a:blip r:embed="rId3"/>
            <a:stretch>
              <a:fillRect/>
            </a:stretch>
          </a:blipFill>
        </p:spPr>
        <p:txBody>
          <a:bodyPr/>
          <a:lstStyle/>
          <a:p>
            <a:r>
              <a:rPr lang="vi-VN">
                <a:noFill/>
              </a:rPr>
              <a:t> </a:t>
            </a:r>
          </a:p>
        </p:txBody>
      </p:sp>
      <p:sp>
        <p:nvSpPr>
          <p:cNvPr id="22" name="Arc 80"/>
          <p:cNvSpPr>
            <a:spLocks/>
          </p:cNvSpPr>
          <p:nvPr/>
        </p:nvSpPr>
        <p:spPr bwMode="auto">
          <a:xfrm rot="2194771">
            <a:off x="6535587" y="2490334"/>
            <a:ext cx="222773" cy="270252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AU" sz="2000">
              <a:solidFill>
                <a:schemeClr val="accent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6671182" y="2641395"/>
            <a:ext cx="120557" cy="0"/>
          </a:xfrm>
          <a:prstGeom prst="lin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3175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671182" y="2376964"/>
            <a:ext cx="609398" cy="369332"/>
          </a:xfrm>
          <a:prstGeom prst="rect">
            <a:avLst/>
          </a:prstGeom>
          <a:blipFill rotWithShape="1">
            <a:blip r:embed="rId4"/>
            <a:stretch>
              <a:fillRect/>
            </a:stretch>
          </a:blipFill>
        </p:spPr>
        <p:txBody>
          <a:bodyPr/>
          <a:lstStyle/>
          <a:p>
            <a:r>
              <a:rPr lang="vi-VN">
                <a:noFill/>
              </a:rPr>
              <a:t> </a:t>
            </a:r>
          </a:p>
        </p:txBody>
      </p:sp>
      <p:sp>
        <p:nvSpPr>
          <p:cNvPr id="25" name="Arc 80"/>
          <p:cNvSpPr>
            <a:spLocks/>
          </p:cNvSpPr>
          <p:nvPr/>
        </p:nvSpPr>
        <p:spPr bwMode="auto">
          <a:xfrm rot="21109853">
            <a:off x="6476548" y="2045630"/>
            <a:ext cx="264587" cy="311467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AU" sz="2000">
              <a:solidFill>
                <a:schemeClr val="accent1"/>
              </a:solidFill>
            </a:endParaRPr>
          </a:p>
        </p:txBody>
      </p:sp>
      <p:sp>
        <p:nvSpPr>
          <p:cNvPr id="26" name="Arc 80"/>
          <p:cNvSpPr>
            <a:spLocks/>
          </p:cNvSpPr>
          <p:nvPr/>
        </p:nvSpPr>
        <p:spPr bwMode="auto">
          <a:xfrm rot="21109853">
            <a:off x="6497619" y="1997328"/>
            <a:ext cx="275603" cy="309887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AU" sz="2000">
              <a:solidFill>
                <a:schemeClr val="accent1"/>
              </a:solidFill>
            </a:endParaRPr>
          </a:p>
        </p:txBody>
      </p:sp>
      <p:sp>
        <p:nvSpPr>
          <p:cNvPr id="27" name="TextBox 2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514080" y="1799594"/>
            <a:ext cx="609398" cy="369332"/>
          </a:xfrm>
          <a:prstGeom prst="rect">
            <a:avLst/>
          </a:prstGeom>
          <a:blipFill rotWithShape="1">
            <a:blip r:embed="rId5"/>
            <a:stretch>
              <a:fillRect/>
            </a:stretch>
          </a:blipFill>
        </p:spPr>
        <p:txBody>
          <a:bodyPr/>
          <a:lstStyle/>
          <a:p>
            <a:r>
              <a:rPr lang="vi-VN">
                <a:noFill/>
              </a:rPr>
              <a:t> </a:t>
            </a:r>
          </a:p>
        </p:txBody>
      </p:sp>
      <p:graphicFrame>
        <p:nvGraphicFramePr>
          <p:cNvPr id="41" name="Object 97"/>
          <p:cNvGraphicFramePr>
            <a:graphicFrameLocks noChangeAspect="1"/>
          </p:cNvGraphicFramePr>
          <p:nvPr/>
        </p:nvGraphicFramePr>
        <p:xfrm>
          <a:off x="1447800" y="1219200"/>
          <a:ext cx="1816100" cy="617538"/>
        </p:xfrm>
        <a:graphic>
          <a:graphicData uri="http://schemas.openxmlformats.org/presentationml/2006/ole">
            <p:oleObj spid="_x0000_s39938" name="Equation" r:id="rId6" imgW="647640" imgH="228600" progId="Equation.DSMT4">
              <p:embed/>
            </p:oleObj>
          </a:graphicData>
        </a:graphic>
      </p:graphicFrame>
      <p:graphicFrame>
        <p:nvGraphicFramePr>
          <p:cNvPr id="42" name="Object 97"/>
          <p:cNvGraphicFramePr>
            <a:graphicFrameLocks noChangeAspect="1"/>
          </p:cNvGraphicFramePr>
          <p:nvPr/>
        </p:nvGraphicFramePr>
        <p:xfrm>
          <a:off x="1427162" y="1905000"/>
          <a:ext cx="1849438" cy="685800"/>
        </p:xfrm>
        <a:graphic>
          <a:graphicData uri="http://schemas.openxmlformats.org/presentationml/2006/ole">
            <p:oleObj spid="_x0000_s39939" name="Equation" r:id="rId7" imgW="660240" imgH="253800" progId="Equation.DSMT4">
              <p:embed/>
            </p:oleObj>
          </a:graphicData>
        </a:graphic>
      </p:graphicFrame>
      <p:graphicFrame>
        <p:nvGraphicFramePr>
          <p:cNvPr id="43" name="Object 97"/>
          <p:cNvGraphicFramePr>
            <a:graphicFrameLocks noChangeAspect="1"/>
          </p:cNvGraphicFramePr>
          <p:nvPr/>
        </p:nvGraphicFramePr>
        <p:xfrm>
          <a:off x="1447800" y="2590800"/>
          <a:ext cx="1812925" cy="685800"/>
        </p:xfrm>
        <a:graphic>
          <a:graphicData uri="http://schemas.openxmlformats.org/presentationml/2006/ole">
            <p:oleObj spid="_x0000_s39940" name="Equation" r:id="rId8" imgW="647640" imgH="253800" progId="Equation.DSMT4">
              <p:embed/>
            </p:oleObj>
          </a:graphicData>
        </a:graphic>
      </p:graphicFrame>
      <p:graphicFrame>
        <p:nvGraphicFramePr>
          <p:cNvPr id="44" name="Object 97"/>
          <p:cNvGraphicFramePr>
            <a:graphicFrameLocks noChangeAspect="1"/>
          </p:cNvGraphicFramePr>
          <p:nvPr/>
        </p:nvGraphicFramePr>
        <p:xfrm>
          <a:off x="609600" y="4648200"/>
          <a:ext cx="3589338" cy="685800"/>
        </p:xfrm>
        <a:graphic>
          <a:graphicData uri="http://schemas.openxmlformats.org/presentationml/2006/ole">
            <p:oleObj spid="_x0000_s39941" name="Equation" r:id="rId9" imgW="1282680" imgH="253800" progId="Equation.DSMT4">
              <p:embed/>
            </p:oleObj>
          </a:graphicData>
        </a:graphic>
      </p:graphicFrame>
      <p:graphicFrame>
        <p:nvGraphicFramePr>
          <p:cNvPr id="45" name="Object 97"/>
          <p:cNvGraphicFramePr>
            <a:graphicFrameLocks noChangeAspect="1"/>
          </p:cNvGraphicFramePr>
          <p:nvPr/>
        </p:nvGraphicFramePr>
        <p:xfrm>
          <a:off x="1149350" y="3962400"/>
          <a:ext cx="4946650" cy="685800"/>
        </p:xfrm>
        <a:graphic>
          <a:graphicData uri="http://schemas.openxmlformats.org/presentationml/2006/ole">
            <p:oleObj spid="_x0000_s39942" name="Equation" r:id="rId10" imgW="1765080" imgH="253800" progId="Equation.DSMT4">
              <p:embed/>
            </p:oleObj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762000" y="327660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638175"/>
          </a:xfrm>
        </p:spPr>
        <p:txBody>
          <a:bodyPr/>
          <a:lstStyle/>
          <a:p>
            <a:pPr eaLnBrk="1" hangingPunct="1"/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57200" y="1524000"/>
            <a:ext cx="82804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eaLnBrk="1" hangingPunct="1">
              <a:buFont typeface="Wingdings" pitchFamily="2" charset="2"/>
              <a:buChar char="ü"/>
            </a:pP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vững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xÔy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yÔz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xÔz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altLang="en-US" sz="32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1" hangingPunct="1">
              <a:buFont typeface="Wingdings" pitchFamily="2" charset="2"/>
              <a:buChar char="ü"/>
            </a:pP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bù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kề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bù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eaLnBrk="1" hangingPunct="1">
              <a:buFont typeface="Wingdings" pitchFamily="2" charset="2"/>
              <a:buChar char="ü"/>
            </a:pP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smtClean="0">
                <a:latin typeface="Times New Roman" pitchFamily="18" charset="0"/>
                <a:cs typeface="Times New Roman" pitchFamily="18" charset="0"/>
              </a:rPr>
              <a:t>18, 19, 20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, 21, 22, 23 (SGK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83).</a:t>
            </a:r>
          </a:p>
          <a:p>
            <a:pPr marL="342900" indent="-342900" eaLnBrk="1" hangingPunct="1">
              <a:buFont typeface="Wingdings" pitchFamily="2" charset="2"/>
              <a:buChar char="ü"/>
            </a:pP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dirty="0" err="1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altLang="en-US" sz="32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8676" name="Picture 7" descr="Frames PPT 0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43000"/>
            <a:ext cx="9144000" cy="519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ction Button: Movie 5">
            <a:hlinkClick r:id="rId3" action="ppaction://hlinkfile" highlightClick="1"/>
          </p:cNvPr>
          <p:cNvSpPr/>
          <p:nvPr/>
        </p:nvSpPr>
        <p:spPr>
          <a:xfrm>
            <a:off x="8172450" y="6237288"/>
            <a:ext cx="971550" cy="620712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62000" y="685800"/>
            <a:ext cx="78175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8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48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48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8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8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48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dự</a:t>
            </a:r>
            <a:r>
              <a:rPr lang="en-US" sz="48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48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48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i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4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nay</a:t>
            </a:r>
            <a:endParaRPr lang="en-US" sz="4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 descr="f1 (48)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424587" y="3290413"/>
            <a:ext cx="3306646" cy="2669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5258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838200" y="1143000"/>
            <a:ext cx="79248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21</a:t>
            </a:r>
          </a:p>
          <a:p>
            <a:pPr algn="ctr">
              <a:spcBef>
                <a:spcPct val="50000"/>
              </a:spcBef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§4.Khi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xÔy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yÔz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xÔz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6" name="Text Box 6"/>
          <p:cNvSpPr txBox="1">
            <a:spLocks noChangeArrowheads="1"/>
          </p:cNvSpPr>
          <p:nvPr/>
        </p:nvSpPr>
        <p:spPr bwMode="auto">
          <a:xfrm>
            <a:off x="685800" y="3911025"/>
            <a:ext cx="8001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Oy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Ox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Oz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298" name="Text Box 18"/>
          <p:cNvSpPr txBox="1">
            <a:spLocks noChangeArrowheads="1"/>
          </p:cNvSpPr>
          <p:nvPr/>
        </p:nvSpPr>
        <p:spPr bwMode="auto">
          <a:xfrm>
            <a:off x="762001" y="5105400"/>
            <a:ext cx="2971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* Ng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ợc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nếu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7310" name="Text Box 30"/>
          <p:cNvSpPr txBox="1">
            <a:spLocks noChangeArrowheads="1"/>
          </p:cNvSpPr>
          <p:nvPr/>
        </p:nvSpPr>
        <p:spPr bwMode="auto">
          <a:xfrm>
            <a:off x="1057469" y="5663625"/>
            <a:ext cx="67911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Oy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Ox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Oz</a:t>
            </a:r>
          </a:p>
        </p:txBody>
      </p:sp>
      <p:graphicFrame>
        <p:nvGraphicFramePr>
          <p:cNvPr id="33" name="Object 32"/>
          <p:cNvGraphicFramePr>
            <a:graphicFrameLocks noChangeAspect="1"/>
          </p:cNvGraphicFramePr>
          <p:nvPr/>
        </p:nvGraphicFramePr>
        <p:xfrm>
          <a:off x="4572000" y="2044700"/>
          <a:ext cx="127000" cy="190500"/>
        </p:xfrm>
        <a:graphic>
          <a:graphicData uri="http://schemas.openxmlformats.org/presentationml/2006/ole">
            <p:oleObj spid="_x0000_s1026" name="Equation" r:id="rId3" imgW="126720" imgH="190440" progId="Equation.DSMT4">
              <p:embed/>
            </p:oleObj>
          </a:graphicData>
        </a:graphic>
      </p:graphicFrame>
      <p:graphicFrame>
        <p:nvGraphicFramePr>
          <p:cNvPr id="30817" name="Object 97"/>
          <p:cNvGraphicFramePr>
            <a:graphicFrameLocks noChangeAspect="1"/>
          </p:cNvGraphicFramePr>
          <p:nvPr/>
        </p:nvGraphicFramePr>
        <p:xfrm>
          <a:off x="2667000" y="4444425"/>
          <a:ext cx="3224171" cy="685800"/>
        </p:xfrm>
        <a:graphic>
          <a:graphicData uri="http://schemas.openxmlformats.org/presentationml/2006/ole">
            <p:oleObj spid="_x0000_s1027" name="Equation" r:id="rId4" imgW="1193760" imgH="253800" progId="Equation.DSMT4">
              <p:embed/>
            </p:oleObj>
          </a:graphicData>
        </a:graphic>
      </p:graphicFrame>
      <p:graphicFrame>
        <p:nvGraphicFramePr>
          <p:cNvPr id="10" name="Object 97"/>
          <p:cNvGraphicFramePr>
            <a:graphicFrameLocks noChangeAspect="1"/>
          </p:cNvGraphicFramePr>
          <p:nvPr/>
        </p:nvGraphicFramePr>
        <p:xfrm>
          <a:off x="3352800" y="5029200"/>
          <a:ext cx="3224213" cy="685800"/>
        </p:xfrm>
        <a:graphic>
          <a:graphicData uri="http://schemas.openxmlformats.org/presentationml/2006/ole">
            <p:oleObj spid="_x0000_s1028" name="Equation" r:id="rId5" imgW="1193760" imgH="253800" progId="Equation.DSMT4">
              <p:embed/>
            </p:oleObj>
          </a:graphicData>
        </a:graphic>
      </p:graphicFrame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228600" y="76200"/>
            <a:ext cx="8915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xOy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yOz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xOz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0" y="638836"/>
            <a:ext cx="3352800" cy="3325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Text Box 6"/>
          <p:cNvSpPr txBox="1">
            <a:spLocks noChangeArrowheads="1"/>
          </p:cNvSpPr>
          <p:nvPr/>
        </p:nvSpPr>
        <p:spPr bwMode="auto">
          <a:xfrm>
            <a:off x="990600" y="3301425"/>
            <a:ext cx="1905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7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0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7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97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6" grpId="0"/>
      <p:bldP spid="97298" grpId="0"/>
      <p:bldP spid="97310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609600" y="228600"/>
            <a:ext cx="525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 dirty="0" err="1" smtClean="0">
                <a:solidFill>
                  <a:srgbClr val="C00000"/>
                </a:solidFill>
                <a:latin typeface="Times New Roman" pitchFamily="18" charset="0"/>
              </a:rPr>
              <a:t>Ví</a:t>
            </a:r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C00000"/>
                </a:solidFill>
                <a:latin typeface="Times New Roman" pitchFamily="18" charset="0"/>
              </a:rPr>
              <a:t>dụ</a:t>
            </a:r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</a:rPr>
              <a:t> 1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</a:rPr>
              <a:t>: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</a:rPr>
              <a:t>  </a:t>
            </a:r>
            <a:r>
              <a:rPr lang="en-US" sz="3600" dirty="0" err="1" smtClean="0">
                <a:latin typeface="Times New Roman" pitchFamily="18" charset="0"/>
              </a:rPr>
              <a:t>Điền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vào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dấu</a:t>
            </a:r>
            <a:r>
              <a:rPr lang="en-US" sz="3600" dirty="0" smtClean="0">
                <a:latin typeface="Times New Roman" pitchFamily="18" charset="0"/>
              </a:rPr>
              <a:t>…</a:t>
            </a:r>
            <a:endParaRPr lang="en-US" sz="3600" dirty="0">
              <a:latin typeface="Times New Roman" pitchFamily="18" charset="0"/>
            </a:endParaRPr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457200" y="11430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latin typeface="Times New Roman" pitchFamily="18" charset="0"/>
              </a:rPr>
              <a:t>1) </a:t>
            </a:r>
            <a:r>
              <a:rPr lang="en-US" sz="3600" dirty="0" err="1">
                <a:latin typeface="Times New Roman" pitchFamily="18" charset="0"/>
              </a:rPr>
              <a:t>Nếu</a:t>
            </a:r>
            <a:endParaRPr lang="en-US" sz="3600" dirty="0">
              <a:latin typeface="Times New Roman" pitchFamily="18" charset="0"/>
            </a:endParaRPr>
          </a:p>
        </p:txBody>
      </p:sp>
      <p:sp>
        <p:nvSpPr>
          <p:cNvPr id="29705" name="Text Box 18"/>
          <p:cNvSpPr txBox="1">
            <a:spLocks noChangeArrowheads="1"/>
          </p:cNvSpPr>
          <p:nvPr/>
        </p:nvSpPr>
        <p:spPr bwMode="auto">
          <a:xfrm>
            <a:off x="533400" y="1828800"/>
            <a:ext cx="2971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latin typeface="Times New Roman" pitchFamily="18" charset="0"/>
              </a:rPr>
              <a:t>thì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</a:rPr>
              <a:t>...............</a:t>
            </a:r>
            <a:endParaRPr lang="en-US" sz="3600" dirty="0">
              <a:latin typeface="Times New Roman" pitchFamily="18" charset="0"/>
            </a:endParaRPr>
          </a:p>
        </p:txBody>
      </p:sp>
      <p:sp>
        <p:nvSpPr>
          <p:cNvPr id="93203" name="Rectangle 19"/>
          <p:cNvSpPr>
            <a:spLocks noChangeArrowheads="1"/>
          </p:cNvSpPr>
          <p:nvPr/>
        </p:nvSpPr>
        <p:spPr bwMode="auto">
          <a:xfrm>
            <a:off x="1752600" y="1143000"/>
            <a:ext cx="6705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tia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</a:rPr>
              <a:t>ON </a:t>
            </a:r>
            <a:r>
              <a:rPr lang="en-US" sz="3600" dirty="0" err="1" smtClean="0">
                <a:latin typeface="Times New Roman" pitchFamily="18" charset="0"/>
              </a:rPr>
              <a:t>nằm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giữa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hai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tia</a:t>
            </a:r>
            <a:r>
              <a:rPr lang="en-US" sz="3600" dirty="0">
                <a:latin typeface="Times New Roman" pitchFamily="18" charset="0"/>
              </a:rPr>
              <a:t> OM </a:t>
            </a:r>
            <a:r>
              <a:rPr lang="en-US" sz="3600" dirty="0" err="1">
                <a:latin typeface="Times New Roman" pitchFamily="18" charset="0"/>
              </a:rPr>
              <a:t>và</a:t>
            </a:r>
            <a:r>
              <a:rPr lang="en-US" sz="3600" dirty="0">
                <a:latin typeface="Times New Roman" pitchFamily="18" charset="0"/>
              </a:rPr>
              <a:t> OP</a:t>
            </a: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457200" y="27432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</a:rPr>
              <a:t>) </a:t>
            </a:r>
            <a:r>
              <a:rPr lang="en-US" sz="3600" dirty="0" err="1">
                <a:latin typeface="Times New Roman" pitchFamily="18" charset="0"/>
              </a:rPr>
              <a:t>Nếu</a:t>
            </a:r>
            <a:endParaRPr lang="en-US" sz="3600" dirty="0">
              <a:latin typeface="Times New Roman" pitchFamily="18" charset="0"/>
            </a:endParaRPr>
          </a:p>
        </p:txBody>
      </p:sp>
      <p:graphicFrame>
        <p:nvGraphicFramePr>
          <p:cNvPr id="5" name="Object 97"/>
          <p:cNvGraphicFramePr>
            <a:graphicFrameLocks noChangeAspect="1"/>
          </p:cNvGraphicFramePr>
          <p:nvPr/>
        </p:nvGraphicFramePr>
        <p:xfrm>
          <a:off x="1981200" y="2744788"/>
          <a:ext cx="2846387" cy="684212"/>
        </p:xfrm>
        <a:graphic>
          <a:graphicData uri="http://schemas.openxmlformats.org/presentationml/2006/ole">
            <p:oleObj spid="_x0000_s21506" name="Equation" r:id="rId3" imgW="1054080" imgH="253800" progId="Equation.DSMT4">
              <p:embed/>
            </p:oleObj>
          </a:graphicData>
        </a:graphic>
      </p:graphicFrame>
      <p:sp>
        <p:nvSpPr>
          <p:cNvPr id="45" name="Text Box 18"/>
          <p:cNvSpPr txBox="1">
            <a:spLocks noChangeArrowheads="1"/>
          </p:cNvSpPr>
          <p:nvPr/>
        </p:nvSpPr>
        <p:spPr bwMode="auto">
          <a:xfrm>
            <a:off x="4800600" y="2743200"/>
            <a:ext cx="3429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latin typeface="Times New Roman" pitchFamily="18" charset="0"/>
              </a:rPr>
              <a:t>thì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</a:rPr>
              <a:t>...................</a:t>
            </a:r>
            <a:endParaRPr lang="en-US" sz="3600" dirty="0">
              <a:latin typeface="Times New Roman" pitchFamily="18" charset="0"/>
            </a:endParaRPr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533400" y="4459069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latin typeface="Times New Roman" pitchFamily="18" charset="0"/>
              </a:rPr>
              <a:t>3) </a:t>
            </a:r>
            <a:r>
              <a:rPr lang="en-US" sz="3600" dirty="0" err="1">
                <a:latin typeface="Times New Roman" pitchFamily="18" charset="0"/>
              </a:rPr>
              <a:t>Nếu</a:t>
            </a:r>
            <a:endParaRPr lang="en-US" sz="3600" dirty="0">
              <a:latin typeface="Times New Roman" pitchFamily="18" charset="0"/>
            </a:endParaRPr>
          </a:p>
        </p:txBody>
      </p:sp>
      <p:sp>
        <p:nvSpPr>
          <p:cNvPr id="47" name="Text Box 18"/>
          <p:cNvSpPr txBox="1">
            <a:spLocks noChangeArrowheads="1"/>
          </p:cNvSpPr>
          <p:nvPr/>
        </p:nvSpPr>
        <p:spPr bwMode="auto">
          <a:xfrm>
            <a:off x="609600" y="5144869"/>
            <a:ext cx="3352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latin typeface="Times New Roman" pitchFamily="18" charset="0"/>
              </a:rPr>
              <a:t>thì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</a:rPr>
              <a:t>..................</a:t>
            </a:r>
            <a:endParaRPr lang="en-US" sz="3600" dirty="0">
              <a:latin typeface="Times New Roman" pitchFamily="18" charset="0"/>
            </a:endParaRPr>
          </a:p>
        </p:txBody>
      </p:sp>
      <p:sp>
        <p:nvSpPr>
          <p:cNvPr id="48" name="Rectangle 19"/>
          <p:cNvSpPr>
            <a:spLocks noChangeArrowheads="1"/>
          </p:cNvSpPr>
          <p:nvPr/>
        </p:nvSpPr>
        <p:spPr bwMode="auto">
          <a:xfrm>
            <a:off x="1828800" y="4459069"/>
            <a:ext cx="6705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tia</a:t>
            </a:r>
            <a:r>
              <a:rPr lang="en-US" sz="3600" dirty="0" smtClean="0">
                <a:latin typeface="Times New Roman" pitchFamily="18" charset="0"/>
              </a:rPr>
              <a:t> DF </a:t>
            </a:r>
            <a:r>
              <a:rPr lang="en-US" sz="3600" dirty="0" err="1" smtClean="0">
                <a:latin typeface="Times New Roman" pitchFamily="18" charset="0"/>
              </a:rPr>
              <a:t>nằm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giữa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hai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tia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</a:rPr>
              <a:t>DE </a:t>
            </a:r>
            <a:r>
              <a:rPr lang="en-US" sz="3600" dirty="0" err="1">
                <a:latin typeface="Times New Roman" pitchFamily="18" charset="0"/>
              </a:rPr>
              <a:t>và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</a:rPr>
              <a:t>DH</a:t>
            </a:r>
            <a:endParaRPr lang="en-US" sz="3600" dirty="0">
              <a:latin typeface="Times New Roman" pitchFamily="18" charset="0"/>
            </a:endParaRPr>
          </a:p>
        </p:txBody>
      </p:sp>
      <p:sp>
        <p:nvSpPr>
          <p:cNvPr id="12" name="Action Button: Forward or Next 11">
            <a:hlinkClick r:id="rId4" action="ppaction://hlinksldjump" highlightClick="1"/>
          </p:cNvPr>
          <p:cNvSpPr/>
          <p:nvPr/>
        </p:nvSpPr>
        <p:spPr>
          <a:xfrm>
            <a:off x="8763000" y="1905000"/>
            <a:ext cx="381000" cy="4572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2514600"/>
            <a:ext cx="4038600" cy="3450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609600" y="228600"/>
            <a:ext cx="525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 dirty="0" err="1" smtClean="0">
                <a:solidFill>
                  <a:srgbClr val="C00000"/>
                </a:solidFill>
                <a:latin typeface="Times New Roman" pitchFamily="18" charset="0"/>
              </a:rPr>
              <a:t>Ví</a:t>
            </a:r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C00000"/>
                </a:solidFill>
                <a:latin typeface="Times New Roman" pitchFamily="18" charset="0"/>
              </a:rPr>
              <a:t>dụ</a:t>
            </a:r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</a:rPr>
              <a:t> 1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</a:rPr>
              <a:t>: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</a:rPr>
              <a:t>  </a:t>
            </a:r>
            <a:r>
              <a:rPr lang="en-US" sz="3600" dirty="0" err="1" smtClean="0">
                <a:latin typeface="Times New Roman" pitchFamily="18" charset="0"/>
              </a:rPr>
              <a:t>Điền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vào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dấu</a:t>
            </a:r>
            <a:r>
              <a:rPr lang="en-US" sz="3600" dirty="0" smtClean="0">
                <a:latin typeface="Times New Roman" pitchFamily="18" charset="0"/>
              </a:rPr>
              <a:t>…</a:t>
            </a:r>
            <a:endParaRPr lang="en-US" sz="3600" dirty="0">
              <a:latin typeface="Times New Roman" pitchFamily="18" charset="0"/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609600" y="11430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latin typeface="Times New Roman" pitchFamily="18" charset="0"/>
              </a:rPr>
              <a:t>1) </a:t>
            </a:r>
            <a:r>
              <a:rPr lang="en-US" sz="3600" dirty="0" err="1">
                <a:latin typeface="Times New Roman" pitchFamily="18" charset="0"/>
              </a:rPr>
              <a:t>Nếu</a:t>
            </a:r>
            <a:endParaRPr lang="en-US" sz="3600" dirty="0">
              <a:latin typeface="Times New Roman" pitchFamily="18" charset="0"/>
            </a:endParaRPr>
          </a:p>
        </p:txBody>
      </p:sp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685800" y="18288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latin typeface="Times New Roman" pitchFamily="18" charset="0"/>
              </a:rPr>
              <a:t>thì</a:t>
            </a:r>
            <a:r>
              <a:rPr lang="en-US" sz="3600" dirty="0">
                <a:latin typeface="Times New Roman" pitchFamily="18" charset="0"/>
              </a:rPr>
              <a:t> ...</a:t>
            </a:r>
          </a:p>
        </p:txBody>
      </p:sp>
      <p:sp>
        <p:nvSpPr>
          <p:cNvPr id="6" name="Rectangle 19"/>
          <p:cNvSpPr>
            <a:spLocks noChangeArrowheads="1"/>
          </p:cNvSpPr>
          <p:nvPr/>
        </p:nvSpPr>
        <p:spPr bwMode="auto">
          <a:xfrm>
            <a:off x="1905000" y="1143000"/>
            <a:ext cx="6705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tia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</a:rPr>
              <a:t>ON </a:t>
            </a:r>
            <a:r>
              <a:rPr lang="en-US" sz="3600" dirty="0" err="1" smtClean="0">
                <a:latin typeface="Times New Roman" pitchFamily="18" charset="0"/>
              </a:rPr>
              <a:t>nằm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giữa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hai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tia</a:t>
            </a:r>
            <a:r>
              <a:rPr lang="en-US" sz="3600" dirty="0">
                <a:latin typeface="Times New Roman" pitchFamily="18" charset="0"/>
              </a:rPr>
              <a:t> OM </a:t>
            </a:r>
            <a:r>
              <a:rPr lang="en-US" sz="3600" dirty="0" err="1">
                <a:latin typeface="Times New Roman" pitchFamily="18" charset="0"/>
              </a:rPr>
              <a:t>và</a:t>
            </a:r>
            <a:r>
              <a:rPr lang="en-US" sz="3600" dirty="0">
                <a:latin typeface="Times New Roman" pitchFamily="18" charset="0"/>
              </a:rPr>
              <a:t> OP</a:t>
            </a:r>
          </a:p>
        </p:txBody>
      </p:sp>
      <p:graphicFrame>
        <p:nvGraphicFramePr>
          <p:cNvPr id="7" name="Object 97"/>
          <p:cNvGraphicFramePr>
            <a:graphicFrameLocks noChangeAspect="1"/>
          </p:cNvGraphicFramePr>
          <p:nvPr/>
        </p:nvGraphicFramePr>
        <p:xfrm>
          <a:off x="1470025" y="1787525"/>
          <a:ext cx="3635375" cy="615950"/>
        </p:xfrm>
        <a:graphic>
          <a:graphicData uri="http://schemas.openxmlformats.org/presentationml/2006/ole">
            <p:oleObj spid="_x0000_s23555" name="Equation" r:id="rId4" imgW="1346040" imgH="228600" progId="Equation.DSMT4">
              <p:embed/>
            </p:oleObj>
          </a:graphicData>
        </a:graphic>
      </p:graphicFrame>
      <p:sp>
        <p:nvSpPr>
          <p:cNvPr id="8" name="Action Button: Back or Previous 7">
            <a:hlinkClick r:id="rId5" action="ppaction://hlinksldjump" highlightClick="1"/>
          </p:cNvPr>
          <p:cNvSpPr/>
          <p:nvPr/>
        </p:nvSpPr>
        <p:spPr>
          <a:xfrm>
            <a:off x="8458200" y="6248400"/>
            <a:ext cx="381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609600" y="228600"/>
            <a:ext cx="525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 dirty="0" err="1" smtClean="0">
                <a:solidFill>
                  <a:srgbClr val="C00000"/>
                </a:solidFill>
                <a:latin typeface="Times New Roman" pitchFamily="18" charset="0"/>
              </a:rPr>
              <a:t>Ví</a:t>
            </a:r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C00000"/>
                </a:solidFill>
                <a:latin typeface="Times New Roman" pitchFamily="18" charset="0"/>
              </a:rPr>
              <a:t>dụ</a:t>
            </a:r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</a:rPr>
              <a:t> 1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</a:rPr>
              <a:t>: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</a:rPr>
              <a:t>  </a:t>
            </a:r>
            <a:r>
              <a:rPr lang="en-US" sz="3600" dirty="0" err="1" smtClean="0">
                <a:latin typeface="Times New Roman" pitchFamily="18" charset="0"/>
              </a:rPr>
              <a:t>Điền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vào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dấu</a:t>
            </a:r>
            <a:r>
              <a:rPr lang="en-US" sz="3600" dirty="0" smtClean="0">
                <a:latin typeface="Times New Roman" pitchFamily="18" charset="0"/>
              </a:rPr>
              <a:t>…</a:t>
            </a:r>
            <a:endParaRPr lang="en-US" sz="3600" dirty="0">
              <a:latin typeface="Times New Roman" pitchFamily="18" charset="0"/>
            </a:endParaRPr>
          </a:p>
        </p:txBody>
      </p:sp>
      <p:sp>
        <p:nvSpPr>
          <p:cNvPr id="3" name="Rectangle 19"/>
          <p:cNvSpPr>
            <a:spLocks noChangeArrowheads="1"/>
          </p:cNvSpPr>
          <p:nvPr/>
        </p:nvSpPr>
        <p:spPr bwMode="auto">
          <a:xfrm>
            <a:off x="904185" y="1009471"/>
            <a:ext cx="709681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                                        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tia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Ot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nằm</a:t>
            </a:r>
            <a:endParaRPr lang="en-US" sz="3600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giữa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hai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</a:rPr>
              <a:t>tia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Ox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và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</a:rPr>
              <a:t>Oy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endParaRPr lang="en-US" sz="3600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4" name="Object 97"/>
          <p:cNvGraphicFramePr>
            <a:graphicFrameLocks noChangeAspect="1"/>
          </p:cNvGraphicFramePr>
          <p:nvPr/>
        </p:nvGraphicFramePr>
        <p:xfrm>
          <a:off x="2209800" y="990600"/>
          <a:ext cx="2846387" cy="684212"/>
        </p:xfrm>
        <a:graphic>
          <a:graphicData uri="http://schemas.openxmlformats.org/presentationml/2006/ole">
            <p:oleObj spid="_x0000_s24578" name="Equation" r:id="rId3" imgW="1054080" imgH="253800" progId="Equation.DSMT4">
              <p:embed/>
            </p:oleObj>
          </a:graphicData>
        </a:graphic>
      </p:graphicFrame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762000" y="1030069"/>
            <a:ext cx="518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</a:rPr>
              <a:t>2</a:t>
            </a:r>
            <a:r>
              <a:rPr lang="en-US" sz="3600" dirty="0" smtClean="0">
                <a:latin typeface="Times New Roman" pitchFamily="18" charset="0"/>
              </a:rPr>
              <a:t>) </a:t>
            </a:r>
            <a:r>
              <a:rPr lang="en-US" sz="3600" dirty="0" err="1" smtClean="0">
                <a:latin typeface="Times New Roman" pitchFamily="18" charset="0"/>
              </a:rPr>
              <a:t>Nếu</a:t>
            </a:r>
            <a:r>
              <a:rPr lang="en-US" sz="3600" dirty="0" smtClean="0">
                <a:latin typeface="Times New Roman" pitchFamily="18" charset="0"/>
              </a:rPr>
              <a:t>                           </a:t>
            </a:r>
            <a:r>
              <a:rPr lang="en-US" sz="3600" dirty="0" err="1" smtClean="0">
                <a:latin typeface="Times New Roman" pitchFamily="18" charset="0"/>
              </a:rPr>
              <a:t>thì</a:t>
            </a:r>
            <a:r>
              <a:rPr lang="en-US" sz="3600" dirty="0" smtClean="0">
                <a:latin typeface="Times New Roman" pitchFamily="18" charset="0"/>
              </a:rPr>
              <a:t> </a:t>
            </a:r>
            <a:endParaRPr lang="en-US" sz="3600" dirty="0">
              <a:latin typeface="Times New Roman" pitchFamily="18" charset="0"/>
            </a:endParaRPr>
          </a:p>
        </p:txBody>
      </p:sp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7400" y="2286000"/>
            <a:ext cx="4010025" cy="3422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Action Button: Back or Previous 6">
            <a:hlinkClick r:id="rId5" action="ppaction://hlinksldjump" highlightClick="1"/>
          </p:cNvPr>
          <p:cNvSpPr/>
          <p:nvPr/>
        </p:nvSpPr>
        <p:spPr>
          <a:xfrm>
            <a:off x="8534400" y="4572000"/>
            <a:ext cx="3810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609600" y="228600"/>
            <a:ext cx="5257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 dirty="0" err="1" smtClean="0">
                <a:solidFill>
                  <a:srgbClr val="C00000"/>
                </a:solidFill>
                <a:latin typeface="Times New Roman" pitchFamily="18" charset="0"/>
              </a:rPr>
              <a:t>Ví</a:t>
            </a:r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C00000"/>
                </a:solidFill>
                <a:latin typeface="Times New Roman" pitchFamily="18" charset="0"/>
              </a:rPr>
              <a:t>dụ</a:t>
            </a:r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</a:rPr>
              <a:t> 1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</a:rPr>
              <a:t>: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</a:rPr>
              <a:t>  </a:t>
            </a:r>
            <a:r>
              <a:rPr lang="en-US" sz="3600" dirty="0" err="1" smtClean="0">
                <a:latin typeface="Times New Roman" pitchFamily="18" charset="0"/>
              </a:rPr>
              <a:t>Điền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vào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dấu</a:t>
            </a:r>
            <a:r>
              <a:rPr lang="en-US" sz="3600" dirty="0" smtClean="0">
                <a:latin typeface="Times New Roman" pitchFamily="18" charset="0"/>
              </a:rPr>
              <a:t>…</a:t>
            </a:r>
            <a:endParaRPr lang="en-US" sz="3600" dirty="0">
              <a:latin typeface="Times New Roman" pitchFamily="18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762000" y="990600"/>
            <a:ext cx="1600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smtClean="0">
                <a:latin typeface="Times New Roman" pitchFamily="18" charset="0"/>
              </a:rPr>
              <a:t>3) </a:t>
            </a:r>
            <a:r>
              <a:rPr lang="en-US" sz="3600" dirty="0" err="1">
                <a:latin typeface="Times New Roman" pitchFamily="18" charset="0"/>
              </a:rPr>
              <a:t>Nếu</a:t>
            </a:r>
            <a:endParaRPr lang="en-US" sz="3600" dirty="0">
              <a:latin typeface="Times New Roman" pitchFamily="18" charset="0"/>
            </a:endParaRPr>
          </a:p>
        </p:txBody>
      </p:sp>
      <p:sp>
        <p:nvSpPr>
          <p:cNvPr id="4" name="Text Box 18"/>
          <p:cNvSpPr txBox="1">
            <a:spLocks noChangeArrowheads="1"/>
          </p:cNvSpPr>
          <p:nvPr/>
        </p:nvSpPr>
        <p:spPr bwMode="auto">
          <a:xfrm>
            <a:off x="838200" y="16764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 err="1">
                <a:latin typeface="Times New Roman" pitchFamily="18" charset="0"/>
              </a:rPr>
              <a:t>thì</a:t>
            </a:r>
            <a:r>
              <a:rPr lang="en-US" sz="3600" dirty="0">
                <a:latin typeface="Times New Roman" pitchFamily="18" charset="0"/>
              </a:rPr>
              <a:t> ...</a:t>
            </a:r>
          </a:p>
        </p:txBody>
      </p:sp>
      <p:sp>
        <p:nvSpPr>
          <p:cNvPr id="5" name="Rectangle 19"/>
          <p:cNvSpPr>
            <a:spLocks noChangeArrowheads="1"/>
          </p:cNvSpPr>
          <p:nvPr/>
        </p:nvSpPr>
        <p:spPr bwMode="auto">
          <a:xfrm>
            <a:off x="2057400" y="990600"/>
            <a:ext cx="6705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tia</a:t>
            </a:r>
            <a:r>
              <a:rPr lang="en-US" sz="3600" dirty="0" smtClean="0">
                <a:latin typeface="Times New Roman" pitchFamily="18" charset="0"/>
              </a:rPr>
              <a:t> DF </a:t>
            </a:r>
            <a:r>
              <a:rPr lang="en-US" sz="3600" dirty="0" err="1" smtClean="0">
                <a:latin typeface="Times New Roman" pitchFamily="18" charset="0"/>
              </a:rPr>
              <a:t>nằm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</a:rPr>
              <a:t>giữa</a:t>
            </a:r>
            <a:r>
              <a:rPr lang="en-US" sz="3600" dirty="0" smtClean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hai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</a:rPr>
              <a:t>tia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</a:rPr>
              <a:t>DE </a:t>
            </a:r>
            <a:r>
              <a:rPr lang="en-US" sz="3600" dirty="0" err="1">
                <a:latin typeface="Times New Roman" pitchFamily="18" charset="0"/>
              </a:rPr>
              <a:t>và</a:t>
            </a:r>
            <a:r>
              <a:rPr lang="en-US" sz="3600" dirty="0">
                <a:latin typeface="Times New Roman" pitchFamily="18" charset="0"/>
              </a:rPr>
              <a:t> </a:t>
            </a:r>
            <a:r>
              <a:rPr lang="en-US" sz="3600" dirty="0" smtClean="0">
                <a:latin typeface="Times New Roman" pitchFamily="18" charset="0"/>
              </a:rPr>
              <a:t>DH</a:t>
            </a:r>
            <a:endParaRPr lang="en-US" sz="3600" dirty="0">
              <a:latin typeface="Times New Roman" pitchFamily="18" charset="0"/>
            </a:endParaRPr>
          </a:p>
        </p:txBody>
      </p:sp>
      <p:graphicFrame>
        <p:nvGraphicFramePr>
          <p:cNvPr id="6" name="Object 97"/>
          <p:cNvGraphicFramePr>
            <a:graphicFrameLocks noChangeAspect="1"/>
          </p:cNvGraphicFramePr>
          <p:nvPr/>
        </p:nvGraphicFramePr>
        <p:xfrm>
          <a:off x="1638300" y="1652588"/>
          <a:ext cx="3602038" cy="581025"/>
        </p:xfrm>
        <a:graphic>
          <a:graphicData uri="http://schemas.openxmlformats.org/presentationml/2006/ole">
            <p:oleObj spid="_x0000_s25602" name="Equation" r:id="rId3" imgW="1333440" imgH="215640" progId="Equation.DSMT4">
              <p:embed/>
            </p:oleObj>
          </a:graphicData>
        </a:graphic>
      </p:graphicFrame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57400" y="2438400"/>
            <a:ext cx="4438650" cy="3646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Action Button: Back or Previous 7">
            <a:hlinkClick r:id="rId5" action="ppaction://hlinksldjump" highlightClick="1"/>
          </p:cNvPr>
          <p:cNvSpPr/>
          <p:nvPr/>
        </p:nvSpPr>
        <p:spPr>
          <a:xfrm>
            <a:off x="8534400" y="4572000"/>
            <a:ext cx="3810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Line 19"/>
          <p:cNvSpPr>
            <a:spLocks noChangeShapeType="1"/>
          </p:cNvSpPr>
          <p:nvPr/>
        </p:nvSpPr>
        <p:spPr bwMode="auto">
          <a:xfrm>
            <a:off x="3962400" y="2836863"/>
            <a:ext cx="2743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Line 21"/>
          <p:cNvSpPr>
            <a:spLocks noChangeShapeType="1"/>
          </p:cNvSpPr>
          <p:nvPr/>
        </p:nvSpPr>
        <p:spPr bwMode="auto">
          <a:xfrm>
            <a:off x="6705600" y="2836863"/>
            <a:ext cx="1905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Line 22"/>
          <p:cNvSpPr>
            <a:spLocks noChangeShapeType="1"/>
          </p:cNvSpPr>
          <p:nvPr/>
        </p:nvSpPr>
        <p:spPr bwMode="auto">
          <a:xfrm flipV="1">
            <a:off x="6705600" y="1465263"/>
            <a:ext cx="1371600" cy="1371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8" name="Text Box 23"/>
          <p:cNvSpPr txBox="1">
            <a:spLocks noChangeArrowheads="1"/>
          </p:cNvSpPr>
          <p:nvPr/>
        </p:nvSpPr>
        <p:spPr bwMode="auto">
          <a:xfrm>
            <a:off x="6477000" y="2760663"/>
            <a:ext cx="68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latin typeface="Times New Roman" pitchFamily="18" charset="0"/>
                <a:cs typeface="Times New Roman" pitchFamily="18" charset="0"/>
              </a:rPr>
              <a:t>O</a:t>
            </a:r>
          </a:p>
        </p:txBody>
      </p:sp>
      <p:sp>
        <p:nvSpPr>
          <p:cNvPr id="15369" name="Rectangle 25"/>
          <p:cNvSpPr>
            <a:spLocks noChangeArrowheads="1"/>
          </p:cNvSpPr>
          <p:nvPr/>
        </p:nvSpPr>
        <p:spPr bwMode="auto">
          <a:xfrm>
            <a:off x="3998912" y="2706469"/>
            <a:ext cx="4206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15370" name="Rectangle 26"/>
          <p:cNvSpPr>
            <a:spLocks noChangeArrowheads="1"/>
          </p:cNvSpPr>
          <p:nvPr/>
        </p:nvSpPr>
        <p:spPr bwMode="auto">
          <a:xfrm>
            <a:off x="7661702" y="990600"/>
            <a:ext cx="4154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sp>
        <p:nvSpPr>
          <p:cNvPr id="15371" name="Rectangle 27"/>
          <p:cNvSpPr>
            <a:spLocks noChangeArrowheads="1"/>
          </p:cNvSpPr>
          <p:nvPr/>
        </p:nvSpPr>
        <p:spPr bwMode="auto">
          <a:xfrm>
            <a:off x="8296950" y="3429000"/>
            <a:ext cx="3898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z</a:t>
            </a:r>
          </a:p>
        </p:txBody>
      </p:sp>
      <p:sp>
        <p:nvSpPr>
          <p:cNvPr id="15372" name="Text Box 28"/>
          <p:cNvSpPr txBox="1">
            <a:spLocks noChangeArrowheads="1"/>
          </p:cNvSpPr>
          <p:nvPr/>
        </p:nvSpPr>
        <p:spPr bwMode="auto">
          <a:xfrm>
            <a:off x="6553200" y="2608263"/>
            <a:ext cx="533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vi-VN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381000" y="4191000"/>
            <a:ext cx="8458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err="1">
                <a:latin typeface="Times New Roman" pitchFamily="18" charset="0"/>
              </a:rPr>
              <a:t>Trả</a:t>
            </a:r>
            <a:r>
              <a:rPr lang="en-US" sz="3600" b="1" dirty="0">
                <a:latin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</a:rPr>
              <a:t>lời</a:t>
            </a:r>
            <a:r>
              <a:rPr lang="en-US" sz="3600" b="1" dirty="0">
                <a:latin typeface="Times New Roman" pitchFamily="18" charset="0"/>
              </a:rPr>
              <a:t>: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Sai.Vì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tia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Oy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không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nằm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giữa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hai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tia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Ox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</a:rPr>
              <a:t>và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</a:rPr>
              <a:t> Oz</a:t>
            </a:r>
          </a:p>
        </p:txBody>
      </p:sp>
      <p:sp>
        <p:nvSpPr>
          <p:cNvPr id="16416" name="Line 32"/>
          <p:cNvSpPr>
            <a:spLocks noChangeShapeType="1"/>
          </p:cNvSpPr>
          <p:nvPr/>
        </p:nvSpPr>
        <p:spPr bwMode="auto">
          <a:xfrm>
            <a:off x="7391400" y="2152650"/>
            <a:ext cx="533400" cy="12192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6858000" y="1676400"/>
            <a:ext cx="60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M</a:t>
            </a: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7467600" y="3276600"/>
            <a:ext cx="609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N</a:t>
            </a:r>
          </a:p>
        </p:txBody>
      </p:sp>
      <p:sp>
        <p:nvSpPr>
          <p:cNvPr id="16419" name="Oval 35"/>
          <p:cNvSpPr>
            <a:spLocks noChangeArrowheads="1"/>
          </p:cNvSpPr>
          <p:nvPr/>
        </p:nvSpPr>
        <p:spPr bwMode="auto">
          <a:xfrm>
            <a:off x="7353300" y="2133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21" name="Oval 37"/>
          <p:cNvSpPr>
            <a:spLocks noChangeArrowheads="1"/>
          </p:cNvSpPr>
          <p:nvPr/>
        </p:nvSpPr>
        <p:spPr bwMode="auto">
          <a:xfrm>
            <a:off x="7867650" y="33147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vi-VN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381000" y="76200"/>
            <a:ext cx="8534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 dirty="0" err="1" smtClean="0">
                <a:solidFill>
                  <a:srgbClr val="C00000"/>
                </a:solidFill>
                <a:latin typeface="Times New Roman" pitchFamily="18" charset="0"/>
              </a:rPr>
              <a:t>Ví</a:t>
            </a:r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sz="3600" b="1" u="sng" dirty="0" err="1" smtClean="0">
                <a:solidFill>
                  <a:srgbClr val="C00000"/>
                </a:solidFill>
                <a:latin typeface="Times New Roman" pitchFamily="18" charset="0"/>
              </a:rPr>
              <a:t>dụ</a:t>
            </a:r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</a:rPr>
              <a:t> 2</a:t>
            </a:r>
            <a:r>
              <a:rPr lang="en-US" sz="3600" b="1" dirty="0" smtClean="0">
                <a:solidFill>
                  <a:srgbClr val="C00000"/>
                </a:solidFill>
                <a:latin typeface="Times New Roman" pitchFamily="18" charset="0"/>
              </a:rPr>
              <a:t>: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</a:rPr>
              <a:t>  </a:t>
            </a:r>
            <a:r>
              <a:rPr lang="en-US" sz="3600" dirty="0" smtClean="0">
                <a:latin typeface="Times New Roman"/>
              </a:rPr>
              <a:t>Cho </a:t>
            </a:r>
            <a:r>
              <a:rPr lang="en-US" sz="3600" dirty="0" err="1" smtClean="0">
                <a:latin typeface="Times New Roman"/>
              </a:rPr>
              <a:t>hình</a:t>
            </a:r>
            <a:r>
              <a:rPr lang="en-US" sz="3600" dirty="0" smtClean="0">
                <a:latin typeface="Times New Roman"/>
              </a:rPr>
              <a:t> </a:t>
            </a:r>
            <a:r>
              <a:rPr lang="en-US" sz="3600" dirty="0" err="1" smtClean="0">
                <a:latin typeface="Times New Roman"/>
              </a:rPr>
              <a:t>vẽ</a:t>
            </a:r>
            <a:r>
              <a:rPr lang="en-US" sz="3600" dirty="0" smtClean="0">
                <a:latin typeface="Times New Roman"/>
              </a:rPr>
              <a:t>, </a:t>
            </a:r>
            <a:r>
              <a:rPr lang="vi-VN" sz="3600" dirty="0" smtClean="0">
                <a:latin typeface="Times New Roman"/>
              </a:rPr>
              <a:t>đ</a:t>
            </a:r>
            <a:r>
              <a:rPr lang="en-US" sz="3600" dirty="0" err="1" smtClean="0">
                <a:latin typeface="Times New Roman"/>
              </a:rPr>
              <a:t>ẳng</a:t>
            </a:r>
            <a:r>
              <a:rPr lang="en-US" sz="3600" dirty="0" smtClean="0">
                <a:latin typeface="Times New Roman"/>
              </a:rPr>
              <a:t> </a:t>
            </a:r>
            <a:r>
              <a:rPr lang="en-US" sz="3600" dirty="0" err="1" smtClean="0">
                <a:latin typeface="Times New Roman"/>
              </a:rPr>
              <a:t>thức</a:t>
            </a:r>
            <a:r>
              <a:rPr lang="en-US" sz="3600" dirty="0" smtClean="0">
                <a:latin typeface="Times New Roman"/>
              </a:rPr>
              <a:t> </a:t>
            </a:r>
            <a:r>
              <a:rPr lang="en-US" sz="3600" dirty="0" err="1" smtClean="0">
                <a:latin typeface="Times New Roman"/>
              </a:rPr>
              <a:t>sau</a:t>
            </a:r>
            <a:r>
              <a:rPr lang="en-US" sz="3600" dirty="0" smtClean="0">
                <a:latin typeface="Times New Roman"/>
              </a:rPr>
              <a:t> </a:t>
            </a:r>
            <a:r>
              <a:rPr lang="vi-VN" sz="3600" dirty="0" smtClean="0">
                <a:latin typeface="Times New Roman"/>
              </a:rPr>
              <a:t>đ</a:t>
            </a:r>
            <a:r>
              <a:rPr lang="en-US" sz="3600" dirty="0" err="1" smtClean="0">
                <a:latin typeface="Times New Roman"/>
              </a:rPr>
              <a:t>úng</a:t>
            </a:r>
            <a:r>
              <a:rPr lang="en-US" sz="3600" dirty="0" smtClean="0">
                <a:latin typeface="Times New Roman"/>
              </a:rPr>
              <a:t> hay </a:t>
            </a:r>
            <a:r>
              <a:rPr lang="en-US" sz="3600" dirty="0" err="1" smtClean="0">
                <a:latin typeface="Times New Roman"/>
              </a:rPr>
              <a:t>sai</a:t>
            </a:r>
            <a:r>
              <a:rPr lang="en-US" sz="3600" dirty="0" smtClean="0">
                <a:latin typeface="Times New Roman"/>
              </a:rPr>
              <a:t>? </a:t>
            </a:r>
            <a:r>
              <a:rPr lang="en-US" sz="3600" dirty="0" err="1" smtClean="0">
                <a:latin typeface="Times New Roman"/>
              </a:rPr>
              <a:t>Vì</a:t>
            </a:r>
            <a:r>
              <a:rPr lang="en-US" sz="3600" dirty="0" smtClean="0">
                <a:latin typeface="Times New Roman"/>
              </a:rPr>
              <a:t> </a:t>
            </a:r>
            <a:r>
              <a:rPr lang="en-US" sz="3600" dirty="0" err="1" smtClean="0">
                <a:latin typeface="Times New Roman"/>
              </a:rPr>
              <a:t>sao</a:t>
            </a:r>
            <a:r>
              <a:rPr lang="en-US" sz="3600" dirty="0" smtClean="0">
                <a:latin typeface="Times New Roman"/>
              </a:rPr>
              <a:t>?</a:t>
            </a:r>
            <a:endParaRPr lang="en-US" sz="3600" dirty="0">
              <a:latin typeface="Times New Roman" pitchFamily="18" charset="0"/>
            </a:endParaRPr>
          </a:p>
        </p:txBody>
      </p:sp>
      <p:graphicFrame>
        <p:nvGraphicFramePr>
          <p:cNvPr id="30817" name="Object 97"/>
          <p:cNvGraphicFramePr>
            <a:graphicFrameLocks noChangeAspect="1"/>
          </p:cNvGraphicFramePr>
          <p:nvPr/>
        </p:nvGraphicFramePr>
        <p:xfrm>
          <a:off x="1524000" y="1447800"/>
          <a:ext cx="3224213" cy="685800"/>
        </p:xfrm>
        <a:graphic>
          <a:graphicData uri="http://schemas.openxmlformats.org/presentationml/2006/ole">
            <p:oleObj spid="_x0000_s22530" name="Equation" r:id="rId5" imgW="1193760" imgH="2538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75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RIVEBY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3" grpId="0"/>
      <p:bldP spid="16416" grpId="0" animBg="1"/>
      <p:bldP spid="16417" grpId="0"/>
      <p:bldP spid="16418" grpId="0"/>
      <p:bldP spid="16419" grpId="0" animBg="1"/>
      <p:bldP spid="16421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1753</TotalTime>
  <Words>884</Words>
  <Application>Microsoft Office PowerPoint</Application>
  <PresentationFormat>On-screen Show (4:3)</PresentationFormat>
  <Paragraphs>133</Paragraphs>
  <Slides>21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Oriel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Hướng dẫn về nhà.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</dc:creator>
  <cp:lastModifiedBy>HP</cp:lastModifiedBy>
  <cp:revision>88</cp:revision>
  <dcterms:created xsi:type="dcterms:W3CDTF">2020-04-15T09:43:46Z</dcterms:created>
  <dcterms:modified xsi:type="dcterms:W3CDTF">2021-02-20T04:20:28Z</dcterms:modified>
</cp:coreProperties>
</file>