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4" r:id="rId5"/>
    <p:sldId id="265" r:id="rId6"/>
    <p:sldId id="262" r:id="rId7"/>
    <p:sldId id="263" r:id="rId8"/>
    <p:sldId id="261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BCB61-FFEC-4110-9590-6A51A99B89D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4816A-DE23-45C8-8B12-8E956C90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8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04111-F536-45F4-94AB-74712A376C2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38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8282-7569-4E44-83D1-50A2AA0A3D9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F12B-683D-428B-A39E-01A6498A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8282-7569-4E44-83D1-50A2AA0A3D9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F12B-683D-428B-A39E-01A6498A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8282-7569-4E44-83D1-50A2AA0A3D9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F12B-683D-428B-A39E-01A6498A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1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8282-7569-4E44-83D1-50A2AA0A3D9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F12B-683D-428B-A39E-01A6498A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8282-7569-4E44-83D1-50A2AA0A3D9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F12B-683D-428B-A39E-01A6498A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4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8282-7569-4E44-83D1-50A2AA0A3D9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F12B-683D-428B-A39E-01A6498A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9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8282-7569-4E44-83D1-50A2AA0A3D9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F12B-683D-428B-A39E-01A6498A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8282-7569-4E44-83D1-50A2AA0A3D9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F12B-683D-428B-A39E-01A6498A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1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8282-7569-4E44-83D1-50A2AA0A3D9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F12B-683D-428B-A39E-01A6498A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5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8282-7569-4E44-83D1-50A2AA0A3D9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F12B-683D-428B-A39E-01A6498A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9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8282-7569-4E44-83D1-50A2AA0A3D9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F12B-683D-428B-A39E-01A6498A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3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E8282-7569-4E44-83D1-50A2AA0A3D9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5F12B-683D-428B-A39E-01A6498A5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6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.w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91394" y="193766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2" y="76201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89458" y="40481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35394" y="5409406"/>
            <a:ext cx="12192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190" y="5391943"/>
            <a:ext cx="12509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47839" y="66294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03923" y="1590535"/>
            <a:ext cx="96879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 87: Viết đoạn văn trong văn bản thuyết minh</a:t>
            </a:r>
          </a:p>
        </p:txBody>
      </p:sp>
    </p:spTree>
    <p:extLst>
      <p:ext uri="{BB962C8B-B14F-4D97-AF65-F5344CB8AC3E}">
        <p14:creationId xmlns:p14="http://schemas.microsoft.com/office/powerpoint/2010/main" val="6946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8720" y="1330235"/>
            <a:ext cx="8820150" cy="231430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kern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1. Học bài và thực hiện bài tập ở HĐ 4, HĐ 5.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vi-VN" b="1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</a:rPr>
              <a:t>mới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: Hướng dẫn chuẩn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</a:rPr>
              <a:t>bị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vi-VN" b="1" dirty="0" smtClean="0">
                <a:solidFill>
                  <a:srgbClr val="000000"/>
                </a:solidFill>
                <a:latin typeface="Times New Roman" pitchFamily="18" charset="0"/>
              </a:rPr>
              <a:t>: Ngắm trăng; Đi đường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28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4" name="WordArt 10"/>
          <p:cNvSpPr>
            <a:spLocks noChangeArrowheads="1" noChangeShapeType="1" noTextEdit="1"/>
          </p:cNvSpPr>
          <p:nvPr/>
        </p:nvSpPr>
        <p:spPr bwMode="auto">
          <a:xfrm>
            <a:off x="1928949" y="1645920"/>
            <a:ext cx="8534400" cy="191588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21893000" prstMaterial="legacyMatte">
              <a:extrusionClr>
                <a:srgbClr val="00CC66"/>
              </a:extrusionClr>
              <a:contourClr>
                <a:srgbClr val="FDFD03"/>
              </a:contourClr>
            </a:sp3d>
          </a:bodyPr>
          <a:lstStyle/>
          <a:p>
            <a:pPr algn="ctr"/>
            <a:r>
              <a:rPr lang="en-US" b="1" kern="10" dirty="0">
                <a:ln w="12700">
                  <a:round/>
                  <a:headEnd/>
                  <a:tailEnd/>
                </a:ln>
                <a:gradFill rotWithShape="1">
                  <a:gsLst>
                    <a:gs pos="0">
                      <a:srgbClr val="FDFD03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.VnCentury Schoolbook" panose="020B7200000000000000" pitchFamily="34" charset="0"/>
              </a:rPr>
              <a:t>  </a:t>
            </a:r>
            <a:r>
              <a:rPr lang="en-US" b="1" kern="10" dirty="0" err="1">
                <a:ln w="12700">
                  <a:round/>
                  <a:headEnd/>
                  <a:tailEnd/>
                </a:ln>
                <a:gradFill rotWithShape="1">
                  <a:gsLst>
                    <a:gs pos="0">
                      <a:srgbClr val="FDFD03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.VnCentury Schoolbook" panose="020B7200000000000000" pitchFamily="34" charset="0"/>
              </a:rPr>
              <a:t>Chóc</a:t>
            </a:r>
            <a:r>
              <a:rPr lang="en-US" b="1" kern="10" dirty="0">
                <a:ln w="12700">
                  <a:round/>
                  <a:headEnd/>
                  <a:tailEnd/>
                </a:ln>
                <a:gradFill rotWithShape="1">
                  <a:gsLst>
                    <a:gs pos="0">
                      <a:srgbClr val="FDFD03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.VnCentury Schoolbook" panose="020B7200000000000000" pitchFamily="34" charset="0"/>
              </a:rPr>
              <a:t> </a:t>
            </a:r>
            <a:r>
              <a:rPr lang="vi-VN" b="1" kern="10" dirty="0">
                <a:ln w="12700">
                  <a:round/>
                  <a:headEnd/>
                  <a:tailEnd/>
                </a:ln>
                <a:gradFill rotWithShape="1">
                  <a:gsLst>
                    <a:gs pos="0">
                      <a:srgbClr val="FDFD03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.VnCentury Schoolbook" panose="020B7200000000000000" pitchFamily="34" charset="0"/>
              </a:rPr>
              <a:t>c</a:t>
            </a:r>
            <a:r>
              <a:rPr lang="en-US" b="1" kern="10" dirty="0" smtClean="0">
                <a:ln w="12700">
                  <a:round/>
                  <a:headEnd/>
                  <a:tailEnd/>
                </a:ln>
                <a:gradFill rotWithShape="1">
                  <a:gsLst>
                    <a:gs pos="0">
                      <a:srgbClr val="FDFD03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.VnCentury Schoolbook" panose="020B7200000000000000" pitchFamily="34" charset="0"/>
              </a:rPr>
              <a:t>¸c </a:t>
            </a:r>
            <a:r>
              <a:rPr lang="vi-VN" b="1" kern="10" dirty="0" smtClean="0">
                <a:ln w="12700">
                  <a:round/>
                  <a:headEnd/>
                  <a:tailEnd/>
                </a:ln>
                <a:gradFill rotWithShape="1">
                  <a:gsLst>
                    <a:gs pos="0">
                      <a:srgbClr val="FDFD03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.VnCentury Schoolbook" panose="020B7200000000000000" pitchFamily="34" charset="0"/>
              </a:rPr>
              <a:t>con</a:t>
            </a:r>
            <a:r>
              <a:rPr lang="en-US" b="1" kern="10" dirty="0" smtClean="0">
                <a:ln w="12700">
                  <a:round/>
                  <a:headEnd/>
                  <a:tailEnd/>
                </a:ln>
                <a:gradFill rotWithShape="1">
                  <a:gsLst>
                    <a:gs pos="0">
                      <a:srgbClr val="FDFD03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.VnCentury Schoolbook" panose="020B7200000000000000" pitchFamily="34" charset="0"/>
              </a:rPr>
              <a:t> </a:t>
            </a:r>
            <a:r>
              <a:rPr lang="en-US" b="1" kern="10" dirty="0" err="1" smtClean="0">
                <a:ln w="12700">
                  <a:round/>
                  <a:headEnd/>
                  <a:tailEnd/>
                </a:ln>
                <a:gradFill rotWithShape="1">
                  <a:gsLst>
                    <a:gs pos="0">
                      <a:srgbClr val="FDFD03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.VnCentury Schoolbook" panose="020B7200000000000000" pitchFamily="34" charset="0"/>
              </a:rPr>
              <a:t>ch¨m</a:t>
            </a:r>
            <a:r>
              <a:rPr lang="en-US" b="1" kern="10" dirty="0" smtClean="0">
                <a:ln w="12700">
                  <a:round/>
                  <a:headEnd/>
                  <a:tailEnd/>
                </a:ln>
                <a:gradFill rotWithShape="1">
                  <a:gsLst>
                    <a:gs pos="0">
                      <a:srgbClr val="FDFD03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.VnCentury Schoolbook" panose="020B7200000000000000" pitchFamily="34" charset="0"/>
              </a:rPr>
              <a:t> </a:t>
            </a:r>
            <a:r>
              <a:rPr lang="en-US" b="1" kern="10" dirty="0" err="1">
                <a:ln w="12700">
                  <a:round/>
                  <a:headEnd/>
                  <a:tailEnd/>
                </a:ln>
                <a:gradFill rotWithShape="1">
                  <a:gsLst>
                    <a:gs pos="0">
                      <a:srgbClr val="FDFD03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.VnCentury Schoolbook" panose="020B7200000000000000" pitchFamily="34" charset="0"/>
              </a:rPr>
              <a:t>ngoan</a:t>
            </a:r>
            <a:r>
              <a:rPr lang="en-US" b="1" kern="10" dirty="0">
                <a:ln w="12700">
                  <a:round/>
                  <a:headEnd/>
                  <a:tailEnd/>
                </a:ln>
                <a:gradFill rotWithShape="1">
                  <a:gsLst>
                    <a:gs pos="0">
                      <a:srgbClr val="FDFD03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.VnCentury Schoolbook" panose="020B7200000000000000" pitchFamily="34" charset="0"/>
              </a:rPr>
              <a:t>, </a:t>
            </a:r>
            <a:r>
              <a:rPr lang="en-US" b="1" kern="10" dirty="0" err="1">
                <a:ln w="12700">
                  <a:round/>
                  <a:headEnd/>
                  <a:tailEnd/>
                </a:ln>
                <a:gradFill rotWithShape="1">
                  <a:gsLst>
                    <a:gs pos="0">
                      <a:srgbClr val="FDFD03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.VnCentury Schoolbook" panose="020B7200000000000000" pitchFamily="34" charset="0"/>
              </a:rPr>
              <a:t>häc</a:t>
            </a:r>
            <a:r>
              <a:rPr lang="en-US" b="1" kern="10" dirty="0">
                <a:ln w="12700">
                  <a:round/>
                  <a:headEnd/>
                  <a:tailEnd/>
                </a:ln>
                <a:gradFill rotWithShape="1">
                  <a:gsLst>
                    <a:gs pos="0">
                      <a:srgbClr val="FDFD03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.VnCentury Schoolbook" panose="020B7200000000000000" pitchFamily="34" charset="0"/>
              </a:rPr>
              <a:t> </a:t>
            </a:r>
            <a:r>
              <a:rPr lang="en-US" b="1" kern="10" dirty="0" err="1">
                <a:ln w="12700">
                  <a:round/>
                  <a:headEnd/>
                  <a:tailEnd/>
                </a:ln>
                <a:gradFill rotWithShape="1">
                  <a:gsLst>
                    <a:gs pos="0">
                      <a:srgbClr val="FDFD03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.VnCentury Schoolbook" panose="020B7200000000000000" pitchFamily="34" charset="0"/>
              </a:rPr>
              <a:t>giái</a:t>
            </a:r>
            <a:endParaRPr lang="en-US" b="1" kern="10" dirty="0">
              <a:ln w="12700">
                <a:round/>
                <a:headEnd/>
                <a:tailEnd/>
              </a:ln>
              <a:gradFill rotWithShape="1">
                <a:gsLst>
                  <a:gs pos="0">
                    <a:srgbClr val="FDFD03"/>
                  </a:gs>
                  <a:gs pos="100000">
                    <a:srgbClr val="00FF00"/>
                  </a:gs>
                </a:gsLst>
                <a:lin ang="5400000" scaled="1"/>
              </a:gradFill>
              <a:latin typeface=".VnCentury Schoolbook" panose="020B7200000000000000" pitchFamily="34" charset="0"/>
            </a:endParaRPr>
          </a:p>
        </p:txBody>
      </p:sp>
      <p:pic>
        <p:nvPicPr>
          <p:cNvPr id="88077" name="Picture 13" descr="L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34" y="4195354"/>
            <a:ext cx="44196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8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91394" y="76201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2" y="76201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89458" y="40481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35394" y="5409406"/>
            <a:ext cx="12192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190" y="5391943"/>
            <a:ext cx="12509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47839" y="66294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13759" y="303193"/>
            <a:ext cx="64598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I. Đoạn trong văn bản thuyết minh</a:t>
            </a:r>
          </a:p>
          <a:p>
            <a:r>
              <a:rPr lang="vi-VN" sz="2400" b="1" dirty="0" smtClean="0">
                <a:latin typeface="+mj-lt"/>
              </a:rPr>
              <a:t>1. Nhận dạng các đoạn văn thuyết minh</a:t>
            </a:r>
            <a:endParaRPr lang="en-US" sz="2400" b="1" dirty="0">
              <a:latin typeface="+mj-lt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1050145" y="1120430"/>
            <a:ext cx="1053938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3%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alt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2025, 2/3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161507" y="2914497"/>
            <a:ext cx="10316664" cy="461665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3839" y="4091434"/>
            <a:ext cx="1476103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000" b="1" dirty="0" smtClean="0">
                <a:latin typeface="+mj-lt"/>
              </a:rPr>
              <a:t>Câu 1: Câu CĐ: Nêu vấn đề thiếu nước sạch trên thế giới</a:t>
            </a:r>
            <a:endParaRPr lang="en-US" sz="2000" b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60319" y="3810088"/>
            <a:ext cx="484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C2: Cung cấp thông tin về tỉ lệ nước ngọt ít ỏi so với lượng nước trên thế giới</a:t>
            </a:r>
            <a:endParaRPr lang="en-US" sz="20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60319" y="4693794"/>
            <a:ext cx="551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C3: Thông tin về lượng nước ấy bị ô nhiễm</a:t>
            </a:r>
            <a:endParaRPr lang="en-US" sz="20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60319" y="5830371"/>
            <a:ext cx="5172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C5: Dự báo về việc thiếu nước tong tương lai</a:t>
            </a:r>
            <a:endParaRPr lang="en-US" sz="20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60319" y="5275433"/>
            <a:ext cx="629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C4: Nêu sự thiếu nước ngọt ở các nước thứ 3</a:t>
            </a:r>
            <a:endParaRPr lang="en-US" sz="2000" dirty="0">
              <a:latin typeface="+mj-lt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7652856" y="3900767"/>
            <a:ext cx="1730083" cy="212365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Đoạn văn diễn dịch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9948592" y="4149328"/>
            <a:ext cx="1066800" cy="156966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thuyết minh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>
            <a:off x="9444490" y="4893849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5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32" grpId="0" animBg="1"/>
      <p:bldP spid="33" grpId="0"/>
      <p:bldP spid="34" grpId="0"/>
      <p:bldP spid="35" grpId="0"/>
      <p:bldP spid="36" grpId="0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91394" y="76201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2" y="76201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89458" y="40481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35394" y="5409406"/>
            <a:ext cx="12192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190" y="5391943"/>
            <a:ext cx="12509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47839" y="66294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17902" y="317897"/>
            <a:ext cx="82779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b. </a:t>
            </a:r>
            <a:r>
              <a:rPr lang="vi-VN" altLang="en-US" sz="2000" dirty="0" smtClean="0">
                <a:solidFill>
                  <a:srgbClr val="000000"/>
                </a:solidFill>
                <a:latin typeface=".VnArial" panose="020B7200000000000000" pitchFamily="34" charset="0"/>
              </a:rPr>
              <a:t>(1)</a:t>
            </a:r>
            <a:r>
              <a:rPr lang="en-US" altLang="en-US" sz="2000" dirty="0" smtClean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Ph¹m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V¨n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§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ång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(1906- 2000):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Nh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µ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c¸ch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m¹ng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næi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tiÕng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vµ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nh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µ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v¨n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ho¸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lín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qu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ª ë x· §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øc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T©n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huyÖn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Mé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§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øc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tØnh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Qu¶ng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Ng·i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. </a:t>
            </a:r>
            <a:r>
              <a:rPr lang="vi-VN" altLang="en-US" sz="2000" dirty="0" smtClean="0">
                <a:solidFill>
                  <a:srgbClr val="000000"/>
                </a:solidFill>
                <a:latin typeface=".VnArial" panose="020B7200000000000000" pitchFamily="34" charset="0"/>
              </a:rPr>
              <a:t>(2)</a:t>
            </a:r>
            <a:r>
              <a:rPr lang="en-US" altLang="en-US" sz="2000" dirty="0" smtClean="0">
                <a:solidFill>
                  <a:srgbClr val="000000"/>
                </a:solidFill>
                <a:latin typeface=".VnArial" panose="020B7200000000000000" pitchFamily="34" charset="0"/>
              </a:rPr>
              <a:t>¤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ng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c¸ch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m¹ng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tõ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n¨m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1925, ®·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gi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÷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nhiÒu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cư¬ng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vÞ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quan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träng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trong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bé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m¸y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l·nh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®¹o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cña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§¶ng vµ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Nh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µ </a:t>
            </a:r>
            <a:r>
              <a:rPr lang="en-US" altLang="en-US" sz="2000" dirty="0" smtClean="0">
                <a:solidFill>
                  <a:srgbClr val="000000"/>
                </a:solidFill>
                <a:latin typeface=".VnArial" panose="020B7200000000000000" pitchFamily="34" charset="0"/>
              </a:rPr>
              <a:t>n­</a:t>
            </a:r>
            <a:r>
              <a:rPr lang="vi-VN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ư</a:t>
            </a:r>
            <a:r>
              <a:rPr lang="en-US" altLang="en-US" sz="2000" dirty="0" err="1" smtClean="0">
                <a:solidFill>
                  <a:srgbClr val="000000"/>
                </a:solidFill>
                <a:latin typeface=".VnArial" panose="020B7200000000000000" pitchFamily="34" charset="0"/>
              </a:rPr>
              <a:t>íc</a:t>
            </a:r>
            <a:r>
              <a:rPr lang="en-US" altLang="en-US" sz="2000" dirty="0" smtClean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ViÖt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Nam,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tõng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lµ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Thñ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tư­íng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ChÝnh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phñ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trªn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ba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mư¬i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n¨m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. </a:t>
            </a:r>
            <a:r>
              <a:rPr lang="vi-VN" altLang="en-US" sz="2000" dirty="0" smtClean="0">
                <a:solidFill>
                  <a:srgbClr val="000000"/>
                </a:solidFill>
                <a:latin typeface=".VnArial" panose="020B7200000000000000" pitchFamily="34" charset="0"/>
              </a:rPr>
              <a:t>(3)</a:t>
            </a:r>
            <a:r>
              <a:rPr lang="en-US" altLang="en-US" sz="2000" dirty="0" smtClean="0">
                <a:solidFill>
                  <a:srgbClr val="000000"/>
                </a:solidFill>
                <a:latin typeface=".VnArial" panose="020B7200000000000000" pitchFamily="34" charset="0"/>
              </a:rPr>
              <a:t>¤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ng lµ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häc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trß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vµ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ng­êi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céng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sù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gÇn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gòi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cña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Chñ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tÞch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Hå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ChÝ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Minh. (Ng÷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v¨n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7,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tËp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.VnArial" panose="020B7200000000000000" pitchFamily="34" charset="0"/>
              </a:rPr>
              <a:t>hai</a:t>
            </a:r>
            <a:r>
              <a:rPr lang="en-US" altLang="en-US" sz="2000" dirty="0">
                <a:solidFill>
                  <a:srgbClr val="000000"/>
                </a:solidFill>
                <a:latin typeface=".VnArial" panose="020B7200000000000000" pitchFamily="34" charset="0"/>
              </a:rPr>
              <a:t>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133" y="317897"/>
            <a:ext cx="23209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463598" y="2361408"/>
            <a:ext cx="8432208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minh: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2842578" y="3466306"/>
            <a:ext cx="51420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Sơ lược về quá trình hoạt động CM và những cương vị lãnh đạo Đảng và nhà nước mà ông đã đảm nhiệm.</a:t>
            </a:r>
            <a:endParaRPr lang="en-US" altLang="en-US" sz="24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2725012" y="4663596"/>
            <a:ext cx="51469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Ông là học trò và là cộng sự tin cậy của Bác</a:t>
            </a:r>
            <a:endParaRPr lang="en-US" altLang="en-US" sz="24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918" y="3359807"/>
            <a:ext cx="1828381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200" b="1" dirty="0" smtClean="0">
                <a:latin typeface="+mj-lt"/>
              </a:rPr>
              <a:t>Câu 1: Câu CĐ: Giới thiệu về Phạm Văn Đồng: nhà văn hóa, nhà cách mạng</a:t>
            </a:r>
            <a:endParaRPr lang="en-US" sz="2200" b="1" dirty="0">
              <a:latin typeface="+mj-lt"/>
            </a:endParaRPr>
          </a:p>
        </p:txBody>
      </p:sp>
      <p:sp>
        <p:nvSpPr>
          <p:cNvPr id="22" name="AutoShape 16"/>
          <p:cNvSpPr>
            <a:spLocks/>
          </p:cNvSpPr>
          <p:nvPr/>
        </p:nvSpPr>
        <p:spPr bwMode="auto">
          <a:xfrm>
            <a:off x="7869727" y="3691530"/>
            <a:ext cx="381000" cy="1371600"/>
          </a:xfrm>
          <a:prstGeom prst="rightBrace">
            <a:avLst>
              <a:gd name="adj1" fmla="val 300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Blackadder ITC" panose="04020505051007020D02" pitchFamily="82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8431778" y="3359807"/>
            <a:ext cx="1295400" cy="19367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0338595" y="3589882"/>
            <a:ext cx="990600" cy="13112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.VnArial" panose="020B7200000000000000" pitchFamily="34" charset="0"/>
              </a:rPr>
              <a:t>§o¹n </a:t>
            </a:r>
            <a:r>
              <a:rPr lang="en-US" altLang="en-US" sz="2000" dirty="0" err="1">
                <a:solidFill>
                  <a:srgbClr val="FF0000"/>
                </a:solidFill>
                <a:latin typeface=".VnArial" panose="020B7200000000000000" pitchFamily="34" charset="0"/>
              </a:rPr>
              <a:t>v¨n</a:t>
            </a:r>
            <a:r>
              <a:rPr lang="en-US" altLang="en-US" sz="2000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.VnArial" panose="020B7200000000000000" pitchFamily="34" charset="0"/>
              </a:rPr>
              <a:t>thuyÕt</a:t>
            </a:r>
            <a:r>
              <a:rPr lang="en-US" altLang="en-US" sz="2000" dirty="0">
                <a:solidFill>
                  <a:srgbClr val="FF0000"/>
                </a:solidFill>
                <a:latin typeface=".VnArial" panose="020B7200000000000000" pitchFamily="34" charset="0"/>
              </a:rPr>
              <a:t> minh</a:t>
            </a: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9862605" y="4208712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7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47839" y="75426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2" y="76201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89458" y="40481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35394" y="5409406"/>
            <a:ext cx="12192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190" y="5391943"/>
            <a:ext cx="12509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47839" y="66294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37485" y="233822"/>
            <a:ext cx="64598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I. Đoạn trong văn bản thuyết minh</a:t>
            </a:r>
          </a:p>
          <a:p>
            <a:r>
              <a:rPr lang="vi-VN" sz="2400" b="1" dirty="0">
                <a:latin typeface="+mj-lt"/>
              </a:rPr>
              <a:t>2</a:t>
            </a:r>
            <a:r>
              <a:rPr lang="vi-VN" sz="2400" b="1" dirty="0" smtClean="0">
                <a:latin typeface="+mj-lt"/>
              </a:rPr>
              <a:t>. Sửa lại các đoạn văn chưa chuẩn</a:t>
            </a:r>
            <a:endParaRPr lang="en-US" sz="24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2501" y="1290433"/>
            <a:ext cx="10133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000000"/>
                </a:solidFill>
                <a:latin typeface="+mj-lt"/>
              </a:rPr>
              <a:t>a.</a:t>
            </a:r>
            <a:r>
              <a:rPr lang="vi-VN" sz="22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vi-VN" sz="2200" dirty="0" smtClean="0">
                <a:solidFill>
                  <a:srgbClr val="000000"/>
                </a:solidFill>
                <a:latin typeface="+mj-lt"/>
              </a:rPr>
              <a:t>Không rõ câu CĐ, nội dung các câu lộn xộn, thiếu sự mạch lạc. </a:t>
            </a:r>
          </a:p>
          <a:p>
            <a:pPr marL="342900" indent="-342900">
              <a:buFontTx/>
              <a:buChar char="-"/>
            </a:pPr>
            <a:r>
              <a:rPr lang="vi-VN" sz="2200" b="1" dirty="0" smtClean="0">
                <a:solidFill>
                  <a:srgbClr val="000000"/>
                </a:solidFill>
                <a:latin typeface="+mj-lt"/>
              </a:rPr>
              <a:t>Cách sửa: </a:t>
            </a:r>
          </a:p>
          <a:p>
            <a:r>
              <a:rPr lang="vi-VN" sz="2200" dirty="0" smtClean="0">
                <a:solidFill>
                  <a:srgbClr val="000000"/>
                </a:solidFill>
                <a:latin typeface="+mj-lt"/>
              </a:rPr>
              <a:t>+ Thêm câu CĐ</a:t>
            </a:r>
          </a:p>
          <a:p>
            <a:r>
              <a:rPr lang="vi-VN" sz="2200" dirty="0" smtClean="0">
                <a:solidFill>
                  <a:srgbClr val="000000"/>
                </a:solidFill>
                <a:latin typeface="+mj-lt"/>
              </a:rPr>
              <a:t>+  Giới </a:t>
            </a:r>
            <a:r>
              <a:rPr lang="vi-VN" sz="2200" dirty="0">
                <a:solidFill>
                  <a:srgbClr val="000000"/>
                </a:solidFill>
                <a:latin typeface="+mj-lt"/>
              </a:rPr>
              <a:t>thiệu cấu tạo trước (các phần ruột bút gồm đầu bút, ống mực; vỏ bút gồm thân bút, móc gài, nút bẩm</a:t>
            </a:r>
            <a:r>
              <a:rPr lang="vi-VN" sz="2200" dirty="0" smtClean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vi-VN" sz="2200" dirty="0">
                <a:solidFill>
                  <a:srgbClr val="000000"/>
                </a:solidFill>
                <a:latin typeface="+mj-lt"/>
              </a:rPr>
              <a:t>+</a:t>
            </a:r>
            <a:r>
              <a:rPr lang="vi-VN" sz="2200" dirty="0" smtClean="0">
                <a:solidFill>
                  <a:srgbClr val="000000"/>
                </a:solidFill>
                <a:latin typeface="+mj-lt"/>
              </a:rPr>
              <a:t> Sau </a:t>
            </a:r>
            <a:r>
              <a:rPr lang="vi-VN" sz="2200" dirty="0">
                <a:solidFill>
                  <a:srgbClr val="000000"/>
                </a:solidFill>
                <a:latin typeface="+mj-lt"/>
              </a:rPr>
              <a:t>đó giới thiệu cách sử dụng: khi viết cần làm gì, khi viết xong cần làm gì.</a:t>
            </a:r>
            <a:endParaRPr lang="en-US" sz="2200" dirty="0">
              <a:latin typeface="+mj-lt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13759" y="3578150"/>
            <a:ext cx="8875712" cy="24622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200" dirty="0" err="1" smtClean="0">
                <a:latin typeface=".VnArial" panose="020B7200000000000000" pitchFamily="34" charset="0"/>
              </a:rPr>
              <a:t>Bót</a:t>
            </a:r>
            <a:r>
              <a:rPr lang="en-US" altLang="en-US" sz="2200" dirty="0" smtClean="0">
                <a:latin typeface=".VnArial" panose="020B7200000000000000" pitchFamily="34" charset="0"/>
              </a:rPr>
              <a:t> </a:t>
            </a:r>
            <a:r>
              <a:rPr lang="en-US" altLang="en-US" sz="2200" dirty="0">
                <a:latin typeface=".VnArial" panose="020B7200000000000000" pitchFamily="34" charset="0"/>
              </a:rPr>
              <a:t>bi </a:t>
            </a:r>
            <a:r>
              <a:rPr lang="en-US" altLang="en-US" sz="2200" dirty="0" err="1">
                <a:latin typeface=".VnArial" panose="020B7200000000000000" pitchFamily="34" charset="0"/>
              </a:rPr>
              <a:t>cã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nhiÒu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bé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phËn</a:t>
            </a:r>
            <a:r>
              <a:rPr lang="en-US" altLang="en-US" sz="2200" dirty="0">
                <a:latin typeface=".VnArial" panose="020B7200000000000000" pitchFamily="34" charset="0"/>
              </a:rPr>
              <a:t>. </a:t>
            </a:r>
            <a:r>
              <a:rPr lang="en-US" altLang="en-US" sz="2200" dirty="0" err="1">
                <a:latin typeface=".VnArial" panose="020B7200000000000000" pitchFamily="34" charset="0"/>
              </a:rPr>
              <a:t>Bªn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ngoµi</a:t>
            </a:r>
            <a:r>
              <a:rPr lang="en-US" altLang="en-US" sz="2200" dirty="0">
                <a:latin typeface=".VnArial" panose="020B7200000000000000" pitchFamily="34" charset="0"/>
              </a:rPr>
              <a:t> lµ </a:t>
            </a:r>
            <a:r>
              <a:rPr lang="en-US" altLang="en-US" sz="2200" dirty="0" err="1">
                <a:latin typeface=".VnArial" panose="020B7200000000000000" pitchFamily="34" charset="0"/>
              </a:rPr>
              <a:t>vá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bót</a:t>
            </a:r>
            <a:r>
              <a:rPr lang="en-US" altLang="en-US" sz="2200" dirty="0">
                <a:latin typeface=".VnArial" panose="020B7200000000000000" pitchFamily="34" charset="0"/>
              </a:rPr>
              <a:t>. </a:t>
            </a:r>
            <a:r>
              <a:rPr lang="en-US" altLang="en-US" sz="2200" dirty="0" err="1">
                <a:latin typeface=".VnArial" panose="020B7200000000000000" pitchFamily="34" charset="0"/>
              </a:rPr>
              <a:t>Bªn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trong</a:t>
            </a:r>
            <a:r>
              <a:rPr lang="en-US" altLang="en-US" sz="2200" dirty="0">
                <a:latin typeface=".VnArial" panose="020B7200000000000000" pitchFamily="34" charset="0"/>
              </a:rPr>
              <a:t> lµ </a:t>
            </a:r>
            <a:r>
              <a:rPr lang="en-US" altLang="en-US" sz="2200" dirty="0" err="1">
                <a:latin typeface=".VnArial" panose="020B7200000000000000" pitchFamily="34" charset="0"/>
              </a:rPr>
              <a:t>èng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nhùa</a:t>
            </a:r>
            <a:r>
              <a:rPr lang="en-US" altLang="en-US" sz="2200" dirty="0">
                <a:latin typeface=".VnArial" panose="020B7200000000000000" pitchFamily="34" charset="0"/>
              </a:rPr>
              <a:t>. §</a:t>
            </a:r>
            <a:r>
              <a:rPr lang="en-US" altLang="en-US" sz="2200" dirty="0" err="1">
                <a:latin typeface=".VnArial" panose="020B7200000000000000" pitchFamily="34" charset="0"/>
              </a:rPr>
              <a:t>Çu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bót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cã</a:t>
            </a:r>
            <a:r>
              <a:rPr lang="en-US" altLang="en-US" sz="2200" dirty="0">
                <a:latin typeface=".VnArial" panose="020B7200000000000000" pitchFamily="34" charset="0"/>
              </a:rPr>
              <a:t> n¾p ®</a:t>
            </a:r>
            <a:r>
              <a:rPr lang="en-US" altLang="en-US" sz="2200" dirty="0" err="1">
                <a:latin typeface=".VnArial" panose="020B7200000000000000" pitchFamily="34" charset="0"/>
              </a:rPr>
              <a:t>Ëy</a:t>
            </a:r>
            <a:r>
              <a:rPr lang="en-US" altLang="en-US" sz="2200" dirty="0">
                <a:latin typeface=".VnArial" panose="020B7200000000000000" pitchFamily="34" charset="0"/>
              </a:rPr>
              <a:t>, </a:t>
            </a:r>
            <a:r>
              <a:rPr lang="en-US" altLang="en-US" sz="2200" dirty="0" err="1">
                <a:latin typeface=".VnArial" panose="020B7200000000000000" pitchFamily="34" charset="0"/>
              </a:rPr>
              <a:t>cã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mãc</a:t>
            </a:r>
            <a:r>
              <a:rPr lang="en-US" altLang="en-US" sz="2200" dirty="0">
                <a:latin typeface=".VnArial" panose="020B7200000000000000" pitchFamily="34" charset="0"/>
              </a:rPr>
              <a:t> th¼ng ®Ó </a:t>
            </a:r>
            <a:r>
              <a:rPr lang="en-US" altLang="en-US" sz="2200" dirty="0" err="1">
                <a:latin typeface=".VnArial" panose="020B7200000000000000" pitchFamily="34" charset="0"/>
              </a:rPr>
              <a:t>cµi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vµo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tói</a:t>
            </a:r>
            <a:r>
              <a:rPr lang="en-US" altLang="en-US" sz="2200" dirty="0">
                <a:latin typeface=".VnArial" panose="020B7200000000000000" pitchFamily="34" charset="0"/>
              </a:rPr>
              <a:t> ¸o. Lo¹i </a:t>
            </a:r>
            <a:r>
              <a:rPr lang="en-US" altLang="en-US" sz="2200" dirty="0" err="1">
                <a:latin typeface=".VnArial" panose="020B7200000000000000" pitchFamily="34" charset="0"/>
              </a:rPr>
              <a:t>bót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kh«ng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cã</a:t>
            </a:r>
            <a:r>
              <a:rPr lang="en-US" altLang="en-US" sz="2200" dirty="0">
                <a:latin typeface=".VnArial" panose="020B7200000000000000" pitchFamily="34" charset="0"/>
              </a:rPr>
              <a:t> n¾p ®</a:t>
            </a:r>
            <a:r>
              <a:rPr lang="en-US" altLang="en-US" sz="2200" dirty="0" err="1">
                <a:latin typeface=".VnArial" panose="020B7200000000000000" pitchFamily="34" charset="0"/>
              </a:rPr>
              <a:t>Ëy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th</a:t>
            </a:r>
            <a:r>
              <a:rPr lang="en-US" altLang="en-US" sz="2200" dirty="0">
                <a:latin typeface=".VnArial" panose="020B7200000000000000" pitchFamily="34" charset="0"/>
              </a:rPr>
              <a:t>× </a:t>
            </a:r>
            <a:r>
              <a:rPr lang="en-US" altLang="en-US" sz="2200" dirty="0" err="1">
                <a:latin typeface=".VnArial" panose="020B7200000000000000" pitchFamily="34" charset="0"/>
              </a:rPr>
              <a:t>cã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lß</a:t>
            </a:r>
            <a:r>
              <a:rPr lang="en-US" altLang="en-US" sz="2200" dirty="0">
                <a:latin typeface=".VnArial" panose="020B7200000000000000" pitchFamily="34" charset="0"/>
              </a:rPr>
              <a:t> xo vµ </a:t>
            </a:r>
            <a:r>
              <a:rPr lang="en-US" altLang="en-US" sz="2200" dirty="0" err="1">
                <a:latin typeface=".VnArial" panose="020B7200000000000000" pitchFamily="34" charset="0"/>
              </a:rPr>
              <a:t>nót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bÊm</a:t>
            </a:r>
            <a:r>
              <a:rPr lang="en-US" altLang="en-US" sz="2200" dirty="0">
                <a:latin typeface=".VnArial" panose="020B7200000000000000" pitchFamily="34" charset="0"/>
              </a:rPr>
              <a:t>. </a:t>
            </a:r>
            <a:r>
              <a:rPr lang="en-US" altLang="en-US" sz="2200" dirty="0" err="1">
                <a:latin typeface=".VnArial" panose="020B7200000000000000" pitchFamily="34" charset="0"/>
              </a:rPr>
              <a:t>Bót</a:t>
            </a:r>
            <a:r>
              <a:rPr lang="en-US" altLang="en-US" sz="2200" dirty="0">
                <a:latin typeface=".VnArial" panose="020B7200000000000000" pitchFamily="34" charset="0"/>
              </a:rPr>
              <a:t> bi </a:t>
            </a:r>
            <a:r>
              <a:rPr lang="en-US" altLang="en-US" sz="2200" dirty="0" err="1">
                <a:latin typeface=".VnArial" panose="020B7200000000000000" pitchFamily="34" charset="0"/>
              </a:rPr>
              <a:t>kh¸c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bót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mùc</a:t>
            </a:r>
            <a:r>
              <a:rPr lang="en-US" altLang="en-US" sz="2200" dirty="0">
                <a:latin typeface=".VnArial" panose="020B7200000000000000" pitchFamily="34" charset="0"/>
              </a:rPr>
              <a:t> ë </a:t>
            </a:r>
            <a:r>
              <a:rPr lang="en-US" altLang="en-US" sz="2200" dirty="0" err="1">
                <a:latin typeface=".VnArial" panose="020B7200000000000000" pitchFamily="34" charset="0"/>
              </a:rPr>
              <a:t>chç</a:t>
            </a:r>
            <a:r>
              <a:rPr lang="en-US" altLang="en-US" sz="2200" dirty="0">
                <a:latin typeface=".VnArial" panose="020B7200000000000000" pitchFamily="34" charset="0"/>
              </a:rPr>
              <a:t> lµ ®</a:t>
            </a:r>
            <a:r>
              <a:rPr lang="en-US" altLang="en-US" sz="2200" dirty="0" err="1">
                <a:latin typeface=".VnArial" panose="020B7200000000000000" pitchFamily="34" charset="0"/>
              </a:rPr>
              <a:t>Çu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bót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cã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hßn</a:t>
            </a:r>
            <a:r>
              <a:rPr lang="en-US" altLang="en-US" sz="2200" dirty="0">
                <a:latin typeface=".VnArial" panose="020B7200000000000000" pitchFamily="34" charset="0"/>
              </a:rPr>
              <a:t> bi </a:t>
            </a:r>
            <a:r>
              <a:rPr lang="en-US" altLang="en-US" sz="2200" dirty="0" err="1">
                <a:latin typeface=".VnArial" panose="020B7200000000000000" pitchFamily="34" charset="0"/>
              </a:rPr>
              <a:t>nhá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xÝu</a:t>
            </a:r>
            <a:r>
              <a:rPr lang="en-US" altLang="en-US" sz="2200" dirty="0">
                <a:latin typeface=".VnArial" panose="020B7200000000000000" pitchFamily="34" charset="0"/>
              </a:rPr>
              <a:t>. </a:t>
            </a:r>
            <a:r>
              <a:rPr lang="en-US" altLang="en-US" sz="2200" dirty="0" err="1">
                <a:latin typeface=".VnArial" panose="020B7200000000000000" pitchFamily="34" charset="0"/>
              </a:rPr>
              <a:t>Khi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viÕt</a:t>
            </a:r>
            <a:r>
              <a:rPr lang="en-US" altLang="en-US" sz="2200" dirty="0">
                <a:latin typeface=".VnArial" panose="020B7200000000000000" pitchFamily="34" charset="0"/>
              </a:rPr>
              <a:t>, </a:t>
            </a:r>
            <a:r>
              <a:rPr lang="en-US" altLang="en-US" sz="2200" dirty="0" err="1">
                <a:latin typeface=".VnArial" panose="020B7200000000000000" pitchFamily="34" charset="0"/>
              </a:rPr>
              <a:t>hßn</a:t>
            </a:r>
            <a:r>
              <a:rPr lang="en-US" altLang="en-US" sz="2200" dirty="0">
                <a:latin typeface=".VnArial" panose="020B7200000000000000" pitchFamily="34" charset="0"/>
              </a:rPr>
              <a:t> bi </a:t>
            </a:r>
            <a:r>
              <a:rPr lang="en-US" altLang="en-US" sz="2200" dirty="0" err="1">
                <a:latin typeface=".VnArial" panose="020B7200000000000000" pitchFamily="34" charset="0"/>
              </a:rPr>
              <a:t>l¨n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lµm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mùc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trong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èng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nhùa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ch¶y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ra</a:t>
            </a:r>
            <a:r>
              <a:rPr lang="en-US" altLang="en-US" sz="2200" dirty="0">
                <a:latin typeface=".VnArial" panose="020B7200000000000000" pitchFamily="34" charset="0"/>
              </a:rPr>
              <a:t>, </a:t>
            </a:r>
            <a:r>
              <a:rPr lang="en-US" altLang="en-US" sz="2200" dirty="0" err="1">
                <a:latin typeface=".VnArial" panose="020B7200000000000000" pitchFamily="34" charset="0"/>
              </a:rPr>
              <a:t>ghi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thµnh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ch</a:t>
            </a:r>
            <a:r>
              <a:rPr lang="en-US" altLang="en-US" sz="2200" dirty="0">
                <a:latin typeface=".VnArial" panose="020B7200000000000000" pitchFamily="34" charset="0"/>
              </a:rPr>
              <a:t>÷. </a:t>
            </a:r>
            <a:r>
              <a:rPr lang="en-US" altLang="en-US" sz="2200" dirty="0" err="1">
                <a:latin typeface=".VnArial" panose="020B7200000000000000" pitchFamily="34" charset="0"/>
              </a:rPr>
              <a:t>Muèn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viÕt</a:t>
            </a:r>
            <a:r>
              <a:rPr lang="en-US" altLang="en-US" sz="2200" dirty="0">
                <a:latin typeface=".VnArial" panose="020B7200000000000000" pitchFamily="34" charset="0"/>
              </a:rPr>
              <a:t>, </a:t>
            </a:r>
            <a:r>
              <a:rPr lang="en-US" altLang="en-US" sz="2200" dirty="0" err="1">
                <a:latin typeface=".VnArial" panose="020B7200000000000000" pitchFamily="34" charset="0"/>
              </a:rPr>
              <a:t>ng­ưêi</a:t>
            </a:r>
            <a:r>
              <a:rPr lang="en-US" altLang="en-US" sz="2200" dirty="0">
                <a:latin typeface=".VnArial" panose="020B7200000000000000" pitchFamily="34" charset="0"/>
              </a:rPr>
              <a:t> ta </a:t>
            </a:r>
            <a:r>
              <a:rPr lang="en-US" altLang="en-US" sz="2200" dirty="0" err="1">
                <a:latin typeface=".VnArial" panose="020B7200000000000000" pitchFamily="34" charset="0"/>
              </a:rPr>
              <a:t>Ên</a:t>
            </a:r>
            <a:r>
              <a:rPr lang="en-US" altLang="en-US" sz="2200" dirty="0">
                <a:latin typeface=".VnArial" panose="020B7200000000000000" pitchFamily="34" charset="0"/>
              </a:rPr>
              <a:t> ®</a:t>
            </a:r>
            <a:r>
              <a:rPr lang="en-US" altLang="en-US" sz="2200" dirty="0" err="1">
                <a:latin typeface=".VnArial" panose="020B7200000000000000" pitchFamily="34" charset="0"/>
              </a:rPr>
              <a:t>Çu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c¸n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bót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cho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ngßi</a:t>
            </a:r>
            <a:r>
              <a:rPr lang="en-US" altLang="en-US" sz="2200" dirty="0">
                <a:latin typeface=".VnArial" panose="020B7200000000000000" pitchFamily="34" charset="0"/>
              </a:rPr>
              <a:t> bi </a:t>
            </a:r>
            <a:r>
              <a:rPr lang="en-US" altLang="en-US" sz="2200" dirty="0" err="1">
                <a:latin typeface=".VnArial" panose="020B7200000000000000" pitchFamily="34" charset="0"/>
              </a:rPr>
              <a:t>tråi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ra</a:t>
            </a:r>
            <a:r>
              <a:rPr lang="en-US" altLang="en-US" sz="2200" dirty="0">
                <a:latin typeface=".VnArial" panose="020B7200000000000000" pitchFamily="34" charset="0"/>
              </a:rPr>
              <a:t>, </a:t>
            </a:r>
            <a:r>
              <a:rPr lang="en-US" altLang="en-US" sz="2200" dirty="0" err="1">
                <a:latin typeface=".VnArial" panose="020B7200000000000000" pitchFamily="34" charset="0"/>
              </a:rPr>
              <a:t>khi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th«i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viÕt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th</a:t>
            </a:r>
            <a:r>
              <a:rPr lang="en-US" altLang="en-US" sz="2200" dirty="0">
                <a:latin typeface=".VnArial" panose="020B7200000000000000" pitchFamily="34" charset="0"/>
              </a:rPr>
              <a:t>× </a:t>
            </a:r>
            <a:r>
              <a:rPr lang="en-US" altLang="en-US" sz="2200" dirty="0" err="1">
                <a:latin typeface=".VnArial" panose="020B7200000000000000" pitchFamily="34" charset="0"/>
              </a:rPr>
              <a:t>Ên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nót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bÊm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cho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ngßi</a:t>
            </a:r>
            <a:r>
              <a:rPr lang="en-US" altLang="en-US" sz="2200" dirty="0">
                <a:latin typeface=".VnArial" panose="020B7200000000000000" pitchFamily="34" charset="0"/>
              </a:rPr>
              <a:t> bi </a:t>
            </a:r>
            <a:r>
              <a:rPr lang="en-US" altLang="en-US" sz="2200" dirty="0" err="1">
                <a:latin typeface=".VnArial" panose="020B7200000000000000" pitchFamily="34" charset="0"/>
              </a:rPr>
              <a:t>thôt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vµo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bªn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trong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vá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bót</a:t>
            </a:r>
            <a:r>
              <a:rPr lang="en-US" altLang="en-US" sz="2200" dirty="0">
                <a:latin typeface=".VnArial" panose="020B7200000000000000" pitchFamily="34" charset="0"/>
              </a:rPr>
              <a:t>. </a:t>
            </a:r>
            <a:r>
              <a:rPr lang="en-US" altLang="en-US" sz="2200" dirty="0" err="1">
                <a:latin typeface=".VnArial" panose="020B7200000000000000" pitchFamily="34" charset="0"/>
              </a:rPr>
              <a:t>Dïng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bót</a:t>
            </a:r>
            <a:r>
              <a:rPr lang="en-US" altLang="en-US" sz="2200" dirty="0">
                <a:latin typeface=".VnArial" panose="020B7200000000000000" pitchFamily="34" charset="0"/>
              </a:rPr>
              <a:t> bi </a:t>
            </a:r>
            <a:r>
              <a:rPr lang="en-US" altLang="en-US" sz="2200" dirty="0" err="1">
                <a:latin typeface=".VnArial" panose="020B7200000000000000" pitchFamily="34" charset="0"/>
              </a:rPr>
              <a:t>rÊt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nhÑ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nhµng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tiÖn</a:t>
            </a:r>
            <a:r>
              <a:rPr lang="en-US" altLang="en-US" sz="2200" dirty="0">
                <a:latin typeface=".VnArial" panose="020B7200000000000000" pitchFamily="34" charset="0"/>
              </a:rPr>
              <a:t> </a:t>
            </a:r>
            <a:r>
              <a:rPr lang="en-US" altLang="en-US" sz="2200" dirty="0" err="1">
                <a:latin typeface=".VnArial" panose="020B7200000000000000" pitchFamily="34" charset="0"/>
              </a:rPr>
              <a:t>lîi</a:t>
            </a:r>
            <a:r>
              <a:rPr lang="en-US" altLang="en-US" sz="2200" dirty="0">
                <a:latin typeface=".VnArial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02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91394" y="76201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2" y="76201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89458" y="40481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35394" y="5409406"/>
            <a:ext cx="12192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190" y="5391943"/>
            <a:ext cx="12509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47839" y="66294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85082" y="583079"/>
            <a:ext cx="84976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rõ câu CĐ, trình tự không hợp lí, thiếu sự mạch lạc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20213" y="2728934"/>
            <a:ext cx="917826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2060"/>
                </a:solidFill>
                <a:latin typeface=".VnArial" panose="020B7200000000000000" pitchFamily="34" charset="0"/>
              </a:rPr>
              <a:t>Söa</a:t>
            </a:r>
            <a:r>
              <a:rPr lang="en-US" altLang="en-US" sz="2000" b="1" dirty="0">
                <a:solidFill>
                  <a:srgbClr val="002060"/>
                </a:solidFill>
                <a:latin typeface=".VnArial" panose="020B7200000000000000" pitchFamily="34" charset="0"/>
              </a:rPr>
              <a:t> l¹i: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§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Ìn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bµn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cã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c©u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t¹o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rÊt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®¬n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gi¶n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.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D­ưíi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cïng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lµ ®Õ ®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Ìn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cã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g¾n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c«ng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t¾c ®Ó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bËt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hoÆc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t¾t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theo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ý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ng­ưêi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sö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dông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.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C«ng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t¾c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cã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t¸c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dông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nh­ư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vËy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lµ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nhê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®­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ưîc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nèi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víi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d©y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dÉn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®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iÖn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.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D©y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dÉn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®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iÖn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kh«ng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chØ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nèi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víi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c«ng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t¾c mµ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cßn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nèi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víi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nguån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®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iÖn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vµ ®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Ìn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.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Bãng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 ®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Ìn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bµn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cã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c«ng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suÊt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25 ®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Õn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27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o¸t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. §Ó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tËp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trung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nguån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s¸ng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,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trªn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bãng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®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Ìn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cã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chao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®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Ìn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lµm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b»ng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®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ång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, s¾t hay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hîp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.VnArial" panose="020B7200000000000000" pitchFamily="34" charset="0"/>
              </a:rPr>
              <a:t>kim</a:t>
            </a:r>
            <a:r>
              <a:rPr lang="en-US" altLang="en-US" sz="2000" dirty="0">
                <a:solidFill>
                  <a:srgbClr val="002060"/>
                </a:solidFill>
                <a:latin typeface=".VnArial" panose="020B7200000000000000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6388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91394" y="76201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2" y="76201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89458" y="40481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35394" y="5409406"/>
            <a:ext cx="12192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190" y="5391943"/>
            <a:ext cx="12509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47839" y="66294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413759" y="277258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* </a:t>
            </a: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Ghi nhớ: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13759" y="801133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40917" y="1718745"/>
            <a:ext cx="9957844" cy="23083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minh: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+ Cấu trúc: câu chủ đề , những câu khác giải thích, bổ sung cho câu chủ đề. 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340917" y="4234461"/>
            <a:ext cx="102390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8694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91394" y="76201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2" y="76201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89458" y="40481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35394" y="5409406"/>
            <a:ext cx="12192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190" y="5391943"/>
            <a:ext cx="12509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47839" y="66294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95549" y="657227"/>
            <a:ext cx="4876800" cy="533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2800" b="1" smtClean="0">
                <a:latin typeface="Times New Roman" panose="02020603050405020304" pitchFamily="18" charset="0"/>
              </a:rPr>
              <a:t>Bài tập 1</a:t>
            </a:r>
            <a:endParaRPr lang="en-US" altLang="en-US" sz="2800" b="1" u="sng" smtClean="0">
              <a:latin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67865" y="4442046"/>
            <a:ext cx="8915400" cy="2635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  <a:defRPr/>
            </a:pPr>
            <a:r>
              <a:rPr lang="en-US" b="1" u="sng" dirty="0" smtClean="0">
                <a:latin typeface="Times New Roman" pitchFamily="18" charset="0"/>
              </a:rPr>
              <a:t>b. </a:t>
            </a:r>
            <a:r>
              <a:rPr lang="en-US" b="1" u="sng" dirty="0" err="1" smtClean="0">
                <a:latin typeface="Times New Roman" pitchFamily="18" charset="0"/>
              </a:rPr>
              <a:t>Đoạn</a:t>
            </a:r>
            <a:r>
              <a:rPr lang="en-US" b="1" u="sng" dirty="0" smtClean="0">
                <a:latin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</a:rPr>
              <a:t>văn</a:t>
            </a:r>
            <a:r>
              <a:rPr lang="en-US" b="1" u="sng" dirty="0" smtClean="0">
                <a:latin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</a:rPr>
              <a:t>kết</a:t>
            </a:r>
            <a:r>
              <a:rPr lang="en-US" b="1" u="sng" dirty="0" smtClean="0">
                <a:latin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</a:rPr>
              <a:t>bài</a:t>
            </a:r>
            <a:r>
              <a:rPr lang="en-US" b="1" u="sng" dirty="0" smtClean="0">
                <a:latin typeface="Times New Roman" pitchFamily="18" charset="0"/>
              </a:rPr>
              <a:t>:</a:t>
            </a:r>
          </a:p>
          <a:p>
            <a:pPr algn="just">
              <a:buFontTx/>
              <a:buChar char="-"/>
              <a:defRPr/>
            </a:pPr>
            <a:r>
              <a:rPr lang="en-US" dirty="0" err="1" smtClean="0">
                <a:latin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dành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dirty="0" err="1" smtClean="0">
                <a:latin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</a:rPr>
              <a:t>, ý </a:t>
            </a:r>
            <a:r>
              <a:rPr lang="en-US" dirty="0" err="1" smtClean="0">
                <a:latin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66924" y="1262065"/>
            <a:ext cx="9496425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u="sng" dirty="0" err="1" smtClean="0">
                <a:latin typeface="Times New Roman" pitchFamily="18" charset="0"/>
              </a:rPr>
              <a:t>Gợi</a:t>
            </a:r>
            <a:r>
              <a:rPr lang="en-US" sz="2800" b="1" u="sng" dirty="0" smtClean="0">
                <a:latin typeface="Times New Roman" pitchFamily="18" charset="0"/>
              </a:rPr>
              <a:t> ý:</a:t>
            </a:r>
          </a:p>
          <a:p>
            <a:pPr eaLnBrk="1" hangingPunct="1">
              <a:defRPr/>
            </a:pPr>
            <a:r>
              <a:rPr lang="en-US" sz="2800" b="1" u="sng" dirty="0" smtClean="0">
                <a:latin typeface="Times New Roman" pitchFamily="18" charset="0"/>
              </a:rPr>
              <a:t>a. </a:t>
            </a:r>
            <a:r>
              <a:rPr lang="en-US" sz="2800" b="1" u="sng" dirty="0" err="1" smtClean="0">
                <a:latin typeface="Times New Roman" pitchFamily="18" charset="0"/>
              </a:rPr>
              <a:t>Đoạn</a:t>
            </a:r>
            <a:r>
              <a:rPr lang="en-US" sz="2800" b="1" u="sng" dirty="0" smtClean="0"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</a:rPr>
              <a:t>văn</a:t>
            </a:r>
            <a:r>
              <a:rPr lang="en-US" sz="2800" b="1" u="sng" dirty="0" smtClean="0"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</a:rPr>
              <a:t>mở</a:t>
            </a:r>
            <a:r>
              <a:rPr lang="en-US" sz="2800" b="1" u="sng" dirty="0" smtClean="0"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</a:rPr>
              <a:t>: </a:t>
            </a:r>
          </a:p>
          <a:p>
            <a:pPr eaLnBrk="1" hangingPunct="1">
              <a:defRPr/>
            </a:pPr>
            <a:r>
              <a:rPr lang="en-US" sz="2800" dirty="0" err="1" smtClean="0">
                <a:latin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thiệu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chung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vi-VN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gọi</a:t>
            </a:r>
            <a:r>
              <a:rPr lang="vi-VN" sz="2800" dirty="0" smtClean="0">
                <a:latin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</a:rPr>
              <a:t>Tiểu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</a:rPr>
              <a:t>, THCS…)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vi-VN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</a:rPr>
              <a:t> xúc chung về trường hoặc đánh giá khái quát về trường.</a:t>
            </a:r>
            <a:endParaRPr lang="vi-VN" sz="2800" dirty="0" smtClean="0">
              <a:latin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86" y="238127"/>
            <a:ext cx="137160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887" y="228602"/>
            <a:ext cx="50053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68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91394" y="76201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2" y="76201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89458" y="40481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35394" y="5409406"/>
            <a:ext cx="12192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190" y="5391943"/>
            <a:ext cx="12509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47839" y="66294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37499" y="349749"/>
            <a:ext cx="8994775" cy="788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Bài tập 2: </a:t>
            </a:r>
            <a:r>
              <a:rPr lang="en-US" altLang="en-US" sz="2800" i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Thảo luận nhóm để xác định câu chủ đề (1 phút)</a:t>
            </a:r>
            <a:endParaRPr lang="en-US" altLang="en-US" sz="2800" i="1" u="sng" dirty="0" smtClean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88274" y="3008811"/>
            <a:ext cx="8991600" cy="40274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  <a:defRPr/>
            </a:pPr>
            <a:r>
              <a:rPr lang="en-US" sz="2400" dirty="0" err="1" smtClean="0">
                <a:latin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mạng</a:t>
            </a:r>
            <a:r>
              <a:rPr lang="en-US" sz="2400" dirty="0" smtClean="0">
                <a:latin typeface="Times New Roman" pitchFamily="18" charset="0"/>
              </a:rPr>
              <a:t>:</a:t>
            </a:r>
          </a:p>
          <a:p>
            <a:pPr marL="0" indent="0" algn="just"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</a:rPr>
              <a:t>+ Ra </a:t>
            </a:r>
            <a:r>
              <a:rPr lang="en-US" sz="2400" dirty="0" err="1" smtClean="0">
                <a:latin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</a:rPr>
              <a:t>.</a:t>
            </a:r>
          </a:p>
          <a:p>
            <a:pPr marL="0" indent="0" algn="just"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lập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trận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Việt</a:t>
            </a:r>
            <a:r>
              <a:rPr lang="en-US" sz="2400" dirty="0" smtClean="0">
                <a:latin typeface="Times New Roman" pitchFamily="18" charset="0"/>
              </a:rPr>
              <a:t> Minh, </a:t>
            </a:r>
            <a:r>
              <a:rPr lang="en-US" sz="2400" dirty="0" err="1" smtClean="0">
                <a:latin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lập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Đảng</a:t>
            </a:r>
            <a:r>
              <a:rPr lang="en-US" sz="2400" dirty="0" smtClean="0">
                <a:latin typeface="Times New Roman" pitchFamily="18" charset="0"/>
              </a:rPr>
              <a:t>…</a:t>
            </a:r>
          </a:p>
          <a:p>
            <a:pPr marL="0" indent="0" algn="just"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</a:rPr>
              <a:t>Lãnh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đạo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quân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mạng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Tám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</a:rPr>
              <a:t> 1945, </a:t>
            </a:r>
            <a:r>
              <a:rPr lang="en-US" sz="2400" dirty="0" err="1" smtClean="0">
                <a:latin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chiến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chống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chiến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chống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Mĩ</a:t>
            </a:r>
            <a:r>
              <a:rPr lang="en-US" sz="2400" dirty="0" smtClean="0">
                <a:latin typeface="Times New Roman" pitchFamily="18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sz="2400" dirty="0" err="1" smtClean="0">
                <a:latin typeface="Times New Roman" pitchFamily="18" charset="0"/>
              </a:rPr>
              <a:t>Cống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hiến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</a:rPr>
              <a:t> to </a:t>
            </a:r>
            <a:r>
              <a:rPr lang="en-US" sz="2400" dirty="0" err="1" smtClean="0">
                <a:latin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Đảng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tộc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giới</a:t>
            </a:r>
            <a:r>
              <a:rPr lang="en-US" sz="2400" dirty="0" smtClean="0">
                <a:latin typeface="Times New Roman" pitchFamily="18" charset="0"/>
              </a:rPr>
              <a:t>.</a:t>
            </a:r>
          </a:p>
          <a:p>
            <a:pPr marL="0" indent="0" algn="just">
              <a:buFontTx/>
              <a:buNone/>
              <a:defRPr/>
            </a:pPr>
            <a:endParaRPr lang="en-US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83855" y="883693"/>
            <a:ext cx="59118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28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ý: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2400" dirty="0">
                <a:latin typeface="Times New Roman" panose="02020603050405020304" pitchFamily="18" charset="0"/>
              </a:rPr>
              <a:t> tin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mất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Quê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quán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đình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138113"/>
            <a:ext cx="2343150" cy="195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204789"/>
            <a:ext cx="283051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1300"/>
            <a:ext cx="289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2174875"/>
            <a:ext cx="28305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01863"/>
            <a:ext cx="28956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60600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1"/>
            <a:ext cx="405765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6" y="4114801"/>
            <a:ext cx="4913313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2" y="76201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89458" y="40481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OINSET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190" y="5391943"/>
            <a:ext cx="12509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5435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1093</Words>
  <Application>Microsoft Office PowerPoint</Application>
  <PresentationFormat>Widescreen</PresentationFormat>
  <Paragraphs>69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.VnArial</vt:lpstr>
      <vt:lpstr>.VnCentury Schoolbook</vt:lpstr>
      <vt:lpstr>.VnTime</vt:lpstr>
      <vt:lpstr>Arial</vt:lpstr>
      <vt:lpstr>Blackadder ITC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Windows User</cp:lastModifiedBy>
  <cp:revision>23</cp:revision>
  <dcterms:created xsi:type="dcterms:W3CDTF">2021-02-01T10:03:11Z</dcterms:created>
  <dcterms:modified xsi:type="dcterms:W3CDTF">2021-02-17T03:40:31Z</dcterms:modified>
</cp:coreProperties>
</file>