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607" r:id="rId3"/>
    <p:sldId id="319" r:id="rId4"/>
    <p:sldId id="625" r:id="rId5"/>
    <p:sldId id="629" r:id="rId6"/>
    <p:sldId id="601" r:id="rId7"/>
    <p:sldId id="626" r:id="rId8"/>
    <p:sldId id="627" r:id="rId9"/>
    <p:sldId id="630" r:id="rId10"/>
    <p:sldId id="631" r:id="rId11"/>
    <p:sldId id="628" r:id="rId12"/>
    <p:sldId id="632" r:id="rId13"/>
    <p:sldId id="633" r:id="rId14"/>
    <p:sldId id="45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EE8EC"/>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420"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632AC4-EE0B-4B33-9F8C-86F2F61ADF39}" type="datetimeFigureOut">
              <a:rPr lang="en-US" smtClean="0"/>
              <a:pPr/>
              <a:t>4/6/2020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F39819-2FF4-4710-A40A-B2E06753AE8F}" type="slidenum">
              <a:rPr lang="en-US" smtClean="0"/>
              <a:pPr/>
              <a:t>‹#›</a:t>
            </a:fld>
            <a:endParaRPr lang="en-US"/>
          </a:p>
        </p:txBody>
      </p:sp>
    </p:spTree>
    <p:extLst>
      <p:ext uri="{BB962C8B-B14F-4D97-AF65-F5344CB8AC3E}">
        <p14:creationId xmlns:p14="http://schemas.microsoft.com/office/powerpoint/2010/main" val="32188969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E65FD4C-2A3B-48BF-87F3-9FCDCB751059}"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8B85C-74BF-4986-9BE3-5F205D6EE04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65FD4C-2A3B-48BF-87F3-9FCDCB751059}"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8B85C-74BF-4986-9BE3-5F205D6EE04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65FD4C-2A3B-48BF-87F3-9FCDCB751059}"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8B85C-74BF-4986-9BE3-5F205D6EE04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65FD4C-2A3B-48BF-87F3-9FCDCB751059}"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8B85C-74BF-4986-9BE3-5F205D6EE04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65FD4C-2A3B-48BF-87F3-9FCDCB751059}"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8B85C-74BF-4986-9BE3-5F205D6EE04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E65FD4C-2A3B-48BF-87F3-9FCDCB751059}" type="datetimeFigureOut">
              <a:rPr lang="en-US" smtClean="0"/>
              <a:pPr/>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38B85C-74BF-4986-9BE3-5F205D6EE04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E65FD4C-2A3B-48BF-87F3-9FCDCB751059}" type="datetimeFigureOut">
              <a:rPr lang="en-US" smtClean="0"/>
              <a:pPr/>
              <a:t>4/6/2020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38B85C-74BF-4986-9BE3-5F205D6EE04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E65FD4C-2A3B-48BF-87F3-9FCDCB751059}" type="datetimeFigureOut">
              <a:rPr lang="en-US" smtClean="0"/>
              <a:pPr/>
              <a:t>4/6/2020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38B85C-74BF-4986-9BE3-5F205D6EE04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65FD4C-2A3B-48BF-87F3-9FCDCB751059}" type="datetimeFigureOut">
              <a:rPr lang="en-US" smtClean="0"/>
              <a:pPr/>
              <a:t>4/6/2020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38B85C-74BF-4986-9BE3-5F205D6EE04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65FD4C-2A3B-48BF-87F3-9FCDCB751059}" type="datetimeFigureOut">
              <a:rPr lang="en-US" smtClean="0"/>
              <a:pPr/>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38B85C-74BF-4986-9BE3-5F205D6EE04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65FD4C-2A3B-48BF-87F3-9FCDCB751059}" type="datetimeFigureOut">
              <a:rPr lang="en-US" smtClean="0"/>
              <a:pPr/>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38B85C-74BF-4986-9BE3-5F205D6EE04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65FD4C-2A3B-48BF-87F3-9FCDCB751059}" type="datetimeFigureOut">
              <a:rPr lang="en-US" smtClean="0"/>
              <a:pPr/>
              <a:t>4/6/2020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8B85C-74BF-4986-9BE3-5F205D6EE04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43252"/>
            <a:ext cx="8763000" cy="6462348"/>
          </a:xfrm>
          <a:prstGeom prst="rect">
            <a:avLst/>
          </a:prstGeom>
          <a:noFill/>
          <a:ln w="571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7" descr="XMASCA~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86850" y="1382027"/>
            <a:ext cx="2743200" cy="838200"/>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6"/>
          <p:cNvSpPr>
            <a:spLocks noChangeArrowheads="1"/>
          </p:cNvSpPr>
          <p:nvPr/>
        </p:nvSpPr>
        <p:spPr bwMode="auto">
          <a:xfrm>
            <a:off x="1683960" y="429527"/>
            <a:ext cx="700284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20000"/>
              </a:spcBef>
            </a:pPr>
            <a:r>
              <a:rPr lang="en-US" sz="6000" b="1" smtClean="0">
                <a:solidFill>
                  <a:schemeClr val="bg2">
                    <a:lumMod val="25000"/>
                  </a:schemeClr>
                </a:solidFill>
                <a:latin typeface="Verdana" pitchFamily="34" charset="0"/>
              </a:rPr>
              <a:t>Good morning </a:t>
            </a:r>
            <a:r>
              <a:rPr lang="en-US" sz="6000" b="1" dirty="0">
                <a:solidFill>
                  <a:schemeClr val="bg2">
                    <a:lumMod val="25000"/>
                  </a:schemeClr>
                </a:solidFill>
                <a:latin typeface="Verdana" pitchFamily="34" charset="0"/>
              </a:rPr>
              <a:t>Everybody</a:t>
            </a:r>
            <a:r>
              <a:rPr lang="en-US" sz="2400" b="1" dirty="0">
                <a:solidFill>
                  <a:schemeClr val="bg2">
                    <a:lumMod val="25000"/>
                  </a:schemeClr>
                </a:solidFill>
                <a:latin typeface="Verdana" pitchFamily="34" charset="0"/>
              </a:rPr>
              <a:t>  </a:t>
            </a:r>
          </a:p>
        </p:txBody>
      </p:sp>
      <p:sp>
        <p:nvSpPr>
          <p:cNvPr id="13" name="Rectangle 3"/>
          <p:cNvSpPr>
            <a:spLocks noGrp="1" noChangeArrowheads="1"/>
          </p:cNvSpPr>
          <p:nvPr>
            <p:ph type="title"/>
          </p:nvPr>
        </p:nvSpPr>
        <p:spPr>
          <a:xfrm>
            <a:off x="1371601" y="3276600"/>
            <a:ext cx="6400800" cy="1307198"/>
          </a:xfrm>
          <a:noFill/>
          <a:ln/>
          <a:extLst>
            <a:ext uri="{909E8E84-426E-40DD-AFC4-6F175D3DCCD1}">
              <a14:hiddenFill xmlns:a14="http://schemas.microsoft.com/office/drawing/2010/main">
                <a:solidFill>
                  <a:schemeClr val="accent1">
                    <a:alpha val="0"/>
                  </a:schemeClr>
                </a:solidFill>
              </a14:hiddenFill>
            </a:ext>
          </a:extLst>
        </p:spPr>
        <p:txBody>
          <a:bodyPr>
            <a:noAutofit/>
          </a:bodyPr>
          <a:lstStyle/>
          <a:p>
            <a:r>
              <a:rPr lang="en-US" sz="4000" b="1" dirty="0">
                <a:solidFill>
                  <a:srgbClr val="FF0000"/>
                </a:solidFill>
                <a:latin typeface="VNtimes New Roman" pitchFamily="34" charset="0"/>
              </a:rPr>
              <a:t>WELCOME </a:t>
            </a:r>
            <a:r>
              <a:rPr lang="en-US" sz="4000" b="1">
                <a:solidFill>
                  <a:srgbClr val="FF0000"/>
                </a:solidFill>
                <a:latin typeface="VNtimes New Roman" pitchFamily="34" charset="0"/>
              </a:rPr>
              <a:t>TO </a:t>
            </a:r>
            <a:r>
              <a:rPr lang="en-US" sz="4000" b="1" smtClean="0">
                <a:solidFill>
                  <a:srgbClr val="FF0000"/>
                </a:solidFill>
                <a:latin typeface="VNtimes New Roman" pitchFamily="34" charset="0"/>
              </a:rPr>
              <a:t>OUR </a:t>
            </a:r>
            <a:r>
              <a:rPr lang="en-US" sz="4000" b="1" dirty="0">
                <a:solidFill>
                  <a:srgbClr val="FF0000"/>
                </a:solidFill>
                <a:latin typeface="VNtimes New Roman" pitchFamily="34" charset="0"/>
              </a:rPr>
              <a:t>CLASS</a:t>
            </a:r>
          </a:p>
        </p:txBody>
      </p:sp>
      <p:pic>
        <p:nvPicPr>
          <p:cNvPr id="14" name="Picture 7" descr="XMASCA~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134450" y="1534427"/>
            <a:ext cx="2743200" cy="83820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7" descr="XMASCA~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0" y="1866900"/>
            <a:ext cx="2743200" cy="83820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7" descr="XMASCA~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401150" y="1534427"/>
            <a:ext cx="2743200" cy="838200"/>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7" descr="XMASCA~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7342909" y="5067300"/>
            <a:ext cx="1828800" cy="838200"/>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7" descr="XMASCA~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7495309" y="5219700"/>
            <a:ext cx="1828800" cy="838200"/>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7" descr="XMASCA~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7495309" y="5088080"/>
            <a:ext cx="1828800" cy="838200"/>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7" descr="XMASCA~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7076209" y="4838700"/>
            <a:ext cx="1828800" cy="83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7438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repeatCount="indefinite" fill="hold" nodeType="withEffect">
                                  <p:stCondLst>
                                    <p:cond delay="0"/>
                                  </p:stCondLst>
                                  <p:iterate type="wd">
                                    <p:tmPct val="50000"/>
                                  </p:iterate>
                                  <p:childTnLst>
                                    <p:set>
                                      <p:cBhvr>
                                        <p:cTn id="6" dur="1" fill="hold">
                                          <p:stCondLst>
                                            <p:cond delay="0"/>
                                          </p:stCondLst>
                                        </p:cTn>
                                        <p:tgtEl>
                                          <p:spTgt spid="12">
                                            <p:txEl>
                                              <p:pRg st="0" end="0"/>
                                            </p:txEl>
                                          </p:spTgt>
                                        </p:tgtEl>
                                        <p:attrNameLst>
                                          <p:attrName>style.visibility</p:attrName>
                                        </p:attrNameLst>
                                      </p:cBhvr>
                                      <p:to>
                                        <p:strVal val="visible"/>
                                      </p:to>
                                    </p:set>
                                    <p:anim calcmode="discrete" valueType="clr">
                                      <p:cBhvr override="childStyle">
                                        <p:cTn id="7" dur="2000"/>
                                        <p:tgtEl>
                                          <p:spTgt spid="12">
                                            <p:txEl>
                                              <p:pRg st="0" end="0"/>
                                            </p:txEl>
                                          </p:spTgt>
                                        </p:tgtEl>
                                        <p:attrNameLst>
                                          <p:attrName>style.color</p:attrName>
                                        </p:attrNameLst>
                                      </p:cBhvr>
                                      <p:tavLst>
                                        <p:tav tm="0">
                                          <p:val>
                                            <p:clrVal>
                                              <a:schemeClr val="accent2"/>
                                            </p:clrVal>
                                          </p:val>
                                        </p:tav>
                                        <p:tav tm="50000">
                                          <p:val>
                                            <p:clrVal>
                                              <a:srgbClr val="FF0000"/>
                                            </p:clrVal>
                                          </p:val>
                                        </p:tav>
                                      </p:tavLst>
                                    </p:anim>
                                    <p:anim calcmode="discrete" valueType="clr">
                                      <p:cBhvr>
                                        <p:cTn id="8" dur="2000"/>
                                        <p:tgtEl>
                                          <p:spTgt spid="12">
                                            <p:txEl>
                                              <p:pRg st="0" end="0"/>
                                            </p:txEl>
                                          </p:spTgt>
                                        </p:tgtEl>
                                        <p:attrNameLst>
                                          <p:attrName>fillcolor</p:attrName>
                                        </p:attrNameLst>
                                      </p:cBhvr>
                                      <p:tavLst>
                                        <p:tav tm="0">
                                          <p:val>
                                            <p:clrVal>
                                              <a:schemeClr val="accent2"/>
                                            </p:clrVal>
                                          </p:val>
                                        </p:tav>
                                        <p:tav tm="50000">
                                          <p:val>
                                            <p:clrVal>
                                              <a:schemeClr val="hlink"/>
                                            </p:clrVal>
                                          </p:val>
                                        </p:tav>
                                      </p:tavLst>
                                    </p:anim>
                                    <p:set>
                                      <p:cBhvr>
                                        <p:cTn id="9" dur="2000"/>
                                        <p:tgtEl>
                                          <p:spTgt spid="12">
                                            <p:txEl>
                                              <p:pRg st="0" end="0"/>
                                            </p:txEl>
                                          </p:spTgt>
                                        </p:tgtEl>
                                        <p:attrNameLst>
                                          <p:attrName>fill.type</p:attrName>
                                        </p:attrNameLst>
                                      </p:cBhvr>
                                      <p:to>
                                        <p:strVal val="solid"/>
                                      </p:to>
                                    </p:set>
                                  </p:childTnLst>
                                </p:cTn>
                              </p:par>
                              <p:par>
                                <p:cTn id="10" presetID="10" presetClass="entr" presetSubtype="0" repeatCount="3000" fill="hold" grpId="0" nodeType="with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3" descr="FLOWR004"/>
          <p:cNvPicPr>
            <a:picLocks noChangeAspect="1" noChangeArrowheads="1" noCrop="1"/>
          </p:cNvPicPr>
          <p:nvPr/>
        </p:nvPicPr>
        <p:blipFill>
          <a:blip r:embed="rId2"/>
          <a:srcRect/>
          <a:stretch>
            <a:fillRect/>
          </a:stretch>
        </p:blipFill>
        <p:spPr bwMode="auto">
          <a:xfrm rot="21370937">
            <a:off x="8357479" y="5129922"/>
            <a:ext cx="762000" cy="762000"/>
          </a:xfrm>
          <a:prstGeom prst="rect">
            <a:avLst/>
          </a:prstGeom>
          <a:noFill/>
          <a:ln w="9525">
            <a:noFill/>
            <a:miter lim="800000"/>
            <a:headEnd/>
            <a:tailEnd/>
          </a:ln>
        </p:spPr>
      </p:pic>
      <p:pic>
        <p:nvPicPr>
          <p:cNvPr id="7" name="Picture 63" descr="FLOWR004"/>
          <p:cNvPicPr>
            <a:picLocks noChangeAspect="1" noChangeArrowheads="1" noCrop="1"/>
          </p:cNvPicPr>
          <p:nvPr/>
        </p:nvPicPr>
        <p:blipFill>
          <a:blip r:embed="rId2"/>
          <a:srcRect/>
          <a:stretch>
            <a:fillRect/>
          </a:stretch>
        </p:blipFill>
        <p:spPr bwMode="auto">
          <a:xfrm rot="21370937">
            <a:off x="8177921" y="5282323"/>
            <a:ext cx="762000" cy="762000"/>
          </a:xfrm>
          <a:prstGeom prst="rect">
            <a:avLst/>
          </a:prstGeom>
          <a:noFill/>
          <a:ln w="9525">
            <a:noFill/>
            <a:miter lim="800000"/>
            <a:headEnd/>
            <a:tailEnd/>
          </a:ln>
        </p:spPr>
      </p:pic>
      <p:pic>
        <p:nvPicPr>
          <p:cNvPr id="8" name="Picture 63" descr="FLOWR004"/>
          <p:cNvPicPr>
            <a:picLocks noChangeAspect="1" noChangeArrowheads="1" noCrop="1"/>
          </p:cNvPicPr>
          <p:nvPr/>
        </p:nvPicPr>
        <p:blipFill>
          <a:blip r:embed="rId2"/>
          <a:srcRect/>
          <a:stretch>
            <a:fillRect/>
          </a:stretch>
        </p:blipFill>
        <p:spPr bwMode="auto">
          <a:xfrm rot="21370937">
            <a:off x="8357477" y="5434722"/>
            <a:ext cx="762000" cy="762000"/>
          </a:xfrm>
          <a:prstGeom prst="rect">
            <a:avLst/>
          </a:prstGeom>
          <a:noFill/>
          <a:ln w="9525">
            <a:noFill/>
            <a:miter lim="800000"/>
            <a:headEnd/>
            <a:tailEnd/>
          </a:ln>
        </p:spPr>
      </p:pic>
      <p:pic>
        <p:nvPicPr>
          <p:cNvPr id="9" name="Picture 63" descr="FLOWR004"/>
          <p:cNvPicPr>
            <a:picLocks noChangeAspect="1" noChangeArrowheads="1" noCrop="1"/>
          </p:cNvPicPr>
          <p:nvPr/>
        </p:nvPicPr>
        <p:blipFill>
          <a:blip r:embed="rId2"/>
          <a:srcRect/>
          <a:stretch>
            <a:fillRect/>
          </a:stretch>
        </p:blipFill>
        <p:spPr bwMode="auto">
          <a:xfrm rot="21370937">
            <a:off x="7949322" y="5663323"/>
            <a:ext cx="762000" cy="762000"/>
          </a:xfrm>
          <a:prstGeom prst="rect">
            <a:avLst/>
          </a:prstGeom>
          <a:noFill/>
          <a:ln w="9525">
            <a:noFill/>
            <a:miter lim="800000"/>
            <a:headEnd/>
            <a:tailEnd/>
          </a:ln>
        </p:spPr>
      </p:pic>
      <p:pic>
        <p:nvPicPr>
          <p:cNvPr id="10" name="Picture 63" descr="FLOWR004"/>
          <p:cNvPicPr>
            <a:picLocks noChangeAspect="1" noChangeArrowheads="1" noCrop="1"/>
          </p:cNvPicPr>
          <p:nvPr/>
        </p:nvPicPr>
        <p:blipFill>
          <a:blip r:embed="rId2"/>
          <a:srcRect/>
          <a:stretch>
            <a:fillRect/>
          </a:stretch>
        </p:blipFill>
        <p:spPr bwMode="auto">
          <a:xfrm rot="21370937">
            <a:off x="8357477" y="5891922"/>
            <a:ext cx="762000" cy="762000"/>
          </a:xfrm>
          <a:prstGeom prst="rect">
            <a:avLst/>
          </a:prstGeom>
          <a:noFill/>
          <a:ln w="9525">
            <a:noFill/>
            <a:miter lim="800000"/>
            <a:headEnd/>
            <a:tailEnd/>
          </a:ln>
        </p:spPr>
      </p:pic>
      <p:pic>
        <p:nvPicPr>
          <p:cNvPr id="11" name="Picture 63" descr="FLOWR004"/>
          <p:cNvPicPr>
            <a:picLocks noChangeAspect="1" noChangeArrowheads="1" noCrop="1"/>
          </p:cNvPicPr>
          <p:nvPr/>
        </p:nvPicPr>
        <p:blipFill>
          <a:blip r:embed="rId2"/>
          <a:srcRect/>
          <a:stretch>
            <a:fillRect/>
          </a:stretch>
        </p:blipFill>
        <p:spPr bwMode="auto">
          <a:xfrm rot="21370937">
            <a:off x="7720723" y="5891923"/>
            <a:ext cx="762000" cy="762000"/>
          </a:xfrm>
          <a:prstGeom prst="rect">
            <a:avLst/>
          </a:prstGeom>
          <a:noFill/>
          <a:ln w="9525">
            <a:noFill/>
            <a:miter lim="800000"/>
            <a:headEnd/>
            <a:tailEnd/>
          </a:ln>
        </p:spPr>
      </p:pic>
      <p:pic>
        <p:nvPicPr>
          <p:cNvPr id="12" name="Picture 63" descr="FLOWR004"/>
          <p:cNvPicPr>
            <a:picLocks noChangeAspect="1" noChangeArrowheads="1" noCrop="1"/>
          </p:cNvPicPr>
          <p:nvPr/>
        </p:nvPicPr>
        <p:blipFill>
          <a:blip r:embed="rId2"/>
          <a:srcRect/>
          <a:stretch>
            <a:fillRect/>
          </a:stretch>
        </p:blipFill>
        <p:spPr bwMode="auto">
          <a:xfrm rot="21370937">
            <a:off x="8101722" y="5815723"/>
            <a:ext cx="762000" cy="762000"/>
          </a:xfrm>
          <a:prstGeom prst="rect">
            <a:avLst/>
          </a:prstGeom>
          <a:noFill/>
          <a:ln w="9525">
            <a:noFill/>
            <a:miter lim="800000"/>
            <a:headEnd/>
            <a:tailEnd/>
          </a:ln>
        </p:spPr>
      </p:pic>
      <p:sp>
        <p:nvSpPr>
          <p:cNvPr id="15" name="Flowchart: Process 14"/>
          <p:cNvSpPr/>
          <p:nvPr/>
        </p:nvSpPr>
        <p:spPr>
          <a:xfrm>
            <a:off x="152400" y="152400"/>
            <a:ext cx="8839200" cy="6553200"/>
          </a:xfrm>
          <a:prstGeom prst="flowChartProcess">
            <a:avLst/>
          </a:prstGeom>
          <a:noFill/>
          <a:ln w="762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 name="Rectangle 22"/>
          <p:cNvSpPr/>
          <p:nvPr/>
        </p:nvSpPr>
        <p:spPr>
          <a:xfrm>
            <a:off x="1371600" y="228600"/>
            <a:ext cx="4876800" cy="523220"/>
          </a:xfrm>
          <a:prstGeom prst="rect">
            <a:avLst/>
          </a:prstGeom>
          <a:noFill/>
        </p:spPr>
        <p:txBody>
          <a:bodyPr wrap="square" lIns="91440" tIns="45720" rIns="91440" bIns="45720">
            <a:spAutoFit/>
          </a:bodyPr>
          <a:lstStyle/>
          <a:p>
            <a:pPr algn="ctr"/>
            <a:r>
              <a:rPr lang="en-US" sz="2800" b="1" cap="all" dirty="0" smtClean="0">
                <a:ln w="9000" cmpd="sng">
                  <a:solidFill>
                    <a:srgbClr val="8064A2">
                      <a:shade val="50000"/>
                      <a:satMod val="120000"/>
                    </a:srgbClr>
                  </a:solidFill>
                  <a:prstDash val="solid"/>
                </a:ln>
                <a:solidFill>
                  <a:prstClr val="black"/>
                </a:solidFill>
                <a:effectLst>
                  <a:reflection blurRad="12700" stA="28000" endPos="45000" dist="1000" dir="5400000" sy="-100000" algn="bl" rotWithShape="0"/>
                </a:effectLst>
                <a:latin typeface=".VnCooperH" pitchFamily="34" charset="0"/>
              </a:rPr>
              <a:t>III. WRITING</a:t>
            </a:r>
            <a:endParaRPr lang="en-US" sz="2800" b="1" cap="all" dirty="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nCooperH" pitchFamily="34" charset="0"/>
            </a:endParaRPr>
          </a:p>
        </p:txBody>
      </p:sp>
      <p:sp>
        <p:nvSpPr>
          <p:cNvPr id="13" name="TextBox 12"/>
          <p:cNvSpPr txBox="1"/>
          <p:nvPr/>
        </p:nvSpPr>
        <p:spPr>
          <a:xfrm>
            <a:off x="838200" y="3048000"/>
            <a:ext cx="5334000" cy="646331"/>
          </a:xfrm>
          <a:prstGeom prst="rect">
            <a:avLst/>
          </a:prstGeom>
          <a:noFill/>
        </p:spPr>
        <p:txBody>
          <a:bodyPr wrap="square" rtlCol="0">
            <a:spAutoFit/>
          </a:bodyPr>
          <a:lstStyle/>
          <a:p>
            <a:r>
              <a:rPr lang="en-US" b="1" dirty="0" smtClean="0">
                <a:solidFill>
                  <a:prstClr val="black"/>
                </a:solidFill>
              </a:rPr>
              <a:t> </a:t>
            </a:r>
            <a:endParaRPr lang="en-US" dirty="0" smtClean="0">
              <a:solidFill>
                <a:prstClr val="black"/>
              </a:solidFill>
            </a:endParaRPr>
          </a:p>
          <a:p>
            <a:endParaRPr lang="en-US" dirty="0">
              <a:solidFill>
                <a:prstClr val="black"/>
              </a:solidFill>
            </a:endParaRPr>
          </a:p>
        </p:txBody>
      </p:sp>
      <p:sp>
        <p:nvSpPr>
          <p:cNvPr id="14" name="TextBox 13"/>
          <p:cNvSpPr txBox="1"/>
          <p:nvPr/>
        </p:nvSpPr>
        <p:spPr>
          <a:xfrm>
            <a:off x="533400" y="762000"/>
            <a:ext cx="7848600" cy="1107996"/>
          </a:xfrm>
          <a:prstGeom prst="rect">
            <a:avLst/>
          </a:prstGeom>
          <a:noFill/>
        </p:spPr>
        <p:txBody>
          <a:bodyPr wrap="square" rtlCol="0">
            <a:spAutoFit/>
          </a:bodyPr>
          <a:lstStyle/>
          <a:p>
            <a:pPr algn="ctr"/>
            <a:r>
              <a:rPr lang="en-US" sz="2200" b="1" dirty="0" smtClean="0">
                <a:solidFill>
                  <a:srgbClr val="FF0000"/>
                </a:solidFill>
              </a:rPr>
              <a:t>1. Ask Ss to work in pairs. Discuss with your partner the festival in Viet Nam that you like best. Use the web below to take notes.</a:t>
            </a:r>
          </a:p>
          <a:p>
            <a:pPr algn="ctr"/>
            <a:r>
              <a:rPr lang="en-US" sz="2200" b="1" dirty="0" smtClean="0">
                <a:solidFill>
                  <a:srgbClr val="FF0000"/>
                </a:solidFill>
              </a:rPr>
              <a:t>(Ex. 4/p. 55) </a:t>
            </a:r>
            <a:endParaRPr lang="en-US" sz="2200" b="1" dirty="0">
              <a:solidFill>
                <a:srgbClr val="FF0000"/>
              </a:solidFill>
            </a:endParaRPr>
          </a:p>
        </p:txBody>
      </p:sp>
      <p:sp>
        <p:nvSpPr>
          <p:cNvPr id="17" name="Oval 16"/>
          <p:cNvSpPr/>
          <p:nvPr/>
        </p:nvSpPr>
        <p:spPr>
          <a:xfrm>
            <a:off x="3352800" y="2819400"/>
            <a:ext cx="2743200" cy="18288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400" dirty="0" smtClean="0">
                <a:solidFill>
                  <a:srgbClr val="002060"/>
                </a:solidFill>
                <a:latin typeface=".VnBodoniH" pitchFamily="34" charset="0"/>
              </a:rPr>
              <a:t>I LIKE </a:t>
            </a:r>
          </a:p>
          <a:p>
            <a:pPr algn="ctr"/>
            <a:r>
              <a:rPr lang="en-US" sz="2400" dirty="0" smtClean="0">
                <a:solidFill>
                  <a:srgbClr val="002060"/>
                </a:solidFill>
                <a:latin typeface=".VnBodoniH" pitchFamily="34" charset="0"/>
              </a:rPr>
              <a:t>…………</a:t>
            </a:r>
          </a:p>
          <a:p>
            <a:pPr algn="ctr"/>
            <a:r>
              <a:rPr lang="en-US" sz="2400" dirty="0" smtClean="0">
                <a:solidFill>
                  <a:srgbClr val="002060"/>
                </a:solidFill>
                <a:latin typeface=".VnBodoniH" pitchFamily="34" charset="0"/>
              </a:rPr>
              <a:t>FESTIVAL </a:t>
            </a:r>
            <a:endParaRPr lang="en-US" sz="2400" dirty="0">
              <a:solidFill>
                <a:srgbClr val="002060"/>
              </a:solidFill>
              <a:latin typeface=".VnBodoniH" pitchFamily="34" charset="0"/>
            </a:endParaRPr>
          </a:p>
        </p:txBody>
      </p:sp>
      <p:sp>
        <p:nvSpPr>
          <p:cNvPr id="18" name="Rounded Rectangle 17"/>
          <p:cNvSpPr/>
          <p:nvPr/>
        </p:nvSpPr>
        <p:spPr>
          <a:xfrm>
            <a:off x="381000" y="2057400"/>
            <a:ext cx="2590800" cy="685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000" dirty="0" smtClean="0">
                <a:solidFill>
                  <a:srgbClr val="FF0000"/>
                </a:solidFill>
              </a:rPr>
              <a:t>It’s held in _______</a:t>
            </a:r>
            <a:endParaRPr lang="en-US" sz="2000" dirty="0">
              <a:solidFill>
                <a:srgbClr val="FF0000"/>
              </a:solidFill>
            </a:endParaRPr>
          </a:p>
        </p:txBody>
      </p:sp>
      <p:sp>
        <p:nvSpPr>
          <p:cNvPr id="19" name="Rounded Rectangle 18"/>
          <p:cNvSpPr/>
          <p:nvPr/>
        </p:nvSpPr>
        <p:spPr>
          <a:xfrm>
            <a:off x="5257800" y="1600200"/>
            <a:ext cx="2590800" cy="685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000" dirty="0" smtClean="0">
                <a:solidFill>
                  <a:srgbClr val="FF0000"/>
                </a:solidFill>
              </a:rPr>
              <a:t>It’s held on _______</a:t>
            </a:r>
            <a:endParaRPr lang="en-US" sz="2000" dirty="0">
              <a:solidFill>
                <a:srgbClr val="FF0000"/>
              </a:solidFill>
            </a:endParaRPr>
          </a:p>
        </p:txBody>
      </p:sp>
      <p:sp>
        <p:nvSpPr>
          <p:cNvPr id="20" name="Rounded Rectangle 19"/>
          <p:cNvSpPr/>
          <p:nvPr/>
        </p:nvSpPr>
        <p:spPr>
          <a:xfrm>
            <a:off x="6172200" y="2514600"/>
            <a:ext cx="2590800" cy="685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000" dirty="0" smtClean="0">
                <a:solidFill>
                  <a:srgbClr val="FF0000"/>
                </a:solidFill>
              </a:rPr>
              <a:t>It worships _______</a:t>
            </a:r>
            <a:endParaRPr lang="en-US" sz="2000" dirty="0">
              <a:solidFill>
                <a:srgbClr val="FF0000"/>
              </a:solidFill>
            </a:endParaRPr>
          </a:p>
        </p:txBody>
      </p:sp>
      <p:sp>
        <p:nvSpPr>
          <p:cNvPr id="21" name="Rounded Rectangle 20"/>
          <p:cNvSpPr/>
          <p:nvPr/>
        </p:nvSpPr>
        <p:spPr>
          <a:xfrm>
            <a:off x="304800" y="3048000"/>
            <a:ext cx="2590800" cy="685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000" dirty="0" smtClean="0">
                <a:solidFill>
                  <a:srgbClr val="FF0000"/>
                </a:solidFill>
              </a:rPr>
              <a:t>It commemorates _______</a:t>
            </a:r>
            <a:endParaRPr lang="en-US" sz="2000" dirty="0">
              <a:solidFill>
                <a:srgbClr val="FF0000"/>
              </a:solidFill>
            </a:endParaRPr>
          </a:p>
        </p:txBody>
      </p:sp>
      <p:sp>
        <p:nvSpPr>
          <p:cNvPr id="22" name="Rounded Rectangle 21"/>
          <p:cNvSpPr/>
          <p:nvPr/>
        </p:nvSpPr>
        <p:spPr>
          <a:xfrm>
            <a:off x="533400" y="4191000"/>
            <a:ext cx="2590800" cy="685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000" dirty="0" smtClean="0">
                <a:solidFill>
                  <a:srgbClr val="FF0000"/>
                </a:solidFill>
              </a:rPr>
              <a:t>It’s impressive because _______</a:t>
            </a:r>
            <a:endParaRPr lang="en-US" sz="2000" dirty="0">
              <a:solidFill>
                <a:srgbClr val="FF0000"/>
              </a:solidFill>
            </a:endParaRPr>
          </a:p>
        </p:txBody>
      </p:sp>
      <p:sp>
        <p:nvSpPr>
          <p:cNvPr id="24" name="Rounded Rectangle 23"/>
          <p:cNvSpPr/>
          <p:nvPr/>
        </p:nvSpPr>
        <p:spPr>
          <a:xfrm>
            <a:off x="1066800" y="5410200"/>
            <a:ext cx="2590800" cy="685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000" dirty="0" smtClean="0">
                <a:solidFill>
                  <a:srgbClr val="FF0000"/>
                </a:solidFill>
              </a:rPr>
              <a:t>I like this festival because  _______</a:t>
            </a:r>
            <a:endParaRPr lang="en-US" sz="2000" dirty="0">
              <a:solidFill>
                <a:srgbClr val="FF0000"/>
              </a:solidFill>
            </a:endParaRPr>
          </a:p>
        </p:txBody>
      </p:sp>
      <p:sp>
        <p:nvSpPr>
          <p:cNvPr id="25" name="Rounded Rectangle 24"/>
          <p:cNvSpPr/>
          <p:nvPr/>
        </p:nvSpPr>
        <p:spPr>
          <a:xfrm>
            <a:off x="4419600" y="5638800"/>
            <a:ext cx="2590800" cy="685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000" dirty="0" smtClean="0">
                <a:solidFill>
                  <a:srgbClr val="FF0000"/>
                </a:solidFill>
              </a:rPr>
              <a:t>I also like it because _______</a:t>
            </a:r>
            <a:endParaRPr lang="en-US" sz="2000" dirty="0">
              <a:solidFill>
                <a:srgbClr val="FF0000"/>
              </a:solidFill>
            </a:endParaRPr>
          </a:p>
        </p:txBody>
      </p:sp>
      <p:sp>
        <p:nvSpPr>
          <p:cNvPr id="26" name="Rounded Rectangle 25"/>
          <p:cNvSpPr/>
          <p:nvPr/>
        </p:nvSpPr>
        <p:spPr>
          <a:xfrm>
            <a:off x="6248400" y="3505200"/>
            <a:ext cx="2590800" cy="1828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solidFill>
                  <a:srgbClr val="FF0000"/>
                </a:solidFill>
              </a:rPr>
              <a:t>The main activities are</a:t>
            </a:r>
          </a:p>
          <a:p>
            <a:pPr marL="457200" indent="-457200">
              <a:buFontTx/>
              <a:buAutoNum type="arabicPeriod"/>
            </a:pPr>
            <a:r>
              <a:rPr lang="en-US" sz="2000" dirty="0" smtClean="0">
                <a:solidFill>
                  <a:srgbClr val="FF0000"/>
                </a:solidFill>
              </a:rPr>
              <a:t>___________</a:t>
            </a:r>
          </a:p>
          <a:p>
            <a:pPr marL="457200" indent="-457200">
              <a:buFontTx/>
              <a:buAutoNum type="arabicPeriod"/>
            </a:pPr>
            <a:r>
              <a:rPr lang="en-US" sz="2000" dirty="0" smtClean="0">
                <a:solidFill>
                  <a:srgbClr val="FF0000"/>
                </a:solidFill>
              </a:rPr>
              <a:t>___________</a:t>
            </a:r>
          </a:p>
          <a:p>
            <a:pPr marL="457200" indent="-457200">
              <a:buFontTx/>
              <a:buAutoNum type="arabicPeriod"/>
            </a:pPr>
            <a:r>
              <a:rPr lang="en-US" sz="2000" dirty="0" smtClean="0">
                <a:solidFill>
                  <a:srgbClr val="FF0000"/>
                </a:solidFill>
              </a:rPr>
              <a:t>___________</a:t>
            </a:r>
          </a:p>
          <a:p>
            <a:pPr marL="457200" indent="-457200">
              <a:buFontTx/>
              <a:buAutoNum type="arabicPeriod"/>
            </a:pPr>
            <a:endParaRPr lang="en-US" sz="2000" dirty="0">
              <a:solidFill>
                <a:srgbClr val="FF0000"/>
              </a:solidFill>
            </a:endParaRPr>
          </a:p>
        </p:txBody>
      </p:sp>
      <p:cxnSp>
        <p:nvCxnSpPr>
          <p:cNvPr id="28" name="Straight Connector 27"/>
          <p:cNvCxnSpPr/>
          <p:nvPr/>
        </p:nvCxnSpPr>
        <p:spPr>
          <a:xfrm>
            <a:off x="3048000" y="2743200"/>
            <a:ext cx="609600" cy="38100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2971800" y="3352800"/>
            <a:ext cx="457200" cy="7620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2667000" y="3810000"/>
            <a:ext cx="609600" cy="22860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V="1">
            <a:off x="3048000" y="4572000"/>
            <a:ext cx="838200" cy="76200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5400000">
            <a:off x="4648200" y="5029200"/>
            <a:ext cx="838200" cy="7620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486400" y="4495800"/>
            <a:ext cx="609600" cy="38100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V="1">
            <a:off x="5562600" y="2743200"/>
            <a:ext cx="609600" cy="19050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V="1">
            <a:off x="5181600" y="2362200"/>
            <a:ext cx="457200" cy="38100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00286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3" descr="FLOWR004"/>
          <p:cNvPicPr>
            <a:picLocks noChangeAspect="1" noChangeArrowheads="1" noCrop="1"/>
          </p:cNvPicPr>
          <p:nvPr/>
        </p:nvPicPr>
        <p:blipFill>
          <a:blip r:embed="rId2"/>
          <a:srcRect/>
          <a:stretch>
            <a:fillRect/>
          </a:stretch>
        </p:blipFill>
        <p:spPr bwMode="auto">
          <a:xfrm rot="21370937">
            <a:off x="8357479" y="5129922"/>
            <a:ext cx="762000" cy="762000"/>
          </a:xfrm>
          <a:prstGeom prst="rect">
            <a:avLst/>
          </a:prstGeom>
          <a:noFill/>
          <a:ln w="9525">
            <a:noFill/>
            <a:miter lim="800000"/>
            <a:headEnd/>
            <a:tailEnd/>
          </a:ln>
        </p:spPr>
      </p:pic>
      <p:pic>
        <p:nvPicPr>
          <p:cNvPr id="7" name="Picture 63" descr="FLOWR004"/>
          <p:cNvPicPr>
            <a:picLocks noChangeAspect="1" noChangeArrowheads="1" noCrop="1"/>
          </p:cNvPicPr>
          <p:nvPr/>
        </p:nvPicPr>
        <p:blipFill>
          <a:blip r:embed="rId2"/>
          <a:srcRect/>
          <a:stretch>
            <a:fillRect/>
          </a:stretch>
        </p:blipFill>
        <p:spPr bwMode="auto">
          <a:xfrm rot="21370937">
            <a:off x="8177921" y="5282323"/>
            <a:ext cx="762000" cy="762000"/>
          </a:xfrm>
          <a:prstGeom prst="rect">
            <a:avLst/>
          </a:prstGeom>
          <a:noFill/>
          <a:ln w="9525">
            <a:noFill/>
            <a:miter lim="800000"/>
            <a:headEnd/>
            <a:tailEnd/>
          </a:ln>
        </p:spPr>
      </p:pic>
      <p:pic>
        <p:nvPicPr>
          <p:cNvPr id="8" name="Picture 63" descr="FLOWR004"/>
          <p:cNvPicPr>
            <a:picLocks noChangeAspect="1" noChangeArrowheads="1" noCrop="1"/>
          </p:cNvPicPr>
          <p:nvPr/>
        </p:nvPicPr>
        <p:blipFill>
          <a:blip r:embed="rId2"/>
          <a:srcRect/>
          <a:stretch>
            <a:fillRect/>
          </a:stretch>
        </p:blipFill>
        <p:spPr bwMode="auto">
          <a:xfrm rot="21370937">
            <a:off x="8357477" y="5434722"/>
            <a:ext cx="762000" cy="762000"/>
          </a:xfrm>
          <a:prstGeom prst="rect">
            <a:avLst/>
          </a:prstGeom>
          <a:noFill/>
          <a:ln w="9525">
            <a:noFill/>
            <a:miter lim="800000"/>
            <a:headEnd/>
            <a:tailEnd/>
          </a:ln>
        </p:spPr>
      </p:pic>
      <p:pic>
        <p:nvPicPr>
          <p:cNvPr id="9" name="Picture 63" descr="FLOWR004"/>
          <p:cNvPicPr>
            <a:picLocks noChangeAspect="1" noChangeArrowheads="1" noCrop="1"/>
          </p:cNvPicPr>
          <p:nvPr/>
        </p:nvPicPr>
        <p:blipFill>
          <a:blip r:embed="rId2"/>
          <a:srcRect/>
          <a:stretch>
            <a:fillRect/>
          </a:stretch>
        </p:blipFill>
        <p:spPr bwMode="auto">
          <a:xfrm rot="21370937">
            <a:off x="7949322" y="5663323"/>
            <a:ext cx="762000" cy="762000"/>
          </a:xfrm>
          <a:prstGeom prst="rect">
            <a:avLst/>
          </a:prstGeom>
          <a:noFill/>
          <a:ln w="9525">
            <a:noFill/>
            <a:miter lim="800000"/>
            <a:headEnd/>
            <a:tailEnd/>
          </a:ln>
        </p:spPr>
      </p:pic>
      <p:pic>
        <p:nvPicPr>
          <p:cNvPr id="10" name="Picture 63" descr="FLOWR004"/>
          <p:cNvPicPr>
            <a:picLocks noChangeAspect="1" noChangeArrowheads="1" noCrop="1"/>
          </p:cNvPicPr>
          <p:nvPr/>
        </p:nvPicPr>
        <p:blipFill>
          <a:blip r:embed="rId2"/>
          <a:srcRect/>
          <a:stretch>
            <a:fillRect/>
          </a:stretch>
        </p:blipFill>
        <p:spPr bwMode="auto">
          <a:xfrm rot="21370937">
            <a:off x="8357477" y="5891922"/>
            <a:ext cx="762000" cy="762000"/>
          </a:xfrm>
          <a:prstGeom prst="rect">
            <a:avLst/>
          </a:prstGeom>
          <a:noFill/>
          <a:ln w="9525">
            <a:noFill/>
            <a:miter lim="800000"/>
            <a:headEnd/>
            <a:tailEnd/>
          </a:ln>
        </p:spPr>
      </p:pic>
      <p:pic>
        <p:nvPicPr>
          <p:cNvPr id="11" name="Picture 63" descr="FLOWR004"/>
          <p:cNvPicPr>
            <a:picLocks noChangeAspect="1" noChangeArrowheads="1" noCrop="1"/>
          </p:cNvPicPr>
          <p:nvPr/>
        </p:nvPicPr>
        <p:blipFill>
          <a:blip r:embed="rId2"/>
          <a:srcRect/>
          <a:stretch>
            <a:fillRect/>
          </a:stretch>
        </p:blipFill>
        <p:spPr bwMode="auto">
          <a:xfrm rot="21370937">
            <a:off x="7720723" y="5891923"/>
            <a:ext cx="762000" cy="762000"/>
          </a:xfrm>
          <a:prstGeom prst="rect">
            <a:avLst/>
          </a:prstGeom>
          <a:noFill/>
          <a:ln w="9525">
            <a:noFill/>
            <a:miter lim="800000"/>
            <a:headEnd/>
            <a:tailEnd/>
          </a:ln>
        </p:spPr>
      </p:pic>
      <p:pic>
        <p:nvPicPr>
          <p:cNvPr id="12" name="Picture 63" descr="FLOWR004"/>
          <p:cNvPicPr>
            <a:picLocks noChangeAspect="1" noChangeArrowheads="1" noCrop="1"/>
          </p:cNvPicPr>
          <p:nvPr/>
        </p:nvPicPr>
        <p:blipFill>
          <a:blip r:embed="rId2"/>
          <a:srcRect/>
          <a:stretch>
            <a:fillRect/>
          </a:stretch>
        </p:blipFill>
        <p:spPr bwMode="auto">
          <a:xfrm rot="21370937">
            <a:off x="8101722" y="5815723"/>
            <a:ext cx="762000" cy="762000"/>
          </a:xfrm>
          <a:prstGeom prst="rect">
            <a:avLst/>
          </a:prstGeom>
          <a:noFill/>
          <a:ln w="9525">
            <a:noFill/>
            <a:miter lim="800000"/>
            <a:headEnd/>
            <a:tailEnd/>
          </a:ln>
        </p:spPr>
      </p:pic>
      <p:sp>
        <p:nvSpPr>
          <p:cNvPr id="15" name="Flowchart: Process 14"/>
          <p:cNvSpPr/>
          <p:nvPr/>
        </p:nvSpPr>
        <p:spPr>
          <a:xfrm>
            <a:off x="152400" y="152400"/>
            <a:ext cx="8839200" cy="6553200"/>
          </a:xfrm>
          <a:prstGeom prst="flowChartProcess">
            <a:avLst/>
          </a:prstGeom>
          <a:noFill/>
          <a:ln w="762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533400" y="381000"/>
            <a:ext cx="7848600" cy="1446550"/>
          </a:xfrm>
          <a:prstGeom prst="rect">
            <a:avLst/>
          </a:prstGeom>
          <a:noFill/>
        </p:spPr>
        <p:txBody>
          <a:bodyPr wrap="square" rtlCol="0">
            <a:spAutoFit/>
          </a:bodyPr>
          <a:lstStyle/>
          <a:p>
            <a:pPr algn="ctr"/>
            <a:r>
              <a:rPr lang="en-US" sz="2200" b="1" dirty="0" smtClean="0">
                <a:solidFill>
                  <a:srgbClr val="FF0000"/>
                </a:solidFill>
              </a:rPr>
              <a:t>2. Now use the notes to write an article about this festival for the school website. Remember to add any necessary connectors below to make compound and complex sentences.</a:t>
            </a:r>
          </a:p>
          <a:p>
            <a:pPr algn="ctr"/>
            <a:r>
              <a:rPr lang="en-US" sz="2200" b="1" dirty="0" smtClean="0">
                <a:solidFill>
                  <a:srgbClr val="FF0000"/>
                </a:solidFill>
              </a:rPr>
              <a:t>(Ex. 5/p. 55) </a:t>
            </a:r>
            <a:endParaRPr lang="en-US" sz="2200" b="1" dirty="0">
              <a:solidFill>
                <a:srgbClr val="FF0000"/>
              </a:solidFill>
            </a:endParaRPr>
          </a:p>
        </p:txBody>
      </p:sp>
      <p:sp>
        <p:nvSpPr>
          <p:cNvPr id="16" name="TextBox 15"/>
          <p:cNvSpPr txBox="1"/>
          <p:nvPr/>
        </p:nvSpPr>
        <p:spPr>
          <a:xfrm>
            <a:off x="1295400" y="2209800"/>
            <a:ext cx="6934200" cy="2308324"/>
          </a:xfrm>
          <a:prstGeom prst="rect">
            <a:avLst/>
          </a:prstGeom>
          <a:noFill/>
        </p:spPr>
        <p:txBody>
          <a:bodyPr wrap="square" rtlCol="0">
            <a:spAutoFit/>
          </a:bodyPr>
          <a:lstStyle/>
          <a:p>
            <a:r>
              <a:rPr lang="en-US" sz="3600" b="1" dirty="0" smtClean="0"/>
              <a:t>when	while	because</a:t>
            </a:r>
          </a:p>
          <a:p>
            <a:r>
              <a:rPr lang="en-US" sz="3600" b="1" dirty="0" smtClean="0"/>
              <a:t>and		but		so</a:t>
            </a:r>
          </a:p>
          <a:p>
            <a:r>
              <a:rPr lang="en-US" sz="3600" b="1" dirty="0" smtClean="0"/>
              <a:t>first		then		moreover</a:t>
            </a:r>
          </a:p>
          <a:p>
            <a:endParaRPr lang="en-US" sz="3600" b="1" dirty="0"/>
          </a:p>
        </p:txBody>
      </p:sp>
      <p:sp>
        <p:nvSpPr>
          <p:cNvPr id="17" name="Rounded Rectangle 16"/>
          <p:cNvSpPr/>
          <p:nvPr/>
        </p:nvSpPr>
        <p:spPr>
          <a:xfrm>
            <a:off x="762000" y="2133600"/>
            <a:ext cx="7467600" cy="21336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1" name="Picture 1"/>
          <p:cNvPicPr>
            <a:picLocks noChangeAspect="1" noChangeArrowheads="1"/>
          </p:cNvPicPr>
          <p:nvPr/>
        </p:nvPicPr>
        <p:blipFill>
          <a:blip r:embed="rId3"/>
          <a:srcRect/>
          <a:stretch>
            <a:fillRect/>
          </a:stretch>
        </p:blipFill>
        <p:spPr bwMode="auto">
          <a:xfrm>
            <a:off x="2057400" y="4419600"/>
            <a:ext cx="4572000" cy="206375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lgn="just">
              <a:buNone/>
            </a:pPr>
            <a:r>
              <a:rPr lang="en-US" sz="3600" smtClean="0"/>
              <a:t>         You can </a:t>
            </a:r>
            <a:r>
              <a:rPr lang="en-US" sz="3600"/>
              <a:t>refer back to the reading passages in Skills 1 for useful language and ideas, and note some necessary expressions and language as well as connectors they may need on the board.</a:t>
            </a:r>
          </a:p>
          <a:p>
            <a:pPr marL="0" indent="0" algn="just">
              <a:buNone/>
            </a:pPr>
            <a:endParaRPr lang="en-US" sz="3600"/>
          </a:p>
        </p:txBody>
      </p:sp>
    </p:spTree>
    <p:extLst>
      <p:ext uri="{BB962C8B-B14F-4D97-AF65-F5344CB8AC3E}">
        <p14:creationId xmlns:p14="http://schemas.microsoft.com/office/powerpoint/2010/main" val="19317263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3" descr="FLOWR004"/>
          <p:cNvPicPr>
            <a:picLocks noChangeAspect="1" noChangeArrowheads="1" noCrop="1"/>
          </p:cNvPicPr>
          <p:nvPr/>
        </p:nvPicPr>
        <p:blipFill>
          <a:blip r:embed="rId2"/>
          <a:srcRect/>
          <a:stretch>
            <a:fillRect/>
          </a:stretch>
        </p:blipFill>
        <p:spPr bwMode="auto">
          <a:xfrm rot="21370937">
            <a:off x="8357479" y="5129922"/>
            <a:ext cx="762000" cy="762000"/>
          </a:xfrm>
          <a:prstGeom prst="rect">
            <a:avLst/>
          </a:prstGeom>
          <a:noFill/>
          <a:ln w="9525">
            <a:noFill/>
            <a:miter lim="800000"/>
            <a:headEnd/>
            <a:tailEnd/>
          </a:ln>
        </p:spPr>
      </p:pic>
      <p:pic>
        <p:nvPicPr>
          <p:cNvPr id="7" name="Picture 63" descr="FLOWR004"/>
          <p:cNvPicPr>
            <a:picLocks noChangeAspect="1" noChangeArrowheads="1" noCrop="1"/>
          </p:cNvPicPr>
          <p:nvPr/>
        </p:nvPicPr>
        <p:blipFill>
          <a:blip r:embed="rId2"/>
          <a:srcRect/>
          <a:stretch>
            <a:fillRect/>
          </a:stretch>
        </p:blipFill>
        <p:spPr bwMode="auto">
          <a:xfrm rot="21370937">
            <a:off x="8177921" y="5282323"/>
            <a:ext cx="762000" cy="762000"/>
          </a:xfrm>
          <a:prstGeom prst="rect">
            <a:avLst/>
          </a:prstGeom>
          <a:noFill/>
          <a:ln w="9525">
            <a:noFill/>
            <a:miter lim="800000"/>
            <a:headEnd/>
            <a:tailEnd/>
          </a:ln>
        </p:spPr>
      </p:pic>
      <p:pic>
        <p:nvPicPr>
          <p:cNvPr id="8" name="Picture 63" descr="FLOWR004"/>
          <p:cNvPicPr>
            <a:picLocks noChangeAspect="1" noChangeArrowheads="1" noCrop="1"/>
          </p:cNvPicPr>
          <p:nvPr/>
        </p:nvPicPr>
        <p:blipFill>
          <a:blip r:embed="rId2"/>
          <a:srcRect/>
          <a:stretch>
            <a:fillRect/>
          </a:stretch>
        </p:blipFill>
        <p:spPr bwMode="auto">
          <a:xfrm rot="21370937">
            <a:off x="8357477" y="5434722"/>
            <a:ext cx="762000" cy="762000"/>
          </a:xfrm>
          <a:prstGeom prst="rect">
            <a:avLst/>
          </a:prstGeom>
          <a:noFill/>
          <a:ln w="9525">
            <a:noFill/>
            <a:miter lim="800000"/>
            <a:headEnd/>
            <a:tailEnd/>
          </a:ln>
        </p:spPr>
      </p:pic>
      <p:pic>
        <p:nvPicPr>
          <p:cNvPr id="9" name="Picture 63" descr="FLOWR004"/>
          <p:cNvPicPr>
            <a:picLocks noChangeAspect="1" noChangeArrowheads="1" noCrop="1"/>
          </p:cNvPicPr>
          <p:nvPr/>
        </p:nvPicPr>
        <p:blipFill>
          <a:blip r:embed="rId2"/>
          <a:srcRect/>
          <a:stretch>
            <a:fillRect/>
          </a:stretch>
        </p:blipFill>
        <p:spPr bwMode="auto">
          <a:xfrm rot="21370937">
            <a:off x="7949322" y="5663323"/>
            <a:ext cx="762000" cy="762000"/>
          </a:xfrm>
          <a:prstGeom prst="rect">
            <a:avLst/>
          </a:prstGeom>
          <a:noFill/>
          <a:ln w="9525">
            <a:noFill/>
            <a:miter lim="800000"/>
            <a:headEnd/>
            <a:tailEnd/>
          </a:ln>
        </p:spPr>
      </p:pic>
      <p:pic>
        <p:nvPicPr>
          <p:cNvPr id="10" name="Picture 63" descr="FLOWR004"/>
          <p:cNvPicPr>
            <a:picLocks noChangeAspect="1" noChangeArrowheads="1" noCrop="1"/>
          </p:cNvPicPr>
          <p:nvPr/>
        </p:nvPicPr>
        <p:blipFill>
          <a:blip r:embed="rId2"/>
          <a:srcRect/>
          <a:stretch>
            <a:fillRect/>
          </a:stretch>
        </p:blipFill>
        <p:spPr bwMode="auto">
          <a:xfrm rot="21370937">
            <a:off x="8357477" y="5891922"/>
            <a:ext cx="762000" cy="762000"/>
          </a:xfrm>
          <a:prstGeom prst="rect">
            <a:avLst/>
          </a:prstGeom>
          <a:noFill/>
          <a:ln w="9525">
            <a:noFill/>
            <a:miter lim="800000"/>
            <a:headEnd/>
            <a:tailEnd/>
          </a:ln>
        </p:spPr>
      </p:pic>
      <p:pic>
        <p:nvPicPr>
          <p:cNvPr id="11" name="Picture 63" descr="FLOWR004"/>
          <p:cNvPicPr>
            <a:picLocks noChangeAspect="1" noChangeArrowheads="1" noCrop="1"/>
          </p:cNvPicPr>
          <p:nvPr/>
        </p:nvPicPr>
        <p:blipFill>
          <a:blip r:embed="rId2"/>
          <a:srcRect/>
          <a:stretch>
            <a:fillRect/>
          </a:stretch>
        </p:blipFill>
        <p:spPr bwMode="auto">
          <a:xfrm rot="21370937">
            <a:off x="7720723" y="5891923"/>
            <a:ext cx="762000" cy="762000"/>
          </a:xfrm>
          <a:prstGeom prst="rect">
            <a:avLst/>
          </a:prstGeom>
          <a:noFill/>
          <a:ln w="9525">
            <a:noFill/>
            <a:miter lim="800000"/>
            <a:headEnd/>
            <a:tailEnd/>
          </a:ln>
        </p:spPr>
      </p:pic>
      <p:pic>
        <p:nvPicPr>
          <p:cNvPr id="12" name="Picture 63" descr="FLOWR004"/>
          <p:cNvPicPr>
            <a:picLocks noChangeAspect="1" noChangeArrowheads="1" noCrop="1"/>
          </p:cNvPicPr>
          <p:nvPr/>
        </p:nvPicPr>
        <p:blipFill>
          <a:blip r:embed="rId2"/>
          <a:srcRect/>
          <a:stretch>
            <a:fillRect/>
          </a:stretch>
        </p:blipFill>
        <p:spPr bwMode="auto">
          <a:xfrm rot="21370937">
            <a:off x="8101722" y="5815723"/>
            <a:ext cx="762000" cy="762000"/>
          </a:xfrm>
          <a:prstGeom prst="rect">
            <a:avLst/>
          </a:prstGeom>
          <a:noFill/>
          <a:ln w="9525">
            <a:noFill/>
            <a:miter lim="800000"/>
            <a:headEnd/>
            <a:tailEnd/>
          </a:ln>
        </p:spPr>
      </p:pic>
      <p:sp>
        <p:nvSpPr>
          <p:cNvPr id="15" name="Flowchart: Process 14"/>
          <p:cNvSpPr/>
          <p:nvPr/>
        </p:nvSpPr>
        <p:spPr>
          <a:xfrm>
            <a:off x="152400" y="152400"/>
            <a:ext cx="8839200" cy="6553200"/>
          </a:xfrm>
          <a:prstGeom prst="flowChartProcess">
            <a:avLst/>
          </a:prstGeom>
          <a:noFill/>
          <a:ln w="762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TextBox 13"/>
          <p:cNvSpPr txBox="1"/>
          <p:nvPr/>
        </p:nvSpPr>
        <p:spPr>
          <a:xfrm>
            <a:off x="533400" y="381000"/>
            <a:ext cx="7848600" cy="1446550"/>
          </a:xfrm>
          <a:prstGeom prst="rect">
            <a:avLst/>
          </a:prstGeom>
          <a:noFill/>
        </p:spPr>
        <p:txBody>
          <a:bodyPr wrap="square" rtlCol="0">
            <a:spAutoFit/>
          </a:bodyPr>
          <a:lstStyle/>
          <a:p>
            <a:pPr algn="ctr"/>
            <a:r>
              <a:rPr lang="en-US" sz="2200" b="1" dirty="0" smtClean="0">
                <a:solidFill>
                  <a:srgbClr val="FF0000"/>
                </a:solidFill>
              </a:rPr>
              <a:t>2. Now use the notes to write an article about this festival for the school website. Remember to add any necessary connectors below to make compound and complex sentences.</a:t>
            </a:r>
          </a:p>
          <a:p>
            <a:pPr algn="ctr"/>
            <a:r>
              <a:rPr lang="en-US" sz="2200" b="1" dirty="0" smtClean="0">
                <a:solidFill>
                  <a:srgbClr val="FF0000"/>
                </a:solidFill>
              </a:rPr>
              <a:t>(Ex. 5/p. 55) </a:t>
            </a:r>
            <a:endParaRPr lang="en-US" sz="2200" b="1" dirty="0">
              <a:solidFill>
                <a:srgbClr val="FF0000"/>
              </a:solidFill>
            </a:endParaRPr>
          </a:p>
        </p:txBody>
      </p:sp>
      <p:sp>
        <p:nvSpPr>
          <p:cNvPr id="16" name="TextBox 15"/>
          <p:cNvSpPr txBox="1"/>
          <p:nvPr/>
        </p:nvSpPr>
        <p:spPr>
          <a:xfrm>
            <a:off x="1295400" y="2209800"/>
            <a:ext cx="6934200" cy="2308324"/>
          </a:xfrm>
          <a:prstGeom prst="rect">
            <a:avLst/>
          </a:prstGeom>
          <a:noFill/>
        </p:spPr>
        <p:txBody>
          <a:bodyPr wrap="square" rtlCol="0">
            <a:spAutoFit/>
          </a:bodyPr>
          <a:lstStyle/>
          <a:p>
            <a:r>
              <a:rPr lang="en-US" sz="3600" b="1" dirty="0" smtClean="0">
                <a:solidFill>
                  <a:prstClr val="black"/>
                </a:solidFill>
              </a:rPr>
              <a:t>when	while	because</a:t>
            </a:r>
          </a:p>
          <a:p>
            <a:r>
              <a:rPr lang="en-US" sz="3600" b="1" dirty="0" smtClean="0">
                <a:solidFill>
                  <a:prstClr val="black"/>
                </a:solidFill>
              </a:rPr>
              <a:t>and		but		so</a:t>
            </a:r>
          </a:p>
          <a:p>
            <a:r>
              <a:rPr lang="en-US" sz="3600" b="1" dirty="0" smtClean="0">
                <a:solidFill>
                  <a:prstClr val="black"/>
                </a:solidFill>
              </a:rPr>
              <a:t>first		then		moreover</a:t>
            </a:r>
          </a:p>
          <a:p>
            <a:endParaRPr lang="en-US" sz="3600" b="1" dirty="0">
              <a:solidFill>
                <a:prstClr val="black"/>
              </a:solidFill>
            </a:endParaRPr>
          </a:p>
        </p:txBody>
      </p:sp>
      <p:sp>
        <p:nvSpPr>
          <p:cNvPr id="17" name="Rounded Rectangle 16"/>
          <p:cNvSpPr/>
          <p:nvPr/>
        </p:nvSpPr>
        <p:spPr>
          <a:xfrm>
            <a:off x="762000" y="2133600"/>
            <a:ext cx="7467600" cy="21336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5121" name="Picture 1"/>
          <p:cNvPicPr>
            <a:picLocks noChangeAspect="1" noChangeArrowheads="1"/>
          </p:cNvPicPr>
          <p:nvPr/>
        </p:nvPicPr>
        <p:blipFill>
          <a:blip r:embed="rId3"/>
          <a:srcRect/>
          <a:stretch>
            <a:fillRect/>
          </a:stretch>
        </p:blipFill>
        <p:spPr bwMode="auto">
          <a:xfrm>
            <a:off x="2057400" y="4419600"/>
            <a:ext cx="4572000" cy="2063750"/>
          </a:xfrm>
          <a:prstGeom prst="rect">
            <a:avLst/>
          </a:prstGeom>
          <a:noFill/>
        </p:spPr>
      </p:pic>
    </p:spTree>
    <p:extLst>
      <p:ext uri="{BB962C8B-B14F-4D97-AF65-F5344CB8AC3E}">
        <p14:creationId xmlns:p14="http://schemas.microsoft.com/office/powerpoint/2010/main" val="24047800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Process 4"/>
          <p:cNvSpPr/>
          <p:nvPr/>
        </p:nvSpPr>
        <p:spPr>
          <a:xfrm>
            <a:off x="152400" y="152400"/>
            <a:ext cx="8839200" cy="6553200"/>
          </a:xfrm>
          <a:prstGeom prst="flowChartProcess">
            <a:avLst/>
          </a:prstGeom>
          <a:noFill/>
          <a:ln w="762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060"/>
              </a:solidFill>
            </a:endParaRPr>
          </a:p>
        </p:txBody>
      </p:sp>
      <p:pic>
        <p:nvPicPr>
          <p:cNvPr id="6" name="Picture 63" descr="FLOWR004"/>
          <p:cNvPicPr>
            <a:picLocks noChangeAspect="1" noChangeArrowheads="1" noCrop="1"/>
          </p:cNvPicPr>
          <p:nvPr/>
        </p:nvPicPr>
        <p:blipFill>
          <a:blip r:embed="rId2"/>
          <a:srcRect/>
          <a:stretch>
            <a:fillRect/>
          </a:stretch>
        </p:blipFill>
        <p:spPr bwMode="auto">
          <a:xfrm rot="21370937">
            <a:off x="8357477" y="5053722"/>
            <a:ext cx="762000" cy="762000"/>
          </a:xfrm>
          <a:prstGeom prst="rect">
            <a:avLst/>
          </a:prstGeom>
          <a:noFill/>
          <a:ln w="9525">
            <a:noFill/>
            <a:miter lim="800000"/>
            <a:headEnd/>
            <a:tailEnd/>
          </a:ln>
        </p:spPr>
      </p:pic>
      <p:pic>
        <p:nvPicPr>
          <p:cNvPr id="7" name="Picture 63" descr="FLOWR004"/>
          <p:cNvPicPr>
            <a:picLocks noChangeAspect="1" noChangeArrowheads="1" noCrop="1"/>
          </p:cNvPicPr>
          <p:nvPr/>
        </p:nvPicPr>
        <p:blipFill>
          <a:blip r:embed="rId2"/>
          <a:srcRect/>
          <a:stretch>
            <a:fillRect/>
          </a:stretch>
        </p:blipFill>
        <p:spPr bwMode="auto">
          <a:xfrm rot="21370937">
            <a:off x="8177921" y="5282323"/>
            <a:ext cx="762000" cy="762000"/>
          </a:xfrm>
          <a:prstGeom prst="rect">
            <a:avLst/>
          </a:prstGeom>
          <a:noFill/>
          <a:ln w="9525">
            <a:noFill/>
            <a:miter lim="800000"/>
            <a:headEnd/>
            <a:tailEnd/>
          </a:ln>
        </p:spPr>
      </p:pic>
      <p:pic>
        <p:nvPicPr>
          <p:cNvPr id="8" name="Picture 63" descr="FLOWR004"/>
          <p:cNvPicPr>
            <a:picLocks noChangeAspect="1" noChangeArrowheads="1" noCrop="1"/>
          </p:cNvPicPr>
          <p:nvPr/>
        </p:nvPicPr>
        <p:blipFill>
          <a:blip r:embed="rId2"/>
          <a:srcRect/>
          <a:stretch>
            <a:fillRect/>
          </a:stretch>
        </p:blipFill>
        <p:spPr bwMode="auto">
          <a:xfrm rot="21370937">
            <a:off x="7720722" y="4672723"/>
            <a:ext cx="762000" cy="762000"/>
          </a:xfrm>
          <a:prstGeom prst="rect">
            <a:avLst/>
          </a:prstGeom>
          <a:noFill/>
          <a:ln w="9525">
            <a:noFill/>
            <a:miter lim="800000"/>
            <a:headEnd/>
            <a:tailEnd/>
          </a:ln>
        </p:spPr>
      </p:pic>
      <p:pic>
        <p:nvPicPr>
          <p:cNvPr id="9" name="Picture 63" descr="FLOWR004"/>
          <p:cNvPicPr>
            <a:picLocks noChangeAspect="1" noChangeArrowheads="1" noCrop="1"/>
          </p:cNvPicPr>
          <p:nvPr/>
        </p:nvPicPr>
        <p:blipFill>
          <a:blip r:embed="rId2"/>
          <a:srcRect/>
          <a:stretch>
            <a:fillRect/>
          </a:stretch>
        </p:blipFill>
        <p:spPr bwMode="auto">
          <a:xfrm rot="21370937">
            <a:off x="7949322" y="5663323"/>
            <a:ext cx="762000" cy="762000"/>
          </a:xfrm>
          <a:prstGeom prst="rect">
            <a:avLst/>
          </a:prstGeom>
          <a:noFill/>
          <a:ln w="9525">
            <a:noFill/>
            <a:miter lim="800000"/>
            <a:headEnd/>
            <a:tailEnd/>
          </a:ln>
        </p:spPr>
      </p:pic>
      <p:pic>
        <p:nvPicPr>
          <p:cNvPr id="10" name="Picture 63" descr="FLOWR004"/>
          <p:cNvPicPr>
            <a:picLocks noChangeAspect="1" noChangeArrowheads="1" noCrop="1"/>
          </p:cNvPicPr>
          <p:nvPr/>
        </p:nvPicPr>
        <p:blipFill>
          <a:blip r:embed="rId2"/>
          <a:srcRect/>
          <a:stretch>
            <a:fillRect/>
          </a:stretch>
        </p:blipFill>
        <p:spPr bwMode="auto">
          <a:xfrm rot="21370937">
            <a:off x="7720722" y="5282322"/>
            <a:ext cx="762000" cy="762000"/>
          </a:xfrm>
          <a:prstGeom prst="rect">
            <a:avLst/>
          </a:prstGeom>
          <a:noFill/>
          <a:ln w="9525">
            <a:noFill/>
            <a:miter lim="800000"/>
            <a:headEnd/>
            <a:tailEnd/>
          </a:ln>
        </p:spPr>
      </p:pic>
      <p:pic>
        <p:nvPicPr>
          <p:cNvPr id="11" name="Picture 63" descr="FLOWR004"/>
          <p:cNvPicPr>
            <a:picLocks noChangeAspect="1" noChangeArrowheads="1" noCrop="1"/>
          </p:cNvPicPr>
          <p:nvPr/>
        </p:nvPicPr>
        <p:blipFill>
          <a:blip r:embed="rId2"/>
          <a:srcRect/>
          <a:stretch>
            <a:fillRect/>
          </a:stretch>
        </p:blipFill>
        <p:spPr bwMode="auto">
          <a:xfrm rot="21370937">
            <a:off x="7720723" y="5891923"/>
            <a:ext cx="762000" cy="762000"/>
          </a:xfrm>
          <a:prstGeom prst="rect">
            <a:avLst/>
          </a:prstGeom>
          <a:noFill/>
          <a:ln w="9525">
            <a:noFill/>
            <a:miter lim="800000"/>
            <a:headEnd/>
            <a:tailEnd/>
          </a:ln>
        </p:spPr>
      </p:pic>
      <p:pic>
        <p:nvPicPr>
          <p:cNvPr id="12" name="Picture 63" descr="FLOWR004"/>
          <p:cNvPicPr>
            <a:picLocks noChangeAspect="1" noChangeArrowheads="1" noCrop="1"/>
          </p:cNvPicPr>
          <p:nvPr/>
        </p:nvPicPr>
        <p:blipFill>
          <a:blip r:embed="rId2"/>
          <a:srcRect/>
          <a:stretch>
            <a:fillRect/>
          </a:stretch>
        </p:blipFill>
        <p:spPr bwMode="auto">
          <a:xfrm rot="21370937">
            <a:off x="7339723" y="4748922"/>
            <a:ext cx="762000" cy="762000"/>
          </a:xfrm>
          <a:prstGeom prst="rect">
            <a:avLst/>
          </a:prstGeom>
          <a:noFill/>
          <a:ln w="9525">
            <a:noFill/>
            <a:miter lim="800000"/>
            <a:headEnd/>
            <a:tailEnd/>
          </a:ln>
        </p:spPr>
      </p:pic>
      <p:sp>
        <p:nvSpPr>
          <p:cNvPr id="14" name="TextBox 13"/>
          <p:cNvSpPr txBox="1"/>
          <p:nvPr/>
        </p:nvSpPr>
        <p:spPr>
          <a:xfrm>
            <a:off x="1066800" y="2057400"/>
            <a:ext cx="6858000" cy="2246769"/>
          </a:xfrm>
          <a:prstGeom prst="rect">
            <a:avLst/>
          </a:prstGeom>
          <a:noFill/>
        </p:spPr>
        <p:txBody>
          <a:bodyPr wrap="square" rtlCol="0">
            <a:spAutoFit/>
          </a:bodyPr>
          <a:lstStyle/>
          <a:p>
            <a:pPr>
              <a:lnSpc>
                <a:spcPct val="150000"/>
              </a:lnSpc>
            </a:pPr>
            <a:r>
              <a:rPr lang="en-US" sz="2800" smtClean="0"/>
              <a:t>- </a:t>
            </a:r>
            <a:r>
              <a:rPr lang="en-US" sz="2800" dirty="0" smtClean="0"/>
              <a:t>Learn by heart new words.</a:t>
            </a:r>
          </a:p>
          <a:p>
            <a:r>
              <a:rPr lang="en-US" sz="2800" smtClean="0"/>
              <a:t>- Complete </a:t>
            </a:r>
            <a:r>
              <a:rPr lang="en-US" sz="2800" dirty="0" smtClean="0"/>
              <a:t>the notes to write an article about this </a:t>
            </a:r>
            <a:r>
              <a:rPr lang="en-US" sz="2800" smtClean="0"/>
              <a:t>festival for the </a:t>
            </a:r>
            <a:r>
              <a:rPr lang="en-US" sz="2800" dirty="0" smtClean="0"/>
              <a:t>school website</a:t>
            </a:r>
            <a:r>
              <a:rPr lang="en-US" sz="2800" b="1" dirty="0" smtClean="0"/>
              <a:t>.</a:t>
            </a:r>
            <a:endParaRPr lang="en-US" sz="2800" dirty="0" smtClean="0"/>
          </a:p>
          <a:p>
            <a:pPr>
              <a:lnSpc>
                <a:spcPct val="150000"/>
              </a:lnSpc>
            </a:pPr>
            <a:r>
              <a:rPr lang="en-US" sz="2800" smtClean="0"/>
              <a:t>- Prepare </a:t>
            </a:r>
            <a:r>
              <a:rPr lang="en-US" sz="2800" dirty="0" smtClean="0"/>
              <a:t>LOOKING BACK AND PROJECT. </a:t>
            </a:r>
            <a:endParaRPr lang="en-US" sz="2800" dirty="0"/>
          </a:p>
        </p:txBody>
      </p:sp>
      <p:sp>
        <p:nvSpPr>
          <p:cNvPr id="15" name="Up Arrow Callout 14"/>
          <p:cNvSpPr/>
          <p:nvPr/>
        </p:nvSpPr>
        <p:spPr>
          <a:xfrm>
            <a:off x="838200" y="1219200"/>
            <a:ext cx="7391400" cy="3657600"/>
          </a:xfrm>
          <a:prstGeom prst="upArrowCallout">
            <a:avLst>
              <a:gd name="adj1" fmla="val 13178"/>
              <a:gd name="adj2" fmla="val 25657"/>
              <a:gd name="adj3" fmla="val 10550"/>
              <a:gd name="adj4" fmla="val 8501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2133600" y="304800"/>
            <a:ext cx="5334000" cy="769441"/>
          </a:xfrm>
          <a:prstGeom prst="rect">
            <a:avLst/>
          </a:prstGeom>
          <a:noFill/>
        </p:spPr>
        <p:txBody>
          <a:bodyPr wrap="square" lIns="91440" tIns="45720" rIns="91440" bIns="45720">
            <a:spAutoFit/>
          </a:bodyPr>
          <a:lstStyle/>
          <a:p>
            <a:pPr algn="ctr"/>
            <a:r>
              <a:rPr lang="en-US" sz="4400" b="1" cap="all" spc="0" smtClean="0">
                <a:ln w="9000" cmpd="sng">
                  <a:solidFill>
                    <a:schemeClr val="accent4">
                      <a:shade val="50000"/>
                      <a:satMod val="120000"/>
                    </a:schemeClr>
                  </a:solidFill>
                  <a:prstDash val="solid"/>
                </a:ln>
                <a:effectLst>
                  <a:reflection blurRad="12700" stA="28000" endPos="45000" dist="1000" dir="5400000" sy="-100000" algn="bl" rotWithShape="0"/>
                </a:effectLst>
                <a:latin typeface=".VnCooperH" pitchFamily="34" charset="0"/>
              </a:rPr>
              <a:t>IV. HOMEwork</a:t>
            </a:r>
            <a:endParaRPr lang="en-US" sz="4400" b="1" cap="all" spc="0"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VnCooperH"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3" descr="FLOWR004"/>
          <p:cNvPicPr>
            <a:picLocks noChangeAspect="1" noChangeArrowheads="1" noCrop="1"/>
          </p:cNvPicPr>
          <p:nvPr/>
        </p:nvPicPr>
        <p:blipFill>
          <a:blip r:embed="rId2"/>
          <a:srcRect/>
          <a:stretch>
            <a:fillRect/>
          </a:stretch>
        </p:blipFill>
        <p:spPr bwMode="auto">
          <a:xfrm rot="21370937">
            <a:off x="8357479" y="5129922"/>
            <a:ext cx="762000" cy="762000"/>
          </a:xfrm>
          <a:prstGeom prst="rect">
            <a:avLst/>
          </a:prstGeom>
          <a:noFill/>
          <a:ln w="9525">
            <a:noFill/>
            <a:miter lim="800000"/>
            <a:headEnd/>
            <a:tailEnd/>
          </a:ln>
        </p:spPr>
      </p:pic>
      <p:pic>
        <p:nvPicPr>
          <p:cNvPr id="7" name="Picture 63" descr="FLOWR004"/>
          <p:cNvPicPr>
            <a:picLocks noChangeAspect="1" noChangeArrowheads="1" noCrop="1"/>
          </p:cNvPicPr>
          <p:nvPr/>
        </p:nvPicPr>
        <p:blipFill>
          <a:blip r:embed="rId2"/>
          <a:srcRect/>
          <a:stretch>
            <a:fillRect/>
          </a:stretch>
        </p:blipFill>
        <p:spPr bwMode="auto">
          <a:xfrm rot="21370937">
            <a:off x="8177921" y="5282323"/>
            <a:ext cx="762000" cy="762000"/>
          </a:xfrm>
          <a:prstGeom prst="rect">
            <a:avLst/>
          </a:prstGeom>
          <a:noFill/>
          <a:ln w="9525">
            <a:noFill/>
            <a:miter lim="800000"/>
            <a:headEnd/>
            <a:tailEnd/>
          </a:ln>
        </p:spPr>
      </p:pic>
      <p:pic>
        <p:nvPicPr>
          <p:cNvPr id="8" name="Picture 63" descr="FLOWR004"/>
          <p:cNvPicPr>
            <a:picLocks noChangeAspect="1" noChangeArrowheads="1" noCrop="1"/>
          </p:cNvPicPr>
          <p:nvPr/>
        </p:nvPicPr>
        <p:blipFill>
          <a:blip r:embed="rId2"/>
          <a:srcRect/>
          <a:stretch>
            <a:fillRect/>
          </a:stretch>
        </p:blipFill>
        <p:spPr bwMode="auto">
          <a:xfrm rot="21370937">
            <a:off x="8357477" y="5434722"/>
            <a:ext cx="762000" cy="762000"/>
          </a:xfrm>
          <a:prstGeom prst="rect">
            <a:avLst/>
          </a:prstGeom>
          <a:noFill/>
          <a:ln w="9525">
            <a:noFill/>
            <a:miter lim="800000"/>
            <a:headEnd/>
            <a:tailEnd/>
          </a:ln>
        </p:spPr>
      </p:pic>
      <p:pic>
        <p:nvPicPr>
          <p:cNvPr id="9" name="Picture 63" descr="FLOWR004"/>
          <p:cNvPicPr>
            <a:picLocks noChangeAspect="1" noChangeArrowheads="1" noCrop="1"/>
          </p:cNvPicPr>
          <p:nvPr/>
        </p:nvPicPr>
        <p:blipFill>
          <a:blip r:embed="rId2"/>
          <a:srcRect/>
          <a:stretch>
            <a:fillRect/>
          </a:stretch>
        </p:blipFill>
        <p:spPr bwMode="auto">
          <a:xfrm rot="21370937">
            <a:off x="7949322" y="5663323"/>
            <a:ext cx="762000" cy="762000"/>
          </a:xfrm>
          <a:prstGeom prst="rect">
            <a:avLst/>
          </a:prstGeom>
          <a:noFill/>
          <a:ln w="9525">
            <a:noFill/>
            <a:miter lim="800000"/>
            <a:headEnd/>
            <a:tailEnd/>
          </a:ln>
        </p:spPr>
      </p:pic>
      <p:pic>
        <p:nvPicPr>
          <p:cNvPr id="10" name="Picture 63" descr="FLOWR004"/>
          <p:cNvPicPr>
            <a:picLocks noChangeAspect="1" noChangeArrowheads="1" noCrop="1"/>
          </p:cNvPicPr>
          <p:nvPr/>
        </p:nvPicPr>
        <p:blipFill>
          <a:blip r:embed="rId2"/>
          <a:srcRect/>
          <a:stretch>
            <a:fillRect/>
          </a:stretch>
        </p:blipFill>
        <p:spPr bwMode="auto">
          <a:xfrm rot="21370937">
            <a:off x="8357477" y="5891922"/>
            <a:ext cx="762000" cy="762000"/>
          </a:xfrm>
          <a:prstGeom prst="rect">
            <a:avLst/>
          </a:prstGeom>
          <a:noFill/>
          <a:ln w="9525">
            <a:noFill/>
            <a:miter lim="800000"/>
            <a:headEnd/>
            <a:tailEnd/>
          </a:ln>
        </p:spPr>
      </p:pic>
      <p:pic>
        <p:nvPicPr>
          <p:cNvPr id="11" name="Picture 63" descr="FLOWR004"/>
          <p:cNvPicPr>
            <a:picLocks noChangeAspect="1" noChangeArrowheads="1" noCrop="1"/>
          </p:cNvPicPr>
          <p:nvPr/>
        </p:nvPicPr>
        <p:blipFill>
          <a:blip r:embed="rId2"/>
          <a:srcRect/>
          <a:stretch>
            <a:fillRect/>
          </a:stretch>
        </p:blipFill>
        <p:spPr bwMode="auto">
          <a:xfrm rot="21370937">
            <a:off x="7720723" y="5891923"/>
            <a:ext cx="762000" cy="762000"/>
          </a:xfrm>
          <a:prstGeom prst="rect">
            <a:avLst/>
          </a:prstGeom>
          <a:noFill/>
          <a:ln w="9525">
            <a:noFill/>
            <a:miter lim="800000"/>
            <a:headEnd/>
            <a:tailEnd/>
          </a:ln>
        </p:spPr>
      </p:pic>
      <p:pic>
        <p:nvPicPr>
          <p:cNvPr id="12" name="Picture 63" descr="FLOWR004"/>
          <p:cNvPicPr>
            <a:picLocks noChangeAspect="1" noChangeArrowheads="1" noCrop="1"/>
          </p:cNvPicPr>
          <p:nvPr/>
        </p:nvPicPr>
        <p:blipFill>
          <a:blip r:embed="rId2"/>
          <a:srcRect/>
          <a:stretch>
            <a:fillRect/>
          </a:stretch>
        </p:blipFill>
        <p:spPr bwMode="auto">
          <a:xfrm rot="21370937">
            <a:off x="8101722" y="5815723"/>
            <a:ext cx="762000" cy="762000"/>
          </a:xfrm>
          <a:prstGeom prst="rect">
            <a:avLst/>
          </a:prstGeom>
          <a:noFill/>
          <a:ln w="9525">
            <a:noFill/>
            <a:miter lim="800000"/>
            <a:headEnd/>
            <a:tailEnd/>
          </a:ln>
        </p:spPr>
      </p:pic>
      <p:sp>
        <p:nvSpPr>
          <p:cNvPr id="15" name="Flowchart: Process 14"/>
          <p:cNvSpPr/>
          <p:nvPr/>
        </p:nvSpPr>
        <p:spPr>
          <a:xfrm>
            <a:off x="152400" y="152400"/>
            <a:ext cx="8839200" cy="6553200"/>
          </a:xfrm>
          <a:prstGeom prst="flowChartProcess">
            <a:avLst/>
          </a:prstGeom>
          <a:noFill/>
          <a:ln w="762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990600" y="304800"/>
            <a:ext cx="7086600" cy="646331"/>
          </a:xfrm>
          <a:prstGeom prst="rect">
            <a:avLst/>
          </a:prstGeom>
          <a:noFill/>
        </p:spPr>
        <p:txBody>
          <a:bodyPr wrap="square" lIns="91440" tIns="45720" rIns="91440" bIns="45720">
            <a:spAutoFit/>
          </a:bodyPr>
          <a:lstStyle/>
          <a:p>
            <a:pPr algn="ctr"/>
            <a:r>
              <a:rPr lang="en-US" sz="3600" b="1" cap="all" spc="0"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VnCooperH" pitchFamily="34" charset="0"/>
              </a:rPr>
              <a:t>* WARM UP: CHATTING</a:t>
            </a:r>
            <a:endParaRPr lang="en-US" sz="3600" b="1" cap="all" spc="0"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VnCooperH" pitchFamily="34" charset="0"/>
            </a:endParaRPr>
          </a:p>
        </p:txBody>
      </p:sp>
      <p:pic>
        <p:nvPicPr>
          <p:cNvPr id="1026" name="Picture 2"/>
          <p:cNvPicPr>
            <a:picLocks noChangeAspect="1" noChangeArrowheads="1"/>
          </p:cNvPicPr>
          <p:nvPr/>
        </p:nvPicPr>
        <p:blipFill>
          <a:blip r:embed="rId3"/>
          <a:srcRect/>
          <a:stretch>
            <a:fillRect/>
          </a:stretch>
        </p:blipFill>
        <p:spPr bwMode="auto">
          <a:xfrm>
            <a:off x="609600" y="1524000"/>
            <a:ext cx="3505200" cy="4419600"/>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17" name="TextBox 16"/>
          <p:cNvSpPr txBox="1"/>
          <p:nvPr/>
        </p:nvSpPr>
        <p:spPr>
          <a:xfrm>
            <a:off x="4419600" y="1066800"/>
            <a:ext cx="3962400" cy="830997"/>
          </a:xfrm>
          <a:prstGeom prst="rect">
            <a:avLst/>
          </a:prstGeom>
          <a:noFill/>
        </p:spPr>
        <p:txBody>
          <a:bodyPr wrap="square" rtlCol="0">
            <a:spAutoFit/>
          </a:bodyPr>
          <a:lstStyle/>
          <a:p>
            <a:pPr algn="ctr"/>
            <a:r>
              <a:rPr lang="en-US" sz="2400" b="1" dirty="0" smtClean="0">
                <a:solidFill>
                  <a:srgbClr val="FF0000"/>
                </a:solidFill>
              </a:rPr>
              <a:t>* Look at the picture and answer the questions.</a:t>
            </a:r>
            <a:endParaRPr lang="en-US" sz="2400" b="1" dirty="0">
              <a:solidFill>
                <a:srgbClr val="FF0000"/>
              </a:solidFill>
            </a:endParaRPr>
          </a:p>
        </p:txBody>
      </p:sp>
      <p:sp>
        <p:nvSpPr>
          <p:cNvPr id="18" name="TextBox 17"/>
          <p:cNvSpPr txBox="1"/>
          <p:nvPr/>
        </p:nvSpPr>
        <p:spPr>
          <a:xfrm>
            <a:off x="4191000" y="2209800"/>
            <a:ext cx="4419600" cy="3539430"/>
          </a:xfrm>
          <a:prstGeom prst="rect">
            <a:avLst/>
          </a:prstGeom>
          <a:noFill/>
        </p:spPr>
        <p:txBody>
          <a:bodyPr wrap="square" rtlCol="0">
            <a:spAutoFit/>
          </a:bodyPr>
          <a:lstStyle/>
          <a:p>
            <a:pPr lvl="0" algn="ctr"/>
            <a:r>
              <a:rPr lang="en-US" sz="2800" dirty="0" smtClean="0"/>
              <a:t>1. Who is Saint </a:t>
            </a:r>
            <a:r>
              <a:rPr lang="en-US" sz="2800" dirty="0" err="1" smtClean="0"/>
              <a:t>Giong</a:t>
            </a:r>
            <a:r>
              <a:rPr lang="en-US" sz="2800" dirty="0" smtClean="0"/>
              <a:t>?</a:t>
            </a:r>
          </a:p>
          <a:p>
            <a:pPr algn="ctr"/>
            <a:endParaRPr lang="en-US" sz="2800" b="1" dirty="0" smtClean="0"/>
          </a:p>
          <a:p>
            <a:pPr algn="ctr"/>
            <a:endParaRPr lang="en-US" sz="2800" b="1" dirty="0" smtClean="0"/>
          </a:p>
          <a:p>
            <a:pPr algn="ctr"/>
            <a:endParaRPr lang="en-US" sz="2800" b="1" dirty="0" smtClean="0"/>
          </a:p>
          <a:p>
            <a:pPr algn="ctr"/>
            <a:r>
              <a:rPr lang="en-US" sz="2800" b="1" dirty="0" smtClean="0"/>
              <a:t> </a:t>
            </a:r>
            <a:endParaRPr lang="en-US" sz="2800" dirty="0" smtClean="0"/>
          </a:p>
          <a:p>
            <a:pPr lvl="0" algn="ctr"/>
            <a:r>
              <a:rPr lang="en-US" sz="2800" dirty="0" smtClean="0"/>
              <a:t>2. What did he do for the country?</a:t>
            </a:r>
          </a:p>
          <a:p>
            <a:pPr algn="ctr"/>
            <a:endParaRPr lang="en-US" sz="2800" dirty="0"/>
          </a:p>
        </p:txBody>
      </p:sp>
      <p:sp>
        <p:nvSpPr>
          <p:cNvPr id="19" name="TextBox 18"/>
          <p:cNvSpPr txBox="1"/>
          <p:nvPr/>
        </p:nvSpPr>
        <p:spPr>
          <a:xfrm>
            <a:off x="4419600" y="2743200"/>
            <a:ext cx="3886200" cy="1569660"/>
          </a:xfrm>
          <a:prstGeom prst="rect">
            <a:avLst/>
          </a:prstGeom>
          <a:noFill/>
        </p:spPr>
        <p:txBody>
          <a:bodyPr wrap="square" rtlCol="0">
            <a:spAutoFit/>
          </a:bodyPr>
          <a:lstStyle/>
          <a:p>
            <a:pPr algn="ctr"/>
            <a:r>
              <a:rPr lang="en-US" sz="2400" b="1" dirty="0" smtClean="0">
                <a:solidFill>
                  <a:srgbClr val="FF0000"/>
                </a:solidFill>
              </a:rPr>
              <a:t>He is considered a mythical hero because he grew from3 year – old child into a giant overnight.</a:t>
            </a:r>
            <a:endParaRPr lang="en-US" sz="2400" b="1" dirty="0">
              <a:solidFill>
                <a:srgbClr val="FF0000"/>
              </a:solidFill>
            </a:endParaRPr>
          </a:p>
        </p:txBody>
      </p:sp>
      <p:sp>
        <p:nvSpPr>
          <p:cNvPr id="20" name="TextBox 19"/>
          <p:cNvSpPr txBox="1"/>
          <p:nvPr/>
        </p:nvSpPr>
        <p:spPr>
          <a:xfrm>
            <a:off x="4191000" y="5257800"/>
            <a:ext cx="3886200" cy="1200329"/>
          </a:xfrm>
          <a:prstGeom prst="rect">
            <a:avLst/>
          </a:prstGeom>
          <a:noFill/>
        </p:spPr>
        <p:txBody>
          <a:bodyPr wrap="square" rtlCol="0">
            <a:spAutoFit/>
          </a:bodyPr>
          <a:lstStyle/>
          <a:p>
            <a:pPr algn="ctr"/>
            <a:r>
              <a:rPr lang="en-US" sz="2400" b="1" dirty="0" smtClean="0">
                <a:solidFill>
                  <a:srgbClr val="FF0000"/>
                </a:solidFill>
              </a:rPr>
              <a:t>He defended the country from foreign invaders – the An.</a:t>
            </a:r>
            <a:endParaRPr lang="en-US" sz="24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linds(horizontal)">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checkerboard(across)">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box(in)">
                                      <p:cBhvr>
                                        <p:cTn id="17" dur="5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box(in)">
                                      <p:cBhvr>
                                        <p:cTn id="2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P spid="2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3" descr="FLOWR004"/>
          <p:cNvPicPr>
            <a:picLocks noChangeAspect="1" noChangeArrowheads="1" noCrop="1"/>
          </p:cNvPicPr>
          <p:nvPr/>
        </p:nvPicPr>
        <p:blipFill>
          <a:blip r:embed="rId2"/>
          <a:srcRect/>
          <a:stretch>
            <a:fillRect/>
          </a:stretch>
        </p:blipFill>
        <p:spPr bwMode="auto">
          <a:xfrm rot="21370937">
            <a:off x="8357479" y="5129922"/>
            <a:ext cx="762000" cy="762000"/>
          </a:xfrm>
          <a:prstGeom prst="rect">
            <a:avLst/>
          </a:prstGeom>
          <a:noFill/>
          <a:ln w="9525">
            <a:noFill/>
            <a:miter lim="800000"/>
            <a:headEnd/>
            <a:tailEnd/>
          </a:ln>
        </p:spPr>
      </p:pic>
      <p:pic>
        <p:nvPicPr>
          <p:cNvPr id="7" name="Picture 63" descr="FLOWR004"/>
          <p:cNvPicPr>
            <a:picLocks noChangeAspect="1" noChangeArrowheads="1" noCrop="1"/>
          </p:cNvPicPr>
          <p:nvPr/>
        </p:nvPicPr>
        <p:blipFill>
          <a:blip r:embed="rId2"/>
          <a:srcRect/>
          <a:stretch>
            <a:fillRect/>
          </a:stretch>
        </p:blipFill>
        <p:spPr bwMode="auto">
          <a:xfrm rot="21370937">
            <a:off x="8177921" y="5282323"/>
            <a:ext cx="762000" cy="762000"/>
          </a:xfrm>
          <a:prstGeom prst="rect">
            <a:avLst/>
          </a:prstGeom>
          <a:noFill/>
          <a:ln w="9525">
            <a:noFill/>
            <a:miter lim="800000"/>
            <a:headEnd/>
            <a:tailEnd/>
          </a:ln>
        </p:spPr>
      </p:pic>
      <p:pic>
        <p:nvPicPr>
          <p:cNvPr id="8" name="Picture 63" descr="FLOWR004"/>
          <p:cNvPicPr>
            <a:picLocks noChangeAspect="1" noChangeArrowheads="1" noCrop="1"/>
          </p:cNvPicPr>
          <p:nvPr/>
        </p:nvPicPr>
        <p:blipFill>
          <a:blip r:embed="rId2"/>
          <a:srcRect/>
          <a:stretch>
            <a:fillRect/>
          </a:stretch>
        </p:blipFill>
        <p:spPr bwMode="auto">
          <a:xfrm rot="21370937">
            <a:off x="8357477" y="5434722"/>
            <a:ext cx="762000" cy="762000"/>
          </a:xfrm>
          <a:prstGeom prst="rect">
            <a:avLst/>
          </a:prstGeom>
          <a:noFill/>
          <a:ln w="9525">
            <a:noFill/>
            <a:miter lim="800000"/>
            <a:headEnd/>
            <a:tailEnd/>
          </a:ln>
        </p:spPr>
      </p:pic>
      <p:pic>
        <p:nvPicPr>
          <p:cNvPr id="9" name="Picture 63" descr="FLOWR004"/>
          <p:cNvPicPr>
            <a:picLocks noChangeAspect="1" noChangeArrowheads="1" noCrop="1"/>
          </p:cNvPicPr>
          <p:nvPr/>
        </p:nvPicPr>
        <p:blipFill>
          <a:blip r:embed="rId2"/>
          <a:srcRect/>
          <a:stretch>
            <a:fillRect/>
          </a:stretch>
        </p:blipFill>
        <p:spPr bwMode="auto">
          <a:xfrm rot="21370937">
            <a:off x="7949322" y="5663323"/>
            <a:ext cx="762000" cy="762000"/>
          </a:xfrm>
          <a:prstGeom prst="rect">
            <a:avLst/>
          </a:prstGeom>
          <a:noFill/>
          <a:ln w="9525">
            <a:noFill/>
            <a:miter lim="800000"/>
            <a:headEnd/>
            <a:tailEnd/>
          </a:ln>
        </p:spPr>
      </p:pic>
      <p:pic>
        <p:nvPicPr>
          <p:cNvPr id="10" name="Picture 63" descr="FLOWR004"/>
          <p:cNvPicPr>
            <a:picLocks noChangeAspect="1" noChangeArrowheads="1" noCrop="1"/>
          </p:cNvPicPr>
          <p:nvPr/>
        </p:nvPicPr>
        <p:blipFill>
          <a:blip r:embed="rId2"/>
          <a:srcRect/>
          <a:stretch>
            <a:fillRect/>
          </a:stretch>
        </p:blipFill>
        <p:spPr bwMode="auto">
          <a:xfrm rot="21370937">
            <a:off x="8357477" y="5891922"/>
            <a:ext cx="762000" cy="762000"/>
          </a:xfrm>
          <a:prstGeom prst="rect">
            <a:avLst/>
          </a:prstGeom>
          <a:noFill/>
          <a:ln w="9525">
            <a:noFill/>
            <a:miter lim="800000"/>
            <a:headEnd/>
            <a:tailEnd/>
          </a:ln>
        </p:spPr>
      </p:pic>
      <p:pic>
        <p:nvPicPr>
          <p:cNvPr id="11" name="Picture 63" descr="FLOWR004"/>
          <p:cNvPicPr>
            <a:picLocks noChangeAspect="1" noChangeArrowheads="1" noCrop="1"/>
          </p:cNvPicPr>
          <p:nvPr/>
        </p:nvPicPr>
        <p:blipFill>
          <a:blip r:embed="rId2"/>
          <a:srcRect/>
          <a:stretch>
            <a:fillRect/>
          </a:stretch>
        </p:blipFill>
        <p:spPr bwMode="auto">
          <a:xfrm rot="21370937">
            <a:off x="7720723" y="5891923"/>
            <a:ext cx="762000" cy="762000"/>
          </a:xfrm>
          <a:prstGeom prst="rect">
            <a:avLst/>
          </a:prstGeom>
          <a:noFill/>
          <a:ln w="9525">
            <a:noFill/>
            <a:miter lim="800000"/>
            <a:headEnd/>
            <a:tailEnd/>
          </a:ln>
        </p:spPr>
      </p:pic>
      <p:pic>
        <p:nvPicPr>
          <p:cNvPr id="12" name="Picture 63" descr="FLOWR004"/>
          <p:cNvPicPr>
            <a:picLocks noChangeAspect="1" noChangeArrowheads="1" noCrop="1"/>
          </p:cNvPicPr>
          <p:nvPr/>
        </p:nvPicPr>
        <p:blipFill>
          <a:blip r:embed="rId2"/>
          <a:srcRect/>
          <a:stretch>
            <a:fillRect/>
          </a:stretch>
        </p:blipFill>
        <p:spPr bwMode="auto">
          <a:xfrm rot="21370937">
            <a:off x="8101722" y="5815723"/>
            <a:ext cx="762000" cy="762000"/>
          </a:xfrm>
          <a:prstGeom prst="rect">
            <a:avLst/>
          </a:prstGeom>
          <a:noFill/>
          <a:ln w="9525">
            <a:noFill/>
            <a:miter lim="800000"/>
            <a:headEnd/>
            <a:tailEnd/>
          </a:ln>
        </p:spPr>
      </p:pic>
      <p:sp>
        <p:nvSpPr>
          <p:cNvPr id="13" name="Rectangle 12"/>
          <p:cNvSpPr/>
          <p:nvPr/>
        </p:nvSpPr>
        <p:spPr>
          <a:xfrm>
            <a:off x="1219200" y="304800"/>
            <a:ext cx="7010400" cy="707886"/>
          </a:xfrm>
          <a:prstGeom prst="rect">
            <a:avLst/>
          </a:prstGeom>
          <a:noFill/>
        </p:spPr>
        <p:txBody>
          <a:bodyPr wrap="square" lIns="91440" tIns="45720" rIns="91440" bIns="45720">
            <a:spAutoFit/>
          </a:bodyPr>
          <a:lstStyle/>
          <a:p>
            <a:pPr algn="ctr"/>
            <a:r>
              <a:rPr lang="en-US" sz="4000" b="1"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Thursday, november 15</a:t>
            </a:r>
            <a:r>
              <a:rPr lang="en-US" sz="4000" b="1" baseline="3000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th</a:t>
            </a:r>
            <a:r>
              <a:rPr lang="en-US" sz="4000" b="1"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 2018</a:t>
            </a:r>
            <a:endParaRPr lang="en-US" sz="40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14" name="WordArt 7"/>
          <p:cNvSpPr>
            <a:spLocks noChangeArrowheads="1" noChangeShapeType="1" noTextEdit="1"/>
          </p:cNvSpPr>
          <p:nvPr/>
        </p:nvSpPr>
        <p:spPr bwMode="auto">
          <a:xfrm>
            <a:off x="2514600" y="1371600"/>
            <a:ext cx="4572000" cy="685800"/>
          </a:xfrm>
          <a:prstGeom prst="rect">
            <a:avLst/>
          </a:prstGeom>
        </p:spPr>
        <p:txBody>
          <a:bodyPr wrap="none" fromWordArt="1">
            <a:prstTxWarp prst="textTriangle">
              <a:avLst>
                <a:gd name="adj" fmla="val 50000"/>
              </a:avLst>
            </a:prstTxWarp>
          </a:bodyPr>
          <a:lstStyle/>
          <a:p>
            <a:pPr algn="ctr"/>
            <a:r>
              <a:rPr lang="en-US" sz="3600" b="1" kern="10" dirty="0">
                <a:ln w="9525">
                  <a:solidFill>
                    <a:srgbClr val="FF3300"/>
                  </a:solidFill>
                  <a:round/>
                  <a:headEnd/>
                  <a:tailEnd/>
                </a:ln>
                <a:solidFill>
                  <a:srgbClr val="FF0000"/>
                </a:solidFill>
                <a:effectLst>
                  <a:outerShdw dist="53882" dir="2700000" algn="ctr" rotWithShape="0">
                    <a:srgbClr val="9999FF">
                      <a:alpha val="80000"/>
                    </a:srgbClr>
                  </a:outerShdw>
                </a:effectLst>
                <a:latin typeface="Impact"/>
              </a:rPr>
              <a:t>UNIT </a:t>
            </a:r>
            <a:r>
              <a:rPr lang="en-US" sz="3600" b="1" kern="10" dirty="0" smtClean="0">
                <a:ln w="9525">
                  <a:solidFill>
                    <a:srgbClr val="FF3300"/>
                  </a:solidFill>
                  <a:round/>
                  <a:headEnd/>
                  <a:tailEnd/>
                </a:ln>
                <a:solidFill>
                  <a:srgbClr val="FF0000"/>
                </a:solidFill>
                <a:effectLst>
                  <a:outerShdw dist="53882" dir="2700000" algn="ctr" rotWithShape="0">
                    <a:srgbClr val="9999FF">
                      <a:alpha val="80000"/>
                    </a:srgbClr>
                  </a:outerShdw>
                </a:effectLst>
                <a:latin typeface="Impact"/>
              </a:rPr>
              <a:t>FIVE</a:t>
            </a:r>
            <a:endParaRPr lang="en-US" sz="3600" b="1" kern="10" dirty="0">
              <a:ln w="9525">
                <a:solidFill>
                  <a:srgbClr val="FF3300"/>
                </a:solidFill>
                <a:round/>
                <a:headEnd/>
                <a:tailEnd/>
              </a:ln>
              <a:solidFill>
                <a:srgbClr val="FF0000"/>
              </a:solidFill>
              <a:effectLst>
                <a:outerShdw dist="53882" dir="2700000" algn="ctr" rotWithShape="0">
                  <a:srgbClr val="9999FF">
                    <a:alpha val="80000"/>
                  </a:srgbClr>
                </a:outerShdw>
              </a:effectLst>
              <a:latin typeface="Impact"/>
            </a:endParaRPr>
          </a:p>
        </p:txBody>
      </p:sp>
      <p:sp>
        <p:nvSpPr>
          <p:cNvPr id="16" name="Rectangle 15"/>
          <p:cNvSpPr/>
          <p:nvPr/>
        </p:nvSpPr>
        <p:spPr>
          <a:xfrm>
            <a:off x="228600" y="2286000"/>
            <a:ext cx="8763000" cy="830997"/>
          </a:xfrm>
          <a:prstGeom prst="rect">
            <a:avLst/>
          </a:prstGeom>
          <a:noFill/>
        </p:spPr>
        <p:txBody>
          <a:bodyPr wrap="square" lIns="91440" tIns="45720" rIns="91440" bIns="45720">
            <a:spAutoFit/>
          </a:bodyPr>
          <a:lstStyle/>
          <a:p>
            <a:pPr algn="ctr"/>
            <a:r>
              <a:rPr lang="en-US" sz="48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FESTIVALS IN VIET NAM </a:t>
            </a:r>
            <a:endParaRPr lang="en-US" sz="48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17" name="WordArt 8"/>
          <p:cNvSpPr>
            <a:spLocks noChangeArrowheads="1" noChangeShapeType="1" noTextEdit="1"/>
          </p:cNvSpPr>
          <p:nvPr/>
        </p:nvSpPr>
        <p:spPr bwMode="auto">
          <a:xfrm>
            <a:off x="2209800" y="3505200"/>
            <a:ext cx="4953000" cy="457200"/>
          </a:xfrm>
          <a:prstGeom prst="rect">
            <a:avLst/>
          </a:prstGeom>
        </p:spPr>
        <p:txBody>
          <a:bodyPr wrap="none" fromWordArt="1">
            <a:prstTxWarp prst="textPlain">
              <a:avLst>
                <a:gd name="adj" fmla="val 49432"/>
              </a:avLst>
            </a:prstTxWarp>
          </a:bodyPr>
          <a:lstStyle/>
          <a:p>
            <a:pPr algn="ctr"/>
            <a:r>
              <a:rPr lang="en-US" sz="3600" kern="10">
                <a:ln w="9525">
                  <a:solidFill>
                    <a:srgbClr val="000000"/>
                  </a:solidFill>
                  <a:round/>
                  <a:headEnd/>
                  <a:tailEnd/>
                </a:ln>
                <a:solidFill>
                  <a:srgbClr val="FF66FF"/>
                </a:solidFill>
                <a:latin typeface="Arial Black"/>
              </a:rPr>
              <a:t>Period </a:t>
            </a:r>
            <a:r>
              <a:rPr lang="en-US" sz="3600" kern="10" smtClean="0">
                <a:ln w="9525">
                  <a:solidFill>
                    <a:srgbClr val="000000"/>
                  </a:solidFill>
                  <a:round/>
                  <a:headEnd/>
                  <a:tailEnd/>
                </a:ln>
                <a:solidFill>
                  <a:srgbClr val="FF66FF"/>
                </a:solidFill>
                <a:latin typeface="Arial Black"/>
              </a:rPr>
              <a:t>38</a:t>
            </a:r>
            <a:endParaRPr lang="en-US" sz="3600" kern="10" dirty="0">
              <a:ln w="9525">
                <a:solidFill>
                  <a:srgbClr val="000000"/>
                </a:solidFill>
                <a:round/>
                <a:headEnd/>
                <a:tailEnd/>
              </a:ln>
              <a:solidFill>
                <a:srgbClr val="FF66FF"/>
              </a:solidFill>
              <a:latin typeface="Arial Black"/>
            </a:endParaRPr>
          </a:p>
        </p:txBody>
      </p:sp>
      <p:sp>
        <p:nvSpPr>
          <p:cNvPr id="18" name="Rectangle 17"/>
          <p:cNvSpPr/>
          <p:nvPr/>
        </p:nvSpPr>
        <p:spPr>
          <a:xfrm>
            <a:off x="1143000" y="4572000"/>
            <a:ext cx="7086600" cy="1200329"/>
          </a:xfrm>
          <a:prstGeom prst="rect">
            <a:avLst/>
          </a:prstGeom>
          <a:noFill/>
        </p:spPr>
        <p:txBody>
          <a:bodyPr wrap="square" lIns="91440" tIns="45720" rIns="91440" bIns="45720">
            <a:spAutoFit/>
          </a:bodyPr>
          <a:lstStyle/>
          <a:p>
            <a:pPr algn="ctr"/>
            <a:r>
              <a:rPr lang="en-US" sz="7200" b="1" cap="all" spc="0"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VnCooperH" pitchFamily="34" charset="0"/>
              </a:rPr>
              <a:t>SKILLS 2</a:t>
            </a:r>
            <a:endParaRPr lang="en-US" sz="7200" b="1" cap="all" spc="0"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VnCooperH" pitchFamily="34" charset="0"/>
            </a:endParaRPr>
          </a:p>
        </p:txBody>
      </p:sp>
      <p:sp>
        <p:nvSpPr>
          <p:cNvPr id="15" name="Flowchart: Process 14"/>
          <p:cNvSpPr/>
          <p:nvPr/>
        </p:nvSpPr>
        <p:spPr>
          <a:xfrm>
            <a:off x="152400" y="152400"/>
            <a:ext cx="8839200" cy="6553200"/>
          </a:xfrm>
          <a:prstGeom prst="flowChartProcess">
            <a:avLst/>
          </a:prstGeom>
          <a:noFill/>
          <a:ln w="762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Process 4"/>
          <p:cNvSpPr/>
          <p:nvPr/>
        </p:nvSpPr>
        <p:spPr>
          <a:xfrm>
            <a:off x="152400" y="152400"/>
            <a:ext cx="8839200" cy="6553200"/>
          </a:xfrm>
          <a:prstGeom prst="flowChartProcess">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3" descr="FLOWR004"/>
          <p:cNvPicPr>
            <a:picLocks noChangeAspect="1" noChangeArrowheads="1" noCrop="1"/>
          </p:cNvPicPr>
          <p:nvPr/>
        </p:nvPicPr>
        <p:blipFill>
          <a:blip r:embed="rId2"/>
          <a:srcRect/>
          <a:stretch>
            <a:fillRect/>
          </a:stretch>
        </p:blipFill>
        <p:spPr bwMode="auto">
          <a:xfrm rot="21370937">
            <a:off x="7949322" y="5282322"/>
            <a:ext cx="762000" cy="762000"/>
          </a:xfrm>
          <a:prstGeom prst="rect">
            <a:avLst/>
          </a:prstGeom>
          <a:noFill/>
          <a:ln w="9525">
            <a:noFill/>
            <a:miter lim="800000"/>
            <a:headEnd/>
            <a:tailEnd/>
          </a:ln>
        </p:spPr>
      </p:pic>
      <p:pic>
        <p:nvPicPr>
          <p:cNvPr id="8" name="Picture 63" descr="FLOWR004"/>
          <p:cNvPicPr>
            <a:picLocks noChangeAspect="1" noChangeArrowheads="1" noCrop="1"/>
          </p:cNvPicPr>
          <p:nvPr/>
        </p:nvPicPr>
        <p:blipFill>
          <a:blip r:embed="rId2"/>
          <a:srcRect/>
          <a:stretch>
            <a:fillRect/>
          </a:stretch>
        </p:blipFill>
        <p:spPr bwMode="auto">
          <a:xfrm rot="21370937">
            <a:off x="8101722" y="5434722"/>
            <a:ext cx="762000" cy="762000"/>
          </a:xfrm>
          <a:prstGeom prst="rect">
            <a:avLst/>
          </a:prstGeom>
          <a:noFill/>
          <a:ln w="9525">
            <a:noFill/>
            <a:miter lim="800000"/>
            <a:headEnd/>
            <a:tailEnd/>
          </a:ln>
        </p:spPr>
      </p:pic>
      <p:pic>
        <p:nvPicPr>
          <p:cNvPr id="9" name="Picture 63" descr="FLOWR004"/>
          <p:cNvPicPr>
            <a:picLocks noChangeAspect="1" noChangeArrowheads="1" noCrop="1"/>
          </p:cNvPicPr>
          <p:nvPr/>
        </p:nvPicPr>
        <p:blipFill>
          <a:blip r:embed="rId2"/>
          <a:srcRect/>
          <a:stretch>
            <a:fillRect/>
          </a:stretch>
        </p:blipFill>
        <p:spPr bwMode="auto">
          <a:xfrm rot="21370937">
            <a:off x="8357478" y="5282322"/>
            <a:ext cx="762000" cy="762000"/>
          </a:xfrm>
          <a:prstGeom prst="rect">
            <a:avLst/>
          </a:prstGeom>
          <a:noFill/>
          <a:ln w="9525">
            <a:noFill/>
            <a:miter lim="800000"/>
            <a:headEnd/>
            <a:tailEnd/>
          </a:ln>
        </p:spPr>
      </p:pic>
      <p:pic>
        <p:nvPicPr>
          <p:cNvPr id="10" name="Picture 63" descr="FLOWR004"/>
          <p:cNvPicPr>
            <a:picLocks noChangeAspect="1" noChangeArrowheads="1" noCrop="1"/>
          </p:cNvPicPr>
          <p:nvPr/>
        </p:nvPicPr>
        <p:blipFill>
          <a:blip r:embed="rId2"/>
          <a:srcRect/>
          <a:stretch>
            <a:fillRect/>
          </a:stretch>
        </p:blipFill>
        <p:spPr bwMode="auto">
          <a:xfrm rot="21370937">
            <a:off x="7873122" y="5587123"/>
            <a:ext cx="762000" cy="762000"/>
          </a:xfrm>
          <a:prstGeom prst="rect">
            <a:avLst/>
          </a:prstGeom>
          <a:noFill/>
          <a:ln w="9525">
            <a:noFill/>
            <a:miter lim="800000"/>
            <a:headEnd/>
            <a:tailEnd/>
          </a:ln>
        </p:spPr>
      </p:pic>
      <p:pic>
        <p:nvPicPr>
          <p:cNvPr id="11" name="Picture 63" descr="FLOWR004"/>
          <p:cNvPicPr>
            <a:picLocks noChangeAspect="1" noChangeArrowheads="1" noCrop="1"/>
          </p:cNvPicPr>
          <p:nvPr/>
        </p:nvPicPr>
        <p:blipFill>
          <a:blip r:embed="rId2"/>
          <a:srcRect/>
          <a:stretch>
            <a:fillRect/>
          </a:stretch>
        </p:blipFill>
        <p:spPr bwMode="auto">
          <a:xfrm rot="21370937">
            <a:off x="7492122" y="5282323"/>
            <a:ext cx="762000" cy="762000"/>
          </a:xfrm>
          <a:prstGeom prst="rect">
            <a:avLst/>
          </a:prstGeom>
          <a:noFill/>
          <a:ln w="9525">
            <a:noFill/>
            <a:miter lim="800000"/>
            <a:headEnd/>
            <a:tailEnd/>
          </a:ln>
        </p:spPr>
      </p:pic>
      <p:pic>
        <p:nvPicPr>
          <p:cNvPr id="12" name="Picture 63" descr="FLOWR004"/>
          <p:cNvPicPr>
            <a:picLocks noChangeAspect="1" noChangeArrowheads="1" noCrop="1"/>
          </p:cNvPicPr>
          <p:nvPr/>
        </p:nvPicPr>
        <p:blipFill>
          <a:blip r:embed="rId2"/>
          <a:srcRect/>
          <a:stretch>
            <a:fillRect/>
          </a:stretch>
        </p:blipFill>
        <p:spPr bwMode="auto">
          <a:xfrm rot="21370937">
            <a:off x="8357478" y="6071477"/>
            <a:ext cx="762000" cy="762000"/>
          </a:xfrm>
          <a:prstGeom prst="rect">
            <a:avLst/>
          </a:prstGeom>
          <a:noFill/>
          <a:ln w="9525">
            <a:noFill/>
            <a:miter lim="800000"/>
            <a:headEnd/>
            <a:tailEnd/>
          </a:ln>
        </p:spPr>
      </p:pic>
      <p:pic>
        <p:nvPicPr>
          <p:cNvPr id="13" name="Picture 63" descr="FLOWR004"/>
          <p:cNvPicPr>
            <a:picLocks noChangeAspect="1" noChangeArrowheads="1" noCrop="1"/>
          </p:cNvPicPr>
          <p:nvPr/>
        </p:nvPicPr>
        <p:blipFill>
          <a:blip r:embed="rId2"/>
          <a:srcRect/>
          <a:stretch>
            <a:fillRect/>
          </a:stretch>
        </p:blipFill>
        <p:spPr bwMode="auto">
          <a:xfrm rot="21370937">
            <a:off x="8177922" y="6071479"/>
            <a:ext cx="762000" cy="762000"/>
          </a:xfrm>
          <a:prstGeom prst="rect">
            <a:avLst/>
          </a:prstGeom>
          <a:noFill/>
          <a:ln w="9525">
            <a:noFill/>
            <a:miter lim="800000"/>
            <a:headEnd/>
            <a:tailEnd/>
          </a:ln>
        </p:spPr>
      </p:pic>
      <p:sp>
        <p:nvSpPr>
          <p:cNvPr id="17" name="TextBox 16"/>
          <p:cNvSpPr txBox="1"/>
          <p:nvPr/>
        </p:nvSpPr>
        <p:spPr>
          <a:xfrm>
            <a:off x="381000" y="1219200"/>
            <a:ext cx="37338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 Mythical (</a:t>
            </a:r>
            <a:r>
              <a:rPr lang="en-US" sz="2800" dirty="0" err="1" smtClean="0">
                <a:latin typeface="Times New Roman" pitchFamily="18" charset="0"/>
                <a:cs typeface="Times New Roman" pitchFamily="18" charset="0"/>
              </a:rPr>
              <a:t>adj</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18" name="TextBox 17"/>
          <p:cNvSpPr txBox="1"/>
          <p:nvPr/>
        </p:nvSpPr>
        <p:spPr>
          <a:xfrm>
            <a:off x="4267200" y="1295400"/>
            <a:ext cx="4419600"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thuộc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thoại</a:t>
            </a:r>
            <a:endParaRPr lang="en-US" sz="2400" dirty="0">
              <a:latin typeface="Times New Roman" pitchFamily="18" charset="0"/>
              <a:cs typeface="Times New Roman" pitchFamily="18" charset="0"/>
            </a:endParaRPr>
          </a:p>
        </p:txBody>
      </p:sp>
      <p:sp>
        <p:nvSpPr>
          <p:cNvPr id="19" name="TextBox 18"/>
          <p:cNvSpPr txBox="1"/>
          <p:nvPr/>
        </p:nvSpPr>
        <p:spPr>
          <a:xfrm>
            <a:off x="381000" y="1828800"/>
            <a:ext cx="37338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 Commemorate (v)</a:t>
            </a:r>
          </a:p>
        </p:txBody>
      </p:sp>
      <p:sp>
        <p:nvSpPr>
          <p:cNvPr id="20" name="TextBox 19"/>
          <p:cNvSpPr txBox="1"/>
          <p:nvPr/>
        </p:nvSpPr>
        <p:spPr>
          <a:xfrm>
            <a:off x="3962400" y="1828800"/>
            <a:ext cx="37338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   : </a:t>
            </a:r>
            <a:r>
              <a:rPr lang="en-US" sz="2800" dirty="0" err="1" smtClean="0">
                <a:latin typeface="Times New Roman" pitchFamily="18" charset="0"/>
                <a:cs typeface="Times New Roman" pitchFamily="18" charset="0"/>
              </a:rPr>
              <a:t>kỷ</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niệm</a:t>
            </a:r>
            <a:endParaRPr lang="en-US" sz="2800" dirty="0">
              <a:latin typeface="Times New Roman" pitchFamily="18" charset="0"/>
              <a:cs typeface="Times New Roman" pitchFamily="18" charset="0"/>
            </a:endParaRPr>
          </a:p>
        </p:txBody>
      </p:sp>
      <p:sp>
        <p:nvSpPr>
          <p:cNvPr id="21" name="TextBox 20"/>
          <p:cNvSpPr txBox="1"/>
          <p:nvPr/>
        </p:nvSpPr>
        <p:spPr>
          <a:xfrm>
            <a:off x="394252" y="2352020"/>
            <a:ext cx="37338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 Invader (n) 	</a:t>
            </a:r>
            <a:endParaRPr lang="en-US" sz="2800" dirty="0">
              <a:latin typeface="Times New Roman" pitchFamily="18" charset="0"/>
              <a:cs typeface="Times New Roman" pitchFamily="18" charset="0"/>
            </a:endParaRPr>
          </a:p>
        </p:txBody>
      </p:sp>
      <p:sp>
        <p:nvSpPr>
          <p:cNvPr id="22" name="TextBox 21"/>
          <p:cNvSpPr txBox="1"/>
          <p:nvPr/>
        </p:nvSpPr>
        <p:spPr>
          <a:xfrm>
            <a:off x="4191000" y="2359512"/>
            <a:ext cx="37338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kẻ</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xâm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lược</a:t>
            </a:r>
            <a:endParaRPr lang="en-US" sz="2800" dirty="0">
              <a:latin typeface="Times New Roman" pitchFamily="18" charset="0"/>
              <a:cs typeface="Times New Roman" pitchFamily="18" charset="0"/>
            </a:endParaRPr>
          </a:p>
        </p:txBody>
      </p:sp>
      <p:sp>
        <p:nvSpPr>
          <p:cNvPr id="32" name="TextBox 31"/>
          <p:cNvSpPr txBox="1"/>
          <p:nvPr/>
        </p:nvSpPr>
        <p:spPr>
          <a:xfrm>
            <a:off x="159026" y="2905780"/>
            <a:ext cx="4038600" cy="523220"/>
          </a:xfrm>
          <a:prstGeom prst="rect">
            <a:avLst/>
          </a:prstGeom>
          <a:noFill/>
        </p:spPr>
        <p:txBody>
          <a:bodyPr wrap="square" rtlCol="0">
            <a:spAutoFit/>
          </a:bodyPr>
          <a:lstStyle/>
          <a:p>
            <a:r>
              <a:rPr lang="en-US" sz="2800" smtClean="0">
                <a:latin typeface="Times New Roman" pitchFamily="18" charset="0"/>
                <a:cs typeface="Times New Roman" pitchFamily="18" charset="0"/>
              </a:rPr>
              <a:t>   - </a:t>
            </a:r>
            <a:r>
              <a:rPr lang="en-US" sz="2800" dirty="0" smtClean="0">
                <a:latin typeface="Times New Roman" pitchFamily="18" charset="0"/>
                <a:cs typeface="Times New Roman" pitchFamily="18" charset="0"/>
              </a:rPr>
              <a:t>Defend (v) </a:t>
            </a:r>
            <a:endParaRPr lang="en-US" sz="2800" dirty="0">
              <a:latin typeface="Times New Roman" pitchFamily="18" charset="0"/>
              <a:cs typeface="Times New Roman" pitchFamily="18" charset="0"/>
            </a:endParaRPr>
          </a:p>
        </p:txBody>
      </p:sp>
      <p:sp>
        <p:nvSpPr>
          <p:cNvPr id="33" name="TextBox 32"/>
          <p:cNvSpPr txBox="1"/>
          <p:nvPr/>
        </p:nvSpPr>
        <p:spPr>
          <a:xfrm>
            <a:off x="4227443" y="2912406"/>
            <a:ext cx="37338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bảo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vệ</a:t>
            </a:r>
            <a:endParaRPr lang="en-US" sz="2800" dirty="0">
              <a:latin typeface="Times New Roman" pitchFamily="18" charset="0"/>
              <a:cs typeface="Times New Roman" pitchFamily="18" charset="0"/>
            </a:endParaRPr>
          </a:p>
        </p:txBody>
      </p:sp>
      <p:sp>
        <p:nvSpPr>
          <p:cNvPr id="35" name="Isosceles Triangle 34"/>
          <p:cNvSpPr/>
          <p:nvPr/>
        </p:nvSpPr>
        <p:spPr>
          <a:xfrm flipV="1">
            <a:off x="990600" y="1143000"/>
            <a:ext cx="152400" cy="228600"/>
          </a:xfrm>
          <a:prstGeom prst="triangl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solidFill>
                <a:srgbClr val="FF0000"/>
              </a:solidFill>
            </a:endParaRPr>
          </a:p>
        </p:txBody>
      </p:sp>
      <p:sp>
        <p:nvSpPr>
          <p:cNvPr id="36" name="Isosceles Triangle 35"/>
          <p:cNvSpPr/>
          <p:nvPr/>
        </p:nvSpPr>
        <p:spPr>
          <a:xfrm flipV="1">
            <a:off x="1295400" y="1851991"/>
            <a:ext cx="152400" cy="152400"/>
          </a:xfrm>
          <a:prstGeom prst="triangl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solidFill>
                <a:srgbClr val="FF0000"/>
              </a:solidFill>
            </a:endParaRPr>
          </a:p>
        </p:txBody>
      </p:sp>
      <p:sp>
        <p:nvSpPr>
          <p:cNvPr id="37" name="Isosceles Triangle 36"/>
          <p:cNvSpPr/>
          <p:nvPr/>
        </p:nvSpPr>
        <p:spPr>
          <a:xfrm flipV="1">
            <a:off x="838200" y="2829580"/>
            <a:ext cx="152400" cy="152400"/>
          </a:xfrm>
          <a:prstGeom prst="triangl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solidFill>
                <a:srgbClr val="FF0000"/>
              </a:solidFill>
            </a:endParaRPr>
          </a:p>
        </p:txBody>
      </p:sp>
      <p:sp>
        <p:nvSpPr>
          <p:cNvPr id="43" name="Rectangle 42"/>
          <p:cNvSpPr/>
          <p:nvPr/>
        </p:nvSpPr>
        <p:spPr>
          <a:xfrm>
            <a:off x="990600" y="304800"/>
            <a:ext cx="4876800" cy="523220"/>
          </a:xfrm>
          <a:prstGeom prst="rect">
            <a:avLst/>
          </a:prstGeom>
          <a:noFill/>
        </p:spPr>
        <p:txBody>
          <a:bodyPr wrap="square" lIns="91440" tIns="45720" rIns="91440" bIns="45720">
            <a:spAutoFit/>
          </a:bodyPr>
          <a:lstStyle/>
          <a:p>
            <a:pPr algn="ctr"/>
            <a:r>
              <a:rPr lang="en-US" sz="2800" b="1" cap="all" spc="0"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VnCooperH" pitchFamily="34" charset="0"/>
              </a:rPr>
              <a:t>I. VOCABULARY</a:t>
            </a:r>
            <a:endParaRPr lang="en-US" sz="2800" b="1" cap="all" spc="0"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VnCooperH" pitchFamily="34" charset="0"/>
            </a:endParaRPr>
          </a:p>
        </p:txBody>
      </p:sp>
      <p:sp>
        <p:nvSpPr>
          <p:cNvPr id="45" name="Isosceles Triangle 44"/>
          <p:cNvSpPr/>
          <p:nvPr/>
        </p:nvSpPr>
        <p:spPr>
          <a:xfrm flipV="1">
            <a:off x="950942" y="2360137"/>
            <a:ext cx="152400" cy="152400"/>
          </a:xfrm>
          <a:prstGeom prst="triangl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diamond(in)">
                                      <p:cBhvr>
                                        <p:cTn id="7" dur="20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diamond(in)">
                                      <p:cBhvr>
                                        <p:cTn id="12" dur="20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diamond(in)">
                                      <p:cBhvr>
                                        <p:cTn id="17" dur="20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diamond(in)">
                                      <p:cBhvr>
                                        <p:cTn id="22" dur="20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diamond(in)">
                                      <p:cBhvr>
                                        <p:cTn id="27" dur="2000"/>
                                        <p:tgtEl>
                                          <p:spTgt spid="21"/>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diamond(in)">
                                      <p:cBhvr>
                                        <p:cTn id="32" dur="2000"/>
                                        <p:tgtEl>
                                          <p:spTgt spid="22"/>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32"/>
                                        </p:tgtEl>
                                        <p:attrNameLst>
                                          <p:attrName>style.visibility</p:attrName>
                                        </p:attrNameLst>
                                      </p:cBhvr>
                                      <p:to>
                                        <p:strVal val="visible"/>
                                      </p:to>
                                    </p:set>
                                    <p:animEffect transition="in" filter="diamond(in)">
                                      <p:cBhvr>
                                        <p:cTn id="37" dur="2000"/>
                                        <p:tgtEl>
                                          <p:spTgt spid="32"/>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ntr" presetSubtype="16" fill="hold" grpId="0" nodeType="clickEffect">
                                  <p:stCondLst>
                                    <p:cond delay="0"/>
                                  </p:stCondLst>
                                  <p:childTnLst>
                                    <p:set>
                                      <p:cBhvr>
                                        <p:cTn id="41" dur="1" fill="hold">
                                          <p:stCondLst>
                                            <p:cond delay="0"/>
                                          </p:stCondLst>
                                        </p:cTn>
                                        <p:tgtEl>
                                          <p:spTgt spid="33"/>
                                        </p:tgtEl>
                                        <p:attrNameLst>
                                          <p:attrName>style.visibility</p:attrName>
                                        </p:attrNameLst>
                                      </p:cBhvr>
                                      <p:to>
                                        <p:strVal val="visible"/>
                                      </p:to>
                                    </p:set>
                                    <p:animEffect transition="in" filter="diamond(in)">
                                      <p:cBhvr>
                                        <p:cTn id="42" dur="2000"/>
                                        <p:tgtEl>
                                          <p:spTgt spid="33"/>
                                        </p:tgtEl>
                                      </p:cBhvr>
                                    </p:animEffect>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5"/>
                                        </p:tgtEl>
                                        <p:attrNameLst>
                                          <p:attrName>style.visibility</p:attrName>
                                        </p:attrNameLst>
                                      </p:cBhvr>
                                      <p:to>
                                        <p:strVal val="visible"/>
                                      </p:to>
                                    </p:set>
                                    <p:anim calcmode="lin" valueType="num">
                                      <p:cBhvr additive="base">
                                        <p:cTn id="47" dur="500" fill="hold"/>
                                        <p:tgtEl>
                                          <p:spTgt spid="35"/>
                                        </p:tgtEl>
                                        <p:attrNameLst>
                                          <p:attrName>ppt_x</p:attrName>
                                        </p:attrNameLst>
                                      </p:cBhvr>
                                      <p:tavLst>
                                        <p:tav tm="0">
                                          <p:val>
                                            <p:strVal val="#ppt_x"/>
                                          </p:val>
                                        </p:tav>
                                        <p:tav tm="100000">
                                          <p:val>
                                            <p:strVal val="#ppt_x"/>
                                          </p:val>
                                        </p:tav>
                                      </p:tavLst>
                                    </p:anim>
                                    <p:anim calcmode="lin" valueType="num">
                                      <p:cBhvr additive="base">
                                        <p:cTn id="48"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6"/>
                                        </p:tgtEl>
                                        <p:attrNameLst>
                                          <p:attrName>style.visibility</p:attrName>
                                        </p:attrNameLst>
                                      </p:cBhvr>
                                      <p:to>
                                        <p:strVal val="visible"/>
                                      </p:to>
                                    </p:set>
                                    <p:anim calcmode="lin" valueType="num">
                                      <p:cBhvr additive="base">
                                        <p:cTn id="53" dur="500" fill="hold"/>
                                        <p:tgtEl>
                                          <p:spTgt spid="36"/>
                                        </p:tgtEl>
                                        <p:attrNameLst>
                                          <p:attrName>ppt_x</p:attrName>
                                        </p:attrNameLst>
                                      </p:cBhvr>
                                      <p:tavLst>
                                        <p:tav tm="0">
                                          <p:val>
                                            <p:strVal val="#ppt_x"/>
                                          </p:val>
                                        </p:tav>
                                        <p:tav tm="100000">
                                          <p:val>
                                            <p:strVal val="#ppt_x"/>
                                          </p:val>
                                        </p:tav>
                                      </p:tavLst>
                                    </p:anim>
                                    <p:anim calcmode="lin" valueType="num">
                                      <p:cBhvr additive="base">
                                        <p:cTn id="54"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45"/>
                                        </p:tgtEl>
                                        <p:attrNameLst>
                                          <p:attrName>style.visibility</p:attrName>
                                        </p:attrNameLst>
                                      </p:cBhvr>
                                      <p:to>
                                        <p:strVal val="visible"/>
                                      </p:to>
                                    </p:set>
                                    <p:anim calcmode="lin" valueType="num">
                                      <p:cBhvr additive="base">
                                        <p:cTn id="59" dur="500" fill="hold"/>
                                        <p:tgtEl>
                                          <p:spTgt spid="45"/>
                                        </p:tgtEl>
                                        <p:attrNameLst>
                                          <p:attrName>ppt_x</p:attrName>
                                        </p:attrNameLst>
                                      </p:cBhvr>
                                      <p:tavLst>
                                        <p:tav tm="0">
                                          <p:val>
                                            <p:strVal val="#ppt_x"/>
                                          </p:val>
                                        </p:tav>
                                        <p:tav tm="100000">
                                          <p:val>
                                            <p:strVal val="#ppt_x"/>
                                          </p:val>
                                        </p:tav>
                                      </p:tavLst>
                                    </p:anim>
                                    <p:anim calcmode="lin" valueType="num">
                                      <p:cBhvr additive="base">
                                        <p:cTn id="60"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37"/>
                                        </p:tgtEl>
                                        <p:attrNameLst>
                                          <p:attrName>style.visibility</p:attrName>
                                        </p:attrNameLst>
                                      </p:cBhvr>
                                      <p:to>
                                        <p:strVal val="visible"/>
                                      </p:to>
                                    </p:set>
                                    <p:anim calcmode="lin" valueType="num">
                                      <p:cBhvr additive="base">
                                        <p:cTn id="65" dur="500" fill="hold"/>
                                        <p:tgtEl>
                                          <p:spTgt spid="37"/>
                                        </p:tgtEl>
                                        <p:attrNameLst>
                                          <p:attrName>ppt_x</p:attrName>
                                        </p:attrNameLst>
                                      </p:cBhvr>
                                      <p:tavLst>
                                        <p:tav tm="0">
                                          <p:val>
                                            <p:strVal val="#ppt_x"/>
                                          </p:val>
                                        </p:tav>
                                        <p:tav tm="100000">
                                          <p:val>
                                            <p:strVal val="#ppt_x"/>
                                          </p:val>
                                        </p:tav>
                                      </p:tavLst>
                                    </p:anim>
                                    <p:anim calcmode="lin" valueType="num">
                                      <p:cBhvr additive="base">
                                        <p:cTn id="66"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P spid="20" grpId="0"/>
      <p:bldP spid="21" grpId="0"/>
      <p:bldP spid="22" grpId="0"/>
      <p:bldP spid="32" grpId="0"/>
      <p:bldP spid="33" grpId="0"/>
      <p:bldP spid="35" grpId="0" animBg="1"/>
      <p:bldP spid="36" grpId="0" animBg="1"/>
      <p:bldP spid="37" grpId="0" animBg="1"/>
      <p:bldP spid="4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solidFill>
                  <a:srgbClr val="FF0000"/>
                </a:solidFill>
              </a:rPr>
              <a:t>Matching</a:t>
            </a:r>
            <a:endParaRPr lang="en-US" b="1">
              <a:solidFill>
                <a:srgbClr val="FF0000"/>
              </a:solidFill>
            </a:endParaRPr>
          </a:p>
        </p:txBody>
      </p:sp>
      <p:sp>
        <p:nvSpPr>
          <p:cNvPr id="6" name="Rectangle 5"/>
          <p:cNvSpPr/>
          <p:nvPr/>
        </p:nvSpPr>
        <p:spPr>
          <a:xfrm>
            <a:off x="5599596" y="1676400"/>
            <a:ext cx="28956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smtClean="0">
                <a:solidFill>
                  <a:srgbClr val="FF0000"/>
                </a:solidFill>
              </a:rPr>
              <a:t>a.kẻ xâm lược</a:t>
            </a:r>
            <a:endParaRPr lang="en-US" sz="3600">
              <a:solidFill>
                <a:srgbClr val="FF0000"/>
              </a:solidFill>
            </a:endParaRPr>
          </a:p>
        </p:txBody>
      </p:sp>
      <p:cxnSp>
        <p:nvCxnSpPr>
          <p:cNvPr id="8" name="Straight Arrow Connector 7"/>
          <p:cNvCxnSpPr>
            <a:endCxn id="20" idx="1"/>
          </p:cNvCxnSpPr>
          <p:nvPr/>
        </p:nvCxnSpPr>
        <p:spPr>
          <a:xfrm>
            <a:off x="3848100" y="2286000"/>
            <a:ext cx="1751496" cy="10568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704022" y="2839277"/>
            <a:ext cx="3144078"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smtClean="0">
                <a:solidFill>
                  <a:srgbClr val="FF0000"/>
                </a:solidFill>
              </a:rPr>
              <a:t>2.commemorate</a:t>
            </a:r>
            <a:endParaRPr lang="en-US" sz="3200">
              <a:solidFill>
                <a:srgbClr val="FF0000"/>
              </a:solidFill>
            </a:endParaRPr>
          </a:p>
        </p:txBody>
      </p:sp>
      <p:sp>
        <p:nvSpPr>
          <p:cNvPr id="20" name="Rectangle 19"/>
          <p:cNvSpPr/>
          <p:nvPr/>
        </p:nvSpPr>
        <p:spPr>
          <a:xfrm>
            <a:off x="5599596" y="2923760"/>
            <a:ext cx="28956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smtClean="0">
                <a:solidFill>
                  <a:srgbClr val="FF0000"/>
                </a:solidFill>
              </a:rPr>
              <a:t>b.thần thoại</a:t>
            </a:r>
            <a:endParaRPr lang="en-US" sz="3600">
              <a:solidFill>
                <a:srgbClr val="FF0000"/>
              </a:solidFill>
            </a:endParaRPr>
          </a:p>
        </p:txBody>
      </p:sp>
      <p:sp>
        <p:nvSpPr>
          <p:cNvPr id="26" name="Rectangle 25"/>
          <p:cNvSpPr/>
          <p:nvPr/>
        </p:nvSpPr>
        <p:spPr>
          <a:xfrm>
            <a:off x="704022" y="1676400"/>
            <a:ext cx="3144078"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smtClean="0">
                <a:solidFill>
                  <a:srgbClr val="FF0000"/>
                </a:solidFill>
              </a:rPr>
              <a:t>1.mythical</a:t>
            </a:r>
            <a:endParaRPr lang="en-US" sz="3200">
              <a:solidFill>
                <a:srgbClr val="FF0000"/>
              </a:solidFill>
            </a:endParaRPr>
          </a:p>
        </p:txBody>
      </p:sp>
      <p:sp>
        <p:nvSpPr>
          <p:cNvPr id="27" name="Rectangle 26"/>
          <p:cNvSpPr/>
          <p:nvPr/>
        </p:nvSpPr>
        <p:spPr>
          <a:xfrm>
            <a:off x="704022" y="4013752"/>
            <a:ext cx="3144078"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smtClean="0">
                <a:solidFill>
                  <a:srgbClr val="FF0000"/>
                </a:solidFill>
              </a:rPr>
              <a:t>3.invander</a:t>
            </a:r>
            <a:endParaRPr lang="en-US" sz="3200">
              <a:solidFill>
                <a:srgbClr val="FF0000"/>
              </a:solidFill>
            </a:endParaRPr>
          </a:p>
        </p:txBody>
      </p:sp>
      <p:sp>
        <p:nvSpPr>
          <p:cNvPr id="28" name="Rectangle 27"/>
          <p:cNvSpPr/>
          <p:nvPr/>
        </p:nvSpPr>
        <p:spPr>
          <a:xfrm>
            <a:off x="685800" y="5225497"/>
            <a:ext cx="3144078"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smtClean="0">
                <a:solidFill>
                  <a:srgbClr val="FF0000"/>
                </a:solidFill>
              </a:rPr>
              <a:t>4.defend</a:t>
            </a:r>
            <a:endParaRPr lang="en-US" sz="3200">
              <a:solidFill>
                <a:srgbClr val="FF0000"/>
              </a:solidFill>
            </a:endParaRPr>
          </a:p>
        </p:txBody>
      </p:sp>
      <p:cxnSp>
        <p:nvCxnSpPr>
          <p:cNvPr id="29" name="Straight Arrow Connector 28"/>
          <p:cNvCxnSpPr/>
          <p:nvPr/>
        </p:nvCxnSpPr>
        <p:spPr>
          <a:xfrm>
            <a:off x="3848100" y="3342860"/>
            <a:ext cx="1751496" cy="10899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V="1">
            <a:off x="3848100" y="2286000"/>
            <a:ext cx="1751496" cy="223133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3829878" y="5791200"/>
            <a:ext cx="150412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5626100" y="4098233"/>
            <a:ext cx="28956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smtClean="0">
                <a:solidFill>
                  <a:srgbClr val="FF0000"/>
                </a:solidFill>
              </a:rPr>
              <a:t>c.kỷ niệm</a:t>
            </a:r>
            <a:endParaRPr lang="en-US" sz="3600">
              <a:solidFill>
                <a:srgbClr val="FF0000"/>
              </a:solidFill>
            </a:endParaRPr>
          </a:p>
        </p:txBody>
      </p:sp>
      <p:sp>
        <p:nvSpPr>
          <p:cNvPr id="35" name="Rectangle 34"/>
          <p:cNvSpPr/>
          <p:nvPr/>
        </p:nvSpPr>
        <p:spPr>
          <a:xfrm>
            <a:off x="5626100" y="5225497"/>
            <a:ext cx="28956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smtClean="0">
                <a:solidFill>
                  <a:srgbClr val="FF0000"/>
                </a:solidFill>
              </a:rPr>
              <a:t>d.bảo vệ</a:t>
            </a:r>
            <a:endParaRPr lang="en-US" sz="3600">
              <a:solidFill>
                <a:srgbClr val="FF0000"/>
              </a:solidFill>
            </a:endParaRPr>
          </a:p>
        </p:txBody>
      </p:sp>
    </p:spTree>
    <p:extLst>
      <p:ext uri="{BB962C8B-B14F-4D97-AF65-F5344CB8AC3E}">
        <p14:creationId xmlns:p14="http://schemas.microsoft.com/office/powerpoint/2010/main" val="2439592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circle(in)">
                                      <p:cBhvr>
                                        <p:cTn id="12" dur="20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circle(in)">
                                      <p:cBhvr>
                                        <p:cTn id="21" dur="20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20"/>
                                        </p:tgtEl>
                                        <p:attrNameLst>
                                          <p:attrName>style.visibility</p:attrName>
                                        </p:attrNameLst>
                                      </p:cBhvr>
                                      <p:to>
                                        <p:strVal val="visible"/>
                                      </p:to>
                                    </p:set>
                                    <p:animEffect transition="in" filter="barn(inVertical)">
                                      <p:cBhvr>
                                        <p:cTn id="26" dur="500"/>
                                        <p:tgtEl>
                                          <p:spTgt spid="20"/>
                                        </p:tgtEl>
                                      </p:cBhvr>
                                    </p:animEffect>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grpId="0" nodeType="click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circle(in)">
                                      <p:cBhvr>
                                        <p:cTn id="31" dur="2000"/>
                                        <p:tgtEl>
                                          <p:spTgt spid="34"/>
                                        </p:tgtEl>
                                      </p:cBhvr>
                                    </p:animEffect>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5"/>
                                        </p:tgtEl>
                                        <p:attrNameLst>
                                          <p:attrName>style.visibility</p:attrName>
                                        </p:attrNameLst>
                                      </p:cBhvr>
                                      <p:to>
                                        <p:strVal val="visible"/>
                                      </p:to>
                                    </p:set>
                                    <p:animEffect transition="in" filter="fade">
                                      <p:cBhvr>
                                        <p:cTn id="36" dur="1000"/>
                                        <p:tgtEl>
                                          <p:spTgt spid="35"/>
                                        </p:tgtEl>
                                      </p:cBhvr>
                                    </p:animEffect>
                                    <p:anim calcmode="lin" valueType="num">
                                      <p:cBhvr>
                                        <p:cTn id="37" dur="1000" fill="hold"/>
                                        <p:tgtEl>
                                          <p:spTgt spid="35"/>
                                        </p:tgtEl>
                                        <p:attrNameLst>
                                          <p:attrName>ppt_x</p:attrName>
                                        </p:attrNameLst>
                                      </p:cBhvr>
                                      <p:tavLst>
                                        <p:tav tm="0">
                                          <p:val>
                                            <p:strVal val="#ppt_x"/>
                                          </p:val>
                                        </p:tav>
                                        <p:tav tm="100000">
                                          <p:val>
                                            <p:strVal val="#ppt_x"/>
                                          </p:val>
                                        </p:tav>
                                      </p:tavLst>
                                    </p:anim>
                                    <p:anim calcmode="lin" valueType="num">
                                      <p:cBhvr>
                                        <p:cTn id="38"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nodeType="click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wipe(down)">
                                      <p:cBhvr>
                                        <p:cTn id="43" dur="500"/>
                                        <p:tgtEl>
                                          <p:spTgt spid="8"/>
                                        </p:tgtEl>
                                      </p:cBhvr>
                                    </p:animEffect>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29"/>
                                        </p:tgtEl>
                                        <p:attrNameLst>
                                          <p:attrName>style.visibility</p:attrName>
                                        </p:attrNameLst>
                                      </p:cBhvr>
                                      <p:to>
                                        <p:strVal val="visible"/>
                                      </p:to>
                                    </p:set>
                                    <p:animEffect transition="in" filter="fade">
                                      <p:cBhvr>
                                        <p:cTn id="48" dur="1000"/>
                                        <p:tgtEl>
                                          <p:spTgt spid="29"/>
                                        </p:tgtEl>
                                      </p:cBhvr>
                                    </p:animEffect>
                                    <p:anim calcmode="lin" valueType="num">
                                      <p:cBhvr>
                                        <p:cTn id="49" dur="1000" fill="hold"/>
                                        <p:tgtEl>
                                          <p:spTgt spid="29"/>
                                        </p:tgtEl>
                                        <p:attrNameLst>
                                          <p:attrName>ppt_x</p:attrName>
                                        </p:attrNameLst>
                                      </p:cBhvr>
                                      <p:tavLst>
                                        <p:tav tm="0">
                                          <p:val>
                                            <p:strVal val="#ppt_x"/>
                                          </p:val>
                                        </p:tav>
                                        <p:tav tm="100000">
                                          <p:val>
                                            <p:strVal val="#ppt_x"/>
                                          </p:val>
                                        </p:tav>
                                      </p:tavLst>
                                    </p:anim>
                                    <p:anim calcmode="lin" valueType="num">
                                      <p:cBhvr>
                                        <p:cTn id="50"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nodeType="clickEffect">
                                  <p:stCondLst>
                                    <p:cond delay="0"/>
                                  </p:stCondLst>
                                  <p:childTnLst>
                                    <p:set>
                                      <p:cBhvr>
                                        <p:cTn id="54" dur="1" fill="hold">
                                          <p:stCondLst>
                                            <p:cond delay="0"/>
                                          </p:stCondLst>
                                        </p:cTn>
                                        <p:tgtEl>
                                          <p:spTgt spid="30"/>
                                        </p:tgtEl>
                                        <p:attrNameLst>
                                          <p:attrName>style.visibility</p:attrName>
                                        </p:attrNameLst>
                                      </p:cBhvr>
                                      <p:to>
                                        <p:strVal val="visible"/>
                                      </p:to>
                                    </p:set>
                                    <p:animEffect transition="in" filter="wipe(down)">
                                      <p:cBhvr>
                                        <p:cTn id="55" dur="500"/>
                                        <p:tgtEl>
                                          <p:spTgt spid="30"/>
                                        </p:tgtEl>
                                      </p:cBhvr>
                                    </p:animEffect>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nodeType="clickEffect">
                                  <p:stCondLst>
                                    <p:cond delay="0"/>
                                  </p:stCondLst>
                                  <p:childTnLst>
                                    <p:set>
                                      <p:cBhvr>
                                        <p:cTn id="59" dur="1" fill="hold">
                                          <p:stCondLst>
                                            <p:cond delay="0"/>
                                          </p:stCondLst>
                                        </p:cTn>
                                        <p:tgtEl>
                                          <p:spTgt spid="31"/>
                                        </p:tgtEl>
                                        <p:attrNameLst>
                                          <p:attrName>style.visibility</p:attrName>
                                        </p:attrNameLst>
                                      </p:cBhvr>
                                      <p:to>
                                        <p:strVal val="visible"/>
                                      </p:to>
                                    </p:set>
                                    <p:anim calcmode="lin" valueType="num">
                                      <p:cBhvr additive="base">
                                        <p:cTn id="60" dur="500" fill="hold"/>
                                        <p:tgtEl>
                                          <p:spTgt spid="31"/>
                                        </p:tgtEl>
                                        <p:attrNameLst>
                                          <p:attrName>ppt_x</p:attrName>
                                        </p:attrNameLst>
                                      </p:cBhvr>
                                      <p:tavLst>
                                        <p:tav tm="0">
                                          <p:val>
                                            <p:strVal val="#ppt_x"/>
                                          </p:val>
                                        </p:tav>
                                        <p:tav tm="100000">
                                          <p:val>
                                            <p:strVal val="#ppt_x"/>
                                          </p:val>
                                        </p:tav>
                                      </p:tavLst>
                                    </p:anim>
                                    <p:anim calcmode="lin" valueType="num">
                                      <p:cBhvr additive="base">
                                        <p:cTn id="61"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1" grpId="0" animBg="1"/>
      <p:bldP spid="20" grpId="0" animBg="1"/>
      <p:bldP spid="27" grpId="0" animBg="1"/>
      <p:bldP spid="28" grpId="0" animBg="1"/>
      <p:bldP spid="34" grpId="0" animBg="1"/>
      <p:bldP spid="3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3" descr="FLOWR004"/>
          <p:cNvPicPr>
            <a:picLocks noChangeAspect="1" noChangeArrowheads="1" noCrop="1"/>
          </p:cNvPicPr>
          <p:nvPr/>
        </p:nvPicPr>
        <p:blipFill>
          <a:blip r:embed="rId2"/>
          <a:srcRect/>
          <a:stretch>
            <a:fillRect/>
          </a:stretch>
        </p:blipFill>
        <p:spPr bwMode="auto">
          <a:xfrm rot="21370937">
            <a:off x="8357479" y="5129922"/>
            <a:ext cx="762000" cy="762000"/>
          </a:xfrm>
          <a:prstGeom prst="rect">
            <a:avLst/>
          </a:prstGeom>
          <a:noFill/>
          <a:ln w="9525">
            <a:noFill/>
            <a:miter lim="800000"/>
            <a:headEnd/>
            <a:tailEnd/>
          </a:ln>
        </p:spPr>
      </p:pic>
      <p:pic>
        <p:nvPicPr>
          <p:cNvPr id="7" name="Picture 63" descr="FLOWR004"/>
          <p:cNvPicPr>
            <a:picLocks noChangeAspect="1" noChangeArrowheads="1" noCrop="1"/>
          </p:cNvPicPr>
          <p:nvPr/>
        </p:nvPicPr>
        <p:blipFill>
          <a:blip r:embed="rId2"/>
          <a:srcRect/>
          <a:stretch>
            <a:fillRect/>
          </a:stretch>
        </p:blipFill>
        <p:spPr bwMode="auto">
          <a:xfrm rot="21370937">
            <a:off x="8177921" y="5282323"/>
            <a:ext cx="762000" cy="762000"/>
          </a:xfrm>
          <a:prstGeom prst="rect">
            <a:avLst/>
          </a:prstGeom>
          <a:noFill/>
          <a:ln w="9525">
            <a:noFill/>
            <a:miter lim="800000"/>
            <a:headEnd/>
            <a:tailEnd/>
          </a:ln>
        </p:spPr>
      </p:pic>
      <p:pic>
        <p:nvPicPr>
          <p:cNvPr id="8" name="Picture 63" descr="FLOWR004"/>
          <p:cNvPicPr>
            <a:picLocks noChangeAspect="1" noChangeArrowheads="1" noCrop="1"/>
          </p:cNvPicPr>
          <p:nvPr/>
        </p:nvPicPr>
        <p:blipFill>
          <a:blip r:embed="rId2"/>
          <a:srcRect/>
          <a:stretch>
            <a:fillRect/>
          </a:stretch>
        </p:blipFill>
        <p:spPr bwMode="auto">
          <a:xfrm rot="21370937">
            <a:off x="8357477" y="5434722"/>
            <a:ext cx="762000" cy="762000"/>
          </a:xfrm>
          <a:prstGeom prst="rect">
            <a:avLst/>
          </a:prstGeom>
          <a:noFill/>
          <a:ln w="9525">
            <a:noFill/>
            <a:miter lim="800000"/>
            <a:headEnd/>
            <a:tailEnd/>
          </a:ln>
        </p:spPr>
      </p:pic>
      <p:pic>
        <p:nvPicPr>
          <p:cNvPr id="9" name="Picture 63" descr="FLOWR004"/>
          <p:cNvPicPr>
            <a:picLocks noChangeAspect="1" noChangeArrowheads="1" noCrop="1"/>
          </p:cNvPicPr>
          <p:nvPr/>
        </p:nvPicPr>
        <p:blipFill>
          <a:blip r:embed="rId2"/>
          <a:srcRect/>
          <a:stretch>
            <a:fillRect/>
          </a:stretch>
        </p:blipFill>
        <p:spPr bwMode="auto">
          <a:xfrm rot="21370937">
            <a:off x="7949322" y="5663323"/>
            <a:ext cx="762000" cy="762000"/>
          </a:xfrm>
          <a:prstGeom prst="rect">
            <a:avLst/>
          </a:prstGeom>
          <a:noFill/>
          <a:ln w="9525">
            <a:noFill/>
            <a:miter lim="800000"/>
            <a:headEnd/>
            <a:tailEnd/>
          </a:ln>
        </p:spPr>
      </p:pic>
      <p:pic>
        <p:nvPicPr>
          <p:cNvPr id="10" name="Picture 63" descr="FLOWR004"/>
          <p:cNvPicPr>
            <a:picLocks noChangeAspect="1" noChangeArrowheads="1" noCrop="1"/>
          </p:cNvPicPr>
          <p:nvPr/>
        </p:nvPicPr>
        <p:blipFill>
          <a:blip r:embed="rId2"/>
          <a:srcRect/>
          <a:stretch>
            <a:fillRect/>
          </a:stretch>
        </p:blipFill>
        <p:spPr bwMode="auto">
          <a:xfrm rot="21370937">
            <a:off x="8357477" y="5891922"/>
            <a:ext cx="762000" cy="762000"/>
          </a:xfrm>
          <a:prstGeom prst="rect">
            <a:avLst/>
          </a:prstGeom>
          <a:noFill/>
          <a:ln w="9525">
            <a:noFill/>
            <a:miter lim="800000"/>
            <a:headEnd/>
            <a:tailEnd/>
          </a:ln>
        </p:spPr>
      </p:pic>
      <p:pic>
        <p:nvPicPr>
          <p:cNvPr id="11" name="Picture 63" descr="FLOWR004"/>
          <p:cNvPicPr>
            <a:picLocks noChangeAspect="1" noChangeArrowheads="1" noCrop="1"/>
          </p:cNvPicPr>
          <p:nvPr/>
        </p:nvPicPr>
        <p:blipFill>
          <a:blip r:embed="rId2"/>
          <a:srcRect/>
          <a:stretch>
            <a:fillRect/>
          </a:stretch>
        </p:blipFill>
        <p:spPr bwMode="auto">
          <a:xfrm rot="21370937">
            <a:off x="7720723" y="5891923"/>
            <a:ext cx="762000" cy="762000"/>
          </a:xfrm>
          <a:prstGeom prst="rect">
            <a:avLst/>
          </a:prstGeom>
          <a:noFill/>
          <a:ln w="9525">
            <a:noFill/>
            <a:miter lim="800000"/>
            <a:headEnd/>
            <a:tailEnd/>
          </a:ln>
        </p:spPr>
      </p:pic>
      <p:pic>
        <p:nvPicPr>
          <p:cNvPr id="12" name="Picture 63" descr="FLOWR004"/>
          <p:cNvPicPr>
            <a:picLocks noChangeAspect="1" noChangeArrowheads="1" noCrop="1"/>
          </p:cNvPicPr>
          <p:nvPr/>
        </p:nvPicPr>
        <p:blipFill>
          <a:blip r:embed="rId2"/>
          <a:srcRect/>
          <a:stretch>
            <a:fillRect/>
          </a:stretch>
        </p:blipFill>
        <p:spPr bwMode="auto">
          <a:xfrm rot="21370937">
            <a:off x="8101722" y="5815723"/>
            <a:ext cx="762000" cy="762000"/>
          </a:xfrm>
          <a:prstGeom prst="rect">
            <a:avLst/>
          </a:prstGeom>
          <a:noFill/>
          <a:ln w="9525">
            <a:noFill/>
            <a:miter lim="800000"/>
            <a:headEnd/>
            <a:tailEnd/>
          </a:ln>
        </p:spPr>
      </p:pic>
      <p:sp>
        <p:nvSpPr>
          <p:cNvPr id="15" name="Flowchart: Process 14"/>
          <p:cNvSpPr/>
          <p:nvPr/>
        </p:nvSpPr>
        <p:spPr>
          <a:xfrm>
            <a:off x="152400" y="152400"/>
            <a:ext cx="8839200" cy="6553200"/>
          </a:xfrm>
          <a:prstGeom prst="flowChartProcess">
            <a:avLst/>
          </a:prstGeom>
          <a:noFill/>
          <a:ln w="762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990600" y="304800"/>
            <a:ext cx="4876800" cy="523220"/>
          </a:xfrm>
          <a:prstGeom prst="rect">
            <a:avLst/>
          </a:prstGeom>
          <a:noFill/>
        </p:spPr>
        <p:txBody>
          <a:bodyPr wrap="square" lIns="91440" tIns="45720" rIns="91440" bIns="45720">
            <a:spAutoFit/>
          </a:bodyPr>
          <a:lstStyle/>
          <a:p>
            <a:pPr algn="ctr"/>
            <a:r>
              <a:rPr lang="en-US" sz="2800" b="1" cap="all" spc="0"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VnCooperH" pitchFamily="34" charset="0"/>
              </a:rPr>
              <a:t>II. LISTENING</a:t>
            </a:r>
            <a:endParaRPr lang="en-US" sz="2800" b="1" cap="all" spc="0"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VnCooperH" pitchFamily="34" charset="0"/>
            </a:endParaRPr>
          </a:p>
        </p:txBody>
      </p:sp>
      <p:sp>
        <p:nvSpPr>
          <p:cNvPr id="24" name="TextBox 23"/>
          <p:cNvSpPr txBox="1"/>
          <p:nvPr/>
        </p:nvSpPr>
        <p:spPr>
          <a:xfrm>
            <a:off x="457200" y="914400"/>
            <a:ext cx="7848600" cy="430887"/>
          </a:xfrm>
          <a:prstGeom prst="rect">
            <a:avLst/>
          </a:prstGeom>
          <a:noFill/>
        </p:spPr>
        <p:txBody>
          <a:bodyPr wrap="square" rtlCol="0">
            <a:spAutoFit/>
          </a:bodyPr>
          <a:lstStyle/>
          <a:p>
            <a:r>
              <a:rPr lang="en-US" sz="2200" b="1" dirty="0" smtClean="0">
                <a:solidFill>
                  <a:srgbClr val="FF0000"/>
                </a:solidFill>
              </a:rPr>
              <a:t>1. Listen and circle the correct answer A,B, or C. (Ex. 2/p. 55) </a:t>
            </a:r>
            <a:endParaRPr lang="en-US" sz="2200" b="1" dirty="0">
              <a:solidFill>
                <a:srgbClr val="FF0000"/>
              </a:solidFill>
            </a:endParaRPr>
          </a:p>
        </p:txBody>
      </p:sp>
      <p:sp>
        <p:nvSpPr>
          <p:cNvPr id="25" name="TextBox 24"/>
          <p:cNvSpPr txBox="1"/>
          <p:nvPr/>
        </p:nvSpPr>
        <p:spPr>
          <a:xfrm>
            <a:off x="457200" y="1371600"/>
            <a:ext cx="8153400" cy="5386090"/>
          </a:xfrm>
          <a:prstGeom prst="rect">
            <a:avLst/>
          </a:prstGeom>
          <a:noFill/>
        </p:spPr>
        <p:txBody>
          <a:bodyPr wrap="square" rtlCol="0">
            <a:spAutoFit/>
          </a:bodyPr>
          <a:lstStyle/>
          <a:p>
            <a:pPr lvl="0">
              <a:lnSpc>
                <a:spcPct val="150000"/>
              </a:lnSpc>
            </a:pPr>
            <a:r>
              <a:rPr lang="en-US" sz="2400" dirty="0" smtClean="0"/>
              <a:t>1. The </a:t>
            </a:r>
            <a:r>
              <a:rPr lang="en-US" sz="2400" dirty="0" err="1" smtClean="0"/>
              <a:t>Giong</a:t>
            </a:r>
            <a:r>
              <a:rPr lang="en-US" sz="2400" dirty="0" smtClean="0"/>
              <a:t> Festival is held in ________ District, Ha </a:t>
            </a:r>
            <a:r>
              <a:rPr lang="en-US" sz="2400" dirty="0" err="1" smtClean="0"/>
              <a:t>Noi</a:t>
            </a:r>
            <a:r>
              <a:rPr lang="en-US" sz="2400" dirty="0" smtClean="0"/>
              <a:t>.</a:t>
            </a:r>
          </a:p>
          <a:p>
            <a:pPr>
              <a:lnSpc>
                <a:spcPct val="150000"/>
              </a:lnSpc>
            </a:pPr>
            <a:r>
              <a:rPr lang="en-US" sz="2400" b="1" dirty="0" smtClean="0"/>
              <a:t> 	</a:t>
            </a:r>
            <a:r>
              <a:rPr lang="en-US" sz="2400" dirty="0" smtClean="0"/>
              <a:t>A.</a:t>
            </a:r>
            <a:r>
              <a:rPr lang="en-US" sz="2400" b="1" dirty="0" smtClean="0"/>
              <a:t> </a:t>
            </a:r>
            <a:r>
              <a:rPr lang="en-US" sz="2400" dirty="0" smtClean="0"/>
              <a:t>Dong </a:t>
            </a:r>
            <a:r>
              <a:rPr lang="en-US" sz="2400" dirty="0" err="1" smtClean="0"/>
              <a:t>Anh</a:t>
            </a:r>
            <a:r>
              <a:rPr lang="en-US" sz="2400" dirty="0" smtClean="0"/>
              <a:t> 	B. Soc Son	C. Dong </a:t>
            </a:r>
            <a:r>
              <a:rPr lang="en-US" sz="2400" dirty="0" err="1" smtClean="0"/>
              <a:t>Da</a:t>
            </a:r>
            <a:endParaRPr lang="en-US" sz="2400" dirty="0" smtClean="0"/>
          </a:p>
          <a:p>
            <a:pPr>
              <a:lnSpc>
                <a:spcPct val="150000"/>
              </a:lnSpc>
            </a:pPr>
            <a:r>
              <a:rPr lang="en-US" sz="2400" dirty="0" smtClean="0"/>
              <a:t> 2. This festival is held to commemorate Saint </a:t>
            </a:r>
            <a:r>
              <a:rPr lang="en-US" sz="2400" dirty="0" err="1" smtClean="0"/>
              <a:t>Giong</a:t>
            </a:r>
            <a:r>
              <a:rPr lang="en-US" sz="2400" dirty="0" smtClean="0"/>
              <a:t> who defeated ________.</a:t>
            </a:r>
          </a:p>
          <a:p>
            <a:pPr lvl="1">
              <a:lnSpc>
                <a:spcPct val="150000"/>
              </a:lnSpc>
            </a:pPr>
            <a:r>
              <a:rPr lang="en-US" sz="2400" dirty="0" smtClean="0"/>
              <a:t>	A. the An	B. the Ming	C. the Mongols</a:t>
            </a:r>
          </a:p>
          <a:p>
            <a:pPr lvl="0">
              <a:lnSpc>
                <a:spcPct val="150000"/>
              </a:lnSpc>
            </a:pPr>
            <a:r>
              <a:rPr lang="en-US" sz="2400" dirty="0" smtClean="0"/>
              <a:t>3. The festival is held ________.</a:t>
            </a:r>
          </a:p>
          <a:p>
            <a:pPr>
              <a:lnSpc>
                <a:spcPct val="150000"/>
              </a:lnSpc>
            </a:pPr>
            <a:r>
              <a:rPr lang="en-US" sz="2400" b="1" dirty="0" smtClean="0"/>
              <a:t> 	</a:t>
            </a:r>
            <a:r>
              <a:rPr lang="en-US" sz="2400" dirty="0" smtClean="0"/>
              <a:t>A. on the 6</a:t>
            </a:r>
            <a:r>
              <a:rPr lang="en-US" sz="2400" baseline="30000" dirty="0" smtClean="0"/>
              <a:t>th</a:t>
            </a:r>
            <a:r>
              <a:rPr lang="en-US" sz="2400" dirty="0" smtClean="0"/>
              <a:t> day of the 4</a:t>
            </a:r>
            <a:r>
              <a:rPr lang="en-US" sz="2400" baseline="30000" dirty="0" smtClean="0"/>
              <a:t>th</a:t>
            </a:r>
            <a:r>
              <a:rPr lang="en-US" sz="2400" dirty="0" smtClean="0"/>
              <a:t> lunar month</a:t>
            </a:r>
          </a:p>
          <a:p>
            <a:pPr>
              <a:lnSpc>
                <a:spcPct val="150000"/>
              </a:lnSpc>
            </a:pPr>
            <a:r>
              <a:rPr lang="en-US" sz="2400" dirty="0" smtClean="0"/>
              <a:t> 	B. on the 12</a:t>
            </a:r>
            <a:r>
              <a:rPr lang="en-US" sz="2400" baseline="30000" dirty="0" smtClean="0"/>
              <a:t>th</a:t>
            </a:r>
            <a:r>
              <a:rPr lang="en-US" sz="2400" dirty="0" smtClean="0"/>
              <a:t> day of the 4</a:t>
            </a:r>
            <a:r>
              <a:rPr lang="en-US" sz="2400" baseline="30000" dirty="0" smtClean="0"/>
              <a:t>th</a:t>
            </a:r>
            <a:r>
              <a:rPr lang="en-US" sz="2400" dirty="0" smtClean="0"/>
              <a:t> lunar month</a:t>
            </a:r>
          </a:p>
          <a:p>
            <a:pPr>
              <a:lnSpc>
                <a:spcPct val="150000"/>
              </a:lnSpc>
            </a:pPr>
            <a:r>
              <a:rPr lang="en-US" sz="2400" dirty="0" smtClean="0"/>
              <a:t> 	C. from the 6</a:t>
            </a:r>
            <a:r>
              <a:rPr lang="en-US" sz="2400" baseline="30000" dirty="0" smtClean="0"/>
              <a:t>th</a:t>
            </a:r>
            <a:r>
              <a:rPr lang="en-US" sz="2400" dirty="0" smtClean="0"/>
              <a:t> to the 12</a:t>
            </a:r>
            <a:r>
              <a:rPr lang="en-US" sz="2400" baseline="30000" dirty="0" smtClean="0"/>
              <a:t>th</a:t>
            </a:r>
            <a:r>
              <a:rPr lang="en-US" sz="2400" dirty="0" smtClean="0"/>
              <a:t> of the 4</a:t>
            </a:r>
            <a:r>
              <a:rPr lang="en-US" sz="2400" baseline="30000" dirty="0" smtClean="0"/>
              <a:t>th</a:t>
            </a:r>
            <a:r>
              <a:rPr lang="en-US" sz="2400" dirty="0" smtClean="0"/>
              <a:t> lunar month</a:t>
            </a:r>
            <a:endParaRPr lang="en-US" sz="2000" dirty="0" smtClean="0"/>
          </a:p>
          <a:p>
            <a:endParaRPr lang="en-US" sz="2000" dirty="0"/>
          </a:p>
        </p:txBody>
      </p:sp>
      <p:sp>
        <p:nvSpPr>
          <p:cNvPr id="26" name="Rounded Rectangle 25"/>
          <p:cNvSpPr/>
          <p:nvPr/>
        </p:nvSpPr>
        <p:spPr>
          <a:xfrm>
            <a:off x="3200400" y="2057400"/>
            <a:ext cx="381000" cy="4572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ounded Rectangle 26"/>
          <p:cNvSpPr/>
          <p:nvPr/>
        </p:nvSpPr>
        <p:spPr>
          <a:xfrm>
            <a:off x="1219200" y="3733800"/>
            <a:ext cx="533400" cy="4572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ounded Rectangle 27"/>
          <p:cNvSpPr/>
          <p:nvPr/>
        </p:nvSpPr>
        <p:spPr>
          <a:xfrm>
            <a:off x="1295400" y="5867400"/>
            <a:ext cx="457200" cy="4572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heel(4)">
                                      <p:cBhvr>
                                        <p:cTn id="7" dur="20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wheel(4)">
                                      <p:cBhvr>
                                        <p:cTn id="12" dur="20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wheel(4)">
                                      <p:cBhvr>
                                        <p:cTn id="17" dur="2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3" descr="FLOWR004"/>
          <p:cNvPicPr>
            <a:picLocks noChangeAspect="1" noChangeArrowheads="1" noCrop="1"/>
          </p:cNvPicPr>
          <p:nvPr/>
        </p:nvPicPr>
        <p:blipFill>
          <a:blip r:embed="rId2"/>
          <a:srcRect/>
          <a:stretch>
            <a:fillRect/>
          </a:stretch>
        </p:blipFill>
        <p:spPr bwMode="auto">
          <a:xfrm rot="21370937">
            <a:off x="8357479" y="5129922"/>
            <a:ext cx="762000" cy="762000"/>
          </a:xfrm>
          <a:prstGeom prst="rect">
            <a:avLst/>
          </a:prstGeom>
          <a:noFill/>
          <a:ln w="9525">
            <a:noFill/>
            <a:miter lim="800000"/>
            <a:headEnd/>
            <a:tailEnd/>
          </a:ln>
        </p:spPr>
      </p:pic>
      <p:pic>
        <p:nvPicPr>
          <p:cNvPr id="7" name="Picture 63" descr="FLOWR004"/>
          <p:cNvPicPr>
            <a:picLocks noChangeAspect="1" noChangeArrowheads="1" noCrop="1"/>
          </p:cNvPicPr>
          <p:nvPr/>
        </p:nvPicPr>
        <p:blipFill>
          <a:blip r:embed="rId2"/>
          <a:srcRect/>
          <a:stretch>
            <a:fillRect/>
          </a:stretch>
        </p:blipFill>
        <p:spPr bwMode="auto">
          <a:xfrm rot="21370937">
            <a:off x="8177921" y="5282323"/>
            <a:ext cx="762000" cy="762000"/>
          </a:xfrm>
          <a:prstGeom prst="rect">
            <a:avLst/>
          </a:prstGeom>
          <a:noFill/>
          <a:ln w="9525">
            <a:noFill/>
            <a:miter lim="800000"/>
            <a:headEnd/>
            <a:tailEnd/>
          </a:ln>
        </p:spPr>
      </p:pic>
      <p:pic>
        <p:nvPicPr>
          <p:cNvPr id="8" name="Picture 63" descr="FLOWR004"/>
          <p:cNvPicPr>
            <a:picLocks noChangeAspect="1" noChangeArrowheads="1" noCrop="1"/>
          </p:cNvPicPr>
          <p:nvPr/>
        </p:nvPicPr>
        <p:blipFill>
          <a:blip r:embed="rId2"/>
          <a:srcRect/>
          <a:stretch>
            <a:fillRect/>
          </a:stretch>
        </p:blipFill>
        <p:spPr bwMode="auto">
          <a:xfrm rot="21370937">
            <a:off x="8357477" y="5434722"/>
            <a:ext cx="762000" cy="762000"/>
          </a:xfrm>
          <a:prstGeom prst="rect">
            <a:avLst/>
          </a:prstGeom>
          <a:noFill/>
          <a:ln w="9525">
            <a:noFill/>
            <a:miter lim="800000"/>
            <a:headEnd/>
            <a:tailEnd/>
          </a:ln>
        </p:spPr>
      </p:pic>
      <p:pic>
        <p:nvPicPr>
          <p:cNvPr id="9" name="Picture 63" descr="FLOWR004"/>
          <p:cNvPicPr>
            <a:picLocks noChangeAspect="1" noChangeArrowheads="1" noCrop="1"/>
          </p:cNvPicPr>
          <p:nvPr/>
        </p:nvPicPr>
        <p:blipFill>
          <a:blip r:embed="rId2"/>
          <a:srcRect/>
          <a:stretch>
            <a:fillRect/>
          </a:stretch>
        </p:blipFill>
        <p:spPr bwMode="auto">
          <a:xfrm rot="21370937">
            <a:off x="7949322" y="5663323"/>
            <a:ext cx="762000" cy="762000"/>
          </a:xfrm>
          <a:prstGeom prst="rect">
            <a:avLst/>
          </a:prstGeom>
          <a:noFill/>
          <a:ln w="9525">
            <a:noFill/>
            <a:miter lim="800000"/>
            <a:headEnd/>
            <a:tailEnd/>
          </a:ln>
        </p:spPr>
      </p:pic>
      <p:pic>
        <p:nvPicPr>
          <p:cNvPr id="10" name="Picture 63" descr="FLOWR004"/>
          <p:cNvPicPr>
            <a:picLocks noChangeAspect="1" noChangeArrowheads="1" noCrop="1"/>
          </p:cNvPicPr>
          <p:nvPr/>
        </p:nvPicPr>
        <p:blipFill>
          <a:blip r:embed="rId2"/>
          <a:srcRect/>
          <a:stretch>
            <a:fillRect/>
          </a:stretch>
        </p:blipFill>
        <p:spPr bwMode="auto">
          <a:xfrm rot="21370937">
            <a:off x="8357477" y="5891922"/>
            <a:ext cx="762000" cy="762000"/>
          </a:xfrm>
          <a:prstGeom prst="rect">
            <a:avLst/>
          </a:prstGeom>
          <a:noFill/>
          <a:ln w="9525">
            <a:noFill/>
            <a:miter lim="800000"/>
            <a:headEnd/>
            <a:tailEnd/>
          </a:ln>
        </p:spPr>
      </p:pic>
      <p:pic>
        <p:nvPicPr>
          <p:cNvPr id="11" name="Picture 63" descr="FLOWR004"/>
          <p:cNvPicPr>
            <a:picLocks noChangeAspect="1" noChangeArrowheads="1" noCrop="1"/>
          </p:cNvPicPr>
          <p:nvPr/>
        </p:nvPicPr>
        <p:blipFill>
          <a:blip r:embed="rId2"/>
          <a:srcRect/>
          <a:stretch>
            <a:fillRect/>
          </a:stretch>
        </p:blipFill>
        <p:spPr bwMode="auto">
          <a:xfrm rot="21370937">
            <a:off x="7720723" y="5891923"/>
            <a:ext cx="762000" cy="762000"/>
          </a:xfrm>
          <a:prstGeom prst="rect">
            <a:avLst/>
          </a:prstGeom>
          <a:noFill/>
          <a:ln w="9525">
            <a:noFill/>
            <a:miter lim="800000"/>
            <a:headEnd/>
            <a:tailEnd/>
          </a:ln>
        </p:spPr>
      </p:pic>
      <p:pic>
        <p:nvPicPr>
          <p:cNvPr id="12" name="Picture 63" descr="FLOWR004"/>
          <p:cNvPicPr>
            <a:picLocks noChangeAspect="1" noChangeArrowheads="1" noCrop="1"/>
          </p:cNvPicPr>
          <p:nvPr/>
        </p:nvPicPr>
        <p:blipFill>
          <a:blip r:embed="rId2"/>
          <a:srcRect/>
          <a:stretch>
            <a:fillRect/>
          </a:stretch>
        </p:blipFill>
        <p:spPr bwMode="auto">
          <a:xfrm rot="21370937">
            <a:off x="8101722" y="5815723"/>
            <a:ext cx="762000" cy="762000"/>
          </a:xfrm>
          <a:prstGeom prst="rect">
            <a:avLst/>
          </a:prstGeom>
          <a:noFill/>
          <a:ln w="9525">
            <a:noFill/>
            <a:miter lim="800000"/>
            <a:headEnd/>
            <a:tailEnd/>
          </a:ln>
        </p:spPr>
      </p:pic>
      <p:sp>
        <p:nvSpPr>
          <p:cNvPr id="15" name="Flowchart: Process 14"/>
          <p:cNvSpPr/>
          <p:nvPr/>
        </p:nvSpPr>
        <p:spPr>
          <a:xfrm>
            <a:off x="152400" y="152400"/>
            <a:ext cx="8839200" cy="6553200"/>
          </a:xfrm>
          <a:prstGeom prst="flowChartProcess">
            <a:avLst/>
          </a:prstGeom>
          <a:noFill/>
          <a:ln w="762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381000" y="457200"/>
            <a:ext cx="8077200" cy="769441"/>
          </a:xfrm>
          <a:prstGeom prst="rect">
            <a:avLst/>
          </a:prstGeom>
          <a:noFill/>
        </p:spPr>
        <p:txBody>
          <a:bodyPr wrap="square" rtlCol="0">
            <a:spAutoFit/>
          </a:bodyPr>
          <a:lstStyle/>
          <a:p>
            <a:pPr algn="ctr"/>
            <a:r>
              <a:rPr lang="en-US" sz="2200" b="1" dirty="0" smtClean="0">
                <a:solidFill>
                  <a:srgbClr val="FF0000"/>
                </a:solidFill>
              </a:rPr>
              <a:t>2. Listen to the talk again and write answers to the questions below.</a:t>
            </a:r>
          </a:p>
          <a:p>
            <a:pPr algn="ctr"/>
            <a:r>
              <a:rPr lang="en-US" sz="2200" b="1" dirty="0" smtClean="0">
                <a:solidFill>
                  <a:srgbClr val="FF0000"/>
                </a:solidFill>
              </a:rPr>
              <a:t>(Ex. 3/p. 55) </a:t>
            </a:r>
            <a:endParaRPr lang="en-US" sz="2200" b="1" dirty="0">
              <a:solidFill>
                <a:srgbClr val="FF0000"/>
              </a:solidFill>
            </a:endParaRPr>
          </a:p>
        </p:txBody>
      </p:sp>
      <p:sp>
        <p:nvSpPr>
          <p:cNvPr id="14" name="TextBox 13"/>
          <p:cNvSpPr txBox="1"/>
          <p:nvPr/>
        </p:nvSpPr>
        <p:spPr>
          <a:xfrm>
            <a:off x="609600" y="1295400"/>
            <a:ext cx="8001000" cy="517064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457200" indent="-457200">
              <a:lnSpc>
                <a:spcPct val="150000"/>
              </a:lnSpc>
            </a:pPr>
            <a:r>
              <a:rPr lang="en-US" sz="2200" dirty="0" smtClean="0"/>
              <a:t>1. How different is Saint </a:t>
            </a:r>
            <a:r>
              <a:rPr lang="en-US" sz="2200" dirty="0" err="1" smtClean="0"/>
              <a:t>Giong</a:t>
            </a:r>
            <a:r>
              <a:rPr lang="en-US" sz="2200" dirty="0" smtClean="0"/>
              <a:t> from other heroes in Viet Nam?</a:t>
            </a:r>
          </a:p>
          <a:p>
            <a:pPr marL="457200" indent="-457200">
              <a:lnSpc>
                <a:spcPct val="150000"/>
              </a:lnSpc>
            </a:pPr>
            <a:endParaRPr lang="en-US" sz="2200" dirty="0" smtClean="0"/>
          </a:p>
          <a:p>
            <a:pPr>
              <a:lnSpc>
                <a:spcPct val="150000"/>
              </a:lnSpc>
            </a:pPr>
            <a:r>
              <a:rPr lang="en-US" sz="2200" dirty="0" smtClean="0"/>
              <a:t>2. When do the preparations for the festival begin?</a:t>
            </a:r>
          </a:p>
          <a:p>
            <a:pPr>
              <a:lnSpc>
                <a:spcPct val="150000"/>
              </a:lnSpc>
            </a:pPr>
            <a:endParaRPr lang="en-US" sz="2200" dirty="0" smtClean="0"/>
          </a:p>
          <a:p>
            <a:pPr>
              <a:lnSpc>
                <a:spcPct val="150000"/>
              </a:lnSpc>
            </a:pPr>
            <a:r>
              <a:rPr lang="en-US" sz="2200" dirty="0" smtClean="0"/>
              <a:t>3. What kind of ceremony takes place after the procession?</a:t>
            </a:r>
          </a:p>
          <a:p>
            <a:pPr>
              <a:lnSpc>
                <a:spcPct val="150000"/>
              </a:lnSpc>
            </a:pPr>
            <a:endParaRPr lang="en-US" sz="2200" dirty="0" smtClean="0"/>
          </a:p>
          <a:p>
            <a:pPr>
              <a:lnSpc>
                <a:spcPct val="150000"/>
              </a:lnSpc>
            </a:pPr>
            <a:r>
              <a:rPr lang="en-US" sz="2200" dirty="0" smtClean="0"/>
              <a:t>4. What happens when night fall?</a:t>
            </a:r>
          </a:p>
          <a:p>
            <a:pPr>
              <a:lnSpc>
                <a:spcPct val="150000"/>
              </a:lnSpc>
            </a:pPr>
            <a:endParaRPr lang="en-US" sz="2200" dirty="0" smtClean="0"/>
          </a:p>
          <a:p>
            <a:pPr>
              <a:lnSpc>
                <a:spcPct val="150000"/>
              </a:lnSpc>
            </a:pPr>
            <a:r>
              <a:rPr lang="en-US" sz="2200" dirty="0" smtClean="0"/>
              <a:t>5. How important is this festival?</a:t>
            </a:r>
          </a:p>
          <a:p>
            <a:pPr>
              <a:lnSpc>
                <a:spcPct val="150000"/>
              </a:lnSpc>
            </a:pPr>
            <a:endParaRPr lang="en-US" sz="2200" dirty="0"/>
          </a:p>
        </p:txBody>
      </p:sp>
      <p:sp>
        <p:nvSpPr>
          <p:cNvPr id="16" name="TextBox 15"/>
          <p:cNvSpPr txBox="1"/>
          <p:nvPr/>
        </p:nvSpPr>
        <p:spPr>
          <a:xfrm>
            <a:off x="914400" y="1752600"/>
            <a:ext cx="6934200" cy="769441"/>
          </a:xfrm>
          <a:prstGeom prst="rect">
            <a:avLst/>
          </a:prstGeom>
          <a:noFill/>
        </p:spPr>
        <p:txBody>
          <a:bodyPr wrap="square" rtlCol="0">
            <a:spAutoFit/>
          </a:bodyPr>
          <a:lstStyle/>
          <a:p>
            <a:pPr algn="ctr"/>
            <a:r>
              <a:rPr lang="en-US" sz="2200" dirty="0" smtClean="0">
                <a:solidFill>
                  <a:srgbClr val="FF0000"/>
                </a:solidFill>
              </a:rPr>
              <a:t>He </a:t>
            </a:r>
            <a:r>
              <a:rPr lang="en-US" sz="2200" smtClean="0">
                <a:solidFill>
                  <a:srgbClr val="FF0000"/>
                </a:solidFill>
              </a:rPr>
              <a:t>is  a </a:t>
            </a:r>
            <a:r>
              <a:rPr lang="en-US" sz="2200" dirty="0" smtClean="0">
                <a:solidFill>
                  <a:srgbClr val="FF0000"/>
                </a:solidFill>
              </a:rPr>
              <a:t>mythical hero because he grew from3 year – old child into a giant overnight.</a:t>
            </a:r>
            <a:endParaRPr lang="en-US" sz="2200" dirty="0">
              <a:solidFill>
                <a:srgbClr val="FF0000"/>
              </a:solidFill>
            </a:endParaRPr>
          </a:p>
        </p:txBody>
      </p:sp>
      <p:sp>
        <p:nvSpPr>
          <p:cNvPr id="17" name="TextBox 16"/>
          <p:cNvSpPr txBox="1"/>
          <p:nvPr/>
        </p:nvSpPr>
        <p:spPr>
          <a:xfrm>
            <a:off x="1371600" y="2895600"/>
            <a:ext cx="6096000" cy="430887"/>
          </a:xfrm>
          <a:prstGeom prst="rect">
            <a:avLst/>
          </a:prstGeom>
          <a:noFill/>
        </p:spPr>
        <p:txBody>
          <a:bodyPr wrap="square" rtlCol="0">
            <a:spAutoFit/>
          </a:bodyPr>
          <a:lstStyle/>
          <a:p>
            <a:r>
              <a:rPr lang="en-US" sz="2200" dirty="0" smtClean="0">
                <a:solidFill>
                  <a:srgbClr val="FF0000"/>
                </a:solidFill>
              </a:rPr>
              <a:t>One month before the festival.</a:t>
            </a:r>
            <a:endParaRPr lang="en-US" sz="2200" dirty="0">
              <a:solidFill>
                <a:srgbClr val="FF0000"/>
              </a:solidFill>
            </a:endParaRPr>
          </a:p>
        </p:txBody>
      </p:sp>
      <p:sp>
        <p:nvSpPr>
          <p:cNvPr id="18" name="TextBox 17"/>
          <p:cNvSpPr txBox="1"/>
          <p:nvPr/>
        </p:nvSpPr>
        <p:spPr>
          <a:xfrm>
            <a:off x="1371600" y="3810000"/>
            <a:ext cx="6096000" cy="430887"/>
          </a:xfrm>
          <a:prstGeom prst="rect">
            <a:avLst/>
          </a:prstGeom>
          <a:noFill/>
        </p:spPr>
        <p:txBody>
          <a:bodyPr wrap="square" rtlCol="0">
            <a:spAutoFit/>
          </a:bodyPr>
          <a:lstStyle/>
          <a:p>
            <a:r>
              <a:rPr lang="en-US" sz="2200" dirty="0" smtClean="0">
                <a:solidFill>
                  <a:srgbClr val="FF0000"/>
                </a:solidFill>
              </a:rPr>
              <a:t>A religious ceremony. </a:t>
            </a:r>
          </a:p>
        </p:txBody>
      </p:sp>
      <p:sp>
        <p:nvSpPr>
          <p:cNvPr id="19" name="TextBox 18"/>
          <p:cNvSpPr txBox="1"/>
          <p:nvPr/>
        </p:nvSpPr>
        <p:spPr>
          <a:xfrm>
            <a:off x="1219200" y="4876800"/>
            <a:ext cx="6096000" cy="430887"/>
          </a:xfrm>
          <a:prstGeom prst="rect">
            <a:avLst/>
          </a:prstGeom>
          <a:noFill/>
        </p:spPr>
        <p:txBody>
          <a:bodyPr wrap="square" rtlCol="0">
            <a:spAutoFit/>
          </a:bodyPr>
          <a:lstStyle/>
          <a:p>
            <a:r>
              <a:rPr lang="en-US" sz="2200" dirty="0" smtClean="0">
                <a:solidFill>
                  <a:srgbClr val="FF0000"/>
                </a:solidFill>
              </a:rPr>
              <a:t>There is a </a:t>
            </a:r>
            <a:r>
              <a:rPr lang="en-US" sz="2200" dirty="0" err="1" smtClean="0">
                <a:solidFill>
                  <a:srgbClr val="FF0000"/>
                </a:solidFill>
              </a:rPr>
              <a:t>cheo</a:t>
            </a:r>
            <a:r>
              <a:rPr lang="en-US" sz="2200" dirty="0" smtClean="0">
                <a:solidFill>
                  <a:srgbClr val="FF0000"/>
                </a:solidFill>
              </a:rPr>
              <a:t> performance.</a:t>
            </a:r>
          </a:p>
        </p:txBody>
      </p:sp>
      <p:sp>
        <p:nvSpPr>
          <p:cNvPr id="20" name="TextBox 19"/>
          <p:cNvSpPr txBox="1"/>
          <p:nvPr/>
        </p:nvSpPr>
        <p:spPr>
          <a:xfrm>
            <a:off x="1066800" y="5791200"/>
            <a:ext cx="6934200" cy="769441"/>
          </a:xfrm>
          <a:prstGeom prst="rect">
            <a:avLst/>
          </a:prstGeom>
          <a:noFill/>
        </p:spPr>
        <p:txBody>
          <a:bodyPr wrap="square" rtlCol="0">
            <a:spAutoFit/>
          </a:bodyPr>
          <a:lstStyle/>
          <a:p>
            <a:pPr algn="ctr"/>
            <a:r>
              <a:rPr lang="en-US" sz="2200" dirty="0" smtClean="0">
                <a:solidFill>
                  <a:srgbClr val="FF0000"/>
                </a:solidFill>
              </a:rPr>
              <a:t>This festival shows the love for our motherland and the preservation of our cultural heritage.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ox(in)">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box(in)">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box(in)">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box(in)">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box(in)">
                                      <p:cBhvr>
                                        <p:cTn id="2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P spid="19" grpId="0"/>
      <p:bldP spid="2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3" descr="FLOWR004"/>
          <p:cNvPicPr>
            <a:picLocks noChangeAspect="1" noChangeArrowheads="1" noCrop="1"/>
          </p:cNvPicPr>
          <p:nvPr/>
        </p:nvPicPr>
        <p:blipFill>
          <a:blip r:embed="rId2"/>
          <a:srcRect/>
          <a:stretch>
            <a:fillRect/>
          </a:stretch>
        </p:blipFill>
        <p:spPr bwMode="auto">
          <a:xfrm rot="21370937">
            <a:off x="8357479" y="5129922"/>
            <a:ext cx="762000" cy="762000"/>
          </a:xfrm>
          <a:prstGeom prst="rect">
            <a:avLst/>
          </a:prstGeom>
          <a:noFill/>
          <a:ln w="9525">
            <a:noFill/>
            <a:miter lim="800000"/>
            <a:headEnd/>
            <a:tailEnd/>
          </a:ln>
        </p:spPr>
      </p:pic>
      <p:pic>
        <p:nvPicPr>
          <p:cNvPr id="7" name="Picture 63" descr="FLOWR004"/>
          <p:cNvPicPr>
            <a:picLocks noChangeAspect="1" noChangeArrowheads="1" noCrop="1"/>
          </p:cNvPicPr>
          <p:nvPr/>
        </p:nvPicPr>
        <p:blipFill>
          <a:blip r:embed="rId2"/>
          <a:srcRect/>
          <a:stretch>
            <a:fillRect/>
          </a:stretch>
        </p:blipFill>
        <p:spPr bwMode="auto">
          <a:xfrm rot="21370937">
            <a:off x="8177921" y="5282323"/>
            <a:ext cx="762000" cy="762000"/>
          </a:xfrm>
          <a:prstGeom prst="rect">
            <a:avLst/>
          </a:prstGeom>
          <a:noFill/>
          <a:ln w="9525">
            <a:noFill/>
            <a:miter lim="800000"/>
            <a:headEnd/>
            <a:tailEnd/>
          </a:ln>
        </p:spPr>
      </p:pic>
      <p:pic>
        <p:nvPicPr>
          <p:cNvPr id="8" name="Picture 63" descr="FLOWR004"/>
          <p:cNvPicPr>
            <a:picLocks noChangeAspect="1" noChangeArrowheads="1" noCrop="1"/>
          </p:cNvPicPr>
          <p:nvPr/>
        </p:nvPicPr>
        <p:blipFill>
          <a:blip r:embed="rId2"/>
          <a:srcRect/>
          <a:stretch>
            <a:fillRect/>
          </a:stretch>
        </p:blipFill>
        <p:spPr bwMode="auto">
          <a:xfrm rot="21370937">
            <a:off x="8357477" y="5434722"/>
            <a:ext cx="762000" cy="762000"/>
          </a:xfrm>
          <a:prstGeom prst="rect">
            <a:avLst/>
          </a:prstGeom>
          <a:noFill/>
          <a:ln w="9525">
            <a:noFill/>
            <a:miter lim="800000"/>
            <a:headEnd/>
            <a:tailEnd/>
          </a:ln>
        </p:spPr>
      </p:pic>
      <p:pic>
        <p:nvPicPr>
          <p:cNvPr id="9" name="Picture 63" descr="FLOWR004"/>
          <p:cNvPicPr>
            <a:picLocks noChangeAspect="1" noChangeArrowheads="1" noCrop="1"/>
          </p:cNvPicPr>
          <p:nvPr/>
        </p:nvPicPr>
        <p:blipFill>
          <a:blip r:embed="rId2"/>
          <a:srcRect/>
          <a:stretch>
            <a:fillRect/>
          </a:stretch>
        </p:blipFill>
        <p:spPr bwMode="auto">
          <a:xfrm rot="21370937">
            <a:off x="7949322" y="5663323"/>
            <a:ext cx="762000" cy="762000"/>
          </a:xfrm>
          <a:prstGeom prst="rect">
            <a:avLst/>
          </a:prstGeom>
          <a:noFill/>
          <a:ln w="9525">
            <a:noFill/>
            <a:miter lim="800000"/>
            <a:headEnd/>
            <a:tailEnd/>
          </a:ln>
        </p:spPr>
      </p:pic>
      <p:pic>
        <p:nvPicPr>
          <p:cNvPr id="10" name="Picture 63" descr="FLOWR004"/>
          <p:cNvPicPr>
            <a:picLocks noChangeAspect="1" noChangeArrowheads="1" noCrop="1"/>
          </p:cNvPicPr>
          <p:nvPr/>
        </p:nvPicPr>
        <p:blipFill>
          <a:blip r:embed="rId2"/>
          <a:srcRect/>
          <a:stretch>
            <a:fillRect/>
          </a:stretch>
        </p:blipFill>
        <p:spPr bwMode="auto">
          <a:xfrm rot="21370937">
            <a:off x="8357477" y="5891922"/>
            <a:ext cx="762000" cy="762000"/>
          </a:xfrm>
          <a:prstGeom prst="rect">
            <a:avLst/>
          </a:prstGeom>
          <a:noFill/>
          <a:ln w="9525">
            <a:noFill/>
            <a:miter lim="800000"/>
            <a:headEnd/>
            <a:tailEnd/>
          </a:ln>
        </p:spPr>
      </p:pic>
      <p:pic>
        <p:nvPicPr>
          <p:cNvPr id="11" name="Picture 63" descr="FLOWR004"/>
          <p:cNvPicPr>
            <a:picLocks noChangeAspect="1" noChangeArrowheads="1" noCrop="1"/>
          </p:cNvPicPr>
          <p:nvPr/>
        </p:nvPicPr>
        <p:blipFill>
          <a:blip r:embed="rId2"/>
          <a:srcRect/>
          <a:stretch>
            <a:fillRect/>
          </a:stretch>
        </p:blipFill>
        <p:spPr bwMode="auto">
          <a:xfrm rot="21370937">
            <a:off x="7720723" y="5891923"/>
            <a:ext cx="762000" cy="762000"/>
          </a:xfrm>
          <a:prstGeom prst="rect">
            <a:avLst/>
          </a:prstGeom>
          <a:noFill/>
          <a:ln w="9525">
            <a:noFill/>
            <a:miter lim="800000"/>
            <a:headEnd/>
            <a:tailEnd/>
          </a:ln>
        </p:spPr>
      </p:pic>
      <p:pic>
        <p:nvPicPr>
          <p:cNvPr id="12" name="Picture 63" descr="FLOWR004"/>
          <p:cNvPicPr>
            <a:picLocks noChangeAspect="1" noChangeArrowheads="1" noCrop="1"/>
          </p:cNvPicPr>
          <p:nvPr/>
        </p:nvPicPr>
        <p:blipFill>
          <a:blip r:embed="rId2"/>
          <a:srcRect/>
          <a:stretch>
            <a:fillRect/>
          </a:stretch>
        </p:blipFill>
        <p:spPr bwMode="auto">
          <a:xfrm rot="21370937">
            <a:off x="8101722" y="5815723"/>
            <a:ext cx="762000" cy="762000"/>
          </a:xfrm>
          <a:prstGeom prst="rect">
            <a:avLst/>
          </a:prstGeom>
          <a:noFill/>
          <a:ln w="9525">
            <a:noFill/>
            <a:miter lim="800000"/>
            <a:headEnd/>
            <a:tailEnd/>
          </a:ln>
        </p:spPr>
      </p:pic>
      <p:sp>
        <p:nvSpPr>
          <p:cNvPr id="15" name="Flowchart: Process 14"/>
          <p:cNvSpPr/>
          <p:nvPr/>
        </p:nvSpPr>
        <p:spPr>
          <a:xfrm>
            <a:off x="152400" y="152400"/>
            <a:ext cx="8839200" cy="6553200"/>
          </a:xfrm>
          <a:prstGeom prst="flowChartProcess">
            <a:avLst/>
          </a:prstGeom>
          <a:noFill/>
          <a:ln w="762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1371600" y="228600"/>
            <a:ext cx="4876800" cy="523220"/>
          </a:xfrm>
          <a:prstGeom prst="rect">
            <a:avLst/>
          </a:prstGeom>
          <a:noFill/>
        </p:spPr>
        <p:txBody>
          <a:bodyPr wrap="square" lIns="91440" tIns="45720" rIns="91440" bIns="45720">
            <a:spAutoFit/>
          </a:bodyPr>
          <a:lstStyle/>
          <a:p>
            <a:pPr algn="ctr"/>
            <a:r>
              <a:rPr lang="en-US" sz="2800" b="1" cap="all" spc="0"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VnCooperH" pitchFamily="34" charset="0"/>
              </a:rPr>
              <a:t>III. WRITING</a:t>
            </a:r>
            <a:endParaRPr lang="en-US" sz="2800" b="1" cap="all" spc="0"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VnCooperH" pitchFamily="34" charset="0"/>
            </a:endParaRPr>
          </a:p>
        </p:txBody>
      </p:sp>
      <p:sp>
        <p:nvSpPr>
          <p:cNvPr id="13" name="TextBox 12"/>
          <p:cNvSpPr txBox="1"/>
          <p:nvPr/>
        </p:nvSpPr>
        <p:spPr>
          <a:xfrm>
            <a:off x="838200" y="3048000"/>
            <a:ext cx="5334000" cy="646331"/>
          </a:xfrm>
          <a:prstGeom prst="rect">
            <a:avLst/>
          </a:prstGeom>
          <a:noFill/>
        </p:spPr>
        <p:txBody>
          <a:bodyPr wrap="square" rtlCol="0">
            <a:spAutoFit/>
          </a:bodyPr>
          <a:lstStyle/>
          <a:p>
            <a:r>
              <a:rPr lang="en-US" b="1" dirty="0" smtClean="0"/>
              <a:t> </a:t>
            </a:r>
            <a:endParaRPr lang="en-US" dirty="0" smtClean="0"/>
          </a:p>
          <a:p>
            <a:endParaRPr lang="en-US" dirty="0"/>
          </a:p>
        </p:txBody>
      </p:sp>
      <p:sp>
        <p:nvSpPr>
          <p:cNvPr id="14" name="TextBox 13"/>
          <p:cNvSpPr txBox="1"/>
          <p:nvPr/>
        </p:nvSpPr>
        <p:spPr>
          <a:xfrm>
            <a:off x="533400" y="762000"/>
            <a:ext cx="7848600" cy="1107996"/>
          </a:xfrm>
          <a:prstGeom prst="rect">
            <a:avLst/>
          </a:prstGeom>
          <a:noFill/>
        </p:spPr>
        <p:txBody>
          <a:bodyPr wrap="square" rtlCol="0">
            <a:spAutoFit/>
          </a:bodyPr>
          <a:lstStyle/>
          <a:p>
            <a:pPr algn="ctr"/>
            <a:r>
              <a:rPr lang="en-US" sz="2200" b="1" dirty="0" smtClean="0">
                <a:solidFill>
                  <a:srgbClr val="FF0000"/>
                </a:solidFill>
              </a:rPr>
              <a:t>1. Ask Ss to work in pairs. Discuss with your partner the festival in Viet Nam that you like best. Use the web below to take notes.</a:t>
            </a:r>
          </a:p>
          <a:p>
            <a:pPr algn="ctr"/>
            <a:r>
              <a:rPr lang="en-US" sz="2200" b="1" dirty="0" smtClean="0">
                <a:solidFill>
                  <a:srgbClr val="FF0000"/>
                </a:solidFill>
              </a:rPr>
              <a:t>(Ex. 4/p. 55) </a:t>
            </a:r>
            <a:endParaRPr lang="en-US" sz="2200" b="1" dirty="0">
              <a:solidFill>
                <a:srgbClr val="FF0000"/>
              </a:solidFill>
            </a:endParaRPr>
          </a:p>
        </p:txBody>
      </p:sp>
      <p:sp>
        <p:nvSpPr>
          <p:cNvPr id="17" name="Oval 16"/>
          <p:cNvSpPr/>
          <p:nvPr/>
        </p:nvSpPr>
        <p:spPr>
          <a:xfrm>
            <a:off x="3352800" y="2819400"/>
            <a:ext cx="2743200" cy="18288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400" dirty="0" smtClean="0">
                <a:solidFill>
                  <a:srgbClr val="002060"/>
                </a:solidFill>
                <a:latin typeface=".VnBodoniH" pitchFamily="34" charset="0"/>
              </a:rPr>
              <a:t>I LIKE </a:t>
            </a:r>
          </a:p>
          <a:p>
            <a:pPr algn="ctr"/>
            <a:r>
              <a:rPr lang="en-US" sz="2400" dirty="0" smtClean="0">
                <a:solidFill>
                  <a:srgbClr val="002060"/>
                </a:solidFill>
                <a:latin typeface=".VnBodoniH" pitchFamily="34" charset="0"/>
              </a:rPr>
              <a:t>…………</a:t>
            </a:r>
          </a:p>
          <a:p>
            <a:pPr algn="ctr"/>
            <a:r>
              <a:rPr lang="en-US" sz="2400" dirty="0" smtClean="0">
                <a:solidFill>
                  <a:srgbClr val="002060"/>
                </a:solidFill>
                <a:latin typeface=".VnBodoniH" pitchFamily="34" charset="0"/>
              </a:rPr>
              <a:t>FESTIVAL </a:t>
            </a:r>
            <a:endParaRPr lang="en-US" sz="2400" dirty="0">
              <a:solidFill>
                <a:srgbClr val="002060"/>
              </a:solidFill>
              <a:latin typeface=".VnBodoniH" pitchFamily="34" charset="0"/>
            </a:endParaRPr>
          </a:p>
        </p:txBody>
      </p:sp>
      <p:sp>
        <p:nvSpPr>
          <p:cNvPr id="18" name="Rounded Rectangle 17"/>
          <p:cNvSpPr/>
          <p:nvPr/>
        </p:nvSpPr>
        <p:spPr>
          <a:xfrm>
            <a:off x="381000" y="2057400"/>
            <a:ext cx="2590800" cy="685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000" dirty="0" smtClean="0">
                <a:solidFill>
                  <a:srgbClr val="FF0000"/>
                </a:solidFill>
              </a:rPr>
              <a:t>It’s held in _______</a:t>
            </a:r>
            <a:endParaRPr lang="en-US" sz="2000" dirty="0">
              <a:solidFill>
                <a:srgbClr val="FF0000"/>
              </a:solidFill>
            </a:endParaRPr>
          </a:p>
        </p:txBody>
      </p:sp>
      <p:sp>
        <p:nvSpPr>
          <p:cNvPr id="19" name="Rounded Rectangle 18"/>
          <p:cNvSpPr/>
          <p:nvPr/>
        </p:nvSpPr>
        <p:spPr>
          <a:xfrm>
            <a:off x="5257800" y="1600200"/>
            <a:ext cx="2590800" cy="685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000" dirty="0" smtClean="0">
                <a:solidFill>
                  <a:srgbClr val="FF0000"/>
                </a:solidFill>
              </a:rPr>
              <a:t>It’s held on _______</a:t>
            </a:r>
            <a:endParaRPr lang="en-US" sz="2000" dirty="0">
              <a:solidFill>
                <a:srgbClr val="FF0000"/>
              </a:solidFill>
            </a:endParaRPr>
          </a:p>
        </p:txBody>
      </p:sp>
      <p:sp>
        <p:nvSpPr>
          <p:cNvPr id="20" name="Rounded Rectangle 19"/>
          <p:cNvSpPr/>
          <p:nvPr/>
        </p:nvSpPr>
        <p:spPr>
          <a:xfrm>
            <a:off x="6172200" y="2514600"/>
            <a:ext cx="2590800" cy="685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000" dirty="0" smtClean="0">
                <a:solidFill>
                  <a:srgbClr val="FF0000"/>
                </a:solidFill>
              </a:rPr>
              <a:t>It worships _______</a:t>
            </a:r>
            <a:endParaRPr lang="en-US" sz="2000" dirty="0">
              <a:solidFill>
                <a:srgbClr val="FF0000"/>
              </a:solidFill>
            </a:endParaRPr>
          </a:p>
        </p:txBody>
      </p:sp>
      <p:sp>
        <p:nvSpPr>
          <p:cNvPr id="21" name="Rounded Rectangle 20"/>
          <p:cNvSpPr/>
          <p:nvPr/>
        </p:nvSpPr>
        <p:spPr>
          <a:xfrm>
            <a:off x="304800" y="3048000"/>
            <a:ext cx="2590800" cy="685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000" dirty="0" smtClean="0">
                <a:solidFill>
                  <a:srgbClr val="FF0000"/>
                </a:solidFill>
              </a:rPr>
              <a:t>It commemorates _______</a:t>
            </a:r>
            <a:endParaRPr lang="en-US" sz="2000" dirty="0">
              <a:solidFill>
                <a:srgbClr val="FF0000"/>
              </a:solidFill>
            </a:endParaRPr>
          </a:p>
        </p:txBody>
      </p:sp>
      <p:sp>
        <p:nvSpPr>
          <p:cNvPr id="22" name="Rounded Rectangle 21"/>
          <p:cNvSpPr/>
          <p:nvPr/>
        </p:nvSpPr>
        <p:spPr>
          <a:xfrm>
            <a:off x="533400" y="4191000"/>
            <a:ext cx="2590800" cy="685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000" dirty="0" smtClean="0">
                <a:solidFill>
                  <a:srgbClr val="FF0000"/>
                </a:solidFill>
              </a:rPr>
              <a:t>It’s impressive because _______</a:t>
            </a:r>
            <a:endParaRPr lang="en-US" sz="2000" dirty="0">
              <a:solidFill>
                <a:srgbClr val="FF0000"/>
              </a:solidFill>
            </a:endParaRPr>
          </a:p>
        </p:txBody>
      </p:sp>
      <p:sp>
        <p:nvSpPr>
          <p:cNvPr id="24" name="Rounded Rectangle 23"/>
          <p:cNvSpPr/>
          <p:nvPr/>
        </p:nvSpPr>
        <p:spPr>
          <a:xfrm>
            <a:off x="1066800" y="5410200"/>
            <a:ext cx="2590800" cy="685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000" dirty="0" smtClean="0">
                <a:solidFill>
                  <a:srgbClr val="FF0000"/>
                </a:solidFill>
              </a:rPr>
              <a:t>I like this festival because  _______</a:t>
            </a:r>
            <a:endParaRPr lang="en-US" sz="2000" dirty="0">
              <a:solidFill>
                <a:srgbClr val="FF0000"/>
              </a:solidFill>
            </a:endParaRPr>
          </a:p>
        </p:txBody>
      </p:sp>
      <p:sp>
        <p:nvSpPr>
          <p:cNvPr id="25" name="Rounded Rectangle 24"/>
          <p:cNvSpPr/>
          <p:nvPr/>
        </p:nvSpPr>
        <p:spPr>
          <a:xfrm>
            <a:off x="4419600" y="5638800"/>
            <a:ext cx="2590800" cy="685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000" dirty="0" smtClean="0">
                <a:solidFill>
                  <a:srgbClr val="FF0000"/>
                </a:solidFill>
              </a:rPr>
              <a:t>I also like it because _______</a:t>
            </a:r>
            <a:endParaRPr lang="en-US" sz="2000" dirty="0">
              <a:solidFill>
                <a:srgbClr val="FF0000"/>
              </a:solidFill>
            </a:endParaRPr>
          </a:p>
        </p:txBody>
      </p:sp>
      <p:sp>
        <p:nvSpPr>
          <p:cNvPr id="26" name="Rounded Rectangle 25"/>
          <p:cNvSpPr/>
          <p:nvPr/>
        </p:nvSpPr>
        <p:spPr>
          <a:xfrm>
            <a:off x="6248400" y="3505200"/>
            <a:ext cx="2590800" cy="1828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solidFill>
                  <a:srgbClr val="FF0000"/>
                </a:solidFill>
              </a:rPr>
              <a:t>The main activities are</a:t>
            </a:r>
          </a:p>
          <a:p>
            <a:pPr marL="457200" indent="-457200">
              <a:buAutoNum type="arabicPeriod"/>
            </a:pPr>
            <a:r>
              <a:rPr lang="en-US" sz="2000" dirty="0" smtClean="0">
                <a:solidFill>
                  <a:srgbClr val="FF0000"/>
                </a:solidFill>
              </a:rPr>
              <a:t>___________</a:t>
            </a:r>
          </a:p>
          <a:p>
            <a:pPr marL="457200" indent="-457200">
              <a:buAutoNum type="arabicPeriod"/>
            </a:pPr>
            <a:r>
              <a:rPr lang="en-US" sz="2000" dirty="0" smtClean="0">
                <a:solidFill>
                  <a:srgbClr val="FF0000"/>
                </a:solidFill>
              </a:rPr>
              <a:t>___________</a:t>
            </a:r>
          </a:p>
          <a:p>
            <a:pPr marL="457200" indent="-457200">
              <a:buAutoNum type="arabicPeriod"/>
            </a:pPr>
            <a:r>
              <a:rPr lang="en-US" sz="2000" dirty="0" smtClean="0">
                <a:solidFill>
                  <a:srgbClr val="FF0000"/>
                </a:solidFill>
              </a:rPr>
              <a:t>___________</a:t>
            </a:r>
          </a:p>
          <a:p>
            <a:pPr marL="457200" indent="-457200">
              <a:buAutoNum type="arabicPeriod"/>
            </a:pPr>
            <a:endParaRPr lang="en-US" sz="2000" dirty="0">
              <a:solidFill>
                <a:srgbClr val="FF0000"/>
              </a:solidFill>
            </a:endParaRPr>
          </a:p>
        </p:txBody>
      </p:sp>
      <p:cxnSp>
        <p:nvCxnSpPr>
          <p:cNvPr id="28" name="Straight Connector 27"/>
          <p:cNvCxnSpPr/>
          <p:nvPr/>
        </p:nvCxnSpPr>
        <p:spPr>
          <a:xfrm>
            <a:off x="3048000" y="2743200"/>
            <a:ext cx="609600" cy="38100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2971800" y="3352800"/>
            <a:ext cx="457200" cy="7620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2667000" y="3810000"/>
            <a:ext cx="609600" cy="22860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V="1">
            <a:off x="3048000" y="4572000"/>
            <a:ext cx="838200" cy="76200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5400000">
            <a:off x="4648200" y="5029200"/>
            <a:ext cx="838200" cy="7620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486400" y="4495800"/>
            <a:ext cx="609600" cy="38100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V="1">
            <a:off x="5562600" y="2743200"/>
            <a:ext cx="609600" cy="19050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V="1">
            <a:off x="5181600" y="2362200"/>
            <a:ext cx="457200" cy="38100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Example</a:t>
            </a:r>
            <a:endParaRPr lang="en-US"/>
          </a:p>
        </p:txBody>
      </p:sp>
      <p:sp>
        <p:nvSpPr>
          <p:cNvPr id="3" name="Content Placeholder 2"/>
          <p:cNvSpPr>
            <a:spLocks noGrp="1"/>
          </p:cNvSpPr>
          <p:nvPr>
            <p:ph idx="1"/>
          </p:nvPr>
        </p:nvSpPr>
        <p:spPr/>
        <p:txBody>
          <a:bodyPr>
            <a:normAutofit fontScale="92500" lnSpcReduction="10000"/>
          </a:bodyPr>
          <a:lstStyle/>
          <a:p>
            <a:pPr marL="0" indent="0" algn="just">
              <a:buNone/>
            </a:pPr>
            <a:r>
              <a:rPr lang="en-US"/>
              <a:t>I like the Tet festival </a:t>
            </a:r>
          </a:p>
          <a:p>
            <a:pPr marL="0" indent="0" algn="just">
              <a:buNone/>
            </a:pPr>
            <a:r>
              <a:rPr lang="en-US"/>
              <a:t>It’s held in February (or the first lunar month)</a:t>
            </a:r>
          </a:p>
          <a:p>
            <a:pPr marL="0" indent="0" algn="just">
              <a:buNone/>
            </a:pPr>
            <a:r>
              <a:rPr lang="en-US"/>
              <a:t>In this festival, Vietnamese people worships their ancestors .The main activities are farewell ceremony for the Kitchen Gods (Ong Tao), New Year's Eve, the aura of the earth, giving away red envelopes (filled with lucky money) and making offers for the ancestors. I like it because it’s valuable time for every family to gather and enjoy a happy festival.</a:t>
            </a:r>
          </a:p>
          <a:p>
            <a:pPr marL="0" indent="0" algn="just">
              <a:buNone/>
            </a:pPr>
            <a:endParaRPr lang="en-US"/>
          </a:p>
        </p:txBody>
      </p:sp>
    </p:spTree>
    <p:extLst>
      <p:ext uri="{BB962C8B-B14F-4D97-AF65-F5344CB8AC3E}">
        <p14:creationId xmlns:p14="http://schemas.microsoft.com/office/powerpoint/2010/main" val="12835740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2407</TotalTime>
  <Words>690</Words>
  <Application>Microsoft Office PowerPoint</Application>
  <PresentationFormat>On-screen Show (4:3)</PresentationFormat>
  <Paragraphs>116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WELCOME TO OUR CLASS</vt:lpstr>
      <vt:lpstr>PowerPoint Presentation</vt:lpstr>
      <vt:lpstr>PowerPoint Presentation</vt:lpstr>
      <vt:lpstr>PowerPoint Presentation</vt:lpstr>
      <vt:lpstr>Matching</vt:lpstr>
      <vt:lpstr>PowerPoint Presentation</vt:lpstr>
      <vt:lpstr>PowerPoint Presentation</vt:lpstr>
      <vt:lpstr>PowerPoint Presentation</vt:lpstr>
      <vt:lpstr>Example</vt:lpstr>
      <vt:lpstr>PowerPoint Presentation</vt:lpstr>
      <vt:lpstr>PowerPoint Presentation</vt:lpstr>
      <vt:lpstr>PowerPoint Presentation</vt:lpstr>
      <vt:lpstr>PowerPoint Presentation</vt:lpstr>
      <vt:lpstr>PowerPoint Presentation</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MY CLASS</dc:title>
  <dc:creator>Mr</dc:creator>
  <cp:lastModifiedBy>C.Vang</cp:lastModifiedBy>
  <cp:revision>262</cp:revision>
  <dcterms:created xsi:type="dcterms:W3CDTF">2015-08-01T15:00:19Z</dcterms:created>
  <dcterms:modified xsi:type="dcterms:W3CDTF">2020-04-06T14:58:21Z</dcterms:modified>
</cp:coreProperties>
</file>