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0"/>
  </p:notesMasterIdLst>
  <p:sldIdLst>
    <p:sldId id="258" r:id="rId2"/>
    <p:sldId id="276" r:id="rId3"/>
    <p:sldId id="290" r:id="rId4"/>
    <p:sldId id="261" r:id="rId5"/>
    <p:sldId id="262" r:id="rId6"/>
    <p:sldId id="277" r:id="rId7"/>
    <p:sldId id="265" r:id="rId8"/>
    <p:sldId id="268" r:id="rId9"/>
    <p:sldId id="266" r:id="rId10"/>
    <p:sldId id="293" r:id="rId11"/>
    <p:sldId id="294" r:id="rId12"/>
    <p:sldId id="302" r:id="rId13"/>
    <p:sldId id="296" r:id="rId14"/>
    <p:sldId id="303" r:id="rId15"/>
    <p:sldId id="271" r:id="rId16"/>
    <p:sldId id="273" r:id="rId17"/>
    <p:sldId id="274" r:id="rId18"/>
    <p:sldId id="275" r:id="rId19"/>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FFFF"/>
    <a:srgbClr val="800000"/>
    <a:srgbClr val="FFCC00"/>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2" autoAdjust="0"/>
    <p:restoredTop sz="9466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07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32EE3C27-121D-4326-A421-13810F1945FB}" type="slidenum">
              <a:rPr lang="en-US"/>
              <a:pPr>
                <a:defRPr/>
              </a:pPr>
              <a:t>‹#›</a:t>
            </a:fld>
            <a:endParaRPr lang="en-US"/>
          </a:p>
        </p:txBody>
      </p:sp>
    </p:spTree>
    <p:extLst>
      <p:ext uri="{BB962C8B-B14F-4D97-AF65-F5344CB8AC3E}">
        <p14:creationId xmlns:p14="http://schemas.microsoft.com/office/powerpoint/2010/main" val="3350984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731594B7-7097-492E-9373-61834F85F7DE}" type="slidenum">
              <a:rPr lang="en-US"/>
              <a:pPr>
                <a:defRPr/>
              </a:pPr>
              <a:t>‹#›</a:t>
            </a:fld>
            <a:endParaRPr lang="en-US"/>
          </a:p>
        </p:txBody>
      </p:sp>
    </p:spTree>
    <p:extLst>
      <p:ext uri="{BB962C8B-B14F-4D97-AF65-F5344CB8AC3E}">
        <p14:creationId xmlns:p14="http://schemas.microsoft.com/office/powerpoint/2010/main" val="271235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F105C3B-7157-4480-9B1B-46AC919AB77A}" type="slidenum">
              <a:rPr lang="en-US"/>
              <a:pPr>
                <a:defRPr/>
              </a:pPr>
              <a:t>‹#›</a:t>
            </a:fld>
            <a:endParaRPr lang="en-US"/>
          </a:p>
        </p:txBody>
      </p:sp>
    </p:spTree>
    <p:extLst>
      <p:ext uri="{BB962C8B-B14F-4D97-AF65-F5344CB8AC3E}">
        <p14:creationId xmlns:p14="http://schemas.microsoft.com/office/powerpoint/2010/main" val="2901197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ABAD7C5-E4ED-4B22-8094-AB04438D2D95}" type="slidenum">
              <a:rPr lang="en-US"/>
              <a:pPr>
                <a:defRPr/>
              </a:pPr>
              <a:t>‹#›</a:t>
            </a:fld>
            <a:endParaRPr lang="en-US"/>
          </a:p>
        </p:txBody>
      </p:sp>
    </p:spTree>
    <p:extLst>
      <p:ext uri="{BB962C8B-B14F-4D97-AF65-F5344CB8AC3E}">
        <p14:creationId xmlns:p14="http://schemas.microsoft.com/office/powerpoint/2010/main" val="1231367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E4408B4-A122-465D-8C63-28021C05B920}" type="slidenum">
              <a:rPr lang="en-US"/>
              <a:pPr>
                <a:defRPr/>
              </a:pPr>
              <a:t>‹#›</a:t>
            </a:fld>
            <a:endParaRPr lang="en-US"/>
          </a:p>
        </p:txBody>
      </p:sp>
    </p:spTree>
    <p:extLst>
      <p:ext uri="{BB962C8B-B14F-4D97-AF65-F5344CB8AC3E}">
        <p14:creationId xmlns:p14="http://schemas.microsoft.com/office/powerpoint/2010/main" val="7200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A521E14-3BED-44C6-A56A-D2F4F9B65C20}" type="slidenum">
              <a:rPr lang="en-US"/>
              <a:pPr>
                <a:defRPr/>
              </a:pPr>
              <a:t>‹#›</a:t>
            </a:fld>
            <a:endParaRPr lang="en-US"/>
          </a:p>
        </p:txBody>
      </p:sp>
    </p:spTree>
    <p:extLst>
      <p:ext uri="{BB962C8B-B14F-4D97-AF65-F5344CB8AC3E}">
        <p14:creationId xmlns:p14="http://schemas.microsoft.com/office/powerpoint/2010/main" val="429254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E15C118A-AD88-4740-9B07-43D6E214049E}" type="slidenum">
              <a:rPr lang="en-US"/>
              <a:pPr>
                <a:defRPr/>
              </a:pPr>
              <a:t>‹#›</a:t>
            </a:fld>
            <a:endParaRPr lang="en-US"/>
          </a:p>
        </p:txBody>
      </p:sp>
    </p:spTree>
    <p:extLst>
      <p:ext uri="{BB962C8B-B14F-4D97-AF65-F5344CB8AC3E}">
        <p14:creationId xmlns:p14="http://schemas.microsoft.com/office/powerpoint/2010/main" val="427055834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0C342DB-7EB3-4C99-801C-5DBB48A141E8}" type="slidenum">
              <a:rPr lang="en-US"/>
              <a:pPr>
                <a:defRPr/>
              </a:pPr>
              <a:t>‹#›</a:t>
            </a:fld>
            <a:endParaRPr lang="en-US"/>
          </a:p>
        </p:txBody>
      </p:sp>
    </p:spTree>
    <p:extLst>
      <p:ext uri="{BB962C8B-B14F-4D97-AF65-F5344CB8AC3E}">
        <p14:creationId xmlns:p14="http://schemas.microsoft.com/office/powerpoint/2010/main" val="171539940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65336E58-DB84-4517-ABB1-B502EF636535}" type="slidenum">
              <a:rPr lang="en-US"/>
              <a:pPr>
                <a:defRPr/>
              </a:pPr>
              <a:t>‹#›</a:t>
            </a:fld>
            <a:endParaRPr lang="en-US"/>
          </a:p>
        </p:txBody>
      </p:sp>
    </p:spTree>
    <p:extLst>
      <p:ext uri="{BB962C8B-B14F-4D97-AF65-F5344CB8AC3E}">
        <p14:creationId xmlns:p14="http://schemas.microsoft.com/office/powerpoint/2010/main" val="289715988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09C145E5-2BED-48B7-B537-B880C3DF30F2}" type="slidenum">
              <a:rPr lang="en-US"/>
              <a:pPr>
                <a:defRPr/>
              </a:pPr>
              <a:t>‹#›</a:t>
            </a:fld>
            <a:endParaRPr lang="en-US"/>
          </a:p>
        </p:txBody>
      </p:sp>
    </p:spTree>
    <p:extLst>
      <p:ext uri="{BB962C8B-B14F-4D97-AF65-F5344CB8AC3E}">
        <p14:creationId xmlns:p14="http://schemas.microsoft.com/office/powerpoint/2010/main" val="417890616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8D9C375-994A-40DD-924F-F6D0EC9E5DCD}" type="slidenum">
              <a:rPr lang="en-US"/>
              <a:pPr>
                <a:defRPr/>
              </a:pPr>
              <a:t>‹#›</a:t>
            </a:fld>
            <a:endParaRPr lang="en-US"/>
          </a:p>
        </p:txBody>
      </p:sp>
    </p:spTree>
    <p:extLst>
      <p:ext uri="{BB962C8B-B14F-4D97-AF65-F5344CB8AC3E}">
        <p14:creationId xmlns:p14="http://schemas.microsoft.com/office/powerpoint/2010/main" val="148071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768BC7F-511F-49ED-A157-F695318B6887}" type="slidenum">
              <a:rPr lang="en-US"/>
              <a:pPr>
                <a:defRPr/>
              </a:pPr>
              <a:t>‹#›</a:t>
            </a:fld>
            <a:endParaRPr lang="en-US"/>
          </a:p>
        </p:txBody>
      </p:sp>
    </p:spTree>
    <p:extLst>
      <p:ext uri="{BB962C8B-B14F-4D97-AF65-F5344CB8AC3E}">
        <p14:creationId xmlns:p14="http://schemas.microsoft.com/office/powerpoint/2010/main" val="205871936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46BF97E9-8C28-4727-9FA3-FDE165105F37}" type="slidenum">
              <a:rPr lang="en-US"/>
              <a:pPr>
                <a:defRPr/>
              </a:pPr>
              <a:t>‹#›</a:t>
            </a:fld>
            <a:endParaRPr lang="en-US"/>
          </a:p>
        </p:txBody>
      </p:sp>
    </p:spTree>
    <p:extLst>
      <p:ext uri="{BB962C8B-B14F-4D97-AF65-F5344CB8AC3E}">
        <p14:creationId xmlns:p14="http://schemas.microsoft.com/office/powerpoint/2010/main" val="299386420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0AEF4A75-5A55-4A55-806E-31BCC1A9BD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45" r:id="rId2"/>
    <p:sldLayoutId id="2147483750" r:id="rId3"/>
    <p:sldLayoutId id="2147483751" r:id="rId4"/>
    <p:sldLayoutId id="2147483752" r:id="rId5"/>
    <p:sldLayoutId id="2147483753" r:id="rId6"/>
    <p:sldLayoutId id="2147483746" r:id="rId7"/>
    <p:sldLayoutId id="2147483754" r:id="rId8"/>
    <p:sldLayoutId id="2147483755" r:id="rId9"/>
    <p:sldLayoutId id="2147483747" r:id="rId10"/>
    <p:sldLayoutId id="2147483748" r:id="rId11"/>
    <p:sldLayoutId id="2147483756" r:id="rId12"/>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819400" y="236538"/>
            <a:ext cx="3429000" cy="519112"/>
          </a:xfrm>
          <a:prstGeom prst="rect">
            <a:avLst/>
          </a:prstGeom>
          <a:solidFill>
            <a:srgbClr val="00FFFF"/>
          </a:solidFill>
          <a:ln w="9525">
            <a:noFill/>
            <a:miter lim="800000"/>
            <a:headEnd/>
            <a:tailEnd/>
          </a:ln>
          <a:effectLst/>
        </p:spPr>
        <p:txBody>
          <a:bodyPr>
            <a:spAutoFit/>
          </a:bodyPr>
          <a:lstStyle/>
          <a:p>
            <a:pPr>
              <a:spcBef>
                <a:spcPct val="50000"/>
              </a:spcBef>
              <a:defRPr/>
            </a:pPr>
            <a:r>
              <a:rPr lang="en-US" sz="2800" dirty="0">
                <a:effectLst>
                  <a:outerShdw blurRad="38100" dist="38100" dir="2700000" algn="tl">
                    <a:srgbClr val="FFFFFF"/>
                  </a:outerShdw>
                </a:effectLst>
                <a:latin typeface="Times New Roman" pitchFamily="18" charset="0"/>
                <a:cs typeface="Times New Roman" pitchFamily="18" charset="0"/>
              </a:rPr>
              <a:t>KIỂM TRA BÀI CŨ</a:t>
            </a:r>
          </a:p>
        </p:txBody>
      </p:sp>
      <p:sp>
        <p:nvSpPr>
          <p:cNvPr id="4102" name="Text Box 6"/>
          <p:cNvSpPr txBox="1">
            <a:spLocks noChangeArrowheads="1"/>
          </p:cNvSpPr>
          <p:nvPr/>
        </p:nvSpPr>
        <p:spPr bwMode="auto">
          <a:xfrm>
            <a:off x="228600" y="914400"/>
            <a:ext cx="922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u="sng">
                <a:solidFill>
                  <a:srgbClr val="FF3300"/>
                </a:solidFill>
                <a:latin typeface="Times New Roman" pitchFamily="18" charset="0"/>
                <a:cs typeface="Times New Roman" pitchFamily="18" charset="0"/>
              </a:rPr>
              <a:t>Câu 1</a:t>
            </a:r>
            <a:r>
              <a:rPr lang="en-US" sz="2800">
                <a:latin typeface="Times New Roman" pitchFamily="18" charset="0"/>
                <a:cs typeface="Times New Roman" pitchFamily="18" charset="0"/>
              </a:rPr>
              <a:t> : Hãy nêu những kết quả gây bởi tác dụng của lực.</a:t>
            </a:r>
          </a:p>
        </p:txBody>
      </p:sp>
      <p:sp>
        <p:nvSpPr>
          <p:cNvPr id="4103" name="Text Box 7"/>
          <p:cNvSpPr txBox="1">
            <a:spLocks noChangeArrowheads="1"/>
          </p:cNvSpPr>
          <p:nvPr/>
        </p:nvSpPr>
        <p:spPr bwMode="auto">
          <a:xfrm>
            <a:off x="152400" y="1905000"/>
            <a:ext cx="899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u="sng">
                <a:solidFill>
                  <a:srgbClr val="FF3300"/>
                </a:solidFill>
                <a:latin typeface="Times New Roman" pitchFamily="18" charset="0"/>
                <a:cs typeface="Times New Roman" pitchFamily="18" charset="0"/>
              </a:rPr>
              <a:t>Câu 2</a:t>
            </a:r>
            <a:r>
              <a:rPr lang="en-US" sz="2800">
                <a:latin typeface="Times New Roman" pitchFamily="18" charset="0"/>
                <a:cs typeface="Times New Roman" pitchFamily="18" charset="0"/>
              </a:rPr>
              <a:t> : Hãy nêu các ví dụ minh họa  cho các kết quả do tác  dụng</a:t>
            </a:r>
            <a:r>
              <a:rPr lang="en-US" sz="2800" b="0">
                <a:latin typeface="Times New Roman" pitchFamily="18" charset="0"/>
                <a:cs typeface="Times New Roman" pitchFamily="18" charset="0"/>
              </a:rPr>
              <a:t> </a:t>
            </a:r>
            <a:r>
              <a:rPr lang="en-US" sz="2800">
                <a:latin typeface="Times New Roman" pitchFamily="18" charset="0"/>
                <a:cs typeface="Times New Roman" pitchFamily="18" charset="0"/>
              </a:rPr>
              <a:t>của lực</a:t>
            </a:r>
            <a:r>
              <a:rPr lang="en-US" sz="2800" b="0">
                <a:latin typeface="Times New Roman" pitchFamily="18" charset="0"/>
                <a:cs typeface="Times New Roman" pitchFamily="18" charset="0"/>
              </a:rPr>
              <a:t> </a:t>
            </a:r>
            <a:r>
              <a:rPr lang="en-US" sz="2800">
                <a:latin typeface="Times New Roman" pitchFamily="18" charset="0"/>
                <a:cs typeface="Times New Roman" pitchFamily="18" charset="0"/>
              </a:rPr>
              <a:t>gây ra.</a:t>
            </a:r>
          </a:p>
        </p:txBody>
      </p:sp>
      <p:sp>
        <p:nvSpPr>
          <p:cNvPr id="4106" name="Text Box 10"/>
          <p:cNvSpPr txBox="1">
            <a:spLocks noChangeArrowheads="1"/>
          </p:cNvSpPr>
          <p:nvPr/>
        </p:nvSpPr>
        <p:spPr bwMode="auto">
          <a:xfrm>
            <a:off x="381000" y="1524000"/>
            <a:ext cx="876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800" u="sng">
                <a:solidFill>
                  <a:srgbClr val="0070C0"/>
                </a:solidFill>
                <a:latin typeface="Times New Roman" pitchFamily="18" charset="0"/>
              </a:rPr>
              <a:t>Trả lời</a:t>
            </a:r>
            <a:r>
              <a:rPr lang="en-US" sz="2800">
                <a:solidFill>
                  <a:srgbClr val="0070C0"/>
                </a:solidFill>
                <a:latin typeface="Times New Roman" pitchFamily="18" charset="0"/>
              </a:rPr>
              <a:t> : Lực tác dụng lên một vật có thể làm biến đổi chuyển động của vật đó hoặc làm vật bị biến dạng hoặc vừa làm biến đổi chuyển động của vật vừa làm vật bị biến dạng.</a:t>
            </a:r>
          </a:p>
        </p:txBody>
      </p:sp>
      <p:sp>
        <p:nvSpPr>
          <p:cNvPr id="4107" name="Text Box 11"/>
          <p:cNvSpPr txBox="1">
            <a:spLocks noChangeArrowheads="1"/>
          </p:cNvSpPr>
          <p:nvPr/>
        </p:nvSpPr>
        <p:spPr bwMode="auto">
          <a:xfrm>
            <a:off x="381000" y="3352800"/>
            <a:ext cx="8763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800" u="sng" dirty="0" err="1">
                <a:solidFill>
                  <a:srgbClr val="0070C0"/>
                </a:solidFill>
                <a:latin typeface="Times New Roman" pitchFamily="18" charset="0"/>
              </a:rPr>
              <a:t>Trả</a:t>
            </a:r>
            <a:r>
              <a:rPr lang="en-US" sz="2800" u="sng" dirty="0">
                <a:solidFill>
                  <a:srgbClr val="0070C0"/>
                </a:solidFill>
                <a:latin typeface="Times New Roman" pitchFamily="18" charset="0"/>
              </a:rPr>
              <a:t> </a:t>
            </a:r>
            <a:r>
              <a:rPr lang="en-US" sz="2800" u="sng" dirty="0" err="1">
                <a:solidFill>
                  <a:srgbClr val="0070C0"/>
                </a:solidFill>
                <a:latin typeface="Times New Roman" pitchFamily="18" charset="0"/>
              </a:rPr>
              <a:t>lời</a:t>
            </a:r>
            <a:r>
              <a:rPr lang="en-US" sz="2800" dirty="0">
                <a:solidFill>
                  <a:srgbClr val="0070C0"/>
                </a:solidFill>
                <a:latin typeface="Times New Roman" pitchFamily="18" charset="0"/>
              </a:rPr>
              <a:t>:</a:t>
            </a:r>
            <a:endParaRPr lang="en-US" sz="2800" u="sng" dirty="0">
              <a:solidFill>
                <a:srgbClr val="0070C0"/>
              </a:solidFill>
              <a:latin typeface="Times New Roman" pitchFamily="18" charset="0"/>
            </a:endParaRPr>
          </a:p>
          <a:p>
            <a:pPr eaLnBrk="1" hangingPunct="1"/>
            <a:r>
              <a:rPr lang="en-US" sz="2800" u="sng" dirty="0" err="1">
                <a:solidFill>
                  <a:srgbClr val="0070C0"/>
                </a:solidFill>
                <a:latin typeface="Times New Roman" pitchFamily="18" charset="0"/>
              </a:rPr>
              <a:t>Vd</a:t>
            </a:r>
            <a:r>
              <a:rPr lang="en-US" sz="2800" u="sng" dirty="0">
                <a:solidFill>
                  <a:srgbClr val="0070C0"/>
                </a:solidFill>
                <a:latin typeface="Times New Roman" pitchFamily="18" charset="0"/>
              </a:rPr>
              <a:t> 1</a:t>
            </a:r>
            <a:r>
              <a:rPr lang="en-US" sz="2800" dirty="0">
                <a:solidFill>
                  <a:srgbClr val="0070C0"/>
                </a:solidFill>
                <a:latin typeface="Times New Roman" pitchFamily="18" charset="0"/>
              </a:rPr>
              <a:t> : </a:t>
            </a:r>
            <a:r>
              <a:rPr lang="en-US" sz="2800" dirty="0" err="1">
                <a:solidFill>
                  <a:srgbClr val="0070C0"/>
                </a:solidFill>
                <a:latin typeface="Times New Roman" pitchFamily="18" charset="0"/>
              </a:rPr>
              <a:t>Xe</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đang</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chạy</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nếu</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thắng</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xe</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sẽ</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chạy</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chậm</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dần</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rồi</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dừng</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lại</a:t>
            </a:r>
            <a:r>
              <a:rPr lang="en-US" sz="2800" dirty="0">
                <a:solidFill>
                  <a:srgbClr val="0070C0"/>
                </a:solidFill>
                <a:latin typeface="Times New Roman" pitchFamily="18" charset="0"/>
              </a:rPr>
              <a:t>.</a:t>
            </a:r>
          </a:p>
          <a:p>
            <a:pPr eaLnBrk="1" hangingPunct="1"/>
            <a:r>
              <a:rPr lang="en-US" sz="2800" u="sng" dirty="0" err="1">
                <a:solidFill>
                  <a:srgbClr val="0070C0"/>
                </a:solidFill>
                <a:latin typeface="Times New Roman" pitchFamily="18" charset="0"/>
              </a:rPr>
              <a:t>Vd</a:t>
            </a:r>
            <a:r>
              <a:rPr lang="en-US" sz="2800" u="sng" dirty="0">
                <a:solidFill>
                  <a:srgbClr val="0070C0"/>
                </a:solidFill>
                <a:latin typeface="Times New Roman" pitchFamily="18" charset="0"/>
              </a:rPr>
              <a:t> 2</a:t>
            </a:r>
            <a:r>
              <a:rPr lang="en-US" sz="2800" dirty="0">
                <a:solidFill>
                  <a:srgbClr val="0070C0"/>
                </a:solidFill>
                <a:latin typeface="Times New Roman" pitchFamily="18" charset="0"/>
              </a:rPr>
              <a:t> : </a:t>
            </a:r>
            <a:r>
              <a:rPr lang="en-US" sz="2800" dirty="0" err="1">
                <a:solidFill>
                  <a:srgbClr val="0070C0"/>
                </a:solidFill>
                <a:latin typeface="Times New Roman" pitchFamily="18" charset="0"/>
              </a:rPr>
              <a:t>Kéo</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vào</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lò</a:t>
            </a:r>
            <a:r>
              <a:rPr lang="en-US" sz="2800" dirty="0">
                <a:solidFill>
                  <a:srgbClr val="0070C0"/>
                </a:solidFill>
                <a:latin typeface="Times New Roman" pitchFamily="18" charset="0"/>
              </a:rPr>
              <a:t> xo, </a:t>
            </a:r>
            <a:r>
              <a:rPr lang="en-US" sz="2800" dirty="0" err="1">
                <a:solidFill>
                  <a:srgbClr val="0070C0"/>
                </a:solidFill>
                <a:latin typeface="Times New Roman" pitchFamily="18" charset="0"/>
              </a:rPr>
              <a:t>lò</a:t>
            </a:r>
            <a:r>
              <a:rPr lang="en-US" sz="2800" dirty="0">
                <a:solidFill>
                  <a:srgbClr val="0070C0"/>
                </a:solidFill>
                <a:latin typeface="Times New Roman" pitchFamily="18" charset="0"/>
              </a:rPr>
              <a:t> xo </a:t>
            </a:r>
            <a:r>
              <a:rPr lang="en-US" sz="2800" dirty="0" err="1">
                <a:solidFill>
                  <a:srgbClr val="0070C0"/>
                </a:solidFill>
                <a:latin typeface="Times New Roman" pitchFamily="18" charset="0"/>
              </a:rPr>
              <a:t>sẽ</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dãn</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ra.</a:t>
            </a:r>
            <a:endParaRPr lang="en-US" sz="2800" dirty="0">
              <a:solidFill>
                <a:srgbClr val="0070C0"/>
              </a:solidFill>
              <a:latin typeface="Times New Roman" pitchFamily="18" charset="0"/>
            </a:endParaRPr>
          </a:p>
          <a:p>
            <a:pPr eaLnBrk="1" hangingPunct="1"/>
            <a:r>
              <a:rPr lang="en-US" sz="2800" u="sng" dirty="0" err="1">
                <a:solidFill>
                  <a:srgbClr val="0070C0"/>
                </a:solidFill>
                <a:latin typeface="Times New Roman" pitchFamily="18" charset="0"/>
              </a:rPr>
              <a:t>Vd</a:t>
            </a:r>
            <a:r>
              <a:rPr lang="en-US" sz="2800" u="sng" dirty="0">
                <a:solidFill>
                  <a:srgbClr val="0070C0"/>
                </a:solidFill>
                <a:latin typeface="Times New Roman" pitchFamily="18" charset="0"/>
              </a:rPr>
              <a:t> 3</a:t>
            </a:r>
            <a:r>
              <a:rPr lang="en-US" sz="2800" dirty="0">
                <a:solidFill>
                  <a:srgbClr val="0070C0"/>
                </a:solidFill>
                <a:latin typeface="Times New Roman" pitchFamily="18" charset="0"/>
              </a:rPr>
              <a:t> : </a:t>
            </a:r>
            <a:r>
              <a:rPr lang="en-US" sz="2800" dirty="0" err="1">
                <a:solidFill>
                  <a:srgbClr val="0070C0"/>
                </a:solidFill>
                <a:latin typeface="Times New Roman" pitchFamily="18" charset="0"/>
              </a:rPr>
              <a:t>Thả</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cục</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đất</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sét</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nó</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rơi</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xuống</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Khi</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chạm</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sàn</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nó</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dừng</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lại</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và</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bị</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biến</a:t>
            </a:r>
            <a:r>
              <a:rPr lang="en-US" sz="2800" dirty="0">
                <a:solidFill>
                  <a:srgbClr val="0070C0"/>
                </a:solidFill>
                <a:latin typeface="Times New Roman" pitchFamily="18" charset="0"/>
              </a:rPr>
              <a:t> </a:t>
            </a:r>
            <a:r>
              <a:rPr lang="en-US" sz="2800" dirty="0" err="1">
                <a:solidFill>
                  <a:srgbClr val="0070C0"/>
                </a:solidFill>
                <a:latin typeface="Times New Roman" pitchFamily="18" charset="0"/>
              </a:rPr>
              <a:t>dạng</a:t>
            </a:r>
            <a:endParaRPr lang="en-US" sz="2800" dirty="0">
              <a:solidFill>
                <a:srgbClr val="0070C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1000"/>
                                        <p:tgtEl>
                                          <p:spTgt spid="4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wipe(left)">
                                      <p:cBhvr>
                                        <p:cTn id="12" dur="1000"/>
                                        <p:tgtEl>
                                          <p:spTgt spid="4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grpId="1" nodeType="clickEffect">
                                  <p:stCondLst>
                                    <p:cond delay="0"/>
                                  </p:stCondLst>
                                  <p:childTnLst>
                                    <p:animMotion origin="layout" path="M -3.33333E-6 3.44126E-6 L -3.33333E-6 0.18432 " pathEditMode="relative" rAng="0" ptsTypes="AA">
                                      <p:cBhvr>
                                        <p:cTn id="16" dur="500" fill="hold"/>
                                        <p:tgtEl>
                                          <p:spTgt spid="4103"/>
                                        </p:tgtEl>
                                        <p:attrNameLst>
                                          <p:attrName>ppt_x</p:attrName>
                                          <p:attrName>ppt_y</p:attrName>
                                        </p:attrNameLst>
                                      </p:cBhvr>
                                      <p:rCtr x="0" y="9204"/>
                                    </p:animMotion>
                                  </p:childTnLst>
                                </p:cTn>
                              </p:par>
                            </p:childTnLst>
                          </p:cTn>
                        </p:par>
                        <p:par>
                          <p:cTn id="17" fill="hold" nodeType="afterGroup">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4106"/>
                                        </p:tgtEl>
                                        <p:attrNameLst>
                                          <p:attrName>style.visibility</p:attrName>
                                        </p:attrNameLst>
                                      </p:cBhvr>
                                      <p:to>
                                        <p:strVal val="visible"/>
                                      </p:to>
                                    </p:set>
                                    <p:anim calcmode="lin" valueType="num">
                                      <p:cBhvr additive="base">
                                        <p:cTn id="20" dur="500" fill="hold"/>
                                        <p:tgtEl>
                                          <p:spTgt spid="4106"/>
                                        </p:tgtEl>
                                        <p:attrNameLst>
                                          <p:attrName>ppt_x</p:attrName>
                                        </p:attrNameLst>
                                      </p:cBhvr>
                                      <p:tavLst>
                                        <p:tav tm="0">
                                          <p:val>
                                            <p:strVal val="#ppt_x"/>
                                          </p:val>
                                        </p:tav>
                                        <p:tav tm="100000">
                                          <p:val>
                                            <p:strVal val="#ppt_x"/>
                                          </p:val>
                                        </p:tav>
                                      </p:tavLst>
                                    </p:anim>
                                    <p:anim calcmode="lin" valueType="num">
                                      <p:cBhvr additive="base">
                                        <p:cTn id="21"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107"/>
                                        </p:tgtEl>
                                        <p:attrNameLst>
                                          <p:attrName>style.visibility</p:attrName>
                                        </p:attrNameLst>
                                      </p:cBhvr>
                                      <p:to>
                                        <p:strVal val="visible"/>
                                      </p:to>
                                    </p:set>
                                    <p:anim calcmode="lin" valueType="num">
                                      <p:cBhvr additive="base">
                                        <p:cTn id="26" dur="500" fill="hold"/>
                                        <p:tgtEl>
                                          <p:spTgt spid="4107"/>
                                        </p:tgtEl>
                                        <p:attrNameLst>
                                          <p:attrName>ppt_x</p:attrName>
                                        </p:attrNameLst>
                                      </p:cBhvr>
                                      <p:tavLst>
                                        <p:tav tm="0">
                                          <p:val>
                                            <p:strVal val="#ppt_x"/>
                                          </p:val>
                                        </p:tav>
                                        <p:tav tm="100000">
                                          <p:val>
                                            <p:strVal val="#ppt_x"/>
                                          </p:val>
                                        </p:tav>
                                      </p:tavLst>
                                    </p:anim>
                                    <p:anim calcmode="lin" valueType="num">
                                      <p:cBhvr additive="base">
                                        <p:cTn id="27"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p:bldP spid="4103" grpId="1"/>
      <p:bldP spid="4106" grpId="0"/>
      <p:bldP spid="41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a:off x="2727960" y="533400"/>
            <a:ext cx="466344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811" name="Text Box 3"/>
          <p:cNvSpPr txBox="1">
            <a:spLocks noChangeArrowheads="1"/>
          </p:cNvSpPr>
          <p:nvPr/>
        </p:nvSpPr>
        <p:spPr bwMode="auto">
          <a:xfrm>
            <a:off x="228600" y="609600"/>
            <a:ext cx="55626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I. </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TRỌNG LỰC LÀ GÌ ?</a:t>
            </a:r>
            <a:endParaRPr lang="en-US" sz="2800" dirty="0">
              <a:solidFill>
                <a:srgbClr val="0070C0"/>
              </a:solidFill>
              <a:effectLst>
                <a:outerShdw blurRad="38100" dist="38100" dir="2700000" algn="tl">
                  <a:srgbClr val="C0C0C0"/>
                </a:outerShdw>
              </a:effectLst>
              <a:latin typeface="Times New Roman" pitchFamily="18" charset="0"/>
              <a:cs typeface="Times New Roman" pitchFamily="18" charset="0"/>
            </a:endParaRPr>
          </a:p>
        </p:txBody>
      </p:sp>
      <p:sp>
        <p:nvSpPr>
          <p:cNvPr id="119812" name="Text Box 4"/>
          <p:cNvSpPr txBox="1">
            <a:spLocks noChangeArrowheads="1"/>
          </p:cNvSpPr>
          <p:nvPr/>
        </p:nvSpPr>
        <p:spPr bwMode="auto">
          <a:xfrm>
            <a:off x="381000" y="971550"/>
            <a:ext cx="3048000" cy="523875"/>
          </a:xfrm>
          <a:prstGeom prst="rect">
            <a:avLst/>
          </a:prstGeom>
          <a:noFill/>
          <a:ln w="9525">
            <a:noFill/>
            <a:miter lim="800000"/>
            <a:headEnd/>
            <a:tailEnd/>
          </a:ln>
          <a:effectLst/>
        </p:spPr>
        <p:txBody>
          <a:bodyPr>
            <a:spAutoFit/>
          </a:bodyPr>
          <a:lstStyle/>
          <a:p>
            <a:pPr>
              <a:spcBef>
                <a:spcPct val="50000"/>
              </a:spcBef>
              <a:defRPr/>
            </a:pPr>
            <a:r>
              <a:rPr lang="en-US" sz="2800" b="0" dirty="0">
                <a:solidFill>
                  <a:srgbClr val="0070C0"/>
                </a:solidFill>
                <a:latin typeface="Times New Roman" pitchFamily="18" charset="0"/>
                <a:cs typeface="Times New Roman" pitchFamily="18" charset="0"/>
              </a:rPr>
              <a:t> </a:t>
            </a: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1.</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Thí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nghiệm</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119813" name="Text Box 5"/>
          <p:cNvSpPr txBox="1">
            <a:spLocks noChangeArrowheads="1"/>
          </p:cNvSpPr>
          <p:nvPr/>
        </p:nvSpPr>
        <p:spPr bwMode="auto">
          <a:xfrm>
            <a:off x="381000" y="1371600"/>
            <a:ext cx="25146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 2.</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Kết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luận</a:t>
            </a: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119816" name="Text Box 8"/>
          <p:cNvSpPr txBox="1">
            <a:spLocks noChangeArrowheads="1"/>
          </p:cNvSpPr>
          <p:nvPr/>
        </p:nvSpPr>
        <p:spPr bwMode="auto">
          <a:xfrm>
            <a:off x="381000" y="3429000"/>
            <a:ext cx="78486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II. </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PHƯƠNG VÀ CHIỀU CỦA TRỌNG LỰC:</a:t>
            </a:r>
          </a:p>
        </p:txBody>
      </p:sp>
      <p:sp>
        <p:nvSpPr>
          <p:cNvPr id="119817" name="Text Box 9"/>
          <p:cNvSpPr txBox="1">
            <a:spLocks noChangeArrowheads="1"/>
          </p:cNvSpPr>
          <p:nvPr/>
        </p:nvSpPr>
        <p:spPr bwMode="auto">
          <a:xfrm>
            <a:off x="685800" y="4038600"/>
            <a:ext cx="55626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1.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Phương</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và</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chiều</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của</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trọng</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lực</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119819" name="Text Box 11"/>
          <p:cNvSpPr txBox="1">
            <a:spLocks noChangeArrowheads="1"/>
          </p:cNvSpPr>
          <p:nvPr/>
        </p:nvSpPr>
        <p:spPr bwMode="auto">
          <a:xfrm>
            <a:off x="685800" y="4495800"/>
            <a:ext cx="55626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2.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Kết</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luận</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119820" name="Text Box 12"/>
          <p:cNvSpPr txBox="1">
            <a:spLocks noChangeArrowheads="1"/>
          </p:cNvSpPr>
          <p:nvPr/>
        </p:nvSpPr>
        <p:spPr bwMode="auto">
          <a:xfrm>
            <a:off x="838200" y="5029200"/>
            <a:ext cx="6858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a:latin typeface="Times New Roman" pitchFamily="18" charset="0"/>
                <a:cs typeface="Times New Roman" pitchFamily="18" charset="0"/>
              </a:rPr>
              <a:t> Trọng lực có phương (1)…………………</a:t>
            </a:r>
            <a:r>
              <a:rPr lang="en-US" sz="2800" b="0">
                <a:latin typeface="Times New Roman" pitchFamily="18" charset="0"/>
                <a:cs typeface="Times New Roman" pitchFamily="18" charset="0"/>
              </a:rPr>
              <a:t> </a:t>
            </a:r>
            <a:endParaRPr lang="en-US" sz="2800">
              <a:latin typeface="Times New Roman" pitchFamily="18" charset="0"/>
              <a:cs typeface="Times New Roman" pitchFamily="18" charset="0"/>
            </a:endParaRPr>
          </a:p>
          <a:p>
            <a:pPr eaLnBrk="1" hangingPunct="1">
              <a:spcBef>
                <a:spcPct val="50000"/>
              </a:spcBef>
            </a:pPr>
            <a:r>
              <a:rPr lang="en-US" sz="2800">
                <a:latin typeface="Times New Roman" pitchFamily="18" charset="0"/>
                <a:cs typeface="Times New Roman" pitchFamily="18" charset="0"/>
              </a:rPr>
              <a:t>và có chiều (2)</a:t>
            </a:r>
            <a:r>
              <a:rPr lang="en-US" sz="2800" b="0">
                <a:latin typeface="Times New Roman" pitchFamily="18" charset="0"/>
                <a:cs typeface="Times New Roman" pitchFamily="18" charset="0"/>
              </a:rPr>
              <a:t>…………………….</a:t>
            </a:r>
          </a:p>
        </p:txBody>
      </p:sp>
      <p:sp>
        <p:nvSpPr>
          <p:cNvPr id="119821" name="Rectangle 13"/>
          <p:cNvSpPr>
            <a:spLocks noChangeArrowheads="1"/>
          </p:cNvSpPr>
          <p:nvPr/>
        </p:nvSpPr>
        <p:spPr bwMode="auto">
          <a:xfrm>
            <a:off x="4724400" y="4953000"/>
            <a:ext cx="2438400" cy="523875"/>
          </a:xfrm>
          <a:prstGeom prst="rect">
            <a:avLst/>
          </a:prstGeom>
          <a:noFill/>
          <a:ln w="9525">
            <a:noFill/>
            <a:miter lim="800000"/>
            <a:headEnd/>
            <a:tailEnd/>
          </a:ln>
          <a:effectLst/>
        </p:spPr>
        <p:txBody>
          <a:bodyPr>
            <a:spAutoFit/>
          </a:bodyPr>
          <a:lstStyle/>
          <a:p>
            <a:pPr>
              <a:defRPr/>
            </a:pPr>
            <a:r>
              <a:rPr lang="en-US" sz="2800" dirty="0" err="1">
                <a:solidFill>
                  <a:srgbClr val="FF0000"/>
                </a:solidFill>
                <a:effectLst>
                  <a:outerShdw blurRad="38100" dist="38100" dir="2700000" algn="tl">
                    <a:srgbClr val="C0C0C0"/>
                  </a:outerShdw>
                </a:effectLst>
                <a:latin typeface="Times New Roman" pitchFamily="18" charset="0"/>
              </a:rPr>
              <a:t>thẳng</a:t>
            </a:r>
            <a:r>
              <a:rPr lang="en-US" sz="2800" dirty="0">
                <a:solidFill>
                  <a:srgbClr val="FF0000"/>
                </a:solidFill>
                <a:effectLst>
                  <a:outerShdw blurRad="38100" dist="38100" dir="2700000" algn="tl">
                    <a:srgbClr val="C0C0C0"/>
                  </a:outerShdw>
                </a:effectLst>
                <a:latin typeface="Times New Roman" pitchFamily="18" charset="0"/>
              </a:rPr>
              <a:t> </a:t>
            </a:r>
            <a:r>
              <a:rPr lang="en-US" sz="2800" dirty="0" err="1">
                <a:solidFill>
                  <a:srgbClr val="FF0000"/>
                </a:solidFill>
                <a:effectLst>
                  <a:outerShdw blurRad="38100" dist="38100" dir="2700000" algn="tl">
                    <a:srgbClr val="C0C0C0"/>
                  </a:outerShdw>
                </a:effectLst>
                <a:latin typeface="Times New Roman" pitchFamily="18" charset="0"/>
              </a:rPr>
              <a:t>đứng</a:t>
            </a:r>
            <a:endParaRPr lang="en-US" sz="2800" dirty="0">
              <a:solidFill>
                <a:srgbClr val="FF0000"/>
              </a:solidFill>
              <a:effectLst>
                <a:outerShdw blurRad="38100" dist="38100" dir="2700000" algn="tl">
                  <a:srgbClr val="C0C0C0"/>
                </a:outerShdw>
              </a:effectLst>
              <a:latin typeface="Times New Roman" pitchFamily="18" charset="0"/>
            </a:endParaRPr>
          </a:p>
        </p:txBody>
      </p:sp>
      <p:sp>
        <p:nvSpPr>
          <p:cNvPr id="119822" name="Rectangle 14"/>
          <p:cNvSpPr>
            <a:spLocks noChangeArrowheads="1"/>
          </p:cNvSpPr>
          <p:nvPr/>
        </p:nvSpPr>
        <p:spPr bwMode="auto">
          <a:xfrm rot="10800000" flipV="1">
            <a:off x="3200400" y="5529263"/>
            <a:ext cx="3663950" cy="523875"/>
          </a:xfrm>
          <a:prstGeom prst="rect">
            <a:avLst/>
          </a:prstGeom>
          <a:noFill/>
          <a:ln w="9525">
            <a:noFill/>
            <a:miter lim="800000"/>
            <a:headEnd/>
            <a:tailEnd/>
          </a:ln>
          <a:effectLst/>
        </p:spPr>
        <p:txBody>
          <a:bodyPr>
            <a:spAutoFit/>
          </a:bodyPr>
          <a:lstStyle/>
          <a:p>
            <a:pPr>
              <a:spcBef>
                <a:spcPct val="50000"/>
              </a:spcBef>
              <a:defRPr/>
            </a:pPr>
            <a:r>
              <a:rPr lang="en-US" sz="2800" dirty="0" err="1">
                <a:solidFill>
                  <a:srgbClr val="FF0000"/>
                </a:solidFill>
                <a:effectLst>
                  <a:outerShdw blurRad="38100" dist="38100" dir="2700000" algn="tl">
                    <a:srgbClr val="C0C0C0"/>
                  </a:outerShdw>
                </a:effectLst>
                <a:latin typeface="Times New Roman" pitchFamily="18" charset="0"/>
              </a:rPr>
              <a:t>từ</a:t>
            </a:r>
            <a:r>
              <a:rPr lang="en-US" sz="2800" dirty="0">
                <a:solidFill>
                  <a:srgbClr val="FF0000"/>
                </a:solidFill>
                <a:effectLst>
                  <a:outerShdw blurRad="38100" dist="38100" dir="2700000" algn="tl">
                    <a:srgbClr val="C0C0C0"/>
                  </a:outerShdw>
                </a:effectLst>
                <a:latin typeface="Times New Roman" pitchFamily="18" charset="0"/>
              </a:rPr>
              <a:t> </a:t>
            </a:r>
            <a:r>
              <a:rPr lang="en-US" sz="2800" dirty="0" err="1">
                <a:solidFill>
                  <a:srgbClr val="FF0000"/>
                </a:solidFill>
                <a:effectLst>
                  <a:outerShdw blurRad="38100" dist="38100" dir="2700000" algn="tl">
                    <a:srgbClr val="C0C0C0"/>
                  </a:outerShdw>
                </a:effectLst>
                <a:latin typeface="Times New Roman" pitchFamily="18" charset="0"/>
              </a:rPr>
              <a:t>trên</a:t>
            </a:r>
            <a:r>
              <a:rPr lang="en-US" sz="2800" dirty="0">
                <a:solidFill>
                  <a:srgbClr val="FF0000"/>
                </a:solidFill>
                <a:effectLst>
                  <a:outerShdw blurRad="38100" dist="38100" dir="2700000" algn="tl">
                    <a:srgbClr val="C0C0C0"/>
                  </a:outerShdw>
                </a:effectLst>
                <a:latin typeface="Times New Roman" pitchFamily="18" charset="0"/>
              </a:rPr>
              <a:t> </a:t>
            </a:r>
            <a:r>
              <a:rPr lang="en-US" sz="2800" dirty="0" err="1">
                <a:solidFill>
                  <a:srgbClr val="FF0000"/>
                </a:solidFill>
                <a:effectLst>
                  <a:outerShdw blurRad="38100" dist="38100" dir="2700000" algn="tl">
                    <a:srgbClr val="C0C0C0"/>
                  </a:outerShdw>
                </a:effectLst>
                <a:latin typeface="Times New Roman" pitchFamily="18" charset="0"/>
              </a:rPr>
              <a:t>xuống</a:t>
            </a:r>
            <a:r>
              <a:rPr lang="en-US" sz="2800" dirty="0">
                <a:solidFill>
                  <a:srgbClr val="FF0000"/>
                </a:solidFill>
                <a:effectLst>
                  <a:outerShdw blurRad="38100" dist="38100" dir="2700000" algn="tl">
                    <a:srgbClr val="C0C0C0"/>
                  </a:outerShdw>
                </a:effectLst>
                <a:latin typeface="Times New Roman" pitchFamily="18" charset="0"/>
              </a:rPr>
              <a:t> </a:t>
            </a:r>
            <a:r>
              <a:rPr lang="en-US" sz="2800" dirty="0" err="1">
                <a:solidFill>
                  <a:srgbClr val="FF0000"/>
                </a:solidFill>
                <a:effectLst>
                  <a:outerShdw blurRad="38100" dist="38100" dir="2700000" algn="tl">
                    <a:srgbClr val="C0C0C0"/>
                  </a:outerShdw>
                </a:effectLst>
                <a:latin typeface="Times New Roman" pitchFamily="18" charset="0"/>
              </a:rPr>
              <a:t>dưới</a:t>
            </a:r>
            <a:r>
              <a:rPr lang="en-US" sz="2800" b="0" dirty="0">
                <a:latin typeface="Times New Roman" pitchFamily="18" charset="0"/>
              </a:rPr>
              <a:t>. </a:t>
            </a:r>
          </a:p>
        </p:txBody>
      </p:sp>
      <p:sp>
        <p:nvSpPr>
          <p:cNvPr id="119823" name="Text Box 15"/>
          <p:cNvSpPr txBox="1">
            <a:spLocks noChangeArrowheads="1"/>
          </p:cNvSpPr>
          <p:nvPr/>
        </p:nvSpPr>
        <p:spPr bwMode="auto">
          <a:xfrm>
            <a:off x="533400" y="1828800"/>
            <a:ext cx="5943600" cy="523875"/>
          </a:xfrm>
          <a:prstGeom prst="rect">
            <a:avLst/>
          </a:prstGeom>
          <a:noFill/>
          <a:ln w="9525">
            <a:noFill/>
            <a:miter lim="800000"/>
            <a:headEnd/>
            <a:tailEnd/>
          </a:ln>
          <a:effectLst/>
        </p:spPr>
        <p:txBody>
          <a:bodyPr>
            <a:spAutoFit/>
          </a:bodyPr>
          <a:lstStyle/>
          <a:p>
            <a:pPr>
              <a:spcBef>
                <a:spcPct val="50000"/>
              </a:spcBef>
              <a:buFont typeface="Wingdings" pitchFamily="2" charset="2"/>
              <a:buNone/>
              <a:defRPr/>
            </a:pPr>
            <a:r>
              <a:rPr lang="en-US" sz="2800" dirty="0" err="1">
                <a:solidFill>
                  <a:srgbClr val="FF0000"/>
                </a:solidFill>
                <a:latin typeface="Times New Roman" pitchFamily="18" charset="0"/>
                <a:cs typeface="Times New Roman" pitchFamily="18" charset="0"/>
              </a:rPr>
              <a:t>Trọng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lực</a:t>
            </a:r>
            <a:r>
              <a:rPr lang="en-US" sz="2800" dirty="0">
                <a:solidFill>
                  <a:srgbClr val="FF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endParaRPr lang="en-US" sz="2800" dirty="0">
              <a:effectLst>
                <a:outerShdw blurRad="38100" dist="38100" dir="2700000" algn="tl">
                  <a:srgbClr val="C0C0C0"/>
                </a:outerShdw>
              </a:effectLst>
              <a:latin typeface="Times New Roman" pitchFamily="18" charset="0"/>
              <a:cs typeface="Times New Roman" pitchFamily="18" charset="0"/>
            </a:endParaRPr>
          </a:p>
        </p:txBody>
      </p:sp>
      <p:sp>
        <p:nvSpPr>
          <p:cNvPr id="15" name="Text Box 15"/>
          <p:cNvSpPr txBox="1">
            <a:spLocks noChangeArrowheads="1"/>
          </p:cNvSpPr>
          <p:nvPr/>
        </p:nvSpPr>
        <p:spPr bwMode="auto">
          <a:xfrm>
            <a:off x="533400" y="228600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cs typeface="Times New Roman" pitchFamily="18" charset="0"/>
              </a:rPr>
              <a:t>Trọng lượng của một vật</a:t>
            </a:r>
            <a:r>
              <a:rPr lang="en-US" sz="2800">
                <a:solidFill>
                  <a:srgbClr val="0000CC"/>
                </a:solidFill>
                <a:latin typeface="Times New Roman" pitchFamily="18" charset="0"/>
                <a:cs typeface="Times New Roman" pitchFamily="18" charset="0"/>
              </a:rPr>
              <a:t> </a:t>
            </a:r>
            <a:r>
              <a:rPr lang="en-US" sz="2800">
                <a:latin typeface="Times New Roman" pitchFamily="18" charset="0"/>
                <a:cs typeface="Times New Roman" pitchFamily="18" charset="0"/>
              </a:rPr>
              <a:t>là cường độ (độ lớn) của trọng lực tác dụng lên vật đó.</a:t>
            </a:r>
            <a:endParaRPr lang="en-US" sz="2800" b="0">
              <a:latin typeface="Times New Roman" pitchFamily="18" charset="0"/>
              <a:cs typeface="Times New Roman" pitchFamily="18" charset="0"/>
            </a:endParaRPr>
          </a:p>
        </p:txBody>
      </p:sp>
      <p:sp>
        <p:nvSpPr>
          <p:cNvPr id="17" name="Text Box 30"/>
          <p:cNvSpPr txBox="1">
            <a:spLocks noChangeArrowheads="1"/>
          </p:cNvSpPr>
          <p:nvPr/>
        </p:nvSpPr>
        <p:spPr bwMode="auto">
          <a:xfrm>
            <a:off x="1181100" y="0"/>
            <a:ext cx="6743700" cy="523220"/>
          </a:xfrm>
          <a:prstGeom prst="rect">
            <a:avLst/>
          </a:prstGeom>
          <a:noFill/>
          <a:ln w="9525">
            <a:noFill/>
            <a:miter lim="800000"/>
            <a:headEnd/>
            <a:tailEnd/>
          </a:ln>
          <a:effectLst/>
        </p:spPr>
        <p:txBody>
          <a:bodyPr wrap="square">
            <a:spAutoFit/>
          </a:bodyPr>
          <a:lstStyle/>
          <a:p>
            <a:pPr algn="ctr">
              <a:spcBef>
                <a:spcPct val="50000"/>
              </a:spcBef>
              <a:defRP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8</a:t>
            </a:r>
            <a:r>
              <a:rPr lang="vi-VN" sz="2800" dirty="0" smtClean="0">
                <a:solidFill>
                  <a:srgbClr val="FF0000"/>
                </a:solidFill>
                <a:latin typeface="Times New Roman" pitchFamily="18" charset="0"/>
                <a:cs typeface="Times New Roman" pitchFamily="18" charset="0"/>
              </a:rPr>
              <a:t>: </a:t>
            </a: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TRỌNG </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LỰC – ĐƠN VỊ LỰC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9819"/>
                                        </p:tgtEl>
                                        <p:attrNameLst>
                                          <p:attrName>style.visibility</p:attrName>
                                        </p:attrNameLst>
                                      </p:cBhvr>
                                      <p:to>
                                        <p:strVal val="visible"/>
                                      </p:to>
                                    </p:set>
                                    <p:animEffect transition="in" filter="blinds(horizontal)">
                                      <p:cBhvr>
                                        <p:cTn id="7" dur="500"/>
                                        <p:tgtEl>
                                          <p:spTgt spid="119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19820"/>
                                        </p:tgtEl>
                                        <p:attrNameLst>
                                          <p:attrName>style.visibility</p:attrName>
                                        </p:attrNameLst>
                                      </p:cBhvr>
                                      <p:to>
                                        <p:strVal val="visible"/>
                                      </p:to>
                                    </p:set>
                                    <p:animEffect transition="in" filter="barn(inHorizontal)">
                                      <p:cBhvr>
                                        <p:cTn id="12" dur="500"/>
                                        <p:tgtEl>
                                          <p:spTgt spid="1198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9821"/>
                                        </p:tgtEl>
                                        <p:attrNameLst>
                                          <p:attrName>style.visibility</p:attrName>
                                        </p:attrNameLst>
                                      </p:cBhvr>
                                      <p:to>
                                        <p:strVal val="visible"/>
                                      </p:to>
                                    </p:set>
                                    <p:anim calcmode="lin" valueType="num">
                                      <p:cBhvr additive="base">
                                        <p:cTn id="17" dur="500" fill="hold"/>
                                        <p:tgtEl>
                                          <p:spTgt spid="119821"/>
                                        </p:tgtEl>
                                        <p:attrNameLst>
                                          <p:attrName>ppt_x</p:attrName>
                                        </p:attrNameLst>
                                      </p:cBhvr>
                                      <p:tavLst>
                                        <p:tav tm="0">
                                          <p:val>
                                            <p:strVal val="#ppt_x"/>
                                          </p:val>
                                        </p:tav>
                                        <p:tav tm="100000">
                                          <p:val>
                                            <p:strVal val="#ppt_x"/>
                                          </p:val>
                                        </p:tav>
                                      </p:tavLst>
                                    </p:anim>
                                    <p:anim calcmode="lin" valueType="num">
                                      <p:cBhvr additive="base">
                                        <p:cTn id="18" dur="500" fill="hold"/>
                                        <p:tgtEl>
                                          <p:spTgt spid="11982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19822"/>
                                        </p:tgtEl>
                                        <p:attrNameLst>
                                          <p:attrName>style.visibility</p:attrName>
                                        </p:attrNameLst>
                                      </p:cBhvr>
                                      <p:to>
                                        <p:strVal val="visible"/>
                                      </p:to>
                                    </p:set>
                                    <p:animEffect transition="in" filter="strips(downLeft)">
                                      <p:cBhvr>
                                        <p:cTn id="23" dur="500"/>
                                        <p:tgtEl>
                                          <p:spTgt spid="1198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4)">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9" grpId="0"/>
      <p:bldP spid="119820" grpId="0"/>
      <p:bldP spid="119821" grpId="0"/>
      <p:bldP spid="11982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1828800" y="533400"/>
            <a:ext cx="502920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835" name="Text Box 3"/>
          <p:cNvSpPr txBox="1">
            <a:spLocks noChangeArrowheads="1"/>
          </p:cNvSpPr>
          <p:nvPr/>
        </p:nvSpPr>
        <p:spPr bwMode="auto">
          <a:xfrm>
            <a:off x="228600" y="609600"/>
            <a:ext cx="55626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I. </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TRỌNG LỰC LÀ GÌ ?</a:t>
            </a:r>
            <a:endParaRPr lang="en-US" sz="2800" dirty="0">
              <a:solidFill>
                <a:srgbClr val="0070C0"/>
              </a:solidFill>
              <a:effectLst>
                <a:outerShdw blurRad="38100" dist="38100" dir="2700000" algn="tl">
                  <a:srgbClr val="C0C0C0"/>
                </a:outerShdw>
              </a:effectLst>
              <a:latin typeface="Times New Roman" pitchFamily="18" charset="0"/>
              <a:cs typeface="Times New Roman" pitchFamily="18" charset="0"/>
            </a:endParaRPr>
          </a:p>
        </p:txBody>
      </p:sp>
      <p:sp>
        <p:nvSpPr>
          <p:cNvPr id="120836" name="Text Box 4"/>
          <p:cNvSpPr txBox="1">
            <a:spLocks noChangeArrowheads="1"/>
          </p:cNvSpPr>
          <p:nvPr/>
        </p:nvSpPr>
        <p:spPr bwMode="auto">
          <a:xfrm>
            <a:off x="381000" y="971550"/>
            <a:ext cx="3048000" cy="523875"/>
          </a:xfrm>
          <a:prstGeom prst="rect">
            <a:avLst/>
          </a:prstGeom>
          <a:noFill/>
          <a:ln w="9525">
            <a:noFill/>
            <a:miter lim="800000"/>
            <a:headEnd/>
            <a:tailEnd/>
          </a:ln>
          <a:effectLst/>
        </p:spPr>
        <p:txBody>
          <a:bodyPr>
            <a:spAutoFit/>
          </a:bodyPr>
          <a:lstStyle/>
          <a:p>
            <a:pPr>
              <a:spcBef>
                <a:spcPct val="50000"/>
              </a:spcBef>
              <a:defRPr/>
            </a:pPr>
            <a:r>
              <a:rPr lang="en-US" sz="2800" b="0" dirty="0">
                <a:solidFill>
                  <a:srgbClr val="0070C0"/>
                </a:solidFill>
                <a:latin typeface="Times New Roman" pitchFamily="18" charset="0"/>
                <a:cs typeface="Times New Roman" pitchFamily="18" charset="0"/>
              </a:rPr>
              <a:t> </a:t>
            </a: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1.</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Thí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nghiệm</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120837" name="Text Box 5"/>
          <p:cNvSpPr txBox="1">
            <a:spLocks noChangeArrowheads="1"/>
          </p:cNvSpPr>
          <p:nvPr/>
        </p:nvSpPr>
        <p:spPr bwMode="auto">
          <a:xfrm>
            <a:off x="381000" y="1371600"/>
            <a:ext cx="25146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 2.</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Kết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luận</a:t>
            </a: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120840" name="Text Box 8"/>
          <p:cNvSpPr txBox="1">
            <a:spLocks noChangeArrowheads="1"/>
          </p:cNvSpPr>
          <p:nvPr/>
        </p:nvSpPr>
        <p:spPr bwMode="auto">
          <a:xfrm>
            <a:off x="381000" y="3048000"/>
            <a:ext cx="6934200" cy="461963"/>
          </a:xfrm>
          <a:prstGeom prst="rect">
            <a:avLst/>
          </a:prstGeom>
          <a:noFill/>
          <a:ln w="9525">
            <a:noFill/>
            <a:miter lim="800000"/>
            <a:headEnd/>
            <a:tailEnd/>
          </a:ln>
          <a:effectLst/>
        </p:spPr>
        <p:txBody>
          <a:bodyPr>
            <a:spAutoFit/>
          </a:bodyPr>
          <a:lstStyle/>
          <a:p>
            <a:pPr>
              <a:spcBef>
                <a:spcPct val="50000"/>
              </a:spcBef>
              <a:defRPr/>
            </a:pPr>
            <a:r>
              <a:rPr lang="en-US" sz="2400" dirty="0">
                <a:solidFill>
                  <a:srgbClr val="0070C0"/>
                </a:solidFill>
                <a:effectLst>
                  <a:outerShdw blurRad="38100" dist="38100" dir="2700000" algn="tl">
                    <a:srgbClr val="C0C0C0"/>
                  </a:outerShdw>
                </a:effectLst>
                <a:latin typeface="Times New Roman" pitchFamily="18" charset="0"/>
                <a:cs typeface="Times New Roman" pitchFamily="18" charset="0"/>
              </a:rPr>
              <a:t>II. </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PHƯƠNG VÀ CHIỀU CỦA TRỌNG LỰC:</a:t>
            </a:r>
          </a:p>
        </p:txBody>
      </p:sp>
      <p:sp>
        <p:nvSpPr>
          <p:cNvPr id="120841" name="Text Box 9"/>
          <p:cNvSpPr txBox="1">
            <a:spLocks noChangeArrowheads="1"/>
          </p:cNvSpPr>
          <p:nvPr/>
        </p:nvSpPr>
        <p:spPr bwMode="auto">
          <a:xfrm>
            <a:off x="609600" y="3429000"/>
            <a:ext cx="5562600" cy="457200"/>
          </a:xfrm>
          <a:prstGeom prst="rect">
            <a:avLst/>
          </a:prstGeom>
          <a:noFill/>
          <a:ln w="9525">
            <a:noFill/>
            <a:miter lim="800000"/>
            <a:headEnd/>
            <a:tailEnd/>
          </a:ln>
          <a:effectLst/>
        </p:spPr>
        <p:txBody>
          <a:bodyPr>
            <a:spAutoFit/>
          </a:bodyPr>
          <a:lstStyle/>
          <a:p>
            <a:pPr>
              <a:spcBef>
                <a:spcPct val="50000"/>
              </a:spcBef>
              <a:defRPr/>
            </a:pPr>
            <a:r>
              <a:rPr lang="en-US" sz="2400" dirty="0">
                <a:solidFill>
                  <a:srgbClr val="0070C0"/>
                </a:solidFill>
                <a:effectLst>
                  <a:outerShdw blurRad="38100" dist="38100" dir="2700000" algn="tl">
                    <a:srgbClr val="C0C0C0"/>
                  </a:outerShdw>
                </a:effectLst>
                <a:latin typeface="Times New Roman" pitchFamily="18" charset="0"/>
                <a:cs typeface="Times New Roman" pitchFamily="18" charset="0"/>
              </a:rPr>
              <a:t>1. </a:t>
            </a:r>
            <a:r>
              <a:rPr lang="en-US" sz="2400" u="sng" dirty="0" err="1">
                <a:solidFill>
                  <a:srgbClr val="0070C0"/>
                </a:solidFill>
                <a:effectLst>
                  <a:outerShdw blurRad="38100" dist="38100" dir="2700000" algn="tl">
                    <a:srgbClr val="C0C0C0"/>
                  </a:outerShdw>
                </a:effectLst>
                <a:latin typeface="Times New Roman" pitchFamily="18" charset="0"/>
                <a:cs typeface="Times New Roman" pitchFamily="18" charset="0"/>
              </a:rPr>
              <a:t>Phương</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400" u="sng" dirty="0" err="1">
                <a:solidFill>
                  <a:srgbClr val="0070C0"/>
                </a:solidFill>
                <a:effectLst>
                  <a:outerShdw blurRad="38100" dist="38100" dir="2700000" algn="tl">
                    <a:srgbClr val="C0C0C0"/>
                  </a:outerShdw>
                </a:effectLst>
                <a:latin typeface="Times New Roman" pitchFamily="18" charset="0"/>
                <a:cs typeface="Times New Roman" pitchFamily="18" charset="0"/>
              </a:rPr>
              <a:t>và</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400" u="sng" dirty="0" err="1">
                <a:solidFill>
                  <a:srgbClr val="0070C0"/>
                </a:solidFill>
                <a:effectLst>
                  <a:outerShdw blurRad="38100" dist="38100" dir="2700000" algn="tl">
                    <a:srgbClr val="C0C0C0"/>
                  </a:outerShdw>
                </a:effectLst>
                <a:latin typeface="Times New Roman" pitchFamily="18" charset="0"/>
                <a:cs typeface="Times New Roman" pitchFamily="18" charset="0"/>
              </a:rPr>
              <a:t>chiều</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400" u="sng" dirty="0" err="1">
                <a:solidFill>
                  <a:srgbClr val="0070C0"/>
                </a:solidFill>
                <a:effectLst>
                  <a:outerShdw blurRad="38100" dist="38100" dir="2700000" algn="tl">
                    <a:srgbClr val="C0C0C0"/>
                  </a:outerShdw>
                </a:effectLst>
                <a:latin typeface="Times New Roman" pitchFamily="18" charset="0"/>
                <a:cs typeface="Times New Roman" pitchFamily="18" charset="0"/>
              </a:rPr>
              <a:t>của</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400" u="sng" dirty="0" err="1">
                <a:solidFill>
                  <a:srgbClr val="0070C0"/>
                </a:solidFill>
                <a:effectLst>
                  <a:outerShdw blurRad="38100" dist="38100" dir="2700000" algn="tl">
                    <a:srgbClr val="C0C0C0"/>
                  </a:outerShdw>
                </a:effectLst>
                <a:latin typeface="Times New Roman" pitchFamily="18" charset="0"/>
                <a:cs typeface="Times New Roman" pitchFamily="18" charset="0"/>
              </a:rPr>
              <a:t>trọng</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400" u="sng" dirty="0" err="1">
                <a:solidFill>
                  <a:srgbClr val="0070C0"/>
                </a:solidFill>
                <a:effectLst>
                  <a:outerShdw blurRad="38100" dist="38100" dir="2700000" algn="tl">
                    <a:srgbClr val="C0C0C0"/>
                  </a:outerShdw>
                </a:effectLst>
                <a:latin typeface="Times New Roman" pitchFamily="18" charset="0"/>
                <a:cs typeface="Times New Roman" pitchFamily="18" charset="0"/>
              </a:rPr>
              <a:t>lực</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120842" name="Text Box 10"/>
          <p:cNvSpPr txBox="1">
            <a:spLocks noChangeArrowheads="1"/>
          </p:cNvSpPr>
          <p:nvPr/>
        </p:nvSpPr>
        <p:spPr bwMode="auto">
          <a:xfrm>
            <a:off x="838200" y="76200"/>
            <a:ext cx="6172200" cy="519113"/>
          </a:xfrm>
          <a:prstGeom prst="rect">
            <a:avLst/>
          </a:prstGeom>
          <a:noFill/>
          <a:ln w="9525">
            <a:noFill/>
            <a:miter lim="800000"/>
            <a:headEnd/>
            <a:tailEnd/>
          </a:ln>
          <a:effectLst/>
        </p:spPr>
        <p:txBody>
          <a:bodyPr>
            <a:spAutoFit/>
          </a:bodyPr>
          <a:lstStyle/>
          <a:p>
            <a:pPr algn="ctr">
              <a:spcBef>
                <a:spcPct val="50000"/>
              </a:spcBef>
              <a:defRPr/>
            </a:pPr>
            <a:r>
              <a:rPr lang="en-US" b="0" dirty="0">
                <a:solidFill>
                  <a:srgbClr val="FF0000"/>
                </a:solidFill>
                <a:latin typeface="Times New Roman" pitchFamily="18" charset="0"/>
                <a:cs typeface="Times New Roman" pitchFamily="18" charset="0"/>
              </a:rPr>
              <a:t> </a:t>
            </a:r>
            <a:r>
              <a:rPr lang="en-US" sz="2200" b="0" dirty="0" err="1">
                <a:solidFill>
                  <a:srgbClr val="FF0000"/>
                </a:solidFill>
                <a:latin typeface="Times New Roman" pitchFamily="18" charset="0"/>
                <a:cs typeface="Times New Roman" pitchFamily="18" charset="0"/>
              </a:rPr>
              <a:t>Bài</a:t>
            </a:r>
            <a:r>
              <a:rPr lang="en-US" sz="2200" b="0" dirty="0">
                <a:solidFill>
                  <a:srgbClr val="FF0000"/>
                </a:solidFill>
                <a:latin typeface="Times New Roman" pitchFamily="18" charset="0"/>
                <a:cs typeface="Times New Roman" pitchFamily="18" charset="0"/>
              </a:rPr>
              <a:t> 8</a:t>
            </a:r>
            <a:r>
              <a:rPr lang="en-US" b="0" dirty="0">
                <a:solidFill>
                  <a:srgbClr val="FF0000"/>
                </a:solidFill>
                <a:latin typeface="Times New Roman" pitchFamily="18" charset="0"/>
                <a:cs typeface="Times New Roman" pitchFamily="18" charset="0"/>
              </a:rPr>
              <a:t>	</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TRỌNG LỰC – ĐƠN VỊ LỰC</a:t>
            </a:r>
          </a:p>
        </p:txBody>
      </p:sp>
      <p:sp>
        <p:nvSpPr>
          <p:cNvPr id="120843" name="Text Box 11"/>
          <p:cNvSpPr txBox="1">
            <a:spLocks noChangeArrowheads="1"/>
          </p:cNvSpPr>
          <p:nvPr/>
        </p:nvSpPr>
        <p:spPr bwMode="auto">
          <a:xfrm>
            <a:off x="609600" y="3810000"/>
            <a:ext cx="5562600" cy="457200"/>
          </a:xfrm>
          <a:prstGeom prst="rect">
            <a:avLst/>
          </a:prstGeom>
          <a:noFill/>
          <a:ln w="9525">
            <a:noFill/>
            <a:miter lim="800000"/>
            <a:headEnd/>
            <a:tailEnd/>
          </a:ln>
          <a:effectLst/>
        </p:spPr>
        <p:txBody>
          <a:bodyPr>
            <a:spAutoFit/>
          </a:bodyPr>
          <a:lstStyle/>
          <a:p>
            <a:pPr>
              <a:spcBef>
                <a:spcPct val="50000"/>
              </a:spcBef>
              <a:defRPr/>
            </a:pPr>
            <a:r>
              <a:rPr lang="en-US" sz="2400" dirty="0">
                <a:solidFill>
                  <a:srgbClr val="0070C0"/>
                </a:solidFill>
                <a:effectLst>
                  <a:outerShdw blurRad="38100" dist="38100" dir="2700000" algn="tl">
                    <a:srgbClr val="C0C0C0"/>
                  </a:outerShdw>
                </a:effectLst>
                <a:latin typeface="Times New Roman" pitchFamily="18" charset="0"/>
                <a:cs typeface="Times New Roman" pitchFamily="18" charset="0"/>
              </a:rPr>
              <a:t>2. </a:t>
            </a:r>
            <a:r>
              <a:rPr lang="en-US" sz="2400" u="sng" dirty="0" err="1">
                <a:solidFill>
                  <a:srgbClr val="0070C0"/>
                </a:solidFill>
                <a:effectLst>
                  <a:outerShdw blurRad="38100" dist="38100" dir="2700000" algn="tl">
                    <a:srgbClr val="C0C0C0"/>
                  </a:outerShdw>
                </a:effectLst>
                <a:latin typeface="Times New Roman" pitchFamily="18" charset="0"/>
                <a:cs typeface="Times New Roman" pitchFamily="18" charset="0"/>
              </a:rPr>
              <a:t>Kết</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400" u="sng" dirty="0" err="1">
                <a:solidFill>
                  <a:srgbClr val="0070C0"/>
                </a:solidFill>
                <a:effectLst>
                  <a:outerShdw blurRad="38100" dist="38100" dir="2700000" algn="tl">
                    <a:srgbClr val="C0C0C0"/>
                  </a:outerShdw>
                </a:effectLst>
                <a:latin typeface="Times New Roman" pitchFamily="18" charset="0"/>
                <a:cs typeface="Times New Roman" pitchFamily="18" charset="0"/>
              </a:rPr>
              <a:t>luận</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120844" name="Text Box 12"/>
          <p:cNvSpPr txBox="1">
            <a:spLocks noChangeArrowheads="1"/>
          </p:cNvSpPr>
          <p:nvPr/>
        </p:nvSpPr>
        <p:spPr bwMode="auto">
          <a:xfrm>
            <a:off x="381000" y="4114800"/>
            <a:ext cx="8763000" cy="830263"/>
          </a:xfrm>
          <a:prstGeom prst="rect">
            <a:avLst/>
          </a:prstGeom>
          <a:noFill/>
          <a:ln w="9525">
            <a:noFill/>
            <a:miter lim="800000"/>
            <a:headEnd/>
            <a:tailEnd/>
          </a:ln>
          <a:effectLst/>
        </p:spPr>
        <p:txBody>
          <a:bodyPr>
            <a:spAutoFit/>
          </a:bodyPr>
          <a:lstStyle/>
          <a:p>
            <a:pPr>
              <a:spcBef>
                <a:spcPct val="50000"/>
              </a:spcBef>
              <a:defRPr/>
            </a:pP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solidFill>
                  <a:srgbClr val="FF0000"/>
                </a:solidFill>
                <a:effectLst>
                  <a:outerShdw blurRad="38100" dist="38100" dir="2700000" algn="tl">
                    <a:srgbClr val="C0C0C0"/>
                  </a:outerShdw>
                </a:effectLst>
                <a:latin typeface="Times New Roman" pitchFamily="18" charset="0"/>
                <a:cs typeface="Times New Roman" pitchFamily="18" charset="0"/>
              </a:rPr>
              <a:t>thẳng</a:t>
            </a:r>
            <a:r>
              <a:rPr lang="en-US" sz="24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C0C0C0"/>
                  </a:outerShdw>
                </a:effectLst>
                <a:latin typeface="Times New Roman" pitchFamily="18" charset="0"/>
                <a:cs typeface="Times New Roman" pitchFamily="18" charset="0"/>
              </a:rPr>
              <a:t>đứng</a:t>
            </a:r>
            <a:r>
              <a:rPr lang="en-US" sz="24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solidFill>
                  <a:srgbClr val="FF0000"/>
                </a:solidFill>
                <a:effectLst>
                  <a:outerShdw blurRad="38100" dist="38100" dir="2700000" algn="tl">
                    <a:srgbClr val="C0C0C0"/>
                  </a:outerShdw>
                </a:effectLst>
                <a:latin typeface="Times New Roman" pitchFamily="18" charset="0"/>
                <a:cs typeface="Times New Roman" pitchFamily="18" charset="0"/>
              </a:rPr>
              <a:t>từ</a:t>
            </a:r>
            <a:r>
              <a:rPr lang="en-US" sz="24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C0C0C0"/>
                  </a:outerShdw>
                </a:effectLst>
                <a:latin typeface="Times New Roman" pitchFamily="18" charset="0"/>
                <a:cs typeface="Times New Roman" pitchFamily="18" charset="0"/>
              </a:rPr>
              <a:t>trên</a:t>
            </a:r>
            <a:r>
              <a:rPr lang="en-US" sz="24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C0C0C0"/>
                  </a:outerShdw>
                </a:effectLst>
                <a:latin typeface="Times New Roman" pitchFamily="18" charset="0"/>
                <a:cs typeface="Times New Roman" pitchFamily="18" charset="0"/>
              </a:rPr>
              <a:t>xuống</a:t>
            </a:r>
            <a:r>
              <a:rPr lang="en-US" sz="24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C0C0C0"/>
                  </a:outerShdw>
                </a:effectLst>
                <a:latin typeface="Times New Roman" pitchFamily="18" charset="0"/>
                <a:cs typeface="Times New Roman" pitchFamily="18" charset="0"/>
              </a:rPr>
              <a:t>dưới</a:t>
            </a:r>
            <a:r>
              <a:rPr lang="en-US" sz="24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400" dirty="0">
                <a:effectLst>
                  <a:outerShdw blurRad="38100" dist="38100" dir="2700000" algn="tl">
                    <a:srgbClr val="C0C0C0"/>
                  </a:outerShdw>
                </a:effectLst>
                <a:latin typeface="Times New Roman" pitchFamily="18" charset="0"/>
                <a:cs typeface="Times New Roman" pitchFamily="18" charset="0"/>
              </a:rPr>
              <a:t>(</a:t>
            </a:r>
            <a:r>
              <a:rPr lang="en-US" sz="2400" dirty="0" err="1">
                <a:effectLst>
                  <a:outerShdw blurRad="38100" dist="38100" dir="2700000" algn="tl">
                    <a:srgbClr val="C0C0C0"/>
                  </a:outerShdw>
                </a:effectLst>
                <a:latin typeface="Times New Roman" pitchFamily="18" charset="0"/>
                <a:cs typeface="Times New Roman" pitchFamily="18" charset="0"/>
              </a:rPr>
              <a:t>hướng</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về</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phía</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Trái</a:t>
            </a:r>
            <a:r>
              <a:rPr lang="en-US" sz="2400" dirty="0">
                <a:effectLst>
                  <a:outerShdw blurRad="38100" dist="38100" dir="2700000" algn="tl">
                    <a:srgbClr val="C0C0C0"/>
                  </a:outerShdw>
                </a:effectLst>
                <a:latin typeface="Times New Roman" pitchFamily="18" charset="0"/>
                <a:cs typeface="Times New Roman" pitchFamily="18" charset="0"/>
              </a:rPr>
              <a:t> </a:t>
            </a:r>
            <a:r>
              <a:rPr lang="en-US" sz="2400" dirty="0" err="1">
                <a:effectLst>
                  <a:outerShdw blurRad="38100" dist="38100" dir="2700000" algn="tl">
                    <a:srgbClr val="C0C0C0"/>
                  </a:outerShdw>
                </a:effectLst>
                <a:latin typeface="Times New Roman" pitchFamily="18" charset="0"/>
                <a:cs typeface="Times New Roman" pitchFamily="18" charset="0"/>
              </a:rPr>
              <a:t>Đất</a:t>
            </a:r>
            <a:r>
              <a:rPr lang="en-US" sz="2400" dirty="0">
                <a:effectLst>
                  <a:outerShdw blurRad="38100" dist="38100" dir="2700000" algn="tl">
                    <a:srgbClr val="C0C0C0"/>
                  </a:outerShdw>
                </a:effectLst>
                <a:latin typeface="Times New Roman" pitchFamily="18" charset="0"/>
                <a:cs typeface="Times New Roman" pitchFamily="18" charset="0"/>
              </a:rPr>
              <a:t>)</a:t>
            </a:r>
            <a:endParaRPr lang="en-US" sz="2400" b="0" dirty="0">
              <a:latin typeface="Times New Roman" pitchFamily="18" charset="0"/>
              <a:cs typeface="Times New Roman" pitchFamily="18" charset="0"/>
            </a:endParaRPr>
          </a:p>
        </p:txBody>
      </p:sp>
      <p:sp>
        <p:nvSpPr>
          <p:cNvPr id="120847" name="Rectangle 15"/>
          <p:cNvSpPr>
            <a:spLocks noChangeArrowheads="1"/>
          </p:cNvSpPr>
          <p:nvPr/>
        </p:nvSpPr>
        <p:spPr bwMode="auto">
          <a:xfrm>
            <a:off x="304800" y="4876800"/>
            <a:ext cx="4876800" cy="457200"/>
          </a:xfrm>
          <a:prstGeom prst="rect">
            <a:avLst/>
          </a:prstGeom>
          <a:noFill/>
          <a:ln w="9525">
            <a:noFill/>
            <a:miter lim="800000"/>
            <a:headEnd/>
            <a:tailEnd/>
          </a:ln>
          <a:effectLst/>
        </p:spPr>
        <p:txBody>
          <a:bodyPr>
            <a:spAutoFit/>
          </a:bodyPr>
          <a:lstStyle/>
          <a:p>
            <a:pPr>
              <a:spcBef>
                <a:spcPct val="50000"/>
              </a:spcBef>
              <a:defRPr/>
            </a:pPr>
            <a:r>
              <a:rPr lang="en-US" sz="2400" dirty="0">
                <a:solidFill>
                  <a:srgbClr val="0070C0"/>
                </a:solidFill>
                <a:effectLst>
                  <a:outerShdw blurRad="38100" dist="38100" dir="2700000" algn="tl">
                    <a:srgbClr val="C0C0C0"/>
                  </a:outerShdw>
                </a:effectLst>
                <a:latin typeface="Times New Roman" pitchFamily="18" charset="0"/>
                <a:cs typeface="Times New Roman" pitchFamily="18" charset="0"/>
              </a:rPr>
              <a:t>III. </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ĐƠN VỊ LỰC</a:t>
            </a:r>
            <a:r>
              <a:rPr lang="en-US" sz="2400"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120848" name="Text Box 16"/>
          <p:cNvSpPr txBox="1">
            <a:spLocks noChangeArrowheads="1"/>
          </p:cNvSpPr>
          <p:nvPr/>
        </p:nvSpPr>
        <p:spPr bwMode="auto">
          <a:xfrm>
            <a:off x="685800" y="5334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400">
                <a:latin typeface="Times New Roman" pitchFamily="18" charset="0"/>
              </a:rPr>
              <a:t>Đơn vị lực là </a:t>
            </a:r>
            <a:r>
              <a:rPr lang="en-US" sz="2400">
                <a:solidFill>
                  <a:srgbClr val="FF0000"/>
                </a:solidFill>
                <a:latin typeface="Times New Roman" pitchFamily="18" charset="0"/>
              </a:rPr>
              <a:t>niutơn</a:t>
            </a:r>
            <a:r>
              <a:rPr lang="en-US" sz="2400">
                <a:latin typeface="Times New Roman" pitchFamily="18" charset="0"/>
              </a:rPr>
              <a:t>. Kí hiệu: N</a:t>
            </a:r>
          </a:p>
        </p:txBody>
      </p:sp>
      <p:sp>
        <p:nvSpPr>
          <p:cNvPr id="120849" name="Text Box 17"/>
          <p:cNvSpPr txBox="1">
            <a:spLocks noChangeArrowheads="1"/>
          </p:cNvSpPr>
          <p:nvPr/>
        </p:nvSpPr>
        <p:spPr bwMode="auto">
          <a:xfrm>
            <a:off x="533400" y="1828800"/>
            <a:ext cx="5943600" cy="523875"/>
          </a:xfrm>
          <a:prstGeom prst="rect">
            <a:avLst/>
          </a:prstGeom>
          <a:noFill/>
          <a:ln w="9525">
            <a:noFill/>
            <a:miter lim="800000"/>
            <a:headEnd/>
            <a:tailEnd/>
          </a:ln>
          <a:effectLst/>
        </p:spPr>
        <p:txBody>
          <a:bodyPr>
            <a:spAutoFit/>
          </a:bodyPr>
          <a:lstStyle/>
          <a:p>
            <a:pPr>
              <a:spcBef>
                <a:spcPct val="50000"/>
              </a:spcBef>
              <a:buFont typeface="Wingdings" pitchFamily="2" charset="2"/>
              <a:buNone/>
              <a:defRPr/>
            </a:pPr>
            <a:r>
              <a:rPr lang="en-US" sz="2800" dirty="0" err="1">
                <a:solidFill>
                  <a:srgbClr val="FF0000"/>
                </a:solidFill>
                <a:latin typeface="Times New Roman" pitchFamily="18" charset="0"/>
                <a:cs typeface="Times New Roman" pitchFamily="18" charset="0"/>
              </a:rPr>
              <a:t>Trọng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lực</a:t>
            </a:r>
            <a:r>
              <a:rPr lang="en-US" sz="2800" dirty="0">
                <a:solidFill>
                  <a:srgbClr val="0000CC"/>
                </a:solidFill>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endParaRPr lang="en-US" sz="2800" dirty="0">
              <a:effectLst>
                <a:outerShdw blurRad="38100" dist="38100" dir="2700000" algn="tl">
                  <a:srgbClr val="C0C0C0"/>
                </a:outerShdw>
              </a:effectLst>
              <a:latin typeface="Times New Roman" pitchFamily="18" charset="0"/>
              <a:cs typeface="Times New Roman" pitchFamily="18" charset="0"/>
            </a:endParaRPr>
          </a:p>
        </p:txBody>
      </p:sp>
      <p:sp>
        <p:nvSpPr>
          <p:cNvPr id="120851" name="Rectangle 19"/>
          <p:cNvSpPr>
            <a:spLocks noChangeArrowheads="1"/>
          </p:cNvSpPr>
          <p:nvPr/>
        </p:nvSpPr>
        <p:spPr bwMode="auto">
          <a:xfrm>
            <a:off x="609600" y="5791200"/>
            <a:ext cx="498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buFont typeface="Wingdings" pitchFamily="2" charset="2"/>
              <a:buNone/>
            </a:pPr>
            <a:r>
              <a:rPr lang="en-US" sz="2400">
                <a:solidFill>
                  <a:srgbClr val="FF0000"/>
                </a:solidFill>
                <a:latin typeface="Times New Roman" pitchFamily="18" charset="0"/>
              </a:rPr>
              <a:t>Trọng lượng</a:t>
            </a:r>
            <a:r>
              <a:rPr lang="en-US" sz="2400">
                <a:latin typeface="Times New Roman" pitchFamily="18" charset="0"/>
              </a:rPr>
              <a:t> của quả cân </a:t>
            </a:r>
            <a:r>
              <a:rPr lang="en-US" sz="2400">
                <a:solidFill>
                  <a:srgbClr val="FF0000"/>
                </a:solidFill>
                <a:latin typeface="Times New Roman" pitchFamily="18" charset="0"/>
              </a:rPr>
              <a:t>100g</a:t>
            </a:r>
            <a:r>
              <a:rPr lang="en-US" sz="2400">
                <a:latin typeface="Times New Roman" pitchFamily="18" charset="0"/>
              </a:rPr>
              <a:t> là </a:t>
            </a:r>
            <a:r>
              <a:rPr lang="en-US" sz="2400">
                <a:solidFill>
                  <a:srgbClr val="FF0000"/>
                </a:solidFill>
                <a:latin typeface="Times New Roman" pitchFamily="18" charset="0"/>
              </a:rPr>
              <a:t>1N</a:t>
            </a:r>
            <a:r>
              <a:rPr lang="en-US" sz="2400">
                <a:latin typeface="Times New Roman" pitchFamily="18" charset="0"/>
              </a:rPr>
              <a:t>.</a:t>
            </a:r>
          </a:p>
        </p:txBody>
      </p:sp>
      <p:sp>
        <p:nvSpPr>
          <p:cNvPr id="120852" name="Rectangle 20"/>
          <p:cNvSpPr>
            <a:spLocks noChangeArrowheads="1"/>
          </p:cNvSpPr>
          <p:nvPr/>
        </p:nvSpPr>
        <p:spPr bwMode="auto">
          <a:xfrm>
            <a:off x="609600" y="6172200"/>
            <a:ext cx="5006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buFont typeface="Wingdings" pitchFamily="2" charset="2"/>
              <a:buNone/>
            </a:pPr>
            <a:r>
              <a:rPr lang="en-US" sz="2400">
                <a:solidFill>
                  <a:srgbClr val="FF0000"/>
                </a:solidFill>
                <a:latin typeface="Times New Roman" pitchFamily="18" charset="0"/>
              </a:rPr>
              <a:t>Trọng lượng</a:t>
            </a:r>
            <a:r>
              <a:rPr lang="en-US" sz="2400">
                <a:latin typeface="Times New Roman" pitchFamily="18" charset="0"/>
              </a:rPr>
              <a:t> của quả cân </a:t>
            </a:r>
            <a:r>
              <a:rPr lang="en-US" sz="2400">
                <a:solidFill>
                  <a:srgbClr val="FF0000"/>
                </a:solidFill>
                <a:latin typeface="Times New Roman" pitchFamily="18" charset="0"/>
              </a:rPr>
              <a:t>1kg</a:t>
            </a:r>
            <a:r>
              <a:rPr lang="en-US" sz="2400">
                <a:latin typeface="Times New Roman" pitchFamily="18" charset="0"/>
              </a:rPr>
              <a:t> là </a:t>
            </a:r>
            <a:r>
              <a:rPr lang="en-US" sz="2400">
                <a:solidFill>
                  <a:srgbClr val="FF0000"/>
                </a:solidFill>
                <a:latin typeface="Times New Roman" pitchFamily="18" charset="0"/>
              </a:rPr>
              <a:t>10N</a:t>
            </a:r>
            <a:r>
              <a:rPr lang="en-US" sz="2400">
                <a:latin typeface="Times New Roman" pitchFamily="18" charset="0"/>
              </a:rPr>
              <a:t>.</a:t>
            </a:r>
          </a:p>
        </p:txBody>
      </p:sp>
      <p:sp>
        <p:nvSpPr>
          <p:cNvPr id="17" name="Text Box 15"/>
          <p:cNvSpPr txBox="1">
            <a:spLocks noChangeArrowheads="1"/>
          </p:cNvSpPr>
          <p:nvPr/>
        </p:nvSpPr>
        <p:spPr bwMode="auto">
          <a:xfrm>
            <a:off x="457200" y="220980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cs typeface="Times New Roman" pitchFamily="18" charset="0"/>
              </a:rPr>
              <a:t>Trọng lượng của một vật</a:t>
            </a:r>
            <a:r>
              <a:rPr lang="en-US" sz="2800">
                <a:solidFill>
                  <a:srgbClr val="0000CC"/>
                </a:solidFill>
                <a:latin typeface="Times New Roman" pitchFamily="18" charset="0"/>
                <a:cs typeface="Times New Roman" pitchFamily="18" charset="0"/>
              </a:rPr>
              <a:t> </a:t>
            </a:r>
            <a:r>
              <a:rPr lang="en-US" sz="2800">
                <a:latin typeface="Times New Roman" pitchFamily="18" charset="0"/>
                <a:cs typeface="Times New Roman" pitchFamily="18" charset="0"/>
              </a:rPr>
              <a:t>là cường độ (độ lớn) của trọng lực tác dụng lên vật đó.</a:t>
            </a:r>
            <a:endParaRPr lang="en-US" sz="2800" b="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0847">
                                            <p:txEl>
                                              <p:pRg st="0" end="0"/>
                                            </p:txEl>
                                          </p:spTgt>
                                        </p:tgtEl>
                                        <p:attrNameLst>
                                          <p:attrName>style.visibility</p:attrName>
                                        </p:attrNameLst>
                                      </p:cBhvr>
                                      <p:to>
                                        <p:strVal val="visible"/>
                                      </p:to>
                                    </p:set>
                                    <p:animEffect transition="in" filter="diamond(in)">
                                      <p:cBhvr>
                                        <p:cTn id="7" dur="500"/>
                                        <p:tgtEl>
                                          <p:spTgt spid="1208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0848"/>
                                        </p:tgtEl>
                                        <p:attrNameLst>
                                          <p:attrName>style.visibility</p:attrName>
                                        </p:attrNameLst>
                                      </p:cBhvr>
                                      <p:to>
                                        <p:strVal val="visible"/>
                                      </p:to>
                                    </p:set>
                                    <p:anim calcmode="lin" valueType="num">
                                      <p:cBhvr additive="base">
                                        <p:cTn id="12" dur="500" fill="hold"/>
                                        <p:tgtEl>
                                          <p:spTgt spid="120848"/>
                                        </p:tgtEl>
                                        <p:attrNameLst>
                                          <p:attrName>ppt_x</p:attrName>
                                        </p:attrNameLst>
                                      </p:cBhvr>
                                      <p:tavLst>
                                        <p:tav tm="0">
                                          <p:val>
                                            <p:strVal val="#ppt_x"/>
                                          </p:val>
                                        </p:tav>
                                        <p:tav tm="100000">
                                          <p:val>
                                            <p:strVal val="#ppt_x"/>
                                          </p:val>
                                        </p:tav>
                                      </p:tavLst>
                                    </p:anim>
                                    <p:anim calcmode="lin" valueType="num">
                                      <p:cBhvr additive="base">
                                        <p:cTn id="13" dur="500" fill="hold"/>
                                        <p:tgtEl>
                                          <p:spTgt spid="12084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0851"/>
                                        </p:tgtEl>
                                        <p:attrNameLst>
                                          <p:attrName>style.visibility</p:attrName>
                                        </p:attrNameLst>
                                      </p:cBhvr>
                                      <p:to>
                                        <p:strVal val="visible"/>
                                      </p:to>
                                    </p:set>
                                    <p:animEffect transition="in" filter="blinds(horizontal)">
                                      <p:cBhvr>
                                        <p:cTn id="18" dur="500"/>
                                        <p:tgtEl>
                                          <p:spTgt spid="1208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0852"/>
                                        </p:tgtEl>
                                        <p:attrNameLst>
                                          <p:attrName>style.visibility</p:attrName>
                                        </p:attrNameLst>
                                      </p:cBhvr>
                                      <p:to>
                                        <p:strVal val="visible"/>
                                      </p:to>
                                    </p:set>
                                    <p:animEffect transition="in" filter="blinds(horizontal)">
                                      <p:cBhvr>
                                        <p:cTn id="23" dur="500"/>
                                        <p:tgtEl>
                                          <p:spTgt spid="1208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4)">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8" grpId="0"/>
      <p:bldP spid="120851" grpId="0"/>
      <p:bldP spid="120852"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15925"/>
            <a:ext cx="8229600" cy="706438"/>
          </a:xfrm>
        </p:spPr>
        <p:txBody>
          <a:bodyPr anchor="b">
            <a:noAutofit/>
          </a:bodyPr>
          <a:lstStyle/>
          <a:p>
            <a:pPr fontAlgn="auto">
              <a:spcAft>
                <a:spcPts val="0"/>
              </a:spcAft>
              <a:defRPr/>
            </a:pPr>
            <a:r>
              <a:rPr lang="en-US" sz="2800" u="sng"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Bài</a:t>
            </a:r>
            <a:r>
              <a:rPr lang="en-US" sz="2800" u="sng" dirty="0" smtClean="0">
                <a:solidFill>
                  <a:srgbClr val="FF0000"/>
                </a:solidFill>
                <a:effectLst>
                  <a:outerShdw blurRad="38100" dist="38100" dir="2700000" algn="tl">
                    <a:srgbClr val="C0C0C0"/>
                  </a:outerShdw>
                </a:effectLst>
                <a:latin typeface="Times New Roman" pitchFamily="18" charset="0"/>
                <a:cs typeface="Times New Roman" pitchFamily="18" charset="0"/>
              </a:rPr>
              <a:t> 8 : TRỌNG LỰC – ĐƠN VỊ LỰC</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84325"/>
            <a:ext cx="389572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2"/>
          <p:cNvSpPr txBox="1">
            <a:spLocks noChangeArrowheads="1"/>
          </p:cNvSpPr>
          <p:nvPr/>
        </p:nvSpPr>
        <p:spPr bwMode="auto">
          <a:xfrm>
            <a:off x="5105400" y="2149475"/>
            <a:ext cx="3276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vi-VN" sz="2800" dirty="0">
                <a:solidFill>
                  <a:srgbClr val="FF0000"/>
                </a:solidFill>
                <a:latin typeface="Times New Roman" pitchFamily="18" charset="0"/>
                <a:cs typeface="Times New Roman" pitchFamily="18" charset="0"/>
                <a:hlinkClick r:id="rId3" action="ppaction://hlinksldjump"/>
              </a:rPr>
              <a:t>Isaac Newton</a:t>
            </a:r>
            <a:r>
              <a:rPr lang="vi-VN" sz="2800" dirty="0">
                <a:solidFill>
                  <a:schemeClr val="tx2"/>
                </a:solidFill>
                <a:latin typeface="Times New Roman" pitchFamily="18" charset="0"/>
                <a:cs typeface="Times New Roman" pitchFamily="18" charset="0"/>
                <a:hlinkClick r:id="rId3" action="ppaction://hlinksldjump"/>
              </a:rPr>
              <a:t> </a:t>
            </a:r>
            <a:r>
              <a:rPr lang="vi-VN" sz="2800" dirty="0">
                <a:latin typeface="Times New Roman" pitchFamily="18" charset="0"/>
                <a:cs typeface="Times New Roman" pitchFamily="18" charset="0"/>
              </a:rPr>
              <a:t>là một nhà vật lý, nhà thiên văn học, nhà triết học, nhà toán học</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người Anh. </a:t>
            </a:r>
            <a:r>
              <a:rPr lang="en-US" sz="2800" dirty="0">
                <a:latin typeface="Times New Roman" pitchFamily="18" charset="0"/>
                <a:cs typeface="Times New Roman" pitchFamily="18" charset="0"/>
              </a:rPr>
              <a:t>Ô</a:t>
            </a:r>
            <a:r>
              <a:rPr lang="vi-VN" sz="2800" dirty="0">
                <a:latin typeface="Times New Roman" pitchFamily="18" charset="0"/>
                <a:cs typeface="Times New Roman" pitchFamily="18" charset="0"/>
              </a:rPr>
              <a:t>ng sinh ngày 4 tháng 1 năm 1643 và mất ngày 31 tháng 3 năm 1727.</a:t>
            </a:r>
            <a:endParaRPr lang="en-US" sz="2800"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ewton_apple_tree_hg_wht_24412_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08163" y="476250"/>
            <a:ext cx="4797425"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15925"/>
            <a:ext cx="8229600" cy="706438"/>
          </a:xfrm>
        </p:spPr>
        <p:txBody>
          <a:bodyPr anchor="b">
            <a:noAutofit/>
          </a:bodyPr>
          <a:lstStyle/>
          <a:p>
            <a:pPr fontAlgn="auto">
              <a:spcAft>
                <a:spcPts val="0"/>
              </a:spcAft>
              <a:defRPr/>
            </a:pPr>
            <a:r>
              <a:rPr lang="en-US" sz="2800" u="sng"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Bài</a:t>
            </a:r>
            <a:r>
              <a:rPr lang="en-US" sz="2800" u="sng" dirty="0" smtClean="0">
                <a:solidFill>
                  <a:srgbClr val="FF0000"/>
                </a:solidFill>
                <a:effectLst>
                  <a:outerShdw blurRad="38100" dist="38100" dir="2700000" algn="tl">
                    <a:srgbClr val="C0C0C0"/>
                  </a:outerShdw>
                </a:effectLst>
                <a:latin typeface="Times New Roman" pitchFamily="18" charset="0"/>
                <a:cs typeface="Times New Roman" pitchFamily="18" charset="0"/>
              </a:rPr>
              <a:t> 8 : TRỌNG LỰC – ĐƠN VỊ LỰC</a:t>
            </a:r>
          </a:p>
        </p:txBody>
      </p:sp>
      <p:pic>
        <p:nvPicPr>
          <p:cNvPr id="11" name="Content Placeholder 10"/>
          <p:cNvPicPr>
            <a:picLocks noGrp="1" noChangeAspect="1"/>
          </p:cNvPicPr>
          <p:nvPr>
            <p:ph idx="4294967295"/>
          </p:nvPr>
        </p:nvPicPr>
        <p:blipFill>
          <a:blip r:embed="rId2">
            <a:extLst>
              <a:ext uri="{28A0092B-C50C-407E-A947-70E740481C1C}">
                <a14:useLocalDpi xmlns:a14="http://schemas.microsoft.com/office/drawing/2010/main" val="0"/>
              </a:ext>
            </a:extLst>
          </a:blip>
          <a:srcRect l="15553" r="9406" b="9903"/>
          <a:stretch>
            <a:fillRect/>
          </a:stretch>
        </p:blipFill>
        <p:spPr>
          <a:xfrm>
            <a:off x="0" y="1338263"/>
            <a:ext cx="3395663" cy="407828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0425" y="1328738"/>
            <a:ext cx="3711575"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0425" y="4157663"/>
            <a:ext cx="3711575"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685800" y="5540375"/>
            <a:ext cx="381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800" i="1">
                <a:latin typeface="Times New Roman" pitchFamily="18" charset="0"/>
                <a:cs typeface="Times New Roman" pitchFamily="18" charset="0"/>
              </a:rPr>
              <a:t>Con người trong môi trường không trọng lực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Text Box 10"/>
          <p:cNvSpPr txBox="1">
            <a:spLocks noChangeArrowheads="1"/>
          </p:cNvSpPr>
          <p:nvPr/>
        </p:nvSpPr>
        <p:spPr bwMode="auto">
          <a:xfrm>
            <a:off x="533400" y="990600"/>
            <a:ext cx="33528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IV.</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VẬN DỤNG</a:t>
            </a: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19468" name="Text Box 12"/>
          <p:cNvSpPr txBox="1">
            <a:spLocks noChangeArrowheads="1"/>
          </p:cNvSpPr>
          <p:nvPr/>
        </p:nvSpPr>
        <p:spPr bwMode="auto">
          <a:xfrm>
            <a:off x="990600" y="1905000"/>
            <a:ext cx="45720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a:latin typeface="Times New Roman" pitchFamily="18" charset="0"/>
                <a:cs typeface="Times New Roman" pitchFamily="18" charset="0"/>
              </a:rPr>
              <a:t>  Treo một dây dọi phía trên mặt nước đứng yên của một chậu nước. Mặt nước là mặt phẳng nằm ngang.</a:t>
            </a:r>
          </a:p>
          <a:p>
            <a:pPr eaLnBrk="1" hangingPunct="1">
              <a:spcBef>
                <a:spcPct val="50000"/>
              </a:spcBef>
            </a:pPr>
            <a:r>
              <a:rPr lang="en-US" sz="2800">
                <a:latin typeface="Times New Roman" pitchFamily="18" charset="0"/>
                <a:cs typeface="Times New Roman" pitchFamily="18" charset="0"/>
              </a:rPr>
              <a:t>      Hãy dùng một ê-ke để tìm mối liên hệ giữa phương thẳng đứng và mặt phẳng nằm ngang.</a:t>
            </a:r>
          </a:p>
        </p:txBody>
      </p:sp>
      <p:grpSp>
        <p:nvGrpSpPr>
          <p:cNvPr id="2" name="Group 13"/>
          <p:cNvGrpSpPr>
            <a:grpSpLocks/>
          </p:cNvGrpSpPr>
          <p:nvPr/>
        </p:nvGrpSpPr>
        <p:grpSpPr bwMode="auto">
          <a:xfrm>
            <a:off x="152400" y="1524000"/>
            <a:ext cx="914400" cy="838200"/>
            <a:chOff x="288" y="144"/>
            <a:chExt cx="576" cy="528"/>
          </a:xfrm>
        </p:grpSpPr>
        <p:sp>
          <p:nvSpPr>
            <p:cNvPr id="25623" name="AutoShape 14"/>
            <p:cNvSpPr>
              <a:spLocks noChangeArrowheads="1"/>
            </p:cNvSpPr>
            <p:nvPr/>
          </p:nvSpPr>
          <p:spPr bwMode="auto">
            <a:xfrm>
              <a:off x="288" y="144"/>
              <a:ext cx="576" cy="528"/>
            </a:xfrm>
            <a:prstGeom prst="diamond">
              <a:avLst/>
            </a:prstGeom>
            <a:solidFill>
              <a:srgbClr val="FFFF00"/>
            </a:solidFill>
            <a:ln w="9525">
              <a:solidFill>
                <a:schemeClr val="tx1"/>
              </a:solidFill>
              <a:miter lim="800000"/>
              <a:headEnd/>
              <a:tailEnd/>
            </a:ln>
          </p:spPr>
          <p:txBody>
            <a:bodyPr wrap="none" anchor="ctr"/>
            <a:lstStyle/>
            <a:p>
              <a:endParaRPr lang="en-US"/>
            </a:p>
          </p:txBody>
        </p:sp>
        <p:sp>
          <p:nvSpPr>
            <p:cNvPr id="25624" name="Text Box 15"/>
            <p:cNvSpPr txBox="1">
              <a:spLocks noChangeArrowheads="1"/>
            </p:cNvSpPr>
            <p:nvPr/>
          </p:nvSpPr>
          <p:spPr bwMode="auto">
            <a:xfrm>
              <a:off x="438" y="175"/>
              <a:ext cx="39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600" b="0">
                  <a:solidFill>
                    <a:srgbClr val="FF3300"/>
                  </a:solidFill>
                  <a:latin typeface="VNI-Swiss-Condense" pitchFamily="2" charset="0"/>
                </a:rPr>
                <a:t>C</a:t>
              </a:r>
              <a:r>
                <a:rPr lang="en-US" sz="4000" b="0" baseline="-25000">
                  <a:solidFill>
                    <a:srgbClr val="FF3300"/>
                  </a:solidFill>
                  <a:latin typeface="VNI-Swiss-Condense" pitchFamily="2" charset="0"/>
                </a:rPr>
                <a:t>6</a:t>
              </a:r>
            </a:p>
          </p:txBody>
        </p:sp>
      </p:grpSp>
      <p:sp>
        <p:nvSpPr>
          <p:cNvPr id="25605" name="AutoShape 18"/>
          <p:cNvSpPr>
            <a:spLocks noChangeArrowheads="1"/>
          </p:cNvSpPr>
          <p:nvPr/>
        </p:nvSpPr>
        <p:spPr bwMode="auto">
          <a:xfrm>
            <a:off x="7429500" y="3436938"/>
            <a:ext cx="122238" cy="354012"/>
          </a:xfrm>
          <a:prstGeom prst="flowChartOffpageConnector">
            <a:avLst/>
          </a:prstGeom>
          <a:solidFill>
            <a:srgbClr val="0000FF"/>
          </a:solidFill>
          <a:ln w="9525">
            <a:solidFill>
              <a:schemeClr val="tx1"/>
            </a:solidFill>
            <a:miter lim="800000"/>
            <a:headEnd/>
            <a:tailEnd/>
          </a:ln>
        </p:spPr>
        <p:txBody>
          <a:bodyPr wrap="none" anchor="ctr"/>
          <a:lstStyle/>
          <a:p>
            <a:endParaRPr lang="en-US"/>
          </a:p>
        </p:txBody>
      </p:sp>
      <p:sp>
        <p:nvSpPr>
          <p:cNvPr id="25606" name="Line 19"/>
          <p:cNvSpPr>
            <a:spLocks noChangeShapeType="1"/>
          </p:cNvSpPr>
          <p:nvPr/>
        </p:nvSpPr>
        <p:spPr bwMode="auto">
          <a:xfrm flipV="1">
            <a:off x="7489825" y="1143000"/>
            <a:ext cx="0" cy="2293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07" name="Group 20"/>
          <p:cNvGrpSpPr>
            <a:grpSpLocks/>
          </p:cNvGrpSpPr>
          <p:nvPr/>
        </p:nvGrpSpPr>
        <p:grpSpPr bwMode="auto">
          <a:xfrm>
            <a:off x="6019800" y="3592513"/>
            <a:ext cx="3124200" cy="1131887"/>
            <a:chOff x="264" y="2952"/>
            <a:chExt cx="2448" cy="924"/>
          </a:xfrm>
        </p:grpSpPr>
        <p:grpSp>
          <p:nvGrpSpPr>
            <p:cNvPr id="25618" name="Group 21"/>
            <p:cNvGrpSpPr>
              <a:grpSpLocks/>
            </p:cNvGrpSpPr>
            <p:nvPr/>
          </p:nvGrpSpPr>
          <p:grpSpPr bwMode="auto">
            <a:xfrm>
              <a:off x="264" y="2952"/>
              <a:ext cx="2328" cy="924"/>
              <a:chOff x="264" y="2952"/>
              <a:chExt cx="2328" cy="924"/>
            </a:xfrm>
          </p:grpSpPr>
          <p:sp>
            <p:nvSpPr>
              <p:cNvPr id="25620" name="Line 22"/>
              <p:cNvSpPr>
                <a:spLocks noChangeShapeType="1"/>
              </p:cNvSpPr>
              <p:nvPr/>
            </p:nvSpPr>
            <p:spPr bwMode="auto">
              <a:xfrm>
                <a:off x="408" y="3162"/>
                <a:ext cx="20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AutoShape 23"/>
              <p:cNvSpPr>
                <a:spLocks noChangeArrowheads="1"/>
              </p:cNvSpPr>
              <p:nvPr/>
            </p:nvSpPr>
            <p:spPr bwMode="auto">
              <a:xfrm>
                <a:off x="384" y="3156"/>
                <a:ext cx="2208" cy="720"/>
              </a:xfrm>
              <a:prstGeom prst="flowChartManualOperation">
                <a:avLst/>
              </a:prstGeom>
              <a:solidFill>
                <a:srgbClr val="66FFFF"/>
              </a:solidFill>
              <a:ln w="9525">
                <a:solidFill>
                  <a:schemeClr val="tx1"/>
                </a:solidFill>
                <a:miter lim="800000"/>
                <a:headEnd/>
                <a:tailEnd/>
              </a:ln>
            </p:spPr>
            <p:txBody>
              <a:bodyPr wrap="none" anchor="ctr"/>
              <a:lstStyle/>
              <a:p>
                <a:endParaRPr lang="en-US"/>
              </a:p>
            </p:txBody>
          </p:sp>
          <p:sp>
            <p:nvSpPr>
              <p:cNvPr id="25622" name="Line 24"/>
              <p:cNvSpPr>
                <a:spLocks noChangeShapeType="1"/>
              </p:cNvSpPr>
              <p:nvPr/>
            </p:nvSpPr>
            <p:spPr bwMode="auto">
              <a:xfrm>
                <a:off x="264" y="2952"/>
                <a:ext cx="144"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19" name="Line 25"/>
            <p:cNvSpPr>
              <a:spLocks noChangeShapeType="1"/>
            </p:cNvSpPr>
            <p:nvPr/>
          </p:nvSpPr>
          <p:spPr bwMode="auto">
            <a:xfrm flipV="1">
              <a:off x="2568" y="2952"/>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91" name="Text Box 35"/>
          <p:cNvSpPr txBox="1">
            <a:spLocks noChangeArrowheads="1"/>
          </p:cNvSpPr>
          <p:nvPr/>
        </p:nvSpPr>
        <p:spPr bwMode="auto">
          <a:xfrm>
            <a:off x="1676400" y="76200"/>
            <a:ext cx="6172200" cy="519113"/>
          </a:xfrm>
          <a:prstGeom prst="rect">
            <a:avLst/>
          </a:prstGeom>
          <a:noFill/>
          <a:ln w="9525">
            <a:noFill/>
            <a:miter lim="800000"/>
            <a:headEnd/>
            <a:tailEnd/>
          </a:ln>
          <a:effectLst/>
        </p:spPr>
        <p:txBody>
          <a:bodyPr>
            <a:spAutoFit/>
          </a:bodyPr>
          <a:lstStyle/>
          <a:p>
            <a:pPr algn="ctr">
              <a:spcBef>
                <a:spcPct val="50000"/>
              </a:spcBef>
              <a:defRPr/>
            </a:pPr>
            <a:r>
              <a:rPr lang="en-US" sz="2800" u="sng" dirty="0">
                <a:solidFill>
                  <a:srgbClr val="FF0000"/>
                </a:solidFill>
                <a:latin typeface="Times New Roman" pitchFamily="18" charset="0"/>
                <a:cs typeface="Times New Roman" pitchFamily="18" charset="0"/>
              </a:rPr>
              <a:t> </a:t>
            </a:r>
            <a:r>
              <a:rPr lang="en-US" sz="2800" u="sng" dirty="0" err="1">
                <a:solidFill>
                  <a:srgbClr val="FF0000"/>
                </a:solidFill>
                <a:latin typeface="Times New Roman" pitchFamily="18" charset="0"/>
                <a:cs typeface="Times New Roman" pitchFamily="18" charset="0"/>
              </a:rPr>
              <a:t>Bài</a:t>
            </a:r>
            <a:r>
              <a:rPr lang="en-US" sz="2800" u="sng" dirty="0">
                <a:solidFill>
                  <a:srgbClr val="FF0000"/>
                </a:solidFill>
                <a:latin typeface="Times New Roman" pitchFamily="18" charset="0"/>
                <a:cs typeface="Times New Roman" pitchFamily="18" charset="0"/>
              </a:rPr>
              <a:t> 8	</a:t>
            </a:r>
            <a:r>
              <a:rPr lang="en-US" sz="2800" u="sng" dirty="0">
                <a:solidFill>
                  <a:srgbClr val="FF0000"/>
                </a:solidFill>
                <a:effectLst>
                  <a:outerShdw blurRad="38100" dist="38100" dir="2700000" algn="tl">
                    <a:srgbClr val="C0C0C0"/>
                  </a:outerShdw>
                </a:effectLst>
                <a:latin typeface="Times New Roman" pitchFamily="18" charset="0"/>
                <a:cs typeface="Times New Roman" pitchFamily="18" charset="0"/>
              </a:rPr>
              <a:t>TRỌNG LỰC – ĐƠN VỊ LỰC</a:t>
            </a:r>
          </a:p>
        </p:txBody>
      </p:sp>
      <p:grpSp>
        <p:nvGrpSpPr>
          <p:cNvPr id="5" name="Group 36"/>
          <p:cNvGrpSpPr>
            <a:grpSpLocks/>
          </p:cNvGrpSpPr>
          <p:nvPr/>
        </p:nvGrpSpPr>
        <p:grpSpPr bwMode="auto">
          <a:xfrm>
            <a:off x="7643813" y="1792288"/>
            <a:ext cx="1163637" cy="1941512"/>
            <a:chOff x="3120" y="1530"/>
            <a:chExt cx="912" cy="1584"/>
          </a:xfrm>
        </p:grpSpPr>
        <p:grpSp>
          <p:nvGrpSpPr>
            <p:cNvPr id="25610" name="Group 37"/>
            <p:cNvGrpSpPr>
              <a:grpSpLocks/>
            </p:cNvGrpSpPr>
            <p:nvPr/>
          </p:nvGrpSpPr>
          <p:grpSpPr bwMode="auto">
            <a:xfrm>
              <a:off x="3120" y="1530"/>
              <a:ext cx="912" cy="1584"/>
              <a:chOff x="1512" y="1530"/>
              <a:chExt cx="912" cy="1584"/>
            </a:xfrm>
          </p:grpSpPr>
          <p:sp>
            <p:nvSpPr>
              <p:cNvPr id="25615" name="Line 38"/>
              <p:cNvSpPr>
                <a:spLocks noChangeShapeType="1"/>
              </p:cNvSpPr>
              <p:nvPr/>
            </p:nvSpPr>
            <p:spPr bwMode="auto">
              <a:xfrm>
                <a:off x="1512" y="1530"/>
                <a:ext cx="0" cy="158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Line 39"/>
              <p:cNvSpPr>
                <a:spLocks noChangeShapeType="1"/>
              </p:cNvSpPr>
              <p:nvPr/>
            </p:nvSpPr>
            <p:spPr bwMode="auto">
              <a:xfrm>
                <a:off x="1512" y="3114"/>
                <a:ext cx="91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40"/>
              <p:cNvSpPr>
                <a:spLocks noChangeShapeType="1"/>
              </p:cNvSpPr>
              <p:nvPr/>
            </p:nvSpPr>
            <p:spPr bwMode="auto">
              <a:xfrm flipH="1" flipV="1">
                <a:off x="1512" y="1530"/>
                <a:ext cx="912" cy="158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11" name="Group 41"/>
            <p:cNvGrpSpPr>
              <a:grpSpLocks/>
            </p:cNvGrpSpPr>
            <p:nvPr/>
          </p:nvGrpSpPr>
          <p:grpSpPr bwMode="auto">
            <a:xfrm>
              <a:off x="3264" y="2160"/>
              <a:ext cx="480" cy="816"/>
              <a:chOff x="1512" y="1530"/>
              <a:chExt cx="912" cy="1584"/>
            </a:xfrm>
          </p:grpSpPr>
          <p:sp>
            <p:nvSpPr>
              <p:cNvPr id="25612" name="Line 42"/>
              <p:cNvSpPr>
                <a:spLocks noChangeShapeType="1"/>
              </p:cNvSpPr>
              <p:nvPr/>
            </p:nvSpPr>
            <p:spPr bwMode="auto">
              <a:xfrm>
                <a:off x="1512" y="1530"/>
                <a:ext cx="0" cy="158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Line 43"/>
              <p:cNvSpPr>
                <a:spLocks noChangeShapeType="1"/>
              </p:cNvSpPr>
              <p:nvPr/>
            </p:nvSpPr>
            <p:spPr bwMode="auto">
              <a:xfrm>
                <a:off x="1512" y="3114"/>
                <a:ext cx="91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4" name="Line 44"/>
              <p:cNvSpPr>
                <a:spLocks noChangeShapeType="1"/>
              </p:cNvSpPr>
              <p:nvPr/>
            </p:nvSpPr>
            <p:spPr bwMode="auto">
              <a:xfrm flipH="1" flipV="1">
                <a:off x="1512" y="1530"/>
                <a:ext cx="912" cy="158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9468"/>
                                        </p:tgtEl>
                                        <p:attrNameLst>
                                          <p:attrName>style.visibility</p:attrName>
                                        </p:attrNameLst>
                                      </p:cBhvr>
                                      <p:to>
                                        <p:strVal val="visible"/>
                                      </p:to>
                                    </p:set>
                                    <p:animEffect transition="in" filter="diamond(in)">
                                      <p:cBhvr>
                                        <p:cTn id="10" dur="1000"/>
                                        <p:tgtEl>
                                          <p:spTgt spid="194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3"/>
          <p:cNvSpPr>
            <a:spLocks noChangeShapeType="1"/>
          </p:cNvSpPr>
          <p:nvPr/>
        </p:nvSpPr>
        <p:spPr bwMode="auto">
          <a:xfrm>
            <a:off x="1828800" y="533400"/>
            <a:ext cx="502920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08" name="Text Box 4"/>
          <p:cNvSpPr txBox="1">
            <a:spLocks noChangeArrowheads="1"/>
          </p:cNvSpPr>
          <p:nvPr/>
        </p:nvSpPr>
        <p:spPr bwMode="auto">
          <a:xfrm>
            <a:off x="228600" y="609600"/>
            <a:ext cx="55626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I. </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TRỌNG LỰC LÀ GÌ ?</a:t>
            </a: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21510" name="Text Box 6"/>
          <p:cNvSpPr txBox="1">
            <a:spLocks noChangeArrowheads="1"/>
          </p:cNvSpPr>
          <p:nvPr/>
        </p:nvSpPr>
        <p:spPr bwMode="auto">
          <a:xfrm>
            <a:off x="228600" y="1039813"/>
            <a:ext cx="75438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II. </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PHƯƠNG VÀ CHIỀU CỦA TRỌNG LỰC:</a:t>
            </a:r>
          </a:p>
        </p:txBody>
      </p:sp>
      <p:sp>
        <p:nvSpPr>
          <p:cNvPr id="21511" name="Text Box 7"/>
          <p:cNvSpPr txBox="1">
            <a:spLocks noChangeArrowheads="1"/>
          </p:cNvSpPr>
          <p:nvPr/>
        </p:nvSpPr>
        <p:spPr bwMode="auto">
          <a:xfrm>
            <a:off x="222250" y="1455738"/>
            <a:ext cx="33528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III. </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ĐƠN VỊ LỰC</a:t>
            </a: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21512" name="Text Box 8"/>
          <p:cNvSpPr txBox="1">
            <a:spLocks noChangeArrowheads="1"/>
          </p:cNvSpPr>
          <p:nvPr/>
        </p:nvSpPr>
        <p:spPr bwMode="auto">
          <a:xfrm>
            <a:off x="228600" y="1905000"/>
            <a:ext cx="33528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IV.</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VẬN DỤNG</a:t>
            </a: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grpSp>
        <p:nvGrpSpPr>
          <p:cNvPr id="26631" name="Group 10"/>
          <p:cNvGrpSpPr>
            <a:grpSpLocks/>
          </p:cNvGrpSpPr>
          <p:nvPr/>
        </p:nvGrpSpPr>
        <p:grpSpPr bwMode="auto">
          <a:xfrm>
            <a:off x="152400" y="2438400"/>
            <a:ext cx="914400" cy="838200"/>
            <a:chOff x="288" y="144"/>
            <a:chExt cx="576" cy="528"/>
          </a:xfrm>
        </p:grpSpPr>
        <p:sp>
          <p:nvSpPr>
            <p:cNvPr id="26652" name="AutoShape 11"/>
            <p:cNvSpPr>
              <a:spLocks noChangeArrowheads="1"/>
            </p:cNvSpPr>
            <p:nvPr/>
          </p:nvSpPr>
          <p:spPr bwMode="auto">
            <a:xfrm>
              <a:off x="288" y="144"/>
              <a:ext cx="576" cy="528"/>
            </a:xfrm>
            <a:prstGeom prst="diamond">
              <a:avLst/>
            </a:prstGeom>
            <a:solidFill>
              <a:srgbClr val="FFFF00"/>
            </a:solidFill>
            <a:ln w="9525">
              <a:solidFill>
                <a:schemeClr val="tx1"/>
              </a:solidFill>
              <a:miter lim="800000"/>
              <a:headEnd/>
              <a:tailEnd/>
            </a:ln>
          </p:spPr>
          <p:txBody>
            <a:bodyPr wrap="none" anchor="ctr"/>
            <a:lstStyle/>
            <a:p>
              <a:endParaRPr lang="en-US"/>
            </a:p>
          </p:txBody>
        </p:sp>
        <p:sp>
          <p:nvSpPr>
            <p:cNvPr id="26653" name="Text Box 12"/>
            <p:cNvSpPr txBox="1">
              <a:spLocks noChangeArrowheads="1"/>
            </p:cNvSpPr>
            <p:nvPr/>
          </p:nvSpPr>
          <p:spPr bwMode="auto">
            <a:xfrm>
              <a:off x="438" y="175"/>
              <a:ext cx="39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600" b="0">
                  <a:solidFill>
                    <a:srgbClr val="FF3300"/>
                  </a:solidFill>
                  <a:latin typeface="VNI-Swiss-Condense" pitchFamily="2" charset="0"/>
                </a:rPr>
                <a:t>C</a:t>
              </a:r>
              <a:r>
                <a:rPr lang="en-US" sz="4000" b="0" baseline="-25000">
                  <a:solidFill>
                    <a:srgbClr val="FF3300"/>
                  </a:solidFill>
                  <a:latin typeface="VNI-Swiss-Condense" pitchFamily="2" charset="0"/>
                </a:rPr>
                <a:t>6</a:t>
              </a:r>
            </a:p>
          </p:txBody>
        </p:sp>
      </p:grpSp>
      <p:sp>
        <p:nvSpPr>
          <p:cNvPr id="21517" name="Rectangle 13"/>
          <p:cNvSpPr>
            <a:spLocks noChangeArrowheads="1"/>
          </p:cNvSpPr>
          <p:nvPr/>
        </p:nvSpPr>
        <p:spPr bwMode="auto">
          <a:xfrm>
            <a:off x="1447800" y="2590800"/>
            <a:ext cx="388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u="sng">
                <a:solidFill>
                  <a:srgbClr val="002060"/>
                </a:solidFill>
                <a:latin typeface="Times New Roman" pitchFamily="18" charset="0"/>
                <a:cs typeface="Times New Roman" pitchFamily="18" charset="0"/>
              </a:rPr>
              <a:t>Trả lời</a:t>
            </a:r>
            <a:r>
              <a:rPr lang="en-US" sz="2800" b="0">
                <a:solidFill>
                  <a:srgbClr val="002060"/>
                </a:solidFill>
                <a:latin typeface="Times New Roman" pitchFamily="18" charset="0"/>
                <a:cs typeface="Times New Roman" pitchFamily="18" charset="0"/>
              </a:rPr>
              <a:t> : </a:t>
            </a:r>
          </a:p>
          <a:p>
            <a:pPr algn="ctr"/>
            <a:r>
              <a:rPr lang="en-US" sz="2800">
                <a:solidFill>
                  <a:srgbClr val="002060"/>
                </a:solidFill>
                <a:latin typeface="Times New Roman" pitchFamily="18" charset="0"/>
                <a:cs typeface="Times New Roman" pitchFamily="18" charset="0"/>
              </a:rPr>
              <a:t>Phương thẳng đứng và mặt phẳng</a:t>
            </a:r>
          </a:p>
          <a:p>
            <a:pPr algn="ctr"/>
            <a:r>
              <a:rPr lang="en-US" sz="2800">
                <a:solidFill>
                  <a:srgbClr val="002060"/>
                </a:solidFill>
                <a:latin typeface="Times New Roman" pitchFamily="18" charset="0"/>
                <a:cs typeface="Times New Roman" pitchFamily="18" charset="0"/>
              </a:rPr>
              <a:t> nằm ngang vuông góc nhau .</a:t>
            </a:r>
          </a:p>
        </p:txBody>
      </p:sp>
      <p:grpSp>
        <p:nvGrpSpPr>
          <p:cNvPr id="26633" name="Group 34"/>
          <p:cNvGrpSpPr>
            <a:grpSpLocks/>
          </p:cNvGrpSpPr>
          <p:nvPr/>
        </p:nvGrpSpPr>
        <p:grpSpPr bwMode="auto">
          <a:xfrm>
            <a:off x="6019800" y="685800"/>
            <a:ext cx="3124200" cy="3581400"/>
            <a:chOff x="3792" y="432"/>
            <a:chExt cx="1968" cy="2256"/>
          </a:xfrm>
        </p:grpSpPr>
        <p:sp>
          <p:nvSpPr>
            <p:cNvPr id="26635" name="AutoShape 15"/>
            <p:cNvSpPr>
              <a:spLocks noChangeArrowheads="1"/>
            </p:cNvSpPr>
            <p:nvPr/>
          </p:nvSpPr>
          <p:spPr bwMode="auto">
            <a:xfrm>
              <a:off x="4680" y="1877"/>
              <a:ext cx="77" cy="223"/>
            </a:xfrm>
            <a:prstGeom prst="flowChartOffpageConnector">
              <a:avLst/>
            </a:prstGeom>
            <a:solidFill>
              <a:srgbClr val="0000FF"/>
            </a:solidFill>
            <a:ln w="9525">
              <a:solidFill>
                <a:schemeClr val="tx1"/>
              </a:solidFill>
              <a:miter lim="800000"/>
              <a:headEnd/>
              <a:tailEnd/>
            </a:ln>
          </p:spPr>
          <p:txBody>
            <a:bodyPr wrap="none" anchor="ctr"/>
            <a:lstStyle/>
            <a:p>
              <a:endParaRPr lang="en-US"/>
            </a:p>
          </p:txBody>
        </p:sp>
        <p:sp>
          <p:nvSpPr>
            <p:cNvPr id="26636" name="Line 16"/>
            <p:cNvSpPr>
              <a:spLocks noChangeShapeType="1"/>
            </p:cNvSpPr>
            <p:nvPr/>
          </p:nvSpPr>
          <p:spPr bwMode="auto">
            <a:xfrm flipV="1">
              <a:off x="4718" y="432"/>
              <a:ext cx="0" cy="14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37" name="Group 17"/>
            <p:cNvGrpSpPr>
              <a:grpSpLocks/>
            </p:cNvGrpSpPr>
            <p:nvPr/>
          </p:nvGrpSpPr>
          <p:grpSpPr bwMode="auto">
            <a:xfrm>
              <a:off x="3792" y="1975"/>
              <a:ext cx="1968" cy="713"/>
              <a:chOff x="264" y="2952"/>
              <a:chExt cx="2448" cy="924"/>
            </a:xfrm>
          </p:grpSpPr>
          <p:grpSp>
            <p:nvGrpSpPr>
              <p:cNvPr id="26647" name="Group 18"/>
              <p:cNvGrpSpPr>
                <a:grpSpLocks/>
              </p:cNvGrpSpPr>
              <p:nvPr/>
            </p:nvGrpSpPr>
            <p:grpSpPr bwMode="auto">
              <a:xfrm>
                <a:off x="264" y="2952"/>
                <a:ext cx="2328" cy="924"/>
                <a:chOff x="264" y="2952"/>
                <a:chExt cx="2328" cy="924"/>
              </a:xfrm>
            </p:grpSpPr>
            <p:sp>
              <p:nvSpPr>
                <p:cNvPr id="26649" name="Line 19"/>
                <p:cNvSpPr>
                  <a:spLocks noChangeShapeType="1"/>
                </p:cNvSpPr>
                <p:nvPr/>
              </p:nvSpPr>
              <p:spPr bwMode="auto">
                <a:xfrm>
                  <a:off x="408" y="3162"/>
                  <a:ext cx="20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0" name="AutoShape 20"/>
                <p:cNvSpPr>
                  <a:spLocks noChangeArrowheads="1"/>
                </p:cNvSpPr>
                <p:nvPr/>
              </p:nvSpPr>
              <p:spPr bwMode="auto">
                <a:xfrm>
                  <a:off x="384" y="3156"/>
                  <a:ext cx="2208" cy="720"/>
                </a:xfrm>
                <a:prstGeom prst="flowChartManualOperation">
                  <a:avLst/>
                </a:prstGeom>
                <a:solidFill>
                  <a:srgbClr val="66FFFF"/>
                </a:solidFill>
                <a:ln w="9525">
                  <a:solidFill>
                    <a:schemeClr val="tx1"/>
                  </a:solidFill>
                  <a:miter lim="800000"/>
                  <a:headEnd/>
                  <a:tailEnd/>
                </a:ln>
              </p:spPr>
              <p:txBody>
                <a:bodyPr wrap="none" anchor="ctr"/>
                <a:lstStyle/>
                <a:p>
                  <a:endParaRPr lang="en-US"/>
                </a:p>
              </p:txBody>
            </p:sp>
            <p:sp>
              <p:nvSpPr>
                <p:cNvPr id="26651" name="Line 21"/>
                <p:cNvSpPr>
                  <a:spLocks noChangeShapeType="1"/>
                </p:cNvSpPr>
                <p:nvPr/>
              </p:nvSpPr>
              <p:spPr bwMode="auto">
                <a:xfrm>
                  <a:off x="264" y="2952"/>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48" name="Line 22"/>
              <p:cNvSpPr>
                <a:spLocks noChangeShapeType="1"/>
              </p:cNvSpPr>
              <p:nvPr/>
            </p:nvSpPr>
            <p:spPr bwMode="auto">
              <a:xfrm flipV="1">
                <a:off x="2568" y="2952"/>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38" name="Group 23"/>
            <p:cNvGrpSpPr>
              <a:grpSpLocks/>
            </p:cNvGrpSpPr>
            <p:nvPr/>
          </p:nvGrpSpPr>
          <p:grpSpPr bwMode="auto">
            <a:xfrm>
              <a:off x="4815" y="840"/>
              <a:ext cx="733" cy="1223"/>
              <a:chOff x="3120" y="1530"/>
              <a:chExt cx="912" cy="1584"/>
            </a:xfrm>
          </p:grpSpPr>
          <p:grpSp>
            <p:nvGrpSpPr>
              <p:cNvPr id="26639" name="Group 24"/>
              <p:cNvGrpSpPr>
                <a:grpSpLocks/>
              </p:cNvGrpSpPr>
              <p:nvPr/>
            </p:nvGrpSpPr>
            <p:grpSpPr bwMode="auto">
              <a:xfrm>
                <a:off x="3120" y="1530"/>
                <a:ext cx="912" cy="1584"/>
                <a:chOff x="1512" y="1530"/>
                <a:chExt cx="912" cy="1584"/>
              </a:xfrm>
            </p:grpSpPr>
            <p:sp>
              <p:nvSpPr>
                <p:cNvPr id="26644" name="Line 25"/>
                <p:cNvSpPr>
                  <a:spLocks noChangeShapeType="1"/>
                </p:cNvSpPr>
                <p:nvPr/>
              </p:nvSpPr>
              <p:spPr bwMode="auto">
                <a:xfrm>
                  <a:off x="1512" y="1530"/>
                  <a:ext cx="0" cy="158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5" name="Line 26"/>
                <p:cNvSpPr>
                  <a:spLocks noChangeShapeType="1"/>
                </p:cNvSpPr>
                <p:nvPr/>
              </p:nvSpPr>
              <p:spPr bwMode="auto">
                <a:xfrm>
                  <a:off x="1512" y="3114"/>
                  <a:ext cx="91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6" name="Line 27"/>
                <p:cNvSpPr>
                  <a:spLocks noChangeShapeType="1"/>
                </p:cNvSpPr>
                <p:nvPr/>
              </p:nvSpPr>
              <p:spPr bwMode="auto">
                <a:xfrm flipH="1" flipV="1">
                  <a:off x="1512" y="1530"/>
                  <a:ext cx="912" cy="158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40" name="Group 28"/>
              <p:cNvGrpSpPr>
                <a:grpSpLocks/>
              </p:cNvGrpSpPr>
              <p:nvPr/>
            </p:nvGrpSpPr>
            <p:grpSpPr bwMode="auto">
              <a:xfrm>
                <a:off x="3264" y="2160"/>
                <a:ext cx="480" cy="816"/>
                <a:chOff x="1512" y="1530"/>
                <a:chExt cx="912" cy="1584"/>
              </a:xfrm>
            </p:grpSpPr>
            <p:sp>
              <p:nvSpPr>
                <p:cNvPr id="26641" name="Line 29"/>
                <p:cNvSpPr>
                  <a:spLocks noChangeShapeType="1"/>
                </p:cNvSpPr>
                <p:nvPr/>
              </p:nvSpPr>
              <p:spPr bwMode="auto">
                <a:xfrm>
                  <a:off x="1512" y="1530"/>
                  <a:ext cx="0" cy="158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2" name="Line 30"/>
                <p:cNvSpPr>
                  <a:spLocks noChangeShapeType="1"/>
                </p:cNvSpPr>
                <p:nvPr/>
              </p:nvSpPr>
              <p:spPr bwMode="auto">
                <a:xfrm>
                  <a:off x="1512" y="3114"/>
                  <a:ext cx="91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3" name="Line 31"/>
                <p:cNvSpPr>
                  <a:spLocks noChangeShapeType="1"/>
                </p:cNvSpPr>
                <p:nvPr/>
              </p:nvSpPr>
              <p:spPr bwMode="auto">
                <a:xfrm flipH="1" flipV="1">
                  <a:off x="1512" y="1530"/>
                  <a:ext cx="912" cy="158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21537" name="Text Box 33"/>
          <p:cNvSpPr txBox="1">
            <a:spLocks noChangeArrowheads="1"/>
          </p:cNvSpPr>
          <p:nvPr/>
        </p:nvSpPr>
        <p:spPr bwMode="auto">
          <a:xfrm>
            <a:off x="838200" y="76200"/>
            <a:ext cx="6172200" cy="519113"/>
          </a:xfrm>
          <a:prstGeom prst="rect">
            <a:avLst/>
          </a:prstGeom>
          <a:noFill/>
          <a:ln w="9525">
            <a:noFill/>
            <a:miter lim="800000"/>
            <a:headEnd/>
            <a:tailEnd/>
          </a:ln>
          <a:effectLst/>
        </p:spPr>
        <p:txBody>
          <a:bodyPr>
            <a:spAutoFit/>
          </a:bodyPr>
          <a:lstStyle/>
          <a:p>
            <a:pPr algn="ctr">
              <a:spcBef>
                <a:spcPct val="50000"/>
              </a:spcBef>
              <a:defRPr/>
            </a:pPr>
            <a:r>
              <a:rPr lang="en-US" sz="2800" b="0" dirty="0">
                <a:solidFill>
                  <a:srgbClr val="FF0000"/>
                </a:solidFill>
                <a:latin typeface="Times New Roman" pitchFamily="18" charset="0"/>
                <a:cs typeface="Times New Roman" pitchFamily="18" charset="0"/>
              </a:rPr>
              <a:t> </a:t>
            </a:r>
            <a:r>
              <a:rPr lang="en-US" sz="2800" b="0" dirty="0" err="1">
                <a:solidFill>
                  <a:srgbClr val="FF0000"/>
                </a:solidFill>
                <a:latin typeface="Times New Roman" pitchFamily="18" charset="0"/>
                <a:cs typeface="Times New Roman" pitchFamily="18" charset="0"/>
              </a:rPr>
              <a:t>Bài</a:t>
            </a:r>
            <a:r>
              <a:rPr lang="en-US" sz="2800" b="0" dirty="0">
                <a:solidFill>
                  <a:srgbClr val="FF0000"/>
                </a:solidFill>
                <a:latin typeface="Times New Roman" pitchFamily="18" charset="0"/>
                <a:cs typeface="Times New Roman" pitchFamily="18" charset="0"/>
              </a:rPr>
              <a:t> 8	</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TRỌNG LỰC – ĐƠN VỊ LỰC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517"/>
                                        </p:tgtEl>
                                        <p:attrNameLst>
                                          <p:attrName>style.visibility</p:attrName>
                                        </p:attrNameLst>
                                      </p:cBhvr>
                                      <p:to>
                                        <p:strVal val="visible"/>
                                      </p:to>
                                    </p:set>
                                    <p:anim to="" calcmode="lin" valueType="num">
                                      <p:cBhvr>
                                        <p:cTn id="7" dur="1" fill="hold"/>
                                        <p:tgtEl>
                                          <p:spTgt spid="215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1676400" y="152400"/>
            <a:ext cx="5943600" cy="990600"/>
            <a:chOff x="1056" y="180"/>
            <a:chExt cx="3744" cy="624"/>
          </a:xfrm>
        </p:grpSpPr>
        <p:sp>
          <p:nvSpPr>
            <p:cNvPr id="27654" name="AutoShape 3"/>
            <p:cNvSpPr>
              <a:spLocks noChangeArrowheads="1"/>
            </p:cNvSpPr>
            <p:nvPr/>
          </p:nvSpPr>
          <p:spPr bwMode="auto">
            <a:xfrm>
              <a:off x="1056" y="180"/>
              <a:ext cx="3744" cy="624"/>
            </a:xfrm>
            <a:prstGeom prst="ellipseRibbon2">
              <a:avLst>
                <a:gd name="adj1" fmla="val 25000"/>
                <a:gd name="adj2" fmla="val 50000"/>
                <a:gd name="adj3" fmla="val 12500"/>
              </a:avLst>
            </a:prstGeom>
            <a:solidFill>
              <a:srgbClr val="FFFF00"/>
            </a:solidFill>
            <a:ln w="9525">
              <a:solidFill>
                <a:srgbClr val="FF3300"/>
              </a:solidFill>
              <a:round/>
              <a:headEnd/>
              <a:tailEnd/>
            </a:ln>
            <a:effectLst>
              <a:prstShdw prst="shdw15">
                <a:schemeClr val="bg2">
                  <a:alpha val="50000"/>
                </a:schemeClr>
              </a:prstShdw>
            </a:effectLst>
          </p:spPr>
          <p:txBody>
            <a:bodyPr wrap="none" anchor="ctr"/>
            <a:lstStyle/>
            <a:p>
              <a:endParaRPr lang="en-US"/>
            </a:p>
          </p:txBody>
        </p:sp>
        <p:sp>
          <p:nvSpPr>
            <p:cNvPr id="22532" name="Text Box 4"/>
            <p:cNvSpPr txBox="1">
              <a:spLocks noChangeArrowheads="1"/>
            </p:cNvSpPr>
            <p:nvPr/>
          </p:nvSpPr>
          <p:spPr bwMode="auto">
            <a:xfrm>
              <a:off x="2294" y="228"/>
              <a:ext cx="1536" cy="365"/>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GHI NHỚ</a:t>
              </a:r>
            </a:p>
          </p:txBody>
        </p:sp>
      </p:grpSp>
      <p:pic>
        <p:nvPicPr>
          <p:cNvPr id="27651"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2350" y="5178425"/>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44463"/>
            <a:ext cx="1981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9"/>
          <p:cNvSpPr txBox="1">
            <a:spLocks noChangeArrowheads="1"/>
          </p:cNvSpPr>
          <p:nvPr/>
        </p:nvSpPr>
        <p:spPr bwMode="auto">
          <a:xfrm>
            <a:off x="533400" y="1600200"/>
            <a:ext cx="8229600" cy="3324225"/>
          </a:xfrm>
          <a:prstGeom prst="rect">
            <a:avLst/>
          </a:prstGeom>
          <a:noFill/>
          <a:ln w="9525">
            <a:noFill/>
            <a:miter lim="800000"/>
            <a:headEnd/>
            <a:tailEnd/>
          </a:ln>
          <a:effectLst/>
        </p:spPr>
        <p:txBody>
          <a:bodyPr>
            <a:spAutoFit/>
          </a:bodyPr>
          <a:lstStyle/>
          <a:p>
            <a:pPr>
              <a:spcBef>
                <a:spcPct val="50000"/>
              </a:spcBef>
              <a:buFont typeface="Wingdings" pitchFamily="2" charset="2"/>
              <a:buNone/>
              <a:defRPr/>
            </a:pPr>
            <a:r>
              <a:rPr lang="en-US" sz="200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2" pitchFamily="18" charset="2"/>
              </a:rPr>
              <a:t></a:t>
            </a:r>
            <a:r>
              <a:rPr lang="en-US" b="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a:t>
            </a:r>
          </a:p>
          <a:p>
            <a:pPr>
              <a:spcBef>
                <a:spcPct val="50000"/>
              </a:spcBef>
              <a:buFont typeface="Wingdings" pitchFamily="2" charset="2"/>
              <a:buNone/>
              <a:defRPr/>
            </a:pPr>
            <a:r>
              <a:rPr lang="en-US" sz="200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2" pitchFamily="18" charset="2"/>
              </a:rPr>
              <a:t></a:t>
            </a:r>
            <a:r>
              <a:rPr lang="en-US" b="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hướng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hướng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p>
          <a:p>
            <a:pPr>
              <a:spcBef>
                <a:spcPct val="50000"/>
              </a:spcBef>
              <a:buFont typeface="Wingdings" pitchFamily="2" charset="2"/>
              <a:buNone/>
              <a:defRPr/>
            </a:pPr>
            <a:r>
              <a:rPr lang="en-US" sz="200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2" pitchFamily="18" charset="2"/>
              </a:rPr>
              <a:t></a:t>
            </a:r>
            <a:r>
              <a:rPr lang="en-US" b="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endParaRPr lang="en-US" sz="2800" dirty="0">
              <a:latin typeface="Times New Roman" pitchFamily="18" charset="0"/>
              <a:cs typeface="Times New Roman" pitchFamily="18" charset="0"/>
            </a:endParaRPr>
          </a:p>
          <a:p>
            <a:pPr>
              <a:spcBef>
                <a:spcPct val="50000"/>
              </a:spcBef>
              <a:buFont typeface="Wingdings" pitchFamily="2" charset="2"/>
              <a:buNone/>
              <a:defRPr/>
            </a:pPr>
            <a:r>
              <a:rPr lang="en-US" sz="200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2" pitchFamily="18" charset="2"/>
              </a:rPr>
              <a:t></a:t>
            </a:r>
            <a:r>
              <a:rPr lang="en-US" b="0" dirty="0">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niu-tơn</a:t>
            </a:r>
            <a:r>
              <a:rPr lang="en-US" sz="2800" dirty="0">
                <a:latin typeface="Times New Roman" pitchFamily="18" charset="0"/>
                <a:cs typeface="Times New Roman" pitchFamily="18" charset="0"/>
              </a:rPr>
              <a:t> (N).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100g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1N.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537"/>
                                        </p:tgtEl>
                                        <p:attrNameLst>
                                          <p:attrName>style.visibility</p:attrName>
                                        </p:attrNameLst>
                                      </p:cBhvr>
                                      <p:to>
                                        <p:strVal val="visible"/>
                                      </p:to>
                                    </p:set>
                                    <p:anim by="(-#ppt_w*2)" calcmode="lin" valueType="num">
                                      <p:cBhvr rctx="PPT">
                                        <p:cTn id="7" dur="250" autoRev="1" fill="hold">
                                          <p:stCondLst>
                                            <p:cond delay="0"/>
                                          </p:stCondLst>
                                        </p:cTn>
                                        <p:tgtEl>
                                          <p:spTgt spid="22537"/>
                                        </p:tgtEl>
                                        <p:attrNameLst>
                                          <p:attrName>ppt_w</p:attrName>
                                        </p:attrNameLst>
                                      </p:cBhvr>
                                    </p:anim>
                                    <p:anim by="(#ppt_w*0.50)" calcmode="lin" valueType="num">
                                      <p:cBhvr>
                                        <p:cTn id="8" dur="250" decel="50000" autoRev="1" fill="hold">
                                          <p:stCondLst>
                                            <p:cond delay="0"/>
                                          </p:stCondLst>
                                        </p:cTn>
                                        <p:tgtEl>
                                          <p:spTgt spid="22537"/>
                                        </p:tgtEl>
                                        <p:attrNameLst>
                                          <p:attrName>ppt_x</p:attrName>
                                        </p:attrNameLst>
                                      </p:cBhvr>
                                    </p:anim>
                                    <p:anim from="(-#ppt_h/2)" to="(#ppt_y)" calcmode="lin" valueType="num">
                                      <p:cBhvr>
                                        <p:cTn id="9" dur="500" fill="hold">
                                          <p:stCondLst>
                                            <p:cond delay="0"/>
                                          </p:stCondLst>
                                        </p:cTn>
                                        <p:tgtEl>
                                          <p:spTgt spid="22537"/>
                                        </p:tgtEl>
                                        <p:attrNameLst>
                                          <p:attrName>ppt_y</p:attrName>
                                        </p:attrNameLst>
                                      </p:cBhvr>
                                    </p:anim>
                                    <p:animRot by="21600000">
                                      <p:cBhvr>
                                        <p:cTn id="10" dur="500" fill="hold">
                                          <p:stCondLst>
                                            <p:cond delay="0"/>
                                          </p:stCondLst>
                                        </p:cTn>
                                        <p:tgtEl>
                                          <p:spTgt spid="225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2350" y="5178425"/>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1752600" y="76200"/>
            <a:ext cx="5638800" cy="685800"/>
            <a:chOff x="1104" y="1296"/>
            <a:chExt cx="3552" cy="432"/>
          </a:xfrm>
        </p:grpSpPr>
        <p:sp>
          <p:nvSpPr>
            <p:cNvPr id="28677" name="Rectangle 5"/>
            <p:cNvSpPr>
              <a:spLocks noChangeArrowheads="1"/>
            </p:cNvSpPr>
            <p:nvPr/>
          </p:nvSpPr>
          <p:spPr bwMode="auto">
            <a:xfrm>
              <a:off x="1104" y="1296"/>
              <a:ext cx="3552" cy="432"/>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8678" name="WordArt 6"/>
            <p:cNvSpPr>
              <a:spLocks noChangeArrowheads="1" noChangeShapeType="1" noTextEdit="1"/>
            </p:cNvSpPr>
            <p:nvPr/>
          </p:nvSpPr>
          <p:spPr bwMode="auto">
            <a:xfrm>
              <a:off x="1584" y="1344"/>
              <a:ext cx="2724" cy="294"/>
            </a:xfrm>
            <a:prstGeom prst="rect">
              <a:avLst/>
            </a:prstGeom>
          </p:spPr>
          <p:txBody>
            <a:bodyPr wrap="none" fromWordArt="1">
              <a:prstTxWarp prst="textPlain">
                <a:avLst>
                  <a:gd name="adj" fmla="val 50000"/>
                </a:avLst>
              </a:prstTxWarp>
            </a:bodyPr>
            <a:lstStyle/>
            <a:p>
              <a:pPr algn="ctr"/>
              <a:r>
                <a:rPr lang="vi-VN" sz="3200"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HƯỚNG DẪN TỰ HỌC</a:t>
              </a:r>
              <a:endParaRPr lang="en-US" sz="3200"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endParaRPr>
            </a:p>
          </p:txBody>
        </p:sp>
      </p:grpSp>
      <p:sp>
        <p:nvSpPr>
          <p:cNvPr id="24583" name="Text Box 7"/>
          <p:cNvSpPr txBox="1">
            <a:spLocks noChangeArrowheads="1"/>
          </p:cNvSpPr>
          <p:nvPr/>
        </p:nvSpPr>
        <p:spPr bwMode="auto">
          <a:xfrm>
            <a:off x="304800" y="1066800"/>
            <a:ext cx="8839200" cy="4832350"/>
          </a:xfrm>
          <a:prstGeom prst="rect">
            <a:avLst/>
          </a:prstGeom>
          <a:noFill/>
          <a:ln w="9525">
            <a:noFill/>
            <a:miter lim="800000"/>
            <a:headEnd/>
            <a:tailEnd/>
          </a:ln>
          <a:effectLst/>
        </p:spPr>
        <p:txBody>
          <a:bodyPr>
            <a:spAutoFit/>
          </a:bodyPr>
          <a:lstStyle/>
          <a:p>
            <a:pPr>
              <a:spcBef>
                <a:spcPct val="50000"/>
              </a:spcBef>
              <a:defRPr/>
            </a:pPr>
            <a:r>
              <a:rPr lang="en-US" sz="2800" dirty="0">
                <a:effectLst>
                  <a:outerShdw blurRad="38100" dist="38100" dir="2700000" algn="tl">
                    <a:srgbClr val="C0C0C0"/>
                  </a:outerShdw>
                </a:effectLst>
                <a:latin typeface="Times New Roman" pitchFamily="18" charset="0"/>
                <a:cs typeface="Times New Roman" pitchFamily="18" charset="0"/>
              </a:rPr>
              <a:t>I.</a:t>
            </a:r>
            <a:r>
              <a:rPr lang="en-US" sz="2800" u="sng" dirty="0">
                <a:effectLst>
                  <a:outerShdw blurRad="38100" dist="38100" dir="2700000" algn="tl">
                    <a:srgbClr val="C0C0C0"/>
                  </a:outerShdw>
                </a:effectLst>
                <a:latin typeface="Times New Roman" pitchFamily="18" charset="0"/>
                <a:cs typeface="Times New Roman" pitchFamily="18" charset="0"/>
              </a:rPr>
              <a:t>BÀI VỪA HỌC</a:t>
            </a:r>
            <a:r>
              <a:rPr lang="en-US" sz="2800" dirty="0">
                <a:effectLst>
                  <a:outerShdw blurRad="38100" dist="38100" dir="2700000" algn="tl">
                    <a:srgbClr val="C0C0C0"/>
                  </a:outerShdw>
                </a:effectLst>
                <a:latin typeface="Times New Roman" pitchFamily="18" charset="0"/>
                <a:cs typeface="Times New Roman" pitchFamily="18" charset="0"/>
              </a:rPr>
              <a:t>:</a:t>
            </a:r>
            <a:br>
              <a:rPr lang="en-US" sz="2800" dirty="0">
                <a:effectLst>
                  <a:outerShdw blurRad="38100" dist="38100" dir="2700000" algn="tl">
                    <a:srgbClr val="C0C0C0"/>
                  </a:outerShdw>
                </a:effectLst>
                <a:latin typeface="Times New Roman" pitchFamily="18" charset="0"/>
                <a:cs typeface="Times New Roman" pitchFamily="18" charset="0"/>
              </a:rPr>
            </a:b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Học</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thuộc</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phần</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ghi</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nhớ</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2" pitchFamily="18" charset="2"/>
              </a:rPr>
              <a:t/>
            </a:r>
            <a:b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2" pitchFamily="18" charset="2"/>
              </a:rPr>
            </a:b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vi-VN" sz="2800" dirty="0" smtClean="0">
                <a:solidFill>
                  <a:srgbClr val="FF0000"/>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Làm</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bài</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tập</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8.1 - 8.9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trang</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13.sbt.</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2" pitchFamily="18" charset="2"/>
              </a:rPr>
              <a:t/>
            </a:r>
            <a:b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2" pitchFamily="18" charset="2"/>
              </a:rPr>
            </a:b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vi-VN" sz="2800" dirty="0" smtClean="0">
                <a:solidFill>
                  <a:srgbClr val="FF0000"/>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Đọc</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mục</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Có</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thể</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em</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chưa</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biết</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a:t>
            </a:r>
          </a:p>
          <a:p>
            <a:pPr>
              <a:spcBef>
                <a:spcPct val="50000"/>
              </a:spcBef>
              <a:defRPr/>
            </a:pPr>
            <a:endPar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endParaRPr>
          </a:p>
          <a:p>
            <a:pPr>
              <a:spcBef>
                <a:spcPct val="50000"/>
              </a:spcBef>
              <a:defRPr/>
            </a:pPr>
            <a:r>
              <a:rPr lang="en-US" sz="2800" dirty="0">
                <a:effectLst>
                  <a:outerShdw blurRad="38100" dist="38100" dir="2700000" algn="tl">
                    <a:srgbClr val="C0C0C0"/>
                  </a:outerShdw>
                </a:effectLst>
                <a:latin typeface="Times New Roman" pitchFamily="18" charset="0"/>
                <a:cs typeface="Times New Roman" pitchFamily="18" charset="0"/>
              </a:rPr>
              <a:t>II.</a:t>
            </a:r>
            <a:r>
              <a:rPr lang="en-US" sz="2800" u="sng" dirty="0">
                <a:effectLst>
                  <a:outerShdw blurRad="38100" dist="38100" dir="2700000" algn="tl">
                    <a:srgbClr val="C0C0C0"/>
                  </a:outerShdw>
                </a:effectLst>
                <a:latin typeface="Times New Roman" pitchFamily="18" charset="0"/>
                <a:cs typeface="Times New Roman" pitchFamily="18" charset="0"/>
              </a:rPr>
              <a:t>BÀI SẮP HỌC</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a:solidFill>
                  <a:srgbClr val="990000"/>
                </a:solidFill>
                <a:effectLst>
                  <a:outerShdw blurRad="38100" dist="38100" dir="2700000" algn="tl">
                    <a:srgbClr val="C0C0C0"/>
                  </a:outerShdw>
                </a:effectLst>
                <a:latin typeface="Times New Roman" pitchFamily="18" charset="0"/>
                <a:cs typeface="Times New Roman" pitchFamily="18" charset="0"/>
                <a:sym typeface="Wingdings 2" pitchFamily="18" charset="2"/>
              </a:rPr>
              <a:t/>
            </a:r>
            <a:br>
              <a:rPr lang="en-US" sz="2800" dirty="0">
                <a:solidFill>
                  <a:srgbClr val="990000"/>
                </a:solidFill>
                <a:effectLst>
                  <a:outerShdw blurRad="38100" dist="38100" dir="2700000" algn="tl">
                    <a:srgbClr val="C0C0C0"/>
                  </a:outerShdw>
                </a:effectLst>
                <a:latin typeface="Times New Roman" pitchFamily="18" charset="0"/>
                <a:cs typeface="Times New Roman" pitchFamily="18" charset="0"/>
                <a:sym typeface="Wingdings 2" pitchFamily="18" charset="2"/>
              </a:rPr>
            </a:b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Học</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thuộc</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phần</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ghi</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nhớ</a:t>
            </a:r>
            <a:endPar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endParaRPr>
          </a:p>
          <a:p>
            <a:pPr>
              <a:spcBef>
                <a:spcPct val="50000"/>
              </a:spcBef>
              <a:defRPr/>
            </a:pP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Chuẩn</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bị</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 </a:t>
            </a:r>
            <a:r>
              <a:rPr lang="vi-VN" sz="2800" dirty="0" smtClean="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rPr>
              <a:t>tiết sau kiểm tra 1 tiết.</a:t>
            </a:r>
            <a:endPar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endParaRPr>
          </a:p>
          <a:p>
            <a:pPr>
              <a:spcBef>
                <a:spcPct val="50000"/>
              </a:spcBef>
              <a:defRPr/>
            </a:pPr>
            <a:endParaRPr lang="en-US" sz="2800" dirty="0">
              <a:solidFill>
                <a:srgbClr val="0000FF"/>
              </a:solidFill>
              <a:effectLst>
                <a:outerShdw blurRad="38100" dist="38100" dir="2700000" algn="tl">
                  <a:srgbClr val="C0C0C0"/>
                </a:outerShdw>
              </a:effectLst>
              <a:latin typeface="Times New Roman" pitchFamily="18" charset="0"/>
              <a:cs typeface="Times New Roman" pitchFamily="18" charset="0"/>
              <a:sym typeface="Wingdings 2"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4583"/>
                                        </p:tgtEl>
                                        <p:attrNameLst>
                                          <p:attrName>style.visibility</p:attrName>
                                        </p:attrNameLst>
                                      </p:cBhvr>
                                      <p:to>
                                        <p:strVal val="visible"/>
                                      </p:to>
                                    </p:set>
                                    <p:animEffect transition="in" filter="wedge">
                                      <p:cBhvr>
                                        <p:cTn id="10" dur="20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6" name="AutoShape 10"/>
          <p:cNvSpPr>
            <a:spLocks noChangeArrowheads="1"/>
          </p:cNvSpPr>
          <p:nvPr/>
        </p:nvSpPr>
        <p:spPr bwMode="auto">
          <a:xfrm>
            <a:off x="0" y="4648200"/>
            <a:ext cx="5105400" cy="2209800"/>
          </a:xfrm>
          <a:prstGeom prst="cloudCallout">
            <a:avLst>
              <a:gd name="adj1" fmla="val 847"/>
              <a:gd name="adj2" fmla="val -120745"/>
            </a:avLst>
          </a:prstGeom>
          <a:solidFill>
            <a:srgbClr val="66FFFF"/>
          </a:solidFill>
          <a:ln w="9525">
            <a:solidFill>
              <a:schemeClr val="tx1"/>
            </a:solidFill>
            <a:round/>
            <a:headEnd/>
            <a:tailEnd/>
          </a:ln>
        </p:spPr>
        <p:txBody>
          <a:bodyPr/>
          <a:lstStyle/>
          <a:p>
            <a:pPr marL="342900" indent="-342900" algn="ctr"/>
            <a:r>
              <a:rPr lang="en-US" sz="2400">
                <a:latin typeface="Times New Roman" pitchFamily="18" charset="0"/>
                <a:cs typeface="Times New Roman" pitchFamily="18" charset="0"/>
              </a:rPr>
              <a:t>Con không biết là Trái Đất hút tất cả mọi vật, kể cả những vật ở Nam Cực à?</a:t>
            </a:r>
          </a:p>
          <a:p>
            <a:pPr marL="342900" indent="-342900" algn="ctr">
              <a:lnSpc>
                <a:spcPct val="80000"/>
              </a:lnSpc>
            </a:pPr>
            <a:endParaRPr lang="en-US" sz="2400">
              <a:latin typeface="Times New Roman" pitchFamily="18" charset="0"/>
              <a:cs typeface="Times New Roman" pitchFamily="18" charset="0"/>
            </a:endParaRPr>
          </a:p>
        </p:txBody>
      </p:sp>
      <p:pic>
        <p:nvPicPr>
          <p:cNvPr id="96271" name="Picture 15" descr="k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703741" y="274637"/>
            <a:ext cx="4211659" cy="4525963"/>
          </a:xfrm>
          <a:noFill/>
          <a:extLst>
            <a:ext uri="{909E8E84-426E-40DD-AFC4-6F175D3DCCD1}">
              <a14:hiddenFill xmlns:a14="http://schemas.microsoft.com/office/drawing/2010/main">
                <a:solidFill>
                  <a:srgbClr val="FFFFFF"/>
                </a:solidFill>
              </a14:hiddenFill>
            </a:ext>
          </a:extLst>
        </p:spPr>
      </p:pic>
      <p:pic>
        <p:nvPicPr>
          <p:cNvPr id="96269" name="Picture 13" descr="FAMIL0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76400"/>
            <a:ext cx="32766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AutoShape 5"/>
          <p:cNvSpPr>
            <a:spLocks noGrp="1" noChangeArrowheads="1"/>
          </p:cNvSpPr>
          <p:nvPr>
            <p:ph idx="1"/>
          </p:nvPr>
        </p:nvSpPr>
        <p:spPr>
          <a:xfrm>
            <a:off x="0" y="0"/>
            <a:ext cx="4800600" cy="1905000"/>
          </a:xfrm>
          <a:prstGeom prst="cloudCallout">
            <a:avLst>
              <a:gd name="adj1" fmla="val -11028"/>
              <a:gd name="adj2" fmla="val 82667"/>
            </a:avLst>
          </a:prstGeom>
          <a:solidFill>
            <a:srgbClr val="66FFFF"/>
          </a:solidFill>
          <a:ln>
            <a:solidFill>
              <a:schemeClr val="tx1"/>
            </a:solidFill>
            <a:round/>
          </a:ln>
        </p:spPr>
        <p:txBody>
          <a:bodyPr>
            <a:normAutofit lnSpcReduction="10000"/>
          </a:bodyPr>
          <a:lstStyle/>
          <a:p>
            <a:pPr marL="365760" indent="-256032" fontAlgn="auto">
              <a:lnSpc>
                <a:spcPct val="80000"/>
              </a:lnSpc>
              <a:spcBef>
                <a:spcPct val="0"/>
              </a:spcBef>
              <a:spcAft>
                <a:spcPts val="0"/>
              </a:spcAft>
              <a:buFontTx/>
              <a:buNone/>
              <a:defRPr/>
            </a:pPr>
            <a:r>
              <a:rPr lang="en-US" sz="2400" b="1" dirty="0" err="1" smtClean="0">
                <a:latin typeface="Times New Roman" pitchFamily="18" charset="0"/>
                <a:cs typeface="Times New Roman" pitchFamily="18" charset="0"/>
              </a:rPr>
              <a:t>Bố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sao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đứng</a:t>
            </a:r>
            <a:r>
              <a:rPr lang="en-US" sz="2400" b="1" dirty="0" smtClean="0">
                <a:latin typeface="Times New Roman" pitchFamily="18" charset="0"/>
                <a:cs typeface="Times New Roman" pitchFamily="18" charset="0"/>
              </a:rPr>
              <a:t> ở Nam </a:t>
            </a:r>
            <a:r>
              <a:rPr lang="en-US" sz="2400" b="1" dirty="0" err="1" smtClean="0">
                <a:latin typeface="Times New Roman" pitchFamily="18" charset="0"/>
                <a:cs typeface="Times New Roman" pitchFamily="18" charset="0"/>
              </a:rPr>
              <a:t>Cực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ngoài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Đất</a:t>
            </a:r>
            <a:r>
              <a:rPr lang="en-US" sz="2400" b="1" dirty="0" smtClean="0">
                <a:latin typeface="Times New Roman" pitchFamily="18" charset="0"/>
                <a:cs typeface="Times New Roman" pitchFamily="18" charset="0"/>
              </a:rPr>
              <a:t>?</a:t>
            </a:r>
          </a:p>
          <a:p>
            <a:pPr marL="365760" indent="-256032" algn="ctr" fontAlgn="auto">
              <a:lnSpc>
                <a:spcPct val="80000"/>
              </a:lnSpc>
              <a:spcBef>
                <a:spcPct val="0"/>
              </a:spcBef>
              <a:spcAft>
                <a:spcPts val="0"/>
              </a:spcAft>
              <a:buFontTx/>
              <a:buNone/>
              <a:defRPr/>
            </a:pPr>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6261"/>
                                        </p:tgtEl>
                                        <p:attrNameLst>
                                          <p:attrName>style.visibility</p:attrName>
                                        </p:attrNameLst>
                                      </p:cBhvr>
                                      <p:to>
                                        <p:strVal val="visible"/>
                                      </p:to>
                                    </p:set>
                                    <p:animEffect transition="in" filter="diamond(in)">
                                      <p:cBhvr>
                                        <p:cTn id="7" dur="2000"/>
                                        <p:tgtEl>
                                          <p:spTgt spid="96261"/>
                                        </p:tgtEl>
                                      </p:cBhvr>
                                    </p:animEffect>
                                  </p:childTnLst>
                                </p:cTn>
                              </p:par>
                              <p:par>
                                <p:cTn id="8" presetID="3" presetClass="entr" presetSubtype="10" fill="hold" nodeType="withEffect">
                                  <p:stCondLst>
                                    <p:cond delay="0"/>
                                  </p:stCondLst>
                                  <p:childTnLst>
                                    <p:set>
                                      <p:cBhvr>
                                        <p:cTn id="9" dur="1" fill="hold">
                                          <p:stCondLst>
                                            <p:cond delay="0"/>
                                          </p:stCondLst>
                                        </p:cTn>
                                        <p:tgtEl>
                                          <p:spTgt spid="96269"/>
                                        </p:tgtEl>
                                        <p:attrNameLst>
                                          <p:attrName>style.visibility</p:attrName>
                                        </p:attrNameLst>
                                      </p:cBhvr>
                                      <p:to>
                                        <p:strVal val="visible"/>
                                      </p:to>
                                    </p:set>
                                    <p:animEffect transition="in" filter="blinds(horizontal)">
                                      <p:cBhvr>
                                        <p:cTn id="10" dur="500"/>
                                        <p:tgtEl>
                                          <p:spTgt spid="96269"/>
                                        </p:tgtEl>
                                      </p:cBhvr>
                                    </p:animEffect>
                                  </p:childTnLst>
                                </p:cTn>
                              </p:par>
                            </p:childTnLst>
                          </p:cTn>
                        </p:par>
                        <p:par>
                          <p:cTn id="11" fill="hold" nodeType="afterGroup">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96266"/>
                                        </p:tgtEl>
                                        <p:attrNameLst>
                                          <p:attrName>style.visibility</p:attrName>
                                        </p:attrNameLst>
                                      </p:cBhvr>
                                      <p:to>
                                        <p:strVal val="visible"/>
                                      </p:to>
                                    </p:set>
                                    <p:animEffect transition="in" filter="diamond(in)">
                                      <p:cBhvr>
                                        <p:cTn id="14" dur="2000"/>
                                        <p:tgtEl>
                                          <p:spTgt spid="96266"/>
                                        </p:tgtEl>
                                      </p:cBhvr>
                                    </p:animEffect>
                                  </p:childTnLst>
                                </p:cTn>
                              </p:par>
                            </p:childTnLst>
                          </p:cTn>
                        </p:par>
                        <p:par>
                          <p:cTn id="15" fill="hold" nodeType="afterGroup">
                            <p:stCondLst>
                              <p:cond delay="4000"/>
                            </p:stCondLst>
                            <p:childTnLst>
                              <p:par>
                                <p:cTn id="16" presetID="8" presetClass="emph" presetSubtype="0" repeatCount="indefinite" fill="hold" nodeType="afterEffect">
                                  <p:stCondLst>
                                    <p:cond delay="0"/>
                                  </p:stCondLst>
                                  <p:childTnLst>
                                    <p:animRot by="21600000">
                                      <p:cBhvr>
                                        <p:cTn id="17" dur="5000" fill="hold"/>
                                        <p:tgtEl>
                                          <p:spTgt spid="962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6" grpId="0" animBg="1"/>
      <p:bldP spid="962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14400" y="53340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u="sng">
                <a:solidFill>
                  <a:schemeClr val="bg1"/>
                </a:solidFill>
                <a:latin typeface=".VnTime" pitchFamily="34" charset="0"/>
              </a:rPr>
              <a:t>BAØI 8</a:t>
            </a:r>
            <a:r>
              <a:rPr lang="en-US" sz="2800">
                <a:solidFill>
                  <a:schemeClr val="bg1"/>
                </a:solidFill>
                <a:latin typeface=".VnTime" pitchFamily="34" charset="0"/>
              </a:rPr>
              <a:t> :</a:t>
            </a:r>
          </a:p>
        </p:txBody>
      </p:sp>
      <p:pic>
        <p:nvPicPr>
          <p:cNvPr id="13315" name="Picture 3" descr="TRAI D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838200" y="609600"/>
            <a:ext cx="1600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u="sng" dirty="0">
                <a:solidFill>
                  <a:srgbClr val="FFFF00"/>
                </a:solidFill>
                <a:latin typeface="Times New Roman" pitchFamily="18" charset="0"/>
              </a:rPr>
              <a:t>BÀI 8</a:t>
            </a:r>
            <a:r>
              <a:rPr lang="en-US" sz="2800" dirty="0">
                <a:solidFill>
                  <a:srgbClr val="FFFF00"/>
                </a:solidFill>
                <a:latin typeface="Times New Roman" pitchFamily="18" charset="0"/>
              </a:rPr>
              <a:t> :</a:t>
            </a:r>
          </a:p>
          <a:p>
            <a:pPr eaLnBrk="1" hangingPunct="1">
              <a:spcBef>
                <a:spcPct val="50000"/>
              </a:spcBef>
            </a:pPr>
            <a:endParaRPr lang="en-US" sz="2800" b="0" dirty="0">
              <a:solidFill>
                <a:srgbClr val="FFFF00"/>
              </a:solidFill>
              <a:latin typeface="Times New Roman" pitchFamily="18" charset="0"/>
            </a:endParaRPr>
          </a:p>
        </p:txBody>
      </p:sp>
      <p:sp>
        <p:nvSpPr>
          <p:cNvPr id="13317" name="Text Box 5"/>
          <p:cNvSpPr txBox="1">
            <a:spLocks noChangeArrowheads="1"/>
          </p:cNvSpPr>
          <p:nvPr/>
        </p:nvSpPr>
        <p:spPr bwMode="auto">
          <a:xfrm>
            <a:off x="457200" y="2362200"/>
            <a:ext cx="80772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6000" dirty="0">
                <a:solidFill>
                  <a:srgbClr val="FF0000"/>
                </a:solidFill>
                <a:latin typeface="Times New Roman" pitchFamily="18" charset="0"/>
              </a:rPr>
              <a:t> TRỌNG LỰC</a:t>
            </a:r>
            <a:endParaRPr lang="en-US" sz="6000" dirty="0">
              <a:solidFill>
                <a:srgbClr val="FF0000"/>
              </a:solidFill>
              <a:latin typeface="Times New Roman" pitchFamily="18" charset="0"/>
              <a:ea typeface="MS Mincho" pitchFamily="49" charset="-128"/>
            </a:endParaRPr>
          </a:p>
          <a:p>
            <a:pPr algn="ctr" eaLnBrk="1" hangingPunct="1">
              <a:spcBef>
                <a:spcPct val="50000"/>
              </a:spcBef>
            </a:pPr>
            <a:r>
              <a:rPr lang="en-US" sz="6000" dirty="0">
                <a:solidFill>
                  <a:srgbClr val="FF0000"/>
                </a:solidFill>
                <a:latin typeface="Times New Roman" pitchFamily="18" charset="0"/>
              </a:rPr>
              <a:t>                ĐƠN VỊ LỰC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219200" y="76200"/>
            <a:ext cx="6172200" cy="519113"/>
          </a:xfrm>
          <a:prstGeom prst="rect">
            <a:avLst/>
          </a:prstGeom>
          <a:noFill/>
          <a:ln w="9525">
            <a:noFill/>
            <a:miter lim="800000"/>
            <a:headEnd/>
            <a:tailEnd/>
          </a:ln>
          <a:effectLst/>
        </p:spPr>
        <p:txBody>
          <a:bodyPr>
            <a:spAutoFit/>
          </a:bodyPr>
          <a:lstStyle/>
          <a:p>
            <a:pPr algn="ctr">
              <a:spcBef>
                <a:spcPct val="50000"/>
              </a:spcBef>
              <a:defRP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8	</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TRỌNG LỰC – ĐƠN VỊ LỰC</a:t>
            </a:r>
          </a:p>
        </p:txBody>
      </p:sp>
      <p:sp>
        <p:nvSpPr>
          <p:cNvPr id="14339" name="Line 3"/>
          <p:cNvSpPr>
            <a:spLocks noChangeShapeType="1"/>
          </p:cNvSpPr>
          <p:nvPr/>
        </p:nvSpPr>
        <p:spPr bwMode="auto">
          <a:xfrm>
            <a:off x="1600200" y="533400"/>
            <a:ext cx="541020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6" name="Text Box 4"/>
          <p:cNvSpPr txBox="1">
            <a:spLocks noChangeArrowheads="1"/>
          </p:cNvSpPr>
          <p:nvPr/>
        </p:nvSpPr>
        <p:spPr bwMode="auto">
          <a:xfrm>
            <a:off x="228600" y="609600"/>
            <a:ext cx="55626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I. </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TRỌNG LỰC LÀ GÌ ?</a:t>
            </a:r>
            <a:endParaRPr lang="en-US" sz="2800" dirty="0">
              <a:solidFill>
                <a:srgbClr val="0070C0"/>
              </a:solidFill>
              <a:effectLst>
                <a:outerShdw blurRad="38100" dist="38100" dir="2700000" algn="tl">
                  <a:srgbClr val="C0C0C0"/>
                </a:outerShdw>
              </a:effectLst>
              <a:latin typeface="Times New Roman" pitchFamily="18" charset="0"/>
              <a:cs typeface="Times New Roman" pitchFamily="18" charset="0"/>
            </a:endParaRPr>
          </a:p>
        </p:txBody>
      </p:sp>
      <p:sp>
        <p:nvSpPr>
          <p:cNvPr id="8197" name="Text Box 5"/>
          <p:cNvSpPr txBox="1">
            <a:spLocks noChangeArrowheads="1"/>
          </p:cNvSpPr>
          <p:nvPr/>
        </p:nvSpPr>
        <p:spPr bwMode="auto">
          <a:xfrm>
            <a:off x="381000" y="1143000"/>
            <a:ext cx="3048000" cy="523875"/>
          </a:xfrm>
          <a:prstGeom prst="rect">
            <a:avLst/>
          </a:prstGeom>
          <a:noFill/>
          <a:ln w="9525">
            <a:noFill/>
            <a:miter lim="800000"/>
            <a:headEnd/>
            <a:tailEnd/>
          </a:ln>
          <a:effectLst/>
        </p:spPr>
        <p:txBody>
          <a:bodyPr>
            <a:spAutoFit/>
          </a:bodyPr>
          <a:lstStyle/>
          <a:p>
            <a:pPr>
              <a:spcBef>
                <a:spcPct val="50000"/>
              </a:spcBef>
              <a:defRPr/>
            </a:pPr>
            <a:r>
              <a:rPr lang="en-US" sz="2800" b="0" dirty="0">
                <a:solidFill>
                  <a:srgbClr val="0070C0"/>
                </a:solidFill>
                <a:latin typeface="Times New Roman" pitchFamily="18" charset="0"/>
                <a:cs typeface="Times New Roman" pitchFamily="18" charset="0"/>
              </a:rPr>
              <a:t> </a:t>
            </a: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1.</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Thí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nghiệm</a:t>
            </a:r>
            <a:endParaRPr lang="en-US" sz="2800" dirty="0">
              <a:solidFill>
                <a:srgbClr val="0070C0"/>
              </a:solidFill>
              <a:effectLst>
                <a:outerShdw blurRad="38100" dist="38100" dir="2700000" algn="tl">
                  <a:srgbClr val="C0C0C0"/>
                </a:outerShdw>
              </a:effectLst>
              <a:latin typeface="Times New Roman" pitchFamily="18" charset="0"/>
              <a:cs typeface="Times New Roman" pitchFamily="18" charset="0"/>
            </a:endParaRPr>
          </a:p>
        </p:txBody>
      </p:sp>
      <p:sp>
        <p:nvSpPr>
          <p:cNvPr id="8230" name="Text Box 38"/>
          <p:cNvSpPr txBox="1">
            <a:spLocks noChangeArrowheads="1"/>
          </p:cNvSpPr>
          <p:nvPr/>
        </p:nvSpPr>
        <p:spPr bwMode="auto">
          <a:xfrm>
            <a:off x="228600" y="10668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solidFill>
                  <a:srgbClr val="0000FF"/>
                </a:solidFill>
                <a:sym typeface="Wingdings" pitchFamily="2" charset="2"/>
              </a:rPr>
              <a:t>  </a:t>
            </a:r>
          </a:p>
        </p:txBody>
      </p:sp>
      <p:sp>
        <p:nvSpPr>
          <p:cNvPr id="8233" name="Text Box 41"/>
          <p:cNvSpPr txBox="1">
            <a:spLocks noChangeArrowheads="1"/>
          </p:cNvSpPr>
          <p:nvPr/>
        </p:nvSpPr>
        <p:spPr bwMode="auto">
          <a:xfrm>
            <a:off x="7239000" y="5334000"/>
            <a:ext cx="1905000" cy="466725"/>
          </a:xfrm>
          <a:prstGeom prst="rect">
            <a:avLst/>
          </a:prstGeom>
          <a:solidFill>
            <a:srgbClr val="FFCC00"/>
          </a:solidFill>
          <a:ln w="9525">
            <a:solidFill>
              <a:srgbClr val="FFCC00"/>
            </a:solidFill>
            <a:miter lim="800000"/>
            <a:headEnd/>
            <a:tailEnd/>
          </a:ln>
          <a:effectLst/>
        </p:spPr>
        <p:txBody>
          <a:bodyPr>
            <a:spAutoFit/>
          </a:bodyPr>
          <a:lstStyle/>
          <a:p>
            <a:pPr algn="ctr">
              <a:spcBef>
                <a:spcPct val="50000"/>
              </a:spcBef>
              <a:defRPr/>
            </a:pPr>
            <a:r>
              <a:rPr lang="en-US" sz="2400" dirty="0" err="1">
                <a:effectLst>
                  <a:outerShdw blurRad="38100" dist="38100" dir="2700000" algn="tl">
                    <a:srgbClr val="FFFFFF"/>
                  </a:outerShdw>
                </a:effectLst>
                <a:latin typeface="Times New Roman" pitchFamily="18" charset="0"/>
                <a:cs typeface="Times New Roman" pitchFamily="18" charset="0"/>
              </a:rPr>
              <a:t>Hình</a:t>
            </a:r>
            <a:r>
              <a:rPr lang="en-US" sz="2400" dirty="0">
                <a:effectLst>
                  <a:outerShdw blurRad="38100" dist="38100" dir="2700000" algn="tl">
                    <a:srgbClr val="FFFFFF"/>
                  </a:outerShdw>
                </a:effectLst>
                <a:latin typeface="Times New Roman" pitchFamily="18" charset="0"/>
                <a:cs typeface="Times New Roman" pitchFamily="18" charset="0"/>
              </a:rPr>
              <a:t> 8.1</a:t>
            </a:r>
          </a:p>
        </p:txBody>
      </p:sp>
      <p:sp>
        <p:nvSpPr>
          <p:cNvPr id="14345" name="Freeform 48"/>
          <p:cNvSpPr>
            <a:spLocks/>
          </p:cNvSpPr>
          <p:nvPr/>
        </p:nvSpPr>
        <p:spPr bwMode="auto">
          <a:xfrm rot="350757">
            <a:off x="6219825" y="3025775"/>
            <a:ext cx="3076575" cy="2384425"/>
          </a:xfrm>
          <a:custGeom>
            <a:avLst/>
            <a:gdLst>
              <a:gd name="T0" fmla="*/ 721620828 w 2118"/>
              <a:gd name="T1" fmla="*/ 717564433 h 1617"/>
              <a:gd name="T2" fmla="*/ 1215361682 w 2118"/>
              <a:gd name="T3" fmla="*/ 100024949 h 1617"/>
              <a:gd name="T4" fmla="*/ 2147483647 w 2118"/>
              <a:gd name="T5" fmla="*/ 119594333 h 1617"/>
              <a:gd name="T6" fmla="*/ 2147483647 w 2118"/>
              <a:gd name="T7" fmla="*/ 654506217 h 1617"/>
              <a:gd name="T8" fmla="*/ 2147483647 w 2118"/>
              <a:gd name="T9" fmla="*/ 2147483647 h 1617"/>
              <a:gd name="T10" fmla="*/ 2147483647 w 2118"/>
              <a:gd name="T11" fmla="*/ 2147483647 h 1617"/>
              <a:gd name="T12" fmla="*/ 2147483647 w 2118"/>
              <a:gd name="T13" fmla="*/ 2147483647 h 1617"/>
              <a:gd name="T14" fmla="*/ 1757632107 w 2118"/>
              <a:gd name="T15" fmla="*/ 2147483647 h 1617"/>
              <a:gd name="T16" fmla="*/ 1228020954 w 2118"/>
              <a:gd name="T17" fmla="*/ 2147483647 h 1617"/>
              <a:gd name="T18" fmla="*/ 154030634 w 2118"/>
              <a:gd name="T19" fmla="*/ 2147483647 h 1617"/>
              <a:gd name="T20" fmla="*/ 303840057 w 2118"/>
              <a:gd name="T21" fmla="*/ 1541677388 h 1617"/>
              <a:gd name="T22" fmla="*/ 721620828 w 2118"/>
              <a:gd name="T23" fmla="*/ 717564433 h 16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18"/>
              <a:gd name="T37" fmla="*/ 0 h 1617"/>
              <a:gd name="T38" fmla="*/ 2118 w 2118"/>
              <a:gd name="T39" fmla="*/ 1617 h 16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18" h="1617">
                <a:moveTo>
                  <a:pt x="342" y="330"/>
                </a:moveTo>
                <a:cubicBezTo>
                  <a:pt x="414" y="220"/>
                  <a:pt x="402" y="92"/>
                  <a:pt x="576" y="46"/>
                </a:cubicBezTo>
                <a:cubicBezTo>
                  <a:pt x="750" y="0"/>
                  <a:pt x="1140" y="13"/>
                  <a:pt x="1386" y="55"/>
                </a:cubicBezTo>
                <a:cubicBezTo>
                  <a:pt x="1632" y="97"/>
                  <a:pt x="1982" y="134"/>
                  <a:pt x="2050" y="301"/>
                </a:cubicBezTo>
                <a:cubicBezTo>
                  <a:pt x="2118" y="468"/>
                  <a:pt x="1870" y="907"/>
                  <a:pt x="1794" y="1060"/>
                </a:cubicBezTo>
                <a:cubicBezTo>
                  <a:pt x="1717" y="1214"/>
                  <a:pt x="1668" y="1150"/>
                  <a:pt x="1592" y="1221"/>
                </a:cubicBezTo>
                <a:cubicBezTo>
                  <a:pt x="1517" y="1292"/>
                  <a:pt x="1465" y="1421"/>
                  <a:pt x="1339" y="1484"/>
                </a:cubicBezTo>
                <a:cubicBezTo>
                  <a:pt x="1213" y="1547"/>
                  <a:pt x="960" y="1617"/>
                  <a:pt x="833" y="1597"/>
                </a:cubicBezTo>
                <a:cubicBezTo>
                  <a:pt x="706" y="1578"/>
                  <a:pt x="709" y="1425"/>
                  <a:pt x="582" y="1364"/>
                </a:cubicBezTo>
                <a:cubicBezTo>
                  <a:pt x="455" y="1304"/>
                  <a:pt x="145" y="1342"/>
                  <a:pt x="73" y="1233"/>
                </a:cubicBezTo>
                <a:cubicBezTo>
                  <a:pt x="0" y="1122"/>
                  <a:pt x="100" y="860"/>
                  <a:pt x="144" y="709"/>
                </a:cubicBezTo>
                <a:cubicBezTo>
                  <a:pt x="190" y="558"/>
                  <a:pt x="270" y="441"/>
                  <a:pt x="342" y="330"/>
                </a:cubicBezTo>
                <a:close/>
              </a:path>
            </a:pathLst>
          </a:custGeom>
          <a:gradFill rotWithShape="1">
            <a:gsLst>
              <a:gs pos="0">
                <a:srgbClr val="CC9900">
                  <a:alpha val="70000"/>
                </a:srgbClr>
              </a:gs>
              <a:gs pos="100000">
                <a:srgbClr val="FFFF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241" name="Picture 49" descr="5"/>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500000">
            <a:off x="8099425" y="2165350"/>
            <a:ext cx="5238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2" name="Picture 50" descr="loxodo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6881232">
            <a:off x="7885113" y="2379662"/>
            <a:ext cx="952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Rectangle 51"/>
          <p:cNvSpPr>
            <a:spLocks noChangeArrowheads="1"/>
          </p:cNvSpPr>
          <p:nvPr/>
        </p:nvSpPr>
        <p:spPr bwMode="auto">
          <a:xfrm rot="2700000" flipV="1">
            <a:off x="8391525" y="4049713"/>
            <a:ext cx="69850" cy="71437"/>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p>
        </p:txBody>
      </p:sp>
      <p:sp>
        <p:nvSpPr>
          <p:cNvPr id="14349" name="Rectangle 52"/>
          <p:cNvSpPr>
            <a:spLocks noChangeArrowheads="1"/>
          </p:cNvSpPr>
          <p:nvPr/>
        </p:nvSpPr>
        <p:spPr bwMode="auto">
          <a:xfrm rot="2700000" flipV="1">
            <a:off x="7094538" y="3883025"/>
            <a:ext cx="69850" cy="69850"/>
          </a:xfrm>
          <a:prstGeom prst="rect">
            <a:avLst/>
          </a:prstGeom>
          <a:solidFill>
            <a:schemeClr val="bg2"/>
          </a:solidFill>
          <a:ln w="9525">
            <a:miter lim="800000"/>
            <a:headEnd/>
            <a:tailEnd/>
          </a:ln>
          <a:scene3d>
            <a:camera prst="legacyPerspectiveFront">
              <a:rot lat="186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p>
        </p:txBody>
      </p:sp>
      <p:sp>
        <p:nvSpPr>
          <p:cNvPr id="8245" name="AutoShape 53"/>
          <p:cNvSpPr>
            <a:spLocks noChangeArrowheads="1"/>
          </p:cNvSpPr>
          <p:nvPr/>
        </p:nvSpPr>
        <p:spPr bwMode="auto">
          <a:xfrm rot="7020000">
            <a:off x="7296150" y="1192213"/>
            <a:ext cx="79375" cy="438150"/>
          </a:xfrm>
          <a:prstGeom prst="can">
            <a:avLst>
              <a:gd name="adj" fmla="val 713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p>
        </p:txBody>
      </p:sp>
      <p:sp>
        <p:nvSpPr>
          <p:cNvPr id="14351" name="Rectangle 54"/>
          <p:cNvSpPr>
            <a:spLocks noChangeArrowheads="1"/>
          </p:cNvSpPr>
          <p:nvPr/>
        </p:nvSpPr>
        <p:spPr bwMode="auto">
          <a:xfrm rot="2700000" flipV="1">
            <a:off x="7448550" y="1379538"/>
            <a:ext cx="265113" cy="174625"/>
          </a:xfrm>
          <a:prstGeom prst="rect">
            <a:avLst/>
          </a:prstGeom>
          <a:solidFill>
            <a:srgbClr val="5F5F5F"/>
          </a:solidFill>
          <a:ln w="9525">
            <a:miter lim="800000"/>
            <a:headEnd/>
            <a:tailEnd/>
          </a:ln>
          <a:scene3d>
            <a:camera prst="legacyPerspectiveFront">
              <a:rot lat="18000000" lon="0" rev="0"/>
            </a:camera>
            <a:lightRig rig="legacyFlat4" dir="b"/>
          </a:scene3d>
          <a:sp3d extrusionH="163500" prstMaterial="legacyMatte">
            <a:bevelT w="13500" h="13500" prst="angle"/>
            <a:bevelB w="13500" h="13500" prst="angle"/>
            <a:extrusionClr>
              <a:schemeClr val="bg2"/>
            </a:extrusionClr>
          </a:sp3d>
        </p:spPr>
        <p:txBody>
          <a:bodyPr wrap="none" anchor="ctr">
            <a:flatTx/>
          </a:bodyPr>
          <a:lstStyle/>
          <a:p>
            <a:endParaRPr lang="en-US"/>
          </a:p>
        </p:txBody>
      </p:sp>
      <p:sp>
        <p:nvSpPr>
          <p:cNvPr id="14352" name="Rectangle 55"/>
          <p:cNvSpPr>
            <a:spLocks noChangeArrowheads="1"/>
          </p:cNvSpPr>
          <p:nvPr/>
        </p:nvSpPr>
        <p:spPr bwMode="auto">
          <a:xfrm rot="2700000" flipV="1">
            <a:off x="7878763" y="4379913"/>
            <a:ext cx="69850" cy="71437"/>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p>
        </p:txBody>
      </p:sp>
      <p:sp>
        <p:nvSpPr>
          <p:cNvPr id="14353" name="Rectangle 56"/>
          <p:cNvSpPr>
            <a:spLocks noChangeArrowheads="1"/>
          </p:cNvSpPr>
          <p:nvPr/>
        </p:nvSpPr>
        <p:spPr bwMode="auto">
          <a:xfrm rot="2700000" flipV="1">
            <a:off x="7162800" y="3581400"/>
            <a:ext cx="1189038" cy="790575"/>
          </a:xfrm>
          <a:prstGeom prst="rect">
            <a:avLst/>
          </a:prstGeom>
          <a:gradFill rotWithShape="1">
            <a:gsLst>
              <a:gs pos="0">
                <a:srgbClr val="2C2C2C"/>
              </a:gs>
              <a:gs pos="100000">
                <a:srgbClr val="5F5F5F"/>
              </a:gs>
            </a:gsLst>
            <a:lin ang="18900000" scaled="1"/>
          </a:gradFill>
          <a:ln w="9525">
            <a:miter lim="800000"/>
            <a:headEnd/>
            <a:tailEnd/>
          </a:ln>
          <a:scene3d>
            <a:camera prst="legacyPerspectiveFront">
              <a:rot lat="18600000" lon="0" rev="0"/>
            </a:camera>
            <a:lightRig rig="legacyFlat4" dir="b"/>
          </a:scene3d>
          <a:sp3d extrusionH="23800" prstMaterial="legacyMatte">
            <a:bevelT w="13500" h="13500" prst="angle"/>
            <a:bevelB w="13500" h="13500" prst="angle"/>
            <a:extrusionClr>
              <a:schemeClr val="bg2"/>
            </a:extrusionClr>
          </a:sp3d>
        </p:spPr>
        <p:txBody>
          <a:bodyPr wrap="none" anchor="ctr">
            <a:flatTx/>
          </a:bodyPr>
          <a:lstStyle/>
          <a:p>
            <a:endParaRPr lang="en-US"/>
          </a:p>
        </p:txBody>
      </p:sp>
      <p:sp>
        <p:nvSpPr>
          <p:cNvPr id="14354" name="AutoShape 57"/>
          <p:cNvSpPr>
            <a:spLocks noChangeArrowheads="1"/>
          </p:cNvSpPr>
          <p:nvPr/>
        </p:nvSpPr>
        <p:spPr bwMode="auto">
          <a:xfrm rot="144122" flipV="1">
            <a:off x="7351713" y="3673475"/>
            <a:ext cx="350837" cy="266700"/>
          </a:xfrm>
          <a:custGeom>
            <a:avLst/>
            <a:gdLst>
              <a:gd name="T0" fmla="*/ 46278551 w 21600"/>
              <a:gd name="T1" fmla="*/ 0 h 21600"/>
              <a:gd name="T2" fmla="*/ 45897081 w 21600"/>
              <a:gd name="T3" fmla="*/ 35546911 h 21600"/>
              <a:gd name="T4" fmla="*/ 46278551 w 21600"/>
              <a:gd name="T5" fmla="*/ 10221277 h 21600"/>
              <a:gd name="T6" fmla="*/ 46659761 w 21600"/>
              <a:gd name="T7" fmla="*/ 35546911 h 21600"/>
              <a:gd name="T8" fmla="*/ 0 60000 65536"/>
              <a:gd name="T9" fmla="*/ 0 60000 65536"/>
              <a:gd name="T10" fmla="*/ 0 60000 65536"/>
              <a:gd name="T11" fmla="*/ 0 60000 65536"/>
              <a:gd name="T12" fmla="*/ 0 w 21600"/>
              <a:gd name="T13" fmla="*/ 0 h 21600"/>
              <a:gd name="T14" fmla="*/ 21600 w 21600"/>
              <a:gd name="T15" fmla="*/ 21467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close/>
              </a:path>
            </a:pathLst>
          </a:custGeom>
          <a:solidFill>
            <a:schemeClr val="bg1"/>
          </a:solidFill>
          <a:ln w="9525">
            <a:miter lim="800000"/>
            <a:headEnd/>
            <a:tailEnd/>
          </a:ln>
          <a:scene3d>
            <a:camera prst="legacyObliqueTopRight">
              <a:rot lat="18000000" lon="20699994" rev="0"/>
            </a:camera>
            <a:lightRig rig="legacyFlat3" dir="b"/>
          </a:scene3d>
          <a:sp3d prstMaterial="legacyMatte">
            <a:bevelT w="13500" h="13500" prst="angle"/>
            <a:bevelB w="13500" h="13500" prst="angle"/>
            <a:extrusionClr>
              <a:schemeClr val="bg1"/>
            </a:extrusionClr>
          </a:sp3d>
        </p:spPr>
        <p:txBody>
          <a:bodyPr wrap="none" anchor="ctr">
            <a:flatTx/>
          </a:bodyPr>
          <a:lstStyle/>
          <a:p>
            <a:endParaRPr lang="en-US"/>
          </a:p>
        </p:txBody>
      </p:sp>
      <p:sp>
        <p:nvSpPr>
          <p:cNvPr id="8250" name="AutoShape 58"/>
          <p:cNvSpPr>
            <a:spLocks noChangeArrowheads="1"/>
          </p:cNvSpPr>
          <p:nvPr/>
        </p:nvSpPr>
        <p:spPr bwMode="auto">
          <a:xfrm>
            <a:off x="7456488" y="3565525"/>
            <a:ext cx="146050" cy="290513"/>
          </a:xfrm>
          <a:prstGeom prst="can">
            <a:avLst>
              <a:gd name="adj" fmla="val 74335"/>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p>
        </p:txBody>
      </p:sp>
      <p:sp>
        <p:nvSpPr>
          <p:cNvPr id="8251" name="AutoShape 59"/>
          <p:cNvSpPr>
            <a:spLocks noChangeArrowheads="1"/>
          </p:cNvSpPr>
          <p:nvPr/>
        </p:nvSpPr>
        <p:spPr bwMode="auto">
          <a:xfrm>
            <a:off x="7467600" y="1143000"/>
            <a:ext cx="80963" cy="2462213"/>
          </a:xfrm>
          <a:prstGeom prst="can">
            <a:avLst>
              <a:gd name="adj" fmla="val 55191"/>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p>
        </p:txBody>
      </p:sp>
      <p:sp>
        <p:nvSpPr>
          <p:cNvPr id="8252" name="AutoShape 60"/>
          <p:cNvSpPr>
            <a:spLocks noChangeArrowheads="1"/>
          </p:cNvSpPr>
          <p:nvPr/>
        </p:nvSpPr>
        <p:spPr bwMode="auto">
          <a:xfrm rot="7020000">
            <a:off x="7994650" y="1347788"/>
            <a:ext cx="79375" cy="876300"/>
          </a:xfrm>
          <a:prstGeom prst="can">
            <a:avLst>
              <a:gd name="adj" fmla="val 6644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p>
        </p:txBody>
      </p:sp>
      <p:sp>
        <p:nvSpPr>
          <p:cNvPr id="14358" name="Rectangle 61"/>
          <p:cNvSpPr>
            <a:spLocks noChangeArrowheads="1"/>
          </p:cNvSpPr>
          <p:nvPr/>
        </p:nvSpPr>
        <p:spPr bwMode="auto">
          <a:xfrm rot="2700000" flipV="1">
            <a:off x="7334250" y="1481138"/>
            <a:ext cx="263525" cy="88900"/>
          </a:xfrm>
          <a:prstGeom prst="rect">
            <a:avLst/>
          </a:prstGeom>
          <a:solidFill>
            <a:srgbClr val="5F5F5F"/>
          </a:solidFill>
          <a:ln w="9525">
            <a:miter lim="800000"/>
            <a:headEnd/>
            <a:tailEnd/>
          </a:ln>
          <a:scene3d>
            <a:camera prst="legacyPerspectiveFront">
              <a:rot lat="18000000" lon="0" rev="0"/>
            </a:camera>
            <a:lightRig rig="legacyFlat4" dir="b"/>
          </a:scene3d>
          <a:sp3d extrusionH="163500" prstMaterial="legacyMatte">
            <a:bevelT w="13500" h="13500" prst="angle"/>
            <a:bevelB w="13500" h="13500" prst="angle"/>
            <a:extrusionClr>
              <a:schemeClr val="bg2"/>
            </a:extrusionClr>
          </a:sp3d>
        </p:spPr>
        <p:txBody>
          <a:bodyPr wrap="none" anchor="ctr">
            <a:flatTx/>
          </a:bodyPr>
          <a:lstStyle/>
          <a:p>
            <a:endParaRPr lang="en-US"/>
          </a:p>
        </p:txBody>
      </p:sp>
      <p:sp>
        <p:nvSpPr>
          <p:cNvPr id="14359" name="Oval 62"/>
          <p:cNvSpPr>
            <a:spLocks noChangeArrowheads="1"/>
          </p:cNvSpPr>
          <p:nvPr/>
        </p:nvSpPr>
        <p:spPr bwMode="auto">
          <a:xfrm rot="-7200000">
            <a:off x="7366001" y="1560512"/>
            <a:ext cx="131762" cy="87313"/>
          </a:xfrm>
          <a:prstGeom prst="ellipse">
            <a:avLst/>
          </a:prstGeom>
          <a:solidFill>
            <a:srgbClr val="FFFFFF"/>
          </a:solidFill>
          <a:ln w="9525">
            <a:solidFill>
              <a:schemeClr val="tx1"/>
            </a:solidFill>
            <a:round/>
            <a:headEnd/>
            <a:tailEnd/>
          </a:ln>
        </p:spPr>
        <p:txBody>
          <a:bodyPr wrap="none" anchor="ctr"/>
          <a:lstStyle/>
          <a:p>
            <a:endParaRPr lang="en-US"/>
          </a:p>
        </p:txBody>
      </p:sp>
      <p:sp>
        <p:nvSpPr>
          <p:cNvPr id="14360" name="AutoShape 63"/>
          <p:cNvSpPr>
            <a:spLocks noChangeArrowheads="1"/>
          </p:cNvSpPr>
          <p:nvPr/>
        </p:nvSpPr>
        <p:spPr bwMode="auto">
          <a:xfrm rot="-7140000">
            <a:off x="7348538" y="1565275"/>
            <a:ext cx="85725" cy="123825"/>
          </a:xfrm>
          <a:prstGeom prst="can">
            <a:avLst>
              <a:gd name="adj" fmla="val 72222"/>
            </a:avLst>
          </a:prstGeom>
          <a:solidFill>
            <a:srgbClr val="FF0000"/>
          </a:solidFill>
          <a:ln w="9525">
            <a:solidFill>
              <a:srgbClr val="333333"/>
            </a:solidFill>
            <a:round/>
            <a:headEnd/>
            <a:tailEnd/>
          </a:ln>
        </p:spPr>
        <p:txBody>
          <a:bodyPr wrap="none" anchor="ctr"/>
          <a:lstStyle/>
          <a:p>
            <a:endParaRPr lang="en-US"/>
          </a:p>
        </p:txBody>
      </p:sp>
      <p:sp>
        <p:nvSpPr>
          <p:cNvPr id="14361" name="Rectangle 64"/>
          <p:cNvSpPr>
            <a:spLocks noChangeArrowheads="1"/>
          </p:cNvSpPr>
          <p:nvPr/>
        </p:nvSpPr>
        <p:spPr bwMode="auto">
          <a:xfrm rot="2700000" flipV="1">
            <a:off x="8378825" y="1862138"/>
            <a:ext cx="147638" cy="149225"/>
          </a:xfrm>
          <a:prstGeom prst="rect">
            <a:avLst/>
          </a:prstGeom>
          <a:solidFill>
            <a:srgbClr val="5F5F5F"/>
          </a:solidFill>
          <a:ln w="9525">
            <a:miter lim="800000"/>
            <a:headEnd/>
            <a:tailEnd/>
          </a:ln>
          <a:scene3d>
            <a:camera prst="legacyPerspectiveFront">
              <a:rot lat="18000000" lon="0" rev="0"/>
            </a:camera>
            <a:lightRig rig="legacyFlat4" dir="b"/>
          </a:scene3d>
          <a:sp3d extrusionH="138100" prstMaterial="legacyMatte">
            <a:bevelT w="13500" h="13500" prst="angle"/>
            <a:bevelB w="13500" h="13500" prst="angle"/>
            <a:extrusionClr>
              <a:schemeClr val="bg2"/>
            </a:extrusionClr>
          </a:sp3d>
        </p:spPr>
        <p:txBody>
          <a:bodyPr wrap="none" anchor="ctr">
            <a:flatTx/>
          </a:bodyPr>
          <a:lstStyle/>
          <a:p>
            <a:endParaRPr lang="en-US"/>
          </a:p>
        </p:txBody>
      </p:sp>
      <p:sp>
        <p:nvSpPr>
          <p:cNvPr id="8257" name="AutoShape 65"/>
          <p:cNvSpPr>
            <a:spLocks noChangeArrowheads="1"/>
          </p:cNvSpPr>
          <p:nvPr/>
        </p:nvSpPr>
        <p:spPr bwMode="auto">
          <a:xfrm rot="7020000">
            <a:off x="8564563" y="1951038"/>
            <a:ext cx="79375" cy="263525"/>
          </a:xfrm>
          <a:prstGeom prst="can">
            <a:avLst>
              <a:gd name="adj" fmla="val 7188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p>
        </p:txBody>
      </p:sp>
      <p:sp>
        <p:nvSpPr>
          <p:cNvPr id="14363" name="Oval 66"/>
          <p:cNvSpPr>
            <a:spLocks noChangeArrowheads="1"/>
          </p:cNvSpPr>
          <p:nvPr/>
        </p:nvSpPr>
        <p:spPr bwMode="auto">
          <a:xfrm rot="-7200000">
            <a:off x="8335963" y="1989138"/>
            <a:ext cx="131762" cy="87312"/>
          </a:xfrm>
          <a:prstGeom prst="ellipse">
            <a:avLst/>
          </a:prstGeom>
          <a:solidFill>
            <a:srgbClr val="FFFFFF"/>
          </a:solidFill>
          <a:ln w="9525">
            <a:solidFill>
              <a:schemeClr val="tx1"/>
            </a:solidFill>
            <a:round/>
            <a:headEnd/>
            <a:tailEnd/>
          </a:ln>
        </p:spPr>
        <p:txBody>
          <a:bodyPr wrap="none" anchor="ctr"/>
          <a:lstStyle/>
          <a:p>
            <a:endParaRPr lang="en-US"/>
          </a:p>
        </p:txBody>
      </p:sp>
      <p:pic>
        <p:nvPicPr>
          <p:cNvPr id="8259" name="Picture 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00000">
            <a:off x="8097838" y="2168525"/>
            <a:ext cx="5238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5" name="Freeform 68"/>
          <p:cNvSpPr>
            <a:spLocks/>
          </p:cNvSpPr>
          <p:nvPr/>
        </p:nvSpPr>
        <p:spPr bwMode="auto">
          <a:xfrm flipH="1" flipV="1">
            <a:off x="8299450" y="1898650"/>
            <a:ext cx="80963" cy="361950"/>
          </a:xfrm>
          <a:custGeom>
            <a:avLst/>
            <a:gdLst>
              <a:gd name="T0" fmla="*/ 128529567 w 51"/>
              <a:gd name="T1" fmla="*/ 65524070 h 228"/>
              <a:gd name="T2" fmla="*/ 37803372 w 51"/>
              <a:gd name="T3" fmla="*/ 42843451 h 228"/>
              <a:gd name="T4" fmla="*/ 22682339 w 51"/>
              <a:gd name="T5" fmla="*/ 322580013 h 228"/>
              <a:gd name="T6" fmla="*/ 30242065 w 51"/>
              <a:gd name="T7" fmla="*/ 574595670 h 228"/>
              <a:gd name="T8" fmla="*/ 0 60000 65536"/>
              <a:gd name="T9" fmla="*/ 0 60000 65536"/>
              <a:gd name="T10" fmla="*/ 0 60000 65536"/>
              <a:gd name="T11" fmla="*/ 0 60000 65536"/>
              <a:gd name="T12" fmla="*/ 0 w 51"/>
              <a:gd name="T13" fmla="*/ 0 h 228"/>
              <a:gd name="T14" fmla="*/ 51 w 51"/>
              <a:gd name="T15" fmla="*/ 228 h 228"/>
            </a:gdLst>
            <a:ahLst/>
            <a:cxnLst>
              <a:cxn ang="T8">
                <a:pos x="T0" y="T1"/>
              </a:cxn>
              <a:cxn ang="T9">
                <a:pos x="T2" y="T3"/>
              </a:cxn>
              <a:cxn ang="T10">
                <a:pos x="T4" y="T5"/>
              </a:cxn>
              <a:cxn ang="T11">
                <a:pos x="T6" y="T7"/>
              </a:cxn>
            </a:cxnLst>
            <a:rect l="T12" t="T13" r="T14" b="T15"/>
            <a:pathLst>
              <a:path w="51" h="228">
                <a:moveTo>
                  <a:pt x="51" y="26"/>
                </a:moveTo>
                <a:cubicBezTo>
                  <a:pt x="45" y="25"/>
                  <a:pt x="22" y="0"/>
                  <a:pt x="15" y="17"/>
                </a:cubicBezTo>
                <a:cubicBezTo>
                  <a:pt x="0" y="23"/>
                  <a:pt x="10" y="85"/>
                  <a:pt x="9" y="128"/>
                </a:cubicBezTo>
                <a:lnTo>
                  <a:pt x="12" y="228"/>
                </a:lnTo>
              </a:path>
            </a:pathLst>
          </a:cu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6" name="AutoShape 69"/>
          <p:cNvSpPr>
            <a:spLocks noChangeArrowheads="1"/>
          </p:cNvSpPr>
          <p:nvPr/>
        </p:nvSpPr>
        <p:spPr bwMode="auto">
          <a:xfrm rot="-7140000">
            <a:off x="8316119" y="1994694"/>
            <a:ext cx="88900" cy="122238"/>
          </a:xfrm>
          <a:prstGeom prst="can">
            <a:avLst>
              <a:gd name="adj" fmla="val 68750"/>
            </a:avLst>
          </a:prstGeom>
          <a:solidFill>
            <a:srgbClr val="FF0000"/>
          </a:solidFill>
          <a:ln w="9525">
            <a:solidFill>
              <a:srgbClr val="333333"/>
            </a:solidFill>
            <a:round/>
            <a:headEnd/>
            <a:tailEnd/>
          </a:ln>
        </p:spPr>
        <p:txBody>
          <a:bodyPr wrap="none" anchor="ctr"/>
          <a:lstStyle/>
          <a:p>
            <a:endParaRPr lang="en-US"/>
          </a:p>
        </p:txBody>
      </p:sp>
      <p:sp>
        <p:nvSpPr>
          <p:cNvPr id="8262" name="Freeform 70"/>
          <p:cNvSpPr>
            <a:spLocks/>
          </p:cNvSpPr>
          <p:nvPr/>
        </p:nvSpPr>
        <p:spPr bwMode="auto">
          <a:xfrm>
            <a:off x="8323263" y="2774950"/>
            <a:ext cx="109537" cy="192088"/>
          </a:xfrm>
          <a:custGeom>
            <a:avLst/>
            <a:gdLst>
              <a:gd name="T0" fmla="*/ 30241736 w 69"/>
              <a:gd name="T1" fmla="*/ 183972682 h 121"/>
              <a:gd name="T2" fmla="*/ 120966944 w 69"/>
              <a:gd name="T3" fmla="*/ 302419560 h 121"/>
              <a:gd name="T4" fmla="*/ 166329529 w 69"/>
              <a:gd name="T5" fmla="*/ 204133979 h 121"/>
              <a:gd name="T6" fmla="*/ 80644621 w 69"/>
              <a:gd name="T7" fmla="*/ 105846861 h 121"/>
              <a:gd name="T8" fmla="*/ 75604334 w 69"/>
              <a:gd name="T9" fmla="*/ 0 h 121"/>
              <a:gd name="T10" fmla="*/ 0 60000 65536"/>
              <a:gd name="T11" fmla="*/ 0 60000 65536"/>
              <a:gd name="T12" fmla="*/ 0 60000 65536"/>
              <a:gd name="T13" fmla="*/ 0 60000 65536"/>
              <a:gd name="T14" fmla="*/ 0 60000 65536"/>
              <a:gd name="T15" fmla="*/ 0 w 69"/>
              <a:gd name="T16" fmla="*/ 0 h 121"/>
              <a:gd name="T17" fmla="*/ 69 w 69"/>
              <a:gd name="T18" fmla="*/ 121 h 121"/>
            </a:gdLst>
            <a:ahLst/>
            <a:cxnLst>
              <a:cxn ang="T10">
                <a:pos x="T0" y="T1"/>
              </a:cxn>
              <a:cxn ang="T11">
                <a:pos x="T2" y="T3"/>
              </a:cxn>
              <a:cxn ang="T12">
                <a:pos x="T4" y="T5"/>
              </a:cxn>
              <a:cxn ang="T13">
                <a:pos x="T6" y="T7"/>
              </a:cxn>
              <a:cxn ang="T14">
                <a:pos x="T8" y="T9"/>
              </a:cxn>
            </a:cxnLst>
            <a:rect l="T15" t="T16" r="T17" b="T18"/>
            <a:pathLst>
              <a:path w="69" h="121">
                <a:moveTo>
                  <a:pt x="12" y="73"/>
                </a:moveTo>
                <a:cubicBezTo>
                  <a:pt x="0" y="120"/>
                  <a:pt x="39" y="119"/>
                  <a:pt x="48" y="120"/>
                </a:cubicBezTo>
                <a:cubicBezTo>
                  <a:pt x="57" y="121"/>
                  <a:pt x="69" y="94"/>
                  <a:pt x="66" y="81"/>
                </a:cubicBezTo>
                <a:cubicBezTo>
                  <a:pt x="57" y="57"/>
                  <a:pt x="38" y="56"/>
                  <a:pt x="32" y="42"/>
                </a:cubicBezTo>
                <a:cubicBezTo>
                  <a:pt x="26" y="28"/>
                  <a:pt x="31" y="9"/>
                  <a:pt x="30" y="0"/>
                </a:cubicBezTo>
              </a:path>
            </a:pathLst>
          </a:cu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71"/>
          <p:cNvGrpSpPr>
            <a:grpSpLocks/>
          </p:cNvGrpSpPr>
          <p:nvPr/>
        </p:nvGrpSpPr>
        <p:grpSpPr bwMode="auto">
          <a:xfrm>
            <a:off x="7842250" y="3536950"/>
            <a:ext cx="609600" cy="695325"/>
            <a:chOff x="4368" y="2544"/>
            <a:chExt cx="384" cy="438"/>
          </a:xfrm>
        </p:grpSpPr>
        <p:sp>
          <p:nvSpPr>
            <p:cNvPr id="14384" name="Freeform 72"/>
            <p:cNvSpPr>
              <a:spLocks/>
            </p:cNvSpPr>
            <p:nvPr/>
          </p:nvSpPr>
          <p:spPr bwMode="auto">
            <a:xfrm>
              <a:off x="4410" y="2615"/>
              <a:ext cx="342" cy="367"/>
            </a:xfrm>
            <a:custGeom>
              <a:avLst/>
              <a:gdLst>
                <a:gd name="T0" fmla="*/ 14 w 342"/>
                <a:gd name="T1" fmla="*/ 94 h 367"/>
                <a:gd name="T2" fmla="*/ 62 w 342"/>
                <a:gd name="T3" fmla="*/ 34 h 367"/>
                <a:gd name="T4" fmla="*/ 153 w 342"/>
                <a:gd name="T5" fmla="*/ 9 h 367"/>
                <a:gd name="T6" fmla="*/ 312 w 342"/>
                <a:gd name="T7" fmla="*/ 92 h 367"/>
                <a:gd name="T8" fmla="*/ 335 w 342"/>
                <a:gd name="T9" fmla="*/ 200 h 367"/>
                <a:gd name="T10" fmla="*/ 301 w 342"/>
                <a:gd name="T11" fmla="*/ 285 h 367"/>
                <a:gd name="T12" fmla="*/ 201 w 342"/>
                <a:gd name="T13" fmla="*/ 305 h 367"/>
                <a:gd name="T14" fmla="*/ 158 w 342"/>
                <a:gd name="T15" fmla="*/ 345 h 367"/>
                <a:gd name="T16" fmla="*/ 54 w 342"/>
                <a:gd name="T17" fmla="*/ 360 h 367"/>
                <a:gd name="T18" fmla="*/ 14 w 342"/>
                <a:gd name="T19" fmla="*/ 300 h 367"/>
                <a:gd name="T20" fmla="*/ 0 w 342"/>
                <a:gd name="T21" fmla="*/ 179 h 367"/>
                <a:gd name="T22" fmla="*/ 14 w 342"/>
                <a:gd name="T23" fmla="*/ 94 h 3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2"/>
                <a:gd name="T37" fmla="*/ 0 h 367"/>
                <a:gd name="T38" fmla="*/ 342 w 342"/>
                <a:gd name="T39" fmla="*/ 367 h 3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2" h="367">
                  <a:moveTo>
                    <a:pt x="14" y="94"/>
                  </a:moveTo>
                  <a:cubicBezTo>
                    <a:pt x="32" y="68"/>
                    <a:pt x="39" y="48"/>
                    <a:pt x="62" y="34"/>
                  </a:cubicBezTo>
                  <a:cubicBezTo>
                    <a:pt x="85" y="20"/>
                    <a:pt x="112" y="0"/>
                    <a:pt x="153" y="9"/>
                  </a:cubicBezTo>
                  <a:cubicBezTo>
                    <a:pt x="195" y="18"/>
                    <a:pt x="281" y="60"/>
                    <a:pt x="312" y="92"/>
                  </a:cubicBezTo>
                  <a:cubicBezTo>
                    <a:pt x="342" y="124"/>
                    <a:pt x="336" y="168"/>
                    <a:pt x="335" y="200"/>
                  </a:cubicBezTo>
                  <a:cubicBezTo>
                    <a:pt x="333" y="231"/>
                    <a:pt x="324" y="267"/>
                    <a:pt x="301" y="285"/>
                  </a:cubicBezTo>
                  <a:cubicBezTo>
                    <a:pt x="279" y="302"/>
                    <a:pt x="225" y="295"/>
                    <a:pt x="201" y="305"/>
                  </a:cubicBezTo>
                  <a:cubicBezTo>
                    <a:pt x="177" y="315"/>
                    <a:pt x="182" y="336"/>
                    <a:pt x="158" y="345"/>
                  </a:cubicBezTo>
                  <a:cubicBezTo>
                    <a:pt x="134" y="354"/>
                    <a:pt x="78" y="367"/>
                    <a:pt x="54" y="360"/>
                  </a:cubicBezTo>
                  <a:cubicBezTo>
                    <a:pt x="30" y="353"/>
                    <a:pt x="23" y="330"/>
                    <a:pt x="14" y="300"/>
                  </a:cubicBezTo>
                  <a:cubicBezTo>
                    <a:pt x="5" y="270"/>
                    <a:pt x="0" y="214"/>
                    <a:pt x="0" y="179"/>
                  </a:cubicBezTo>
                  <a:cubicBezTo>
                    <a:pt x="0" y="145"/>
                    <a:pt x="11" y="112"/>
                    <a:pt x="14" y="94"/>
                  </a:cubicBezTo>
                  <a:close/>
                </a:path>
              </a:pathLst>
            </a:custGeom>
            <a:gradFill rotWithShape="1">
              <a:gsLst>
                <a:gs pos="0">
                  <a:schemeClr val="accent1"/>
                </a:gs>
                <a:gs pos="100000">
                  <a:srgbClr val="777777"/>
                </a:gs>
              </a:gsLst>
              <a:path path="rect">
                <a:fillToRect l="50000" t="50000" r="50000" b="50000"/>
              </a:path>
            </a:gradFill>
            <a:ln w="9525">
              <a:solidFill>
                <a:schemeClr val="bg2"/>
              </a:solidFill>
              <a:round/>
              <a:headEnd/>
              <a:tailEnd/>
            </a:ln>
          </p:spPr>
          <p:txBody>
            <a:bodyPr/>
            <a:lstStyle/>
            <a:p>
              <a:endParaRPr lang="en-US"/>
            </a:p>
          </p:txBody>
        </p:sp>
        <p:sp>
          <p:nvSpPr>
            <p:cNvPr id="14385" name="Freeform 73"/>
            <p:cNvSpPr>
              <a:spLocks/>
            </p:cNvSpPr>
            <p:nvPr/>
          </p:nvSpPr>
          <p:spPr bwMode="auto">
            <a:xfrm>
              <a:off x="4516" y="2622"/>
              <a:ext cx="162" cy="296"/>
            </a:xfrm>
            <a:custGeom>
              <a:avLst/>
              <a:gdLst>
                <a:gd name="T0" fmla="*/ 133 w 157"/>
                <a:gd name="T1" fmla="*/ 338 h 259"/>
                <a:gd name="T2" fmla="*/ 85 w 157"/>
                <a:gd name="T3" fmla="*/ 98 h 259"/>
                <a:gd name="T4" fmla="*/ 0 w 157"/>
                <a:gd name="T5" fmla="*/ 0 h 259"/>
                <a:gd name="T6" fmla="*/ 0 60000 65536"/>
                <a:gd name="T7" fmla="*/ 0 60000 65536"/>
                <a:gd name="T8" fmla="*/ 0 60000 65536"/>
                <a:gd name="T9" fmla="*/ 0 w 157"/>
                <a:gd name="T10" fmla="*/ 0 h 259"/>
                <a:gd name="T11" fmla="*/ 157 w 157"/>
                <a:gd name="T12" fmla="*/ 259 h 259"/>
              </a:gdLst>
              <a:ahLst/>
              <a:cxnLst>
                <a:cxn ang="T6">
                  <a:pos x="T0" y="T1"/>
                </a:cxn>
                <a:cxn ang="T7">
                  <a:pos x="T2" y="T3"/>
                </a:cxn>
                <a:cxn ang="T8">
                  <a:pos x="T4" y="T5"/>
                </a:cxn>
              </a:cxnLst>
              <a:rect l="T9" t="T10" r="T11" b="T12"/>
              <a:pathLst>
                <a:path w="157" h="259">
                  <a:moveTo>
                    <a:pt x="125" y="259"/>
                  </a:moveTo>
                  <a:cubicBezTo>
                    <a:pt x="157" y="258"/>
                    <a:pt x="100" y="118"/>
                    <a:pt x="79" y="75"/>
                  </a:cubicBezTo>
                  <a:cubicBezTo>
                    <a:pt x="58" y="32"/>
                    <a:pt x="16" y="16"/>
                    <a:pt x="0" y="0"/>
                  </a:cubicBezTo>
                </a:path>
              </a:pathLst>
            </a:cu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6" name="Freeform 74"/>
            <p:cNvSpPr>
              <a:spLocks/>
            </p:cNvSpPr>
            <p:nvPr/>
          </p:nvSpPr>
          <p:spPr bwMode="auto">
            <a:xfrm>
              <a:off x="4368" y="2647"/>
              <a:ext cx="281" cy="247"/>
            </a:xfrm>
            <a:custGeom>
              <a:avLst/>
              <a:gdLst>
                <a:gd name="T0" fmla="*/ 56 w 272"/>
                <a:gd name="T1" fmla="*/ 282 h 216"/>
                <a:gd name="T2" fmla="*/ 180 w 272"/>
                <a:gd name="T3" fmla="*/ 61 h 216"/>
                <a:gd name="T4" fmla="*/ 290 w 272"/>
                <a:gd name="T5" fmla="*/ 0 h 216"/>
                <a:gd name="T6" fmla="*/ 0 60000 65536"/>
                <a:gd name="T7" fmla="*/ 0 60000 65536"/>
                <a:gd name="T8" fmla="*/ 0 60000 65536"/>
                <a:gd name="T9" fmla="*/ 0 w 272"/>
                <a:gd name="T10" fmla="*/ 0 h 216"/>
                <a:gd name="T11" fmla="*/ 272 w 272"/>
                <a:gd name="T12" fmla="*/ 216 h 216"/>
              </a:gdLst>
              <a:ahLst/>
              <a:cxnLst>
                <a:cxn ang="T6">
                  <a:pos x="T0" y="T1"/>
                </a:cxn>
                <a:cxn ang="T7">
                  <a:pos x="T2" y="T3"/>
                </a:cxn>
                <a:cxn ang="T8">
                  <a:pos x="T4" y="T5"/>
                </a:cxn>
              </a:cxnLst>
              <a:rect l="T9" t="T10" r="T11" b="T12"/>
              <a:pathLst>
                <a:path w="272" h="216">
                  <a:moveTo>
                    <a:pt x="52" y="216"/>
                  </a:moveTo>
                  <a:cubicBezTo>
                    <a:pt x="0" y="189"/>
                    <a:pt x="131" y="82"/>
                    <a:pt x="168" y="46"/>
                  </a:cubicBezTo>
                  <a:cubicBezTo>
                    <a:pt x="205" y="10"/>
                    <a:pt x="250" y="9"/>
                    <a:pt x="272" y="0"/>
                  </a:cubicBezTo>
                </a:path>
              </a:pathLst>
            </a:cu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7" name="Freeform 75"/>
            <p:cNvSpPr>
              <a:spLocks/>
            </p:cNvSpPr>
            <p:nvPr/>
          </p:nvSpPr>
          <p:spPr bwMode="auto">
            <a:xfrm>
              <a:off x="4559" y="2544"/>
              <a:ext cx="40" cy="132"/>
            </a:xfrm>
            <a:custGeom>
              <a:avLst/>
              <a:gdLst>
                <a:gd name="T0" fmla="*/ 13 w 55"/>
                <a:gd name="T1" fmla="*/ 112 h 156"/>
                <a:gd name="T2" fmla="*/ 28 w 55"/>
                <a:gd name="T3" fmla="*/ 17 h 156"/>
                <a:gd name="T4" fmla="*/ 2 w 55"/>
                <a:gd name="T5" fmla="*/ 17 h 156"/>
                <a:gd name="T6" fmla="*/ 13 w 55"/>
                <a:gd name="T7" fmla="*/ 112 h 156"/>
                <a:gd name="T8" fmla="*/ 0 60000 65536"/>
                <a:gd name="T9" fmla="*/ 0 60000 65536"/>
                <a:gd name="T10" fmla="*/ 0 60000 65536"/>
                <a:gd name="T11" fmla="*/ 0 60000 65536"/>
                <a:gd name="T12" fmla="*/ 0 w 55"/>
                <a:gd name="T13" fmla="*/ 0 h 156"/>
                <a:gd name="T14" fmla="*/ 55 w 55"/>
                <a:gd name="T15" fmla="*/ 156 h 156"/>
              </a:gdLst>
              <a:ahLst/>
              <a:cxnLst>
                <a:cxn ang="T8">
                  <a:pos x="T0" y="T1"/>
                </a:cxn>
                <a:cxn ang="T9">
                  <a:pos x="T2" y="T3"/>
                </a:cxn>
                <a:cxn ang="T10">
                  <a:pos x="T4" y="T5"/>
                </a:cxn>
                <a:cxn ang="T11">
                  <a:pos x="T6" y="T7"/>
                </a:cxn>
              </a:cxnLst>
              <a:rect l="T12" t="T13" r="T14" b="T15"/>
              <a:pathLst>
                <a:path w="55" h="156">
                  <a:moveTo>
                    <a:pt x="25" y="156"/>
                  </a:moveTo>
                  <a:cubicBezTo>
                    <a:pt x="33" y="156"/>
                    <a:pt x="55" y="46"/>
                    <a:pt x="52" y="24"/>
                  </a:cubicBezTo>
                  <a:cubicBezTo>
                    <a:pt x="52" y="0"/>
                    <a:pt x="8" y="2"/>
                    <a:pt x="4" y="24"/>
                  </a:cubicBezTo>
                  <a:cubicBezTo>
                    <a:pt x="0" y="46"/>
                    <a:pt x="17" y="156"/>
                    <a:pt x="25" y="156"/>
                  </a:cubicBezTo>
                  <a:close/>
                </a:path>
              </a:pathLst>
            </a:cu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76"/>
          <p:cNvGrpSpPr>
            <a:grpSpLocks/>
          </p:cNvGrpSpPr>
          <p:nvPr/>
        </p:nvGrpSpPr>
        <p:grpSpPr bwMode="auto">
          <a:xfrm rot="-1582526">
            <a:off x="8147050" y="3460750"/>
            <a:ext cx="892175" cy="1165225"/>
            <a:chOff x="522" y="2640"/>
            <a:chExt cx="774" cy="1104"/>
          </a:xfrm>
        </p:grpSpPr>
        <p:sp>
          <p:nvSpPr>
            <p:cNvPr id="14372" name="Freeform 77"/>
            <p:cNvSpPr>
              <a:spLocks/>
            </p:cNvSpPr>
            <p:nvPr/>
          </p:nvSpPr>
          <p:spPr bwMode="auto">
            <a:xfrm>
              <a:off x="830" y="2694"/>
              <a:ext cx="268" cy="334"/>
            </a:xfrm>
            <a:custGeom>
              <a:avLst/>
              <a:gdLst>
                <a:gd name="T0" fmla="*/ 136 w 268"/>
                <a:gd name="T1" fmla="*/ 206 h 334"/>
                <a:gd name="T2" fmla="*/ 0 w 268"/>
                <a:gd name="T3" fmla="*/ 0 h 334"/>
                <a:gd name="T4" fmla="*/ 24 w 268"/>
                <a:gd name="T5" fmla="*/ 5 h 334"/>
                <a:gd name="T6" fmla="*/ 48 w 268"/>
                <a:gd name="T7" fmla="*/ 11 h 334"/>
                <a:gd name="T8" fmla="*/ 68 w 268"/>
                <a:gd name="T9" fmla="*/ 26 h 334"/>
                <a:gd name="T10" fmla="*/ 78 w 268"/>
                <a:gd name="T11" fmla="*/ 36 h 334"/>
                <a:gd name="T12" fmla="*/ 116 w 268"/>
                <a:gd name="T13" fmla="*/ 58 h 334"/>
                <a:gd name="T14" fmla="*/ 144 w 268"/>
                <a:gd name="T15" fmla="*/ 78 h 334"/>
                <a:gd name="T16" fmla="*/ 166 w 268"/>
                <a:gd name="T17" fmla="*/ 96 h 334"/>
                <a:gd name="T18" fmla="*/ 188 w 268"/>
                <a:gd name="T19" fmla="*/ 110 h 334"/>
                <a:gd name="T20" fmla="*/ 196 w 268"/>
                <a:gd name="T21" fmla="*/ 136 h 334"/>
                <a:gd name="T22" fmla="*/ 204 w 268"/>
                <a:gd name="T23" fmla="*/ 160 h 334"/>
                <a:gd name="T24" fmla="*/ 216 w 268"/>
                <a:gd name="T25" fmla="*/ 186 h 334"/>
                <a:gd name="T26" fmla="*/ 230 w 268"/>
                <a:gd name="T27" fmla="*/ 220 h 334"/>
                <a:gd name="T28" fmla="*/ 246 w 268"/>
                <a:gd name="T29" fmla="*/ 244 h 334"/>
                <a:gd name="T30" fmla="*/ 256 w 268"/>
                <a:gd name="T31" fmla="*/ 270 h 334"/>
                <a:gd name="T32" fmla="*/ 268 w 268"/>
                <a:gd name="T33" fmla="*/ 334 h 334"/>
                <a:gd name="T34" fmla="*/ 238 w 268"/>
                <a:gd name="T35" fmla="*/ 330 h 334"/>
                <a:gd name="T36" fmla="*/ 204 w 268"/>
                <a:gd name="T37" fmla="*/ 322 h 334"/>
                <a:gd name="T38" fmla="*/ 136 w 268"/>
                <a:gd name="T39" fmla="*/ 206 h 3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334"/>
                <a:gd name="T62" fmla="*/ 268 w 268"/>
                <a:gd name="T63" fmla="*/ 334 h 3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334">
                  <a:moveTo>
                    <a:pt x="136" y="206"/>
                  </a:moveTo>
                  <a:lnTo>
                    <a:pt x="0" y="0"/>
                  </a:lnTo>
                  <a:lnTo>
                    <a:pt x="24" y="5"/>
                  </a:lnTo>
                  <a:lnTo>
                    <a:pt x="48" y="11"/>
                  </a:lnTo>
                  <a:lnTo>
                    <a:pt x="68" y="26"/>
                  </a:lnTo>
                  <a:lnTo>
                    <a:pt x="78" y="36"/>
                  </a:lnTo>
                  <a:lnTo>
                    <a:pt x="116" y="58"/>
                  </a:lnTo>
                  <a:lnTo>
                    <a:pt x="144" y="78"/>
                  </a:lnTo>
                  <a:lnTo>
                    <a:pt x="166" y="96"/>
                  </a:lnTo>
                  <a:lnTo>
                    <a:pt x="188" y="110"/>
                  </a:lnTo>
                  <a:lnTo>
                    <a:pt x="196" y="136"/>
                  </a:lnTo>
                  <a:lnTo>
                    <a:pt x="204" y="160"/>
                  </a:lnTo>
                  <a:lnTo>
                    <a:pt x="216" y="186"/>
                  </a:lnTo>
                  <a:lnTo>
                    <a:pt x="230" y="220"/>
                  </a:lnTo>
                  <a:lnTo>
                    <a:pt x="246" y="244"/>
                  </a:lnTo>
                  <a:lnTo>
                    <a:pt x="256" y="270"/>
                  </a:lnTo>
                  <a:lnTo>
                    <a:pt x="268" y="334"/>
                  </a:lnTo>
                  <a:lnTo>
                    <a:pt x="238" y="330"/>
                  </a:lnTo>
                  <a:lnTo>
                    <a:pt x="204" y="322"/>
                  </a:lnTo>
                  <a:lnTo>
                    <a:pt x="136" y="206"/>
                  </a:lnTo>
                  <a:close/>
                </a:path>
              </a:pathLst>
            </a:custGeom>
            <a:solidFill>
              <a:srgbClr val="FFBFBF"/>
            </a:solidFill>
            <a:ln w="9525">
              <a:solidFill>
                <a:srgbClr val="000000"/>
              </a:solidFill>
              <a:round/>
              <a:headEnd/>
              <a:tailEnd/>
            </a:ln>
          </p:spPr>
          <p:txBody>
            <a:bodyPr/>
            <a:lstStyle/>
            <a:p>
              <a:endParaRPr lang="en-US"/>
            </a:p>
          </p:txBody>
        </p:sp>
        <p:sp>
          <p:nvSpPr>
            <p:cNvPr id="14373" name="Freeform 78"/>
            <p:cNvSpPr>
              <a:spLocks/>
            </p:cNvSpPr>
            <p:nvPr/>
          </p:nvSpPr>
          <p:spPr bwMode="auto">
            <a:xfrm>
              <a:off x="522" y="2640"/>
              <a:ext cx="651" cy="934"/>
            </a:xfrm>
            <a:custGeom>
              <a:avLst/>
              <a:gdLst>
                <a:gd name="T0" fmla="*/ 232 w 651"/>
                <a:gd name="T1" fmla="*/ 508 h 934"/>
                <a:gd name="T2" fmla="*/ 182 w 651"/>
                <a:gd name="T3" fmla="*/ 512 h 934"/>
                <a:gd name="T4" fmla="*/ 110 w 651"/>
                <a:gd name="T5" fmla="*/ 482 h 934"/>
                <a:gd name="T6" fmla="*/ 92 w 651"/>
                <a:gd name="T7" fmla="*/ 440 h 934"/>
                <a:gd name="T8" fmla="*/ 52 w 651"/>
                <a:gd name="T9" fmla="*/ 412 h 934"/>
                <a:gd name="T10" fmla="*/ 10 w 651"/>
                <a:gd name="T11" fmla="*/ 410 h 934"/>
                <a:gd name="T12" fmla="*/ 10 w 651"/>
                <a:gd name="T13" fmla="*/ 440 h 934"/>
                <a:gd name="T14" fmla="*/ 24 w 651"/>
                <a:gd name="T15" fmla="*/ 484 h 934"/>
                <a:gd name="T16" fmla="*/ 44 w 651"/>
                <a:gd name="T17" fmla="*/ 534 h 934"/>
                <a:gd name="T18" fmla="*/ 74 w 651"/>
                <a:gd name="T19" fmla="*/ 580 h 934"/>
                <a:gd name="T20" fmla="*/ 116 w 651"/>
                <a:gd name="T21" fmla="*/ 628 h 934"/>
                <a:gd name="T22" fmla="*/ 182 w 651"/>
                <a:gd name="T23" fmla="*/ 696 h 934"/>
                <a:gd name="T24" fmla="*/ 242 w 651"/>
                <a:gd name="T25" fmla="*/ 756 h 934"/>
                <a:gd name="T26" fmla="*/ 306 w 651"/>
                <a:gd name="T27" fmla="*/ 816 h 934"/>
                <a:gd name="T28" fmla="*/ 340 w 651"/>
                <a:gd name="T29" fmla="*/ 856 h 934"/>
                <a:gd name="T30" fmla="*/ 354 w 651"/>
                <a:gd name="T31" fmla="*/ 893 h 934"/>
                <a:gd name="T32" fmla="*/ 380 w 651"/>
                <a:gd name="T33" fmla="*/ 925 h 934"/>
                <a:gd name="T34" fmla="*/ 403 w 651"/>
                <a:gd name="T35" fmla="*/ 921 h 934"/>
                <a:gd name="T36" fmla="*/ 444 w 651"/>
                <a:gd name="T37" fmla="*/ 889 h 934"/>
                <a:gd name="T38" fmla="*/ 508 w 651"/>
                <a:gd name="T39" fmla="*/ 850 h 934"/>
                <a:gd name="T40" fmla="*/ 573 w 651"/>
                <a:gd name="T41" fmla="*/ 821 h 934"/>
                <a:gd name="T42" fmla="*/ 630 w 651"/>
                <a:gd name="T43" fmla="*/ 816 h 934"/>
                <a:gd name="T44" fmla="*/ 619 w 651"/>
                <a:gd name="T45" fmla="*/ 785 h 934"/>
                <a:gd name="T46" fmla="*/ 590 w 651"/>
                <a:gd name="T47" fmla="*/ 757 h 934"/>
                <a:gd name="T48" fmla="*/ 577 w 651"/>
                <a:gd name="T49" fmla="*/ 735 h 934"/>
                <a:gd name="T50" fmla="*/ 587 w 651"/>
                <a:gd name="T51" fmla="*/ 630 h 934"/>
                <a:gd name="T52" fmla="*/ 577 w 651"/>
                <a:gd name="T53" fmla="*/ 484 h 934"/>
                <a:gd name="T54" fmla="*/ 580 w 651"/>
                <a:gd name="T55" fmla="*/ 428 h 934"/>
                <a:gd name="T56" fmla="*/ 580 w 651"/>
                <a:gd name="T57" fmla="*/ 395 h 934"/>
                <a:gd name="T58" fmla="*/ 580 w 651"/>
                <a:gd name="T59" fmla="*/ 384 h 934"/>
                <a:gd name="T60" fmla="*/ 572 w 651"/>
                <a:gd name="T61" fmla="*/ 336 h 934"/>
                <a:gd name="T62" fmla="*/ 542 w 651"/>
                <a:gd name="T63" fmla="*/ 338 h 934"/>
                <a:gd name="T64" fmla="*/ 494 w 651"/>
                <a:gd name="T65" fmla="*/ 324 h 934"/>
                <a:gd name="T66" fmla="*/ 458 w 651"/>
                <a:gd name="T67" fmla="*/ 266 h 934"/>
                <a:gd name="T68" fmla="*/ 430 w 651"/>
                <a:gd name="T69" fmla="*/ 206 h 934"/>
                <a:gd name="T70" fmla="*/ 388 w 651"/>
                <a:gd name="T71" fmla="*/ 136 h 934"/>
                <a:gd name="T72" fmla="*/ 356 w 651"/>
                <a:gd name="T73" fmla="*/ 106 h 934"/>
                <a:gd name="T74" fmla="*/ 334 w 651"/>
                <a:gd name="T75" fmla="*/ 84 h 934"/>
                <a:gd name="T76" fmla="*/ 310 w 651"/>
                <a:gd name="T77" fmla="*/ 58 h 934"/>
                <a:gd name="T78" fmla="*/ 286 w 651"/>
                <a:gd name="T79" fmla="*/ 40 h 934"/>
                <a:gd name="T80" fmla="*/ 260 w 651"/>
                <a:gd name="T81" fmla="*/ 14 h 934"/>
                <a:gd name="T82" fmla="*/ 232 w 651"/>
                <a:gd name="T83" fmla="*/ 20 h 934"/>
                <a:gd name="T84" fmla="*/ 240 w 651"/>
                <a:gd name="T85" fmla="*/ 86 h 934"/>
                <a:gd name="T86" fmla="*/ 288 w 651"/>
                <a:gd name="T87" fmla="*/ 152 h 934"/>
                <a:gd name="T88" fmla="*/ 320 w 651"/>
                <a:gd name="T89" fmla="*/ 204 h 934"/>
                <a:gd name="T90" fmla="*/ 338 w 651"/>
                <a:gd name="T91" fmla="*/ 276 h 934"/>
                <a:gd name="T92" fmla="*/ 368 w 651"/>
                <a:gd name="T93" fmla="*/ 354 h 934"/>
                <a:gd name="T94" fmla="*/ 346 w 651"/>
                <a:gd name="T95" fmla="*/ 404 h 934"/>
                <a:gd name="T96" fmla="*/ 306 w 651"/>
                <a:gd name="T97" fmla="*/ 462 h 934"/>
                <a:gd name="T98" fmla="*/ 254 w 651"/>
                <a:gd name="T99" fmla="*/ 496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9525">
              <a:solidFill>
                <a:srgbClr val="000000"/>
              </a:solidFill>
              <a:round/>
              <a:headEnd/>
              <a:tailEnd/>
            </a:ln>
          </p:spPr>
          <p:txBody>
            <a:bodyPr/>
            <a:lstStyle/>
            <a:p>
              <a:endParaRPr lang="en-US"/>
            </a:p>
          </p:txBody>
        </p:sp>
        <p:sp>
          <p:nvSpPr>
            <p:cNvPr id="14374" name="Freeform 79"/>
            <p:cNvSpPr>
              <a:spLocks/>
            </p:cNvSpPr>
            <p:nvPr/>
          </p:nvSpPr>
          <p:spPr bwMode="auto">
            <a:xfrm rot="5718280">
              <a:off x="784" y="2746"/>
              <a:ext cx="19" cy="11"/>
            </a:xfrm>
            <a:custGeom>
              <a:avLst/>
              <a:gdLst>
                <a:gd name="T0" fmla="*/ 7 w 55"/>
                <a:gd name="T1" fmla="*/ 4 h 33"/>
                <a:gd name="T2" fmla="*/ 3 w 55"/>
                <a:gd name="T3" fmla="*/ 2 h 33"/>
                <a:gd name="T4" fmla="*/ 1 w 55"/>
                <a:gd name="T5" fmla="*/ 1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5" name="Freeform 80"/>
            <p:cNvSpPr>
              <a:spLocks/>
            </p:cNvSpPr>
            <p:nvPr/>
          </p:nvSpPr>
          <p:spPr bwMode="auto">
            <a:xfrm>
              <a:off x="1057" y="3009"/>
              <a:ext cx="7" cy="114"/>
            </a:xfrm>
            <a:custGeom>
              <a:avLst/>
              <a:gdLst>
                <a:gd name="T0" fmla="*/ 1 w 20"/>
                <a:gd name="T1" fmla="*/ 0 h 336"/>
                <a:gd name="T2" fmla="*/ 2 w 20"/>
                <a:gd name="T3" fmla="*/ 6 h 336"/>
                <a:gd name="T4" fmla="*/ 0 w 20"/>
                <a:gd name="T5" fmla="*/ 28 h 336"/>
                <a:gd name="T6" fmla="*/ 0 w 20"/>
                <a:gd name="T7" fmla="*/ 39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6" name="Freeform 81"/>
            <p:cNvSpPr>
              <a:spLocks/>
            </p:cNvSpPr>
            <p:nvPr/>
          </p:nvSpPr>
          <p:spPr bwMode="auto">
            <a:xfrm>
              <a:off x="544" y="3054"/>
              <a:ext cx="24" cy="56"/>
            </a:xfrm>
            <a:custGeom>
              <a:avLst/>
              <a:gdLst>
                <a:gd name="T0" fmla="*/ 3 w 70"/>
                <a:gd name="T1" fmla="*/ 0 h 169"/>
                <a:gd name="T2" fmla="*/ 6 w 70"/>
                <a:gd name="T3" fmla="*/ 6 h 169"/>
                <a:gd name="T4" fmla="*/ 8 w 70"/>
                <a:gd name="T5" fmla="*/ 9 h 169"/>
                <a:gd name="T6" fmla="*/ 8 w 70"/>
                <a:gd name="T7" fmla="*/ 12 h 169"/>
                <a:gd name="T8" fmla="*/ 7 w 70"/>
                <a:gd name="T9" fmla="*/ 15 h 169"/>
                <a:gd name="T10" fmla="*/ 3 w 70"/>
                <a:gd name="T11" fmla="*/ 17 h 169"/>
                <a:gd name="T12" fmla="*/ 0 w 70"/>
                <a:gd name="T13" fmla="*/ 19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7" name="Freeform 82"/>
            <p:cNvSpPr>
              <a:spLocks/>
            </p:cNvSpPr>
            <p:nvPr/>
          </p:nvSpPr>
          <p:spPr bwMode="auto">
            <a:xfrm rot="3161763">
              <a:off x="847" y="2825"/>
              <a:ext cx="17" cy="31"/>
            </a:xfrm>
            <a:custGeom>
              <a:avLst/>
              <a:gdLst>
                <a:gd name="T0" fmla="*/ 0 w 50"/>
                <a:gd name="T1" fmla="*/ 0 h 93"/>
                <a:gd name="T2" fmla="*/ 0 w 50"/>
                <a:gd name="T3" fmla="*/ 4 h 93"/>
                <a:gd name="T4" fmla="*/ 1 w 50"/>
                <a:gd name="T5" fmla="*/ 6 h 93"/>
                <a:gd name="T6" fmla="*/ 3 w 50"/>
                <a:gd name="T7" fmla="*/ 9 h 93"/>
                <a:gd name="T8" fmla="*/ 6 w 50"/>
                <a:gd name="T9" fmla="*/ 1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8" name="Freeform 83"/>
            <p:cNvSpPr>
              <a:spLocks/>
            </p:cNvSpPr>
            <p:nvPr/>
          </p:nvSpPr>
          <p:spPr bwMode="auto">
            <a:xfrm rot="4186509">
              <a:off x="880" y="2944"/>
              <a:ext cx="36" cy="28"/>
            </a:xfrm>
            <a:custGeom>
              <a:avLst/>
              <a:gdLst>
                <a:gd name="T0" fmla="*/ 0 w 105"/>
                <a:gd name="T1" fmla="*/ 0 h 82"/>
                <a:gd name="T2" fmla="*/ 0 w 105"/>
                <a:gd name="T3" fmla="*/ 2 h 82"/>
                <a:gd name="T4" fmla="*/ 1 w 105"/>
                <a:gd name="T5" fmla="*/ 5 h 82"/>
                <a:gd name="T6" fmla="*/ 4 w 105"/>
                <a:gd name="T7" fmla="*/ 8 h 82"/>
                <a:gd name="T8" fmla="*/ 7 w 105"/>
                <a:gd name="T9" fmla="*/ 9 h 82"/>
                <a:gd name="T10" fmla="*/ 9 w 105"/>
                <a:gd name="T11" fmla="*/ 10 h 82"/>
                <a:gd name="T12" fmla="*/ 12 w 105"/>
                <a:gd name="T13" fmla="*/ 10 h 82"/>
                <a:gd name="T14" fmla="*/ 0 60000 65536"/>
                <a:gd name="T15" fmla="*/ 0 60000 65536"/>
                <a:gd name="T16" fmla="*/ 0 60000 65536"/>
                <a:gd name="T17" fmla="*/ 0 60000 65536"/>
                <a:gd name="T18" fmla="*/ 0 60000 65536"/>
                <a:gd name="T19" fmla="*/ 0 60000 65536"/>
                <a:gd name="T20" fmla="*/ 0 60000 65536"/>
                <a:gd name="T21" fmla="*/ 0 w 105"/>
                <a:gd name="T22" fmla="*/ 0 h 82"/>
                <a:gd name="T23" fmla="*/ 105 w 105"/>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82">
                  <a:moveTo>
                    <a:pt x="0" y="0"/>
                  </a:moveTo>
                  <a:lnTo>
                    <a:pt x="0" y="21"/>
                  </a:lnTo>
                  <a:lnTo>
                    <a:pt x="8" y="43"/>
                  </a:lnTo>
                  <a:lnTo>
                    <a:pt x="35" y="67"/>
                  </a:lnTo>
                  <a:lnTo>
                    <a:pt x="55" y="78"/>
                  </a:lnTo>
                  <a:lnTo>
                    <a:pt x="80" y="82"/>
                  </a:lnTo>
                  <a:lnTo>
                    <a:pt x="105" y="8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379" name="Group 84"/>
            <p:cNvGrpSpPr>
              <a:grpSpLocks/>
            </p:cNvGrpSpPr>
            <p:nvPr/>
          </p:nvGrpSpPr>
          <p:grpSpPr bwMode="auto">
            <a:xfrm rot="-7408476">
              <a:off x="931" y="3380"/>
              <a:ext cx="311" cy="418"/>
              <a:chOff x="2457" y="2549"/>
              <a:chExt cx="557" cy="547"/>
            </a:xfrm>
          </p:grpSpPr>
          <p:sp>
            <p:nvSpPr>
              <p:cNvPr id="14382" name="Freeform 85"/>
              <p:cNvSpPr>
                <a:spLocks/>
              </p:cNvSpPr>
              <p:nvPr/>
            </p:nvSpPr>
            <p:spPr bwMode="auto">
              <a:xfrm>
                <a:off x="2457" y="2549"/>
                <a:ext cx="557" cy="547"/>
              </a:xfrm>
              <a:custGeom>
                <a:avLst/>
                <a:gdLst>
                  <a:gd name="T0" fmla="*/ 279 w 1112"/>
                  <a:gd name="T1" fmla="*/ 35 h 1094"/>
                  <a:gd name="T2" fmla="*/ 265 w 1112"/>
                  <a:gd name="T3" fmla="*/ 68 h 1094"/>
                  <a:gd name="T4" fmla="*/ 255 w 1112"/>
                  <a:gd name="T5" fmla="*/ 93 h 1094"/>
                  <a:gd name="T6" fmla="*/ 243 w 1112"/>
                  <a:gd name="T7" fmla="*/ 119 h 1094"/>
                  <a:gd name="T8" fmla="*/ 236 w 1112"/>
                  <a:gd name="T9" fmla="*/ 147 h 1094"/>
                  <a:gd name="T10" fmla="*/ 232 w 1112"/>
                  <a:gd name="T11" fmla="*/ 175 h 1094"/>
                  <a:gd name="T12" fmla="*/ 227 w 1112"/>
                  <a:gd name="T13" fmla="*/ 203 h 1094"/>
                  <a:gd name="T14" fmla="*/ 227 w 1112"/>
                  <a:gd name="T15" fmla="*/ 229 h 1094"/>
                  <a:gd name="T16" fmla="*/ 227 w 1112"/>
                  <a:gd name="T17" fmla="*/ 250 h 1094"/>
                  <a:gd name="T18" fmla="*/ 227 w 1112"/>
                  <a:gd name="T19" fmla="*/ 260 h 1094"/>
                  <a:gd name="T20" fmla="*/ 61 w 1112"/>
                  <a:gd name="T21" fmla="*/ 274 h 1094"/>
                  <a:gd name="T22" fmla="*/ 33 w 1112"/>
                  <a:gd name="T23" fmla="*/ 112 h 1094"/>
                  <a:gd name="T24" fmla="*/ 7 w 1112"/>
                  <a:gd name="T25" fmla="*/ 17 h 1094"/>
                  <a:gd name="T26" fmla="*/ 0 w 1112"/>
                  <a:gd name="T27" fmla="*/ 0 h 1094"/>
                  <a:gd name="T28" fmla="*/ 105 w 1112"/>
                  <a:gd name="T29" fmla="*/ 18 h 1094"/>
                  <a:gd name="T30" fmla="*/ 192 w 1112"/>
                  <a:gd name="T31" fmla="*/ 25 h 1094"/>
                  <a:gd name="T32" fmla="*/ 248 w 1112"/>
                  <a:gd name="T33" fmla="*/ 25 h 1094"/>
                  <a:gd name="T34" fmla="*/ 279 w 1112"/>
                  <a:gd name="T35" fmla="*/ 35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p>
            </p:txBody>
          </p:sp>
          <p:sp>
            <p:nvSpPr>
              <p:cNvPr id="14383" name="Oval 86"/>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p>
            </p:txBody>
          </p:sp>
        </p:grpSp>
        <p:sp>
          <p:nvSpPr>
            <p:cNvPr id="14380" name="Freeform 87"/>
            <p:cNvSpPr>
              <a:spLocks/>
            </p:cNvSpPr>
            <p:nvPr/>
          </p:nvSpPr>
          <p:spPr bwMode="auto">
            <a:xfrm>
              <a:off x="914" y="2736"/>
              <a:ext cx="136" cy="220"/>
            </a:xfrm>
            <a:custGeom>
              <a:avLst/>
              <a:gdLst>
                <a:gd name="T0" fmla="*/ 0 w 136"/>
                <a:gd name="T1" fmla="*/ 0 h 220"/>
                <a:gd name="T2" fmla="*/ 64 w 136"/>
                <a:gd name="T3" fmla="*/ 68 h 220"/>
                <a:gd name="T4" fmla="*/ 96 w 136"/>
                <a:gd name="T5" fmla="*/ 150 h 220"/>
                <a:gd name="T6" fmla="*/ 112 w 136"/>
                <a:gd name="T7" fmla="*/ 180 h 220"/>
                <a:gd name="T8" fmla="*/ 136 w 136"/>
                <a:gd name="T9" fmla="*/ 220 h 220"/>
                <a:gd name="T10" fmla="*/ 0 60000 65536"/>
                <a:gd name="T11" fmla="*/ 0 60000 65536"/>
                <a:gd name="T12" fmla="*/ 0 60000 65536"/>
                <a:gd name="T13" fmla="*/ 0 60000 65536"/>
                <a:gd name="T14" fmla="*/ 0 60000 65536"/>
                <a:gd name="T15" fmla="*/ 0 w 136"/>
                <a:gd name="T16" fmla="*/ 0 h 220"/>
                <a:gd name="T17" fmla="*/ 136 w 136"/>
                <a:gd name="T18" fmla="*/ 220 h 220"/>
              </a:gdLst>
              <a:ahLst/>
              <a:cxnLst>
                <a:cxn ang="T10">
                  <a:pos x="T0" y="T1"/>
                </a:cxn>
                <a:cxn ang="T11">
                  <a:pos x="T2" y="T3"/>
                </a:cxn>
                <a:cxn ang="T12">
                  <a:pos x="T4" y="T5"/>
                </a:cxn>
                <a:cxn ang="T13">
                  <a:pos x="T6" y="T7"/>
                </a:cxn>
                <a:cxn ang="T14">
                  <a:pos x="T8" y="T9"/>
                </a:cxn>
              </a:cxnLst>
              <a:rect l="T15" t="T16" r="T17" b="T18"/>
              <a:pathLst>
                <a:path w="136" h="220">
                  <a:moveTo>
                    <a:pt x="0" y="0"/>
                  </a:moveTo>
                  <a:cubicBezTo>
                    <a:pt x="11" y="11"/>
                    <a:pt x="48" y="43"/>
                    <a:pt x="64" y="68"/>
                  </a:cubicBezTo>
                  <a:cubicBezTo>
                    <a:pt x="80" y="93"/>
                    <a:pt x="88" y="131"/>
                    <a:pt x="96" y="150"/>
                  </a:cubicBezTo>
                  <a:cubicBezTo>
                    <a:pt x="104" y="169"/>
                    <a:pt x="105" y="168"/>
                    <a:pt x="112" y="180"/>
                  </a:cubicBezTo>
                  <a:cubicBezTo>
                    <a:pt x="119" y="192"/>
                    <a:pt x="131" y="212"/>
                    <a:pt x="136" y="2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1" name="Freeform 88"/>
            <p:cNvSpPr>
              <a:spLocks/>
            </p:cNvSpPr>
            <p:nvPr/>
          </p:nvSpPr>
          <p:spPr bwMode="auto">
            <a:xfrm>
              <a:off x="758" y="2652"/>
              <a:ext cx="54" cy="34"/>
            </a:xfrm>
            <a:custGeom>
              <a:avLst/>
              <a:gdLst>
                <a:gd name="T0" fmla="*/ 0 w 54"/>
                <a:gd name="T1" fmla="*/ 0 h 34"/>
                <a:gd name="T2" fmla="*/ 30 w 54"/>
                <a:gd name="T3" fmla="*/ 29 h 34"/>
                <a:gd name="T4" fmla="*/ 54 w 54"/>
                <a:gd name="T5" fmla="*/ 29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1" name="Text Box 47"/>
          <p:cNvSpPr txBox="1">
            <a:spLocks noChangeArrowheads="1"/>
          </p:cNvSpPr>
          <p:nvPr/>
        </p:nvSpPr>
        <p:spPr bwMode="auto">
          <a:xfrm>
            <a:off x="0" y="4203700"/>
            <a:ext cx="7315200" cy="2654300"/>
          </a:xfrm>
          <a:prstGeom prst="rect">
            <a:avLst/>
          </a:prstGeom>
          <a:noFill/>
          <a:ln w="9525">
            <a:noFill/>
            <a:miter lim="800000"/>
            <a:headEnd/>
            <a:tailEnd/>
          </a:ln>
          <a:effectLst/>
        </p:spPr>
        <p:txBody>
          <a:bodyPr>
            <a:spAutoFit/>
          </a:bodyPr>
          <a:lstStyle/>
          <a:p>
            <a:pPr>
              <a:defRPr/>
            </a:pPr>
            <a:r>
              <a:rPr lang="en-US" sz="2800" u="sng" dirty="0" err="1">
                <a:solidFill>
                  <a:srgbClr val="FF3300"/>
                </a:solidFill>
                <a:latin typeface="Times New Roman" pitchFamily="18" charset="0"/>
              </a:rPr>
              <a:t>Trả</a:t>
            </a:r>
            <a:r>
              <a:rPr lang="en-US" sz="2800" u="sng" dirty="0">
                <a:solidFill>
                  <a:srgbClr val="FF3300"/>
                </a:solidFill>
                <a:latin typeface="Times New Roman" pitchFamily="18" charset="0"/>
              </a:rPr>
              <a:t> </a:t>
            </a:r>
            <a:r>
              <a:rPr lang="en-US" sz="2800" u="sng" dirty="0" err="1">
                <a:solidFill>
                  <a:srgbClr val="FF3300"/>
                </a:solidFill>
                <a:latin typeface="Times New Roman" pitchFamily="18" charset="0"/>
              </a:rPr>
              <a:t>lời</a:t>
            </a:r>
            <a:r>
              <a:rPr lang="en-US" sz="2800" dirty="0">
                <a:solidFill>
                  <a:srgbClr val="FF3300"/>
                </a:solidFill>
                <a:latin typeface="Times New Roman" pitchFamily="18" charset="0"/>
              </a:rPr>
              <a:t> :</a:t>
            </a:r>
            <a:r>
              <a:rPr lang="en-US" sz="2800" dirty="0">
                <a:solidFill>
                  <a:srgbClr val="FF0000"/>
                </a:solidFill>
                <a:latin typeface="Times New Roman" pitchFamily="18" charset="0"/>
              </a:rPr>
              <a:t> </a:t>
            </a:r>
            <a:r>
              <a:rPr lang="en-US" sz="2400" dirty="0">
                <a:solidFill>
                  <a:srgbClr val="FF0000"/>
                </a:solidFill>
                <a:latin typeface="Times New Roman" pitchFamily="18" charset="0"/>
              </a:rPr>
              <a:t>C1</a:t>
            </a:r>
          </a:p>
          <a:p>
            <a:pPr>
              <a:defRPr/>
            </a:pPr>
            <a:r>
              <a:rPr lang="en-US" sz="2800" dirty="0">
                <a:solidFill>
                  <a:srgbClr val="FF3300"/>
                </a:solidFill>
                <a:latin typeface="Times New Roman" pitchFamily="18" charset="0"/>
                <a:sym typeface="Wingdings" pitchFamily="2" charset="2"/>
              </a:rPr>
              <a:t></a:t>
            </a:r>
            <a:r>
              <a:rPr lang="en-US" sz="2800" b="0" dirty="0">
                <a:latin typeface="Times New Roman" pitchFamily="18" charset="0"/>
              </a:rPr>
              <a:t> </a:t>
            </a:r>
            <a:r>
              <a:rPr lang="en-US" sz="2800" dirty="0" err="1">
                <a:solidFill>
                  <a:srgbClr val="0000FF"/>
                </a:solidFill>
                <a:latin typeface="Times New Roman" pitchFamily="18" charset="0"/>
              </a:rPr>
              <a:t>Lò</a:t>
            </a:r>
            <a:r>
              <a:rPr lang="en-US" sz="2800" dirty="0">
                <a:solidFill>
                  <a:srgbClr val="0000FF"/>
                </a:solidFill>
                <a:latin typeface="Times New Roman" pitchFamily="18" charset="0"/>
              </a:rPr>
              <a:t> xo </a:t>
            </a:r>
            <a:r>
              <a:rPr lang="en-US" sz="2800" dirty="0" err="1">
                <a:solidFill>
                  <a:srgbClr val="0000FF"/>
                </a:solidFill>
                <a:latin typeface="Times New Roman" pitchFamily="18" charset="0"/>
              </a:rPr>
              <a:t>tác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dụng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vào</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quả</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nặng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lực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kéo</a:t>
            </a:r>
            <a:r>
              <a:rPr lang="en-US" sz="2800" dirty="0">
                <a:solidFill>
                  <a:srgbClr val="0000FF"/>
                </a:solidFill>
                <a:latin typeface="Times New Roman" pitchFamily="18" charset="0"/>
              </a:rPr>
              <a:t>. </a:t>
            </a:r>
            <a:br>
              <a:rPr lang="en-US" sz="2800" dirty="0">
                <a:solidFill>
                  <a:srgbClr val="0000FF"/>
                </a:solidFill>
                <a:latin typeface="Times New Roman" pitchFamily="18" charset="0"/>
              </a:rPr>
            </a:br>
            <a:r>
              <a:rPr lang="en-US" sz="2800" dirty="0">
                <a:solidFill>
                  <a:srgbClr val="FF3300"/>
                </a:solidFill>
                <a:latin typeface="Times New Roman" pitchFamily="18" charset="0"/>
                <a:sym typeface="Wingdings" pitchFamily="2" charset="2"/>
              </a:rPr>
              <a:t></a:t>
            </a:r>
            <a:r>
              <a:rPr lang="en-US" sz="2800" b="0" dirty="0">
                <a:solidFill>
                  <a:srgbClr val="0000FF"/>
                </a:solidFill>
                <a:latin typeface="Times New Roman" pitchFamily="18" charset="0"/>
              </a:rPr>
              <a:t> </a:t>
            </a:r>
            <a:r>
              <a:rPr lang="en-US" sz="2800" dirty="0" err="1">
                <a:solidFill>
                  <a:srgbClr val="0000FF"/>
                </a:solidFill>
                <a:latin typeface="Times New Roman" pitchFamily="18" charset="0"/>
              </a:rPr>
              <a:t>Lực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này</a:t>
            </a:r>
            <a:r>
              <a:rPr lang="en-US" sz="2800" dirty="0">
                <a:effectLst>
                  <a:outerShdw blurRad="38100" dist="38100" dir="2700000" algn="tl">
                    <a:srgbClr val="C0C0C0"/>
                  </a:outerShdw>
                </a:effectLst>
                <a:latin typeface="Times New Roman" pitchFamily="18" charset="0"/>
              </a:rPr>
              <a:t> </a:t>
            </a:r>
            <a:r>
              <a:rPr lang="en-US" sz="2800" dirty="0" err="1">
                <a:solidFill>
                  <a:srgbClr val="0000FF"/>
                </a:solidFill>
                <a:latin typeface="Times New Roman" pitchFamily="18" charset="0"/>
              </a:rPr>
              <a:t>có</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phương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thẳng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đứng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chiều</a:t>
            </a:r>
            <a:r>
              <a:rPr lang="en-US" sz="2800" b="0" dirty="0">
                <a:latin typeface="Times New Roman" pitchFamily="18" charset="0"/>
              </a:rPr>
              <a:t> </a:t>
            </a:r>
            <a:r>
              <a:rPr lang="en-US" sz="2800" dirty="0" err="1">
                <a:solidFill>
                  <a:srgbClr val="0000FF"/>
                </a:solidFill>
                <a:latin typeface="Times New Roman" pitchFamily="18" charset="0"/>
              </a:rPr>
              <a:t>từ</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dưới</a:t>
            </a:r>
            <a:r>
              <a:rPr lang="en-US" sz="2800" b="0" dirty="0">
                <a:latin typeface="Times New Roman" pitchFamily="18" charset="0"/>
              </a:rPr>
              <a:t> </a:t>
            </a:r>
            <a:r>
              <a:rPr lang="en-US" sz="2800" dirty="0" err="1">
                <a:solidFill>
                  <a:srgbClr val="0000FF"/>
                </a:solidFill>
                <a:latin typeface="Times New Roman" pitchFamily="18" charset="0"/>
              </a:rPr>
              <a:t>hướng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lên</a:t>
            </a:r>
            <a:r>
              <a:rPr lang="en-US" sz="2800" dirty="0">
                <a:solidFill>
                  <a:srgbClr val="0000FF"/>
                </a:solidFill>
                <a:latin typeface="Times New Roman" pitchFamily="18" charset="0"/>
              </a:rPr>
              <a:t>. </a:t>
            </a:r>
          </a:p>
          <a:p>
            <a:pPr>
              <a:defRPr/>
            </a:pPr>
            <a:r>
              <a:rPr lang="en-US" sz="2800" dirty="0">
                <a:solidFill>
                  <a:srgbClr val="FF3300"/>
                </a:solidFill>
                <a:latin typeface="Times New Roman" pitchFamily="18" charset="0"/>
                <a:sym typeface="Wingdings" pitchFamily="2" charset="2"/>
              </a:rPr>
              <a:t></a:t>
            </a:r>
            <a:r>
              <a:rPr lang="en-US" sz="2800" b="0" dirty="0">
                <a:latin typeface="Times New Roman" pitchFamily="18" charset="0"/>
              </a:rPr>
              <a:t> </a:t>
            </a:r>
            <a:r>
              <a:rPr lang="en-US" sz="2800" dirty="0" err="1">
                <a:solidFill>
                  <a:srgbClr val="0000FF"/>
                </a:solidFill>
                <a:latin typeface="Times New Roman" pitchFamily="18" charset="0"/>
              </a:rPr>
              <a:t>Quả</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nặng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vẫn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đứng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yên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vì</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có</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một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lực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khác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cân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bằng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với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lực</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kéo</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của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lò</a:t>
            </a:r>
            <a:r>
              <a:rPr lang="en-US" sz="2800" dirty="0">
                <a:solidFill>
                  <a:srgbClr val="0000FF"/>
                </a:solidFill>
                <a:latin typeface="Times New Roman" pitchFamily="18" charset="0"/>
              </a:rPr>
              <a:t> xo.</a:t>
            </a:r>
            <a:endParaRPr lang="en-US" sz="2800" dirty="0">
              <a:effectLst>
                <a:outerShdw blurRad="38100" dist="38100" dir="2700000" algn="tl">
                  <a:srgbClr val="C0C0C0"/>
                </a:outerShdw>
              </a:effectLst>
              <a:latin typeface="Times New Roman" pitchFamily="18" charset="0"/>
            </a:endParaRPr>
          </a:p>
        </p:txBody>
      </p:sp>
      <p:sp>
        <p:nvSpPr>
          <p:cNvPr id="14371" name="TextBox 51"/>
          <p:cNvSpPr txBox="1">
            <a:spLocks noChangeArrowheads="1"/>
          </p:cNvSpPr>
          <p:nvPr/>
        </p:nvSpPr>
        <p:spPr bwMode="auto">
          <a:xfrm>
            <a:off x="609600" y="1600200"/>
            <a:ext cx="6324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800">
                <a:latin typeface="Times New Roman" pitchFamily="18" charset="0"/>
                <a:cs typeface="Times New Roman" pitchFamily="18" charset="0"/>
              </a:rPr>
              <a:t>a) Treo một vật nặng vào một lò xo, ta thấy lò xo dãn ra ( H.8.1)</a:t>
            </a:r>
          </a:p>
        </p:txBody>
      </p:sp>
      <p:sp>
        <p:nvSpPr>
          <p:cNvPr id="8236" name="Text Box 44"/>
          <p:cNvSpPr txBox="1">
            <a:spLocks noChangeArrowheads="1"/>
          </p:cNvSpPr>
          <p:nvPr/>
        </p:nvSpPr>
        <p:spPr bwMode="auto">
          <a:xfrm>
            <a:off x="0" y="2667000"/>
            <a:ext cx="76200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ts val="600"/>
              </a:spcBef>
            </a:pPr>
            <a:r>
              <a:rPr lang="en-US" sz="2800" u="sng" dirty="0">
                <a:solidFill>
                  <a:srgbClr val="FF3300"/>
                </a:solidFill>
                <a:latin typeface="Times New Roman" pitchFamily="18" charset="0"/>
              </a:rPr>
              <a:t>C1</a:t>
            </a:r>
            <a:r>
              <a:rPr lang="en-US" sz="2800" dirty="0">
                <a:solidFill>
                  <a:srgbClr val="FF3300"/>
                </a:solidFill>
                <a:latin typeface="Times New Roman" pitchFamily="18" charset="0"/>
              </a:rPr>
              <a:t> </a:t>
            </a:r>
            <a:r>
              <a:rPr lang="en-US" sz="2800" dirty="0">
                <a:latin typeface="Times New Roman" pitchFamily="18" charset="0"/>
              </a:rPr>
              <a:t>: </a:t>
            </a:r>
            <a:r>
              <a:rPr lang="en-US" sz="2800" dirty="0" err="1">
                <a:latin typeface="Times New Roman" pitchFamily="18" charset="0"/>
              </a:rPr>
              <a:t>Lò</a:t>
            </a:r>
            <a:r>
              <a:rPr lang="en-US" sz="2800" dirty="0">
                <a:latin typeface="Times New Roman" pitchFamily="18" charset="0"/>
              </a:rPr>
              <a:t> xo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tác</a:t>
            </a:r>
            <a:r>
              <a:rPr lang="en-US" sz="2800" dirty="0">
                <a:latin typeface="Times New Roman" pitchFamily="18" charset="0"/>
              </a:rPr>
              <a:t> </a:t>
            </a:r>
            <a:r>
              <a:rPr lang="en-US" sz="2800" dirty="0" err="1">
                <a:latin typeface="Times New Roman" pitchFamily="18" charset="0"/>
              </a:rPr>
              <a:t>dụng</a:t>
            </a:r>
            <a:r>
              <a:rPr lang="en-US" sz="2800" dirty="0">
                <a:latin typeface="Times New Roman" pitchFamily="18" charset="0"/>
              </a:rPr>
              <a:t> </a:t>
            </a:r>
            <a:r>
              <a:rPr lang="en-US" sz="2800" dirty="0" err="1">
                <a:solidFill>
                  <a:srgbClr val="FF3300"/>
                </a:solidFill>
                <a:latin typeface="Times New Roman" pitchFamily="18" charset="0"/>
              </a:rPr>
              <a:t>lực</a:t>
            </a:r>
            <a:r>
              <a:rPr lang="en-US" sz="2800" dirty="0">
                <a:latin typeface="Times New Roman" pitchFamily="18" charset="0"/>
              </a:rPr>
              <a:t> </a:t>
            </a:r>
            <a:r>
              <a:rPr lang="en-US" sz="2800" dirty="0" err="1">
                <a:latin typeface="Times New Roman" pitchFamily="18" charset="0"/>
              </a:rPr>
              <a:t>vào</a:t>
            </a:r>
            <a:r>
              <a:rPr lang="en-US" sz="2800" dirty="0">
                <a:latin typeface="Times New Roman" pitchFamily="18" charset="0"/>
              </a:rPr>
              <a:t> </a:t>
            </a:r>
            <a:r>
              <a:rPr lang="en-US" sz="2800" dirty="0" err="1">
                <a:latin typeface="Times New Roman" pitchFamily="18" charset="0"/>
              </a:rPr>
              <a:t>quả</a:t>
            </a:r>
            <a:r>
              <a:rPr lang="en-US" sz="2800" dirty="0">
                <a:latin typeface="Times New Roman" pitchFamily="18" charset="0"/>
              </a:rPr>
              <a:t> </a:t>
            </a:r>
            <a:r>
              <a:rPr lang="en-US" sz="2800" dirty="0" err="1">
                <a:latin typeface="Times New Roman" pitchFamily="18" charset="0"/>
              </a:rPr>
              <a:t>nặng</a:t>
            </a:r>
            <a:r>
              <a:rPr lang="en-US" sz="2800" dirty="0">
                <a:latin typeface="Times New Roman" pitchFamily="18" charset="0"/>
              </a:rPr>
              <a:t> </a:t>
            </a:r>
            <a:r>
              <a:rPr lang="en-US" sz="2800" dirty="0" err="1">
                <a:latin typeface="Times New Roman" pitchFamily="18" charset="0"/>
              </a:rPr>
              <a:t>không</a:t>
            </a:r>
            <a:r>
              <a:rPr lang="en-US" sz="2800" dirty="0">
                <a:latin typeface="Times New Roman" pitchFamily="18" charset="0"/>
              </a:rPr>
              <a:t>?</a:t>
            </a:r>
          </a:p>
          <a:p>
            <a:pPr eaLnBrk="1" hangingPunct="1">
              <a:spcBef>
                <a:spcPts val="600"/>
              </a:spcBef>
            </a:pPr>
            <a:r>
              <a:rPr lang="en-US" sz="2800" dirty="0" err="1">
                <a:latin typeface="Times New Roman" pitchFamily="18" charset="0"/>
              </a:rPr>
              <a:t>Lực</a:t>
            </a:r>
            <a:r>
              <a:rPr lang="en-US" sz="2800" dirty="0">
                <a:latin typeface="Times New Roman" pitchFamily="18" charset="0"/>
              </a:rPr>
              <a:t> </a:t>
            </a:r>
            <a:r>
              <a:rPr lang="en-US" sz="2800" dirty="0" err="1">
                <a:latin typeface="Times New Roman" pitchFamily="18" charset="0"/>
              </a:rPr>
              <a:t>đó</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solidFill>
                  <a:srgbClr val="FF3300"/>
                </a:solidFill>
                <a:latin typeface="Times New Roman" pitchFamily="18" charset="0"/>
              </a:rPr>
              <a:t>phương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và</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chiều</a:t>
            </a:r>
            <a:r>
              <a:rPr lang="en-US" sz="2800" dirty="0">
                <a:latin typeface="Times New Roman" pitchFamily="18" charset="0"/>
              </a:rPr>
              <a:t> </a:t>
            </a:r>
            <a:r>
              <a:rPr lang="en-US" sz="2800" dirty="0" err="1">
                <a:latin typeface="Times New Roman" pitchFamily="18" charset="0"/>
              </a:rPr>
              <a:t>như</a:t>
            </a:r>
            <a:r>
              <a:rPr lang="en-US" sz="2800" dirty="0">
                <a:latin typeface="Times New Roman" pitchFamily="18" charset="0"/>
              </a:rPr>
              <a:t> </a:t>
            </a:r>
            <a:r>
              <a:rPr lang="en-US" sz="2800" dirty="0" err="1">
                <a:latin typeface="Times New Roman" pitchFamily="18" charset="0"/>
              </a:rPr>
              <a:t>thế</a:t>
            </a:r>
            <a:r>
              <a:rPr lang="en-US" sz="2800" dirty="0">
                <a:latin typeface="Times New Roman" pitchFamily="18" charset="0"/>
              </a:rPr>
              <a:t> </a:t>
            </a:r>
            <a:r>
              <a:rPr lang="en-US" sz="2800" dirty="0" err="1">
                <a:latin typeface="Times New Roman" pitchFamily="18" charset="0"/>
              </a:rPr>
              <a:t>nào</a:t>
            </a:r>
            <a:r>
              <a:rPr lang="en-US" sz="2800" dirty="0">
                <a:latin typeface="Times New Roman" pitchFamily="18" charset="0"/>
              </a:rPr>
              <a:t>? </a:t>
            </a:r>
          </a:p>
          <a:p>
            <a:pPr eaLnBrk="1" hangingPunct="1">
              <a:spcBef>
                <a:spcPts val="600"/>
              </a:spcBef>
            </a:pPr>
            <a:r>
              <a:rPr lang="en-US" sz="2800" dirty="0" err="1">
                <a:latin typeface="Times New Roman" pitchFamily="18" charset="0"/>
              </a:rPr>
              <a:t>Tại</a:t>
            </a:r>
            <a:r>
              <a:rPr lang="en-US" sz="2800" dirty="0">
                <a:latin typeface="Times New Roman" pitchFamily="18" charset="0"/>
              </a:rPr>
              <a:t> </a:t>
            </a:r>
            <a:r>
              <a:rPr lang="en-US" sz="2800" dirty="0" err="1">
                <a:latin typeface="Times New Roman" pitchFamily="18" charset="0"/>
              </a:rPr>
              <a:t>sao</a:t>
            </a:r>
            <a:r>
              <a:rPr lang="en-US" sz="2800" dirty="0">
                <a:latin typeface="Times New Roman" pitchFamily="18" charset="0"/>
              </a:rPr>
              <a:t> </a:t>
            </a:r>
            <a:r>
              <a:rPr lang="en-US" sz="2800" dirty="0" err="1">
                <a:latin typeface="Times New Roman" pitchFamily="18" charset="0"/>
              </a:rPr>
              <a:t>quả</a:t>
            </a:r>
            <a:r>
              <a:rPr lang="en-US" sz="2800" dirty="0">
                <a:latin typeface="Times New Roman" pitchFamily="18" charset="0"/>
              </a:rPr>
              <a:t> </a:t>
            </a:r>
            <a:r>
              <a:rPr lang="en-US" sz="2800" dirty="0" err="1">
                <a:latin typeface="Times New Roman" pitchFamily="18" charset="0"/>
              </a:rPr>
              <a:t>nặng</a:t>
            </a:r>
            <a:r>
              <a:rPr lang="en-US" sz="2800" dirty="0">
                <a:latin typeface="Times New Roman" pitchFamily="18" charset="0"/>
              </a:rPr>
              <a:t> </a:t>
            </a:r>
            <a:r>
              <a:rPr lang="en-US" sz="2800" dirty="0" err="1">
                <a:latin typeface="Times New Roman" pitchFamily="18" charset="0"/>
              </a:rPr>
              <a:t>vẫn</a:t>
            </a:r>
            <a:r>
              <a:rPr lang="en-US" sz="2800" dirty="0">
                <a:latin typeface="Times New Roman" pitchFamily="18" charset="0"/>
              </a:rPr>
              <a:t> </a:t>
            </a:r>
            <a:r>
              <a:rPr lang="en-US" sz="2800" dirty="0" err="1">
                <a:solidFill>
                  <a:srgbClr val="FF3300"/>
                </a:solidFill>
                <a:latin typeface="Times New Roman" pitchFamily="18" charset="0"/>
              </a:rPr>
              <a:t>đứng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yên</a:t>
            </a:r>
            <a:r>
              <a:rPr lang="en-US" sz="2800" dirty="0">
                <a:latin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230"/>
                                        </p:tgtEl>
                                        <p:attrNameLst>
                                          <p:attrName>style.visibility</p:attrName>
                                        </p:attrNameLst>
                                      </p:cBhvr>
                                      <p:to>
                                        <p:strVal val="visible"/>
                                      </p:to>
                                    </p:set>
                                    <p:animEffect transition="in" filter="diamond(in)">
                                      <p:cBhvr>
                                        <p:cTn id="7" dur="1000"/>
                                        <p:tgtEl>
                                          <p:spTgt spid="8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0" presetClass="path" presetSubtype="0" accel="50000" decel="50000" fill="hold" nodeType="afterEffect">
                                  <p:stCondLst>
                                    <p:cond delay="0"/>
                                  </p:stCondLst>
                                  <p:childTnLst>
                                    <p:animMotion origin="layout" path="M 0.0 0.0 C -0.01024 -0.02153 -0.02048 -0.04283 -0.01875 -0.05972 C -0.01701 -0.07662 0.00348 -0.09676 0.01042 -0.10139 C 0.01736 -0.10602 0.02014 -0.09676 0.02292 -0.0875 " pathEditMode="relative" ptsTypes="aaaA">
                                      <p:cBhvr>
                                        <p:cTn id="16" dur="2000" fill="hold"/>
                                        <p:tgtEl>
                                          <p:spTgt spid="2"/>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 0.0 C -0.01024 -0.02153 -0.02048 -0.04283 -0.01875 -0.05972 C -0.01701 -0.07662 0.00348 -0.09676 0.01042 -0.10139 C 0.01736 -0.10602 0.02014 -0.09676 0.02292 -0.0875 " pathEditMode="relative" ptsTypes="aaaA">
                                      <p:cBhvr>
                                        <p:cTn id="18" dur="2000" fill="hold"/>
                                        <p:tgtEl>
                                          <p:spTgt spid="3"/>
                                        </p:tgtEl>
                                        <p:attrNameLst>
                                          <p:attrName>ppt_x</p:attrName>
                                          <p:attrName>ppt_y</p:attrName>
                                        </p:attrNameLst>
                                      </p:cBhvr>
                                    </p:animMotion>
                                  </p:childTnLst>
                                </p:cTn>
                              </p:par>
                            </p:childTnLst>
                          </p:cTn>
                        </p:par>
                        <p:par>
                          <p:cTn id="19" fill="hold" nodeType="afterGroup">
                            <p:stCondLst>
                              <p:cond delay="2500"/>
                            </p:stCondLst>
                            <p:childTnLst>
                              <p:par>
                                <p:cTn id="20" presetID="2" presetClass="exit" presetSubtype="2" fill="hold" nodeType="afterEffect">
                                  <p:stCondLst>
                                    <p:cond delay="0"/>
                                  </p:stCondLst>
                                  <p:childTnLst>
                                    <p:anim calcmode="lin" valueType="num">
                                      <p:cBhvr additive="base">
                                        <p:cTn id="21" dur="500"/>
                                        <p:tgtEl>
                                          <p:spTgt spid="3"/>
                                        </p:tgtEl>
                                        <p:attrNameLst>
                                          <p:attrName>ppt_x</p:attrName>
                                        </p:attrNameLst>
                                      </p:cBhvr>
                                      <p:tavLst>
                                        <p:tav tm="0">
                                          <p:val>
                                            <p:strVal val="ppt_x"/>
                                          </p:val>
                                        </p:tav>
                                        <p:tav tm="100000">
                                          <p:val>
                                            <p:strVal val="1+ppt_w/2"/>
                                          </p:val>
                                        </p:tav>
                                      </p:tavLst>
                                    </p:anim>
                                    <p:anim calcmode="lin" valueType="num">
                                      <p:cBhvr additive="base">
                                        <p:cTn id="22" dur="500"/>
                                        <p:tgtEl>
                                          <p:spTgt spid="3"/>
                                        </p:tgtEl>
                                        <p:attrNameLst>
                                          <p:attrName>ppt_y</p:attrName>
                                        </p:attrNameLst>
                                      </p:cBhvr>
                                      <p:tavLst>
                                        <p:tav tm="0">
                                          <p:val>
                                            <p:strVal val="ppt_y"/>
                                          </p:val>
                                        </p:tav>
                                        <p:tav tm="100000">
                                          <p:val>
                                            <p:strVal val="ppt_y"/>
                                          </p:val>
                                        </p:tav>
                                      </p:tavLst>
                                    </p:anim>
                                    <p:set>
                                      <p:cBhvr>
                                        <p:cTn id="23" dur="1" fill="hold">
                                          <p:stCondLst>
                                            <p:cond delay="499"/>
                                          </p:stCondLst>
                                        </p:cTn>
                                        <p:tgtEl>
                                          <p:spTgt spid="3"/>
                                        </p:tgtEl>
                                        <p:attrNameLst>
                                          <p:attrName>style.visibility</p:attrName>
                                        </p:attrNameLst>
                                      </p:cBhvr>
                                      <p:to>
                                        <p:strVal val="hidden"/>
                                      </p:to>
                                    </p:set>
                                  </p:childTnLst>
                                </p:cTn>
                              </p:par>
                              <p:par>
                                <p:cTn id="24" presetID="0" presetClass="path" presetSubtype="0" accel="50000" decel="50000" fill="hold" grpId="0" nodeType="withEffect">
                                  <p:stCondLst>
                                    <p:cond delay="0"/>
                                  </p:stCondLst>
                                  <p:childTnLst>
                                    <p:animMotion origin="layout" path="M 0.0 0.0 L 0.0 0.04444 " pathEditMode="relative" ptsTypes="AA">
                                      <p:cBhvr>
                                        <p:cTn id="25" dur="200" fill="hold"/>
                                        <p:tgtEl>
                                          <p:spTgt spid="8262"/>
                                        </p:tgtEl>
                                        <p:attrNameLst>
                                          <p:attrName>ppt_x</p:attrName>
                                          <p:attrName>ppt_y</p:attrName>
                                        </p:attrNameLst>
                                      </p:cBhvr>
                                    </p:animMotion>
                                  </p:childTnLst>
                                </p:cTn>
                              </p:par>
                              <p:par>
                                <p:cTn id="26" presetID="0" presetClass="path" presetSubtype="0" accel="50000" decel="50000" fill="hold" nodeType="withEffect">
                                  <p:stCondLst>
                                    <p:cond delay="0"/>
                                  </p:stCondLst>
                                  <p:childTnLst>
                                    <p:animMotion origin="layout" path="M 0.02396 -0.0868 L 0.02396 -0.04236 " pathEditMode="relative" rAng="0" ptsTypes="AA">
                                      <p:cBhvr>
                                        <p:cTn id="27" dur="200" fill="hold"/>
                                        <p:tgtEl>
                                          <p:spTgt spid="2"/>
                                        </p:tgtEl>
                                        <p:attrNameLst>
                                          <p:attrName>ppt_x</p:attrName>
                                          <p:attrName>ppt_y</p:attrName>
                                        </p:attrNameLst>
                                      </p:cBhvr>
                                      <p:rCtr x="0" y="2222"/>
                                    </p:animMotion>
                                  </p:childTnLst>
                                </p:cTn>
                              </p:par>
                              <p:par>
                                <p:cTn id="28" presetID="1" presetClass="exit" presetSubtype="0" fill="hold" nodeType="withEffect">
                                  <p:stCondLst>
                                    <p:cond delay="0"/>
                                  </p:stCondLst>
                                  <p:childTnLst>
                                    <p:set>
                                      <p:cBhvr>
                                        <p:cTn id="29" dur="1" fill="hold">
                                          <p:stCondLst>
                                            <p:cond delay="0"/>
                                          </p:stCondLst>
                                        </p:cTn>
                                        <p:tgtEl>
                                          <p:spTgt spid="8241"/>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8242"/>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8242"/>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825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8236"/>
                                        </p:tgtEl>
                                        <p:attrNameLst>
                                          <p:attrName>style.visibility</p:attrName>
                                        </p:attrNameLst>
                                      </p:cBhvr>
                                      <p:to>
                                        <p:strVal val="visible"/>
                                      </p:to>
                                    </p:set>
                                    <p:animEffect transition="in" filter="circle(in)">
                                      <p:cBhvr>
                                        <p:cTn id="40" dur="1000"/>
                                        <p:tgtEl>
                                          <p:spTgt spid="823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heel(4)">
                                      <p:cBhvr>
                                        <p:cTn id="45"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0" grpId="0"/>
      <p:bldP spid="8262" grpId="0" animBg="1"/>
      <p:bldP spid="51" grpId="0"/>
      <p:bldP spid="82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3"/>
          <p:cNvSpPr>
            <a:spLocks noChangeShapeType="1"/>
          </p:cNvSpPr>
          <p:nvPr/>
        </p:nvSpPr>
        <p:spPr bwMode="auto">
          <a:xfrm>
            <a:off x="1828800" y="533400"/>
            <a:ext cx="502920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4" name="Text Box 4"/>
          <p:cNvSpPr txBox="1">
            <a:spLocks noChangeArrowheads="1"/>
          </p:cNvSpPr>
          <p:nvPr/>
        </p:nvSpPr>
        <p:spPr bwMode="auto">
          <a:xfrm>
            <a:off x="228600" y="609600"/>
            <a:ext cx="55626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I. </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TRỌNG LỰC LÀ GÌ ?</a:t>
            </a: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10245" name="Text Box 5"/>
          <p:cNvSpPr txBox="1">
            <a:spLocks noChangeArrowheads="1"/>
          </p:cNvSpPr>
          <p:nvPr/>
        </p:nvSpPr>
        <p:spPr bwMode="auto">
          <a:xfrm>
            <a:off x="381000" y="1066800"/>
            <a:ext cx="25146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1.</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Thí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nghiệm</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10256" name="Text Box 16"/>
          <p:cNvSpPr txBox="1">
            <a:spLocks noChangeArrowheads="1"/>
          </p:cNvSpPr>
          <p:nvPr/>
        </p:nvSpPr>
        <p:spPr bwMode="auto">
          <a:xfrm>
            <a:off x="762000" y="76200"/>
            <a:ext cx="6172200" cy="519113"/>
          </a:xfrm>
          <a:prstGeom prst="rect">
            <a:avLst/>
          </a:prstGeom>
          <a:noFill/>
          <a:ln w="9525">
            <a:noFill/>
            <a:miter lim="800000"/>
            <a:headEnd/>
            <a:tailEnd/>
          </a:ln>
          <a:effectLst/>
        </p:spPr>
        <p:txBody>
          <a:bodyPr>
            <a:spAutoFit/>
          </a:bodyPr>
          <a:lstStyle/>
          <a:p>
            <a:pPr algn="ctr">
              <a:spcBef>
                <a:spcPct val="50000"/>
              </a:spcBef>
              <a:defRP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8	</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TRỌNG LỰC – ĐƠN VỊ LỰC</a:t>
            </a:r>
          </a:p>
        </p:txBody>
      </p:sp>
      <p:sp>
        <p:nvSpPr>
          <p:cNvPr id="10288" name="Text Box 48"/>
          <p:cNvSpPr txBox="1">
            <a:spLocks noChangeArrowheads="1"/>
          </p:cNvSpPr>
          <p:nvPr/>
        </p:nvSpPr>
        <p:spPr bwMode="auto">
          <a:xfrm>
            <a:off x="457200" y="3810000"/>
            <a:ext cx="8001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400" u="sng">
                <a:solidFill>
                  <a:srgbClr val="FF0000"/>
                </a:solidFill>
                <a:latin typeface="Times New Roman" pitchFamily="18" charset="0"/>
              </a:rPr>
              <a:t>Trả lời</a:t>
            </a:r>
            <a:r>
              <a:rPr lang="en-US" sz="2400">
                <a:solidFill>
                  <a:srgbClr val="FF0000"/>
                </a:solidFill>
                <a:latin typeface="Times New Roman" pitchFamily="18" charset="0"/>
              </a:rPr>
              <a:t> : C2</a:t>
            </a:r>
          </a:p>
          <a:p>
            <a:pPr eaLnBrk="1" hangingPunct="1">
              <a:buFont typeface="Wingdings" pitchFamily="2" charset="2"/>
              <a:buChar char="Ø"/>
            </a:pPr>
            <a:r>
              <a:rPr lang="en-US" sz="2800">
                <a:solidFill>
                  <a:srgbClr val="0000FF"/>
                </a:solidFill>
                <a:latin typeface="Times New Roman" pitchFamily="18" charset="0"/>
              </a:rPr>
              <a:t>Viên phấn có sự biến đổi chuyển động  </a:t>
            </a:r>
            <a:r>
              <a:rPr lang="en-US" sz="2800">
                <a:solidFill>
                  <a:srgbClr val="800000"/>
                </a:solidFill>
                <a:latin typeface="Times New Roman" pitchFamily="18" charset="0"/>
              </a:rPr>
              <a:t>(từ đứng yên sang chuyển động)</a:t>
            </a:r>
            <a:r>
              <a:rPr lang="en-US" sz="2800">
                <a:solidFill>
                  <a:srgbClr val="0000FF"/>
                </a:solidFill>
                <a:latin typeface="Times New Roman" pitchFamily="18" charset="0"/>
              </a:rPr>
              <a:t> chứng tỏ có lực tác dụng vào nó.</a:t>
            </a:r>
          </a:p>
          <a:p>
            <a:pPr eaLnBrk="1" hangingPunct="1">
              <a:buFont typeface="Wingdings" pitchFamily="2" charset="2"/>
              <a:buChar char="Ø"/>
            </a:pPr>
            <a:r>
              <a:rPr lang="en-US" sz="2800">
                <a:solidFill>
                  <a:srgbClr val="0000FF"/>
                </a:solidFill>
                <a:latin typeface="Times New Roman" pitchFamily="18" charset="0"/>
              </a:rPr>
              <a:t>Lực này có phương thẳng đứng, chiều hướng xuống. </a:t>
            </a:r>
            <a:endParaRPr lang="en-US" sz="2800" b="0">
              <a:latin typeface="Times New Roman" pitchFamily="18" charset="0"/>
            </a:endParaRPr>
          </a:p>
        </p:txBody>
      </p:sp>
      <p:sp>
        <p:nvSpPr>
          <p:cNvPr id="8" name="Text Box 242"/>
          <p:cNvSpPr txBox="1">
            <a:spLocks noChangeArrowheads="1"/>
          </p:cNvSpPr>
          <p:nvPr/>
        </p:nvSpPr>
        <p:spPr bwMode="auto">
          <a:xfrm>
            <a:off x="533400" y="2362200"/>
            <a:ext cx="7162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u="sng" dirty="0">
                <a:solidFill>
                  <a:srgbClr val="FF3300"/>
                </a:solidFill>
                <a:latin typeface="Times New Roman" pitchFamily="18" charset="0"/>
              </a:rPr>
              <a:t>C2</a:t>
            </a:r>
            <a:r>
              <a:rPr lang="en-US" sz="2800" dirty="0">
                <a:solidFill>
                  <a:srgbClr val="FF3300"/>
                </a:solidFill>
                <a:latin typeface="Times New Roman" pitchFamily="18" charset="0"/>
              </a:rPr>
              <a:t> </a:t>
            </a:r>
            <a:r>
              <a:rPr lang="en-US" sz="2800" dirty="0">
                <a:latin typeface="Times New Roman" pitchFamily="18" charset="0"/>
              </a:rPr>
              <a:t>: </a:t>
            </a:r>
            <a:r>
              <a:rPr lang="en-US" sz="2800" dirty="0" err="1">
                <a:latin typeface="Times New Roman" pitchFamily="18" charset="0"/>
              </a:rPr>
              <a:t>Điều</a:t>
            </a:r>
            <a:r>
              <a:rPr lang="en-US" sz="2800" dirty="0">
                <a:latin typeface="Times New Roman" pitchFamily="18" charset="0"/>
              </a:rPr>
              <a:t> </a:t>
            </a:r>
            <a:r>
              <a:rPr lang="en-US" sz="2800" dirty="0" err="1">
                <a:latin typeface="Times New Roman" pitchFamily="18" charset="0"/>
              </a:rPr>
              <a:t>gì</a:t>
            </a:r>
            <a:r>
              <a:rPr lang="en-US" sz="2800" dirty="0">
                <a:latin typeface="Times New Roman" pitchFamily="18" charset="0"/>
              </a:rPr>
              <a:t> </a:t>
            </a:r>
            <a:r>
              <a:rPr lang="en-US" sz="2800" dirty="0" err="1">
                <a:latin typeface="Times New Roman" pitchFamily="18" charset="0"/>
              </a:rPr>
              <a:t>chứng</a:t>
            </a:r>
            <a:r>
              <a:rPr lang="en-US" sz="2800" dirty="0">
                <a:latin typeface="Times New Roman" pitchFamily="18" charset="0"/>
              </a:rPr>
              <a:t> </a:t>
            </a:r>
            <a:r>
              <a:rPr lang="en-US" sz="2800" dirty="0" err="1">
                <a:latin typeface="Times New Roman" pitchFamily="18" charset="0"/>
              </a:rPr>
              <a:t>tỏ</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solidFill>
                  <a:srgbClr val="FF3300"/>
                </a:solidFill>
                <a:latin typeface="Times New Roman" pitchFamily="18" charset="0"/>
              </a:rPr>
              <a:t>một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lực</a:t>
            </a:r>
            <a:r>
              <a:rPr lang="en-US" sz="2800" dirty="0">
                <a:latin typeface="Times New Roman" pitchFamily="18" charset="0"/>
              </a:rPr>
              <a:t> </a:t>
            </a:r>
            <a:r>
              <a:rPr lang="en-US" sz="2800" dirty="0" err="1">
                <a:latin typeface="Times New Roman" pitchFamily="18" charset="0"/>
              </a:rPr>
              <a:t>tác</a:t>
            </a:r>
            <a:r>
              <a:rPr lang="en-US" sz="2800" dirty="0">
                <a:latin typeface="Times New Roman" pitchFamily="18" charset="0"/>
              </a:rPr>
              <a:t> </a:t>
            </a:r>
            <a:r>
              <a:rPr lang="en-US" sz="2800" dirty="0" err="1">
                <a:latin typeface="Times New Roman" pitchFamily="18" charset="0"/>
              </a:rPr>
              <a:t>dụng</a:t>
            </a:r>
            <a:r>
              <a:rPr lang="en-US" sz="2800" dirty="0">
                <a:latin typeface="Times New Roman" pitchFamily="18" charset="0"/>
              </a:rPr>
              <a:t> </a:t>
            </a:r>
            <a:r>
              <a:rPr lang="en-US" sz="2800" dirty="0" err="1">
                <a:latin typeface="Times New Roman" pitchFamily="18" charset="0"/>
              </a:rPr>
              <a:t>lên</a:t>
            </a:r>
            <a:r>
              <a:rPr lang="en-US" sz="2800" dirty="0">
                <a:latin typeface="Times New Roman" pitchFamily="18" charset="0"/>
              </a:rPr>
              <a:t> </a:t>
            </a:r>
            <a:r>
              <a:rPr lang="en-US" sz="2800" dirty="0" err="1">
                <a:latin typeface="Times New Roman" pitchFamily="18" charset="0"/>
              </a:rPr>
              <a:t>viên</a:t>
            </a:r>
            <a:r>
              <a:rPr lang="en-US" sz="2800" dirty="0">
                <a:latin typeface="Times New Roman" pitchFamily="18" charset="0"/>
              </a:rPr>
              <a:t> </a:t>
            </a:r>
            <a:r>
              <a:rPr lang="en-US" sz="2800" dirty="0" err="1">
                <a:latin typeface="Times New Roman" pitchFamily="18" charset="0"/>
              </a:rPr>
              <a:t>phấn</a:t>
            </a:r>
            <a:r>
              <a:rPr lang="en-US" sz="2800" dirty="0">
                <a:latin typeface="Times New Roman" pitchFamily="18" charset="0"/>
              </a:rPr>
              <a:t>? </a:t>
            </a:r>
          </a:p>
          <a:p>
            <a:pPr eaLnBrk="1" hangingPunct="1">
              <a:spcBef>
                <a:spcPts val="0"/>
              </a:spcBef>
            </a:pPr>
            <a:r>
              <a:rPr lang="en-US" sz="2800" dirty="0" err="1">
                <a:latin typeface="Times New Roman" pitchFamily="18" charset="0"/>
              </a:rPr>
              <a:t>Lực</a:t>
            </a:r>
            <a:r>
              <a:rPr lang="en-US" sz="2800" dirty="0">
                <a:latin typeface="Times New Roman" pitchFamily="18" charset="0"/>
              </a:rPr>
              <a:t> </a:t>
            </a:r>
            <a:r>
              <a:rPr lang="en-US" sz="2800" dirty="0" err="1">
                <a:latin typeface="Times New Roman" pitchFamily="18" charset="0"/>
              </a:rPr>
              <a:t>này</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solidFill>
                  <a:srgbClr val="FF3300"/>
                </a:solidFill>
                <a:latin typeface="Times New Roman" pitchFamily="18" charset="0"/>
              </a:rPr>
              <a:t>phương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và</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chiều</a:t>
            </a:r>
            <a:r>
              <a:rPr lang="en-US" sz="2800" dirty="0">
                <a:latin typeface="Times New Roman" pitchFamily="18" charset="0"/>
              </a:rPr>
              <a:t> </a:t>
            </a:r>
            <a:r>
              <a:rPr lang="en-US" sz="2800" dirty="0" err="1">
                <a:latin typeface="Times New Roman" pitchFamily="18" charset="0"/>
              </a:rPr>
              <a:t>như</a:t>
            </a:r>
            <a:r>
              <a:rPr lang="en-US" sz="2800" dirty="0">
                <a:latin typeface="Times New Roman" pitchFamily="18" charset="0"/>
              </a:rPr>
              <a:t> </a:t>
            </a:r>
            <a:r>
              <a:rPr lang="en-US" sz="2800" dirty="0" err="1">
                <a:latin typeface="Times New Roman" pitchFamily="18" charset="0"/>
              </a:rPr>
              <a:t>thế</a:t>
            </a:r>
            <a:r>
              <a:rPr lang="en-US" sz="2800" dirty="0">
                <a:latin typeface="Times New Roman" pitchFamily="18" charset="0"/>
              </a:rPr>
              <a:t> </a:t>
            </a:r>
            <a:r>
              <a:rPr lang="en-US" sz="2800" dirty="0" err="1">
                <a:latin typeface="Times New Roman" pitchFamily="18" charset="0"/>
              </a:rPr>
              <a:t>nào</a:t>
            </a:r>
            <a:r>
              <a:rPr lang="en-US" sz="2800" dirty="0">
                <a:latin typeface="Times New Roman" pitchFamily="18" charset="0"/>
              </a:rPr>
              <a:t>?</a:t>
            </a:r>
          </a:p>
        </p:txBody>
      </p:sp>
      <p:sp>
        <p:nvSpPr>
          <p:cNvPr id="15368" name="TextBox 8"/>
          <p:cNvSpPr txBox="1">
            <a:spLocks noChangeArrowheads="1"/>
          </p:cNvSpPr>
          <p:nvPr/>
        </p:nvSpPr>
        <p:spPr bwMode="auto">
          <a:xfrm>
            <a:off x="381000" y="1752600"/>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Cầm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rồi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88"/>
                                        </p:tgtEl>
                                        <p:attrNameLst>
                                          <p:attrName>style.visibility</p:attrName>
                                        </p:attrNameLst>
                                      </p:cBhvr>
                                      <p:to>
                                        <p:strVal val="visible"/>
                                      </p:to>
                                    </p:set>
                                    <p:animEffect transition="in" filter="box(in)">
                                      <p:cBhvr>
                                        <p:cTn id="12" dur="500"/>
                                        <p:tgtEl>
                                          <p:spTgt spid="10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8"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8" name="Rectangle 8"/>
          <p:cNvSpPr>
            <a:spLocks noChangeArrowheads="1"/>
          </p:cNvSpPr>
          <p:nvPr/>
        </p:nvSpPr>
        <p:spPr bwMode="auto">
          <a:xfrm>
            <a:off x="457200" y="1447800"/>
            <a:ext cx="8229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a:solidFill>
                  <a:srgbClr val="0000FF"/>
                </a:solidFill>
                <a:latin typeface="Times New Roman" pitchFamily="18" charset="0"/>
              </a:rPr>
              <a:t>- Lò xo dãn ra tác dụng vào quả nặng một lực kéo lên phía trên. Thế mà quả nặng vẫn đứng yên. Vậy phải có một lực nữa đã tác dụng vào quả nặng hướng xuống phía dưới để (1)……………………với lực của lò xo. Lực này do (2)…………………… tác dụng lên quả nặng.</a:t>
            </a:r>
          </a:p>
        </p:txBody>
      </p:sp>
      <p:sp>
        <p:nvSpPr>
          <p:cNvPr id="97289" name="Rectangle 9"/>
          <p:cNvSpPr>
            <a:spLocks noChangeArrowheads="1"/>
          </p:cNvSpPr>
          <p:nvPr/>
        </p:nvSpPr>
        <p:spPr bwMode="auto">
          <a:xfrm>
            <a:off x="457200" y="3429000"/>
            <a:ext cx="5867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0000FF"/>
                </a:solidFill>
                <a:latin typeface="Times New Roman" pitchFamily="18" charset="0"/>
              </a:rPr>
              <a:t>-  Khi vật được buông ra, nó bắt đầu rơi xuống. Chuyển động của nó đã bị</a:t>
            </a:r>
            <a:r>
              <a:rPr lang="en-US" sz="2400" b="0">
                <a:solidFill>
                  <a:srgbClr val="0000FF"/>
                </a:solidFill>
                <a:latin typeface="Times New Roman" pitchFamily="18" charset="0"/>
              </a:rPr>
              <a:t> </a:t>
            </a:r>
            <a:r>
              <a:rPr lang="en-US" sz="2400">
                <a:solidFill>
                  <a:srgbClr val="0000FF"/>
                </a:solidFill>
                <a:latin typeface="Times New Roman" pitchFamily="18" charset="0"/>
              </a:rPr>
              <a:t>(3)………………Vậy phải có một(4)………………vật xuống phía dưới. Lực này do (5)…………………</a:t>
            </a:r>
          </a:p>
          <a:p>
            <a:r>
              <a:rPr lang="en-US" sz="2400">
                <a:solidFill>
                  <a:srgbClr val="0000FF"/>
                </a:solidFill>
                <a:latin typeface="Times New Roman" pitchFamily="18" charset="0"/>
              </a:rPr>
              <a:t>tác dụng lên vật.</a:t>
            </a:r>
          </a:p>
        </p:txBody>
      </p:sp>
      <p:sp>
        <p:nvSpPr>
          <p:cNvPr id="97290" name="Rectangle 10"/>
          <p:cNvSpPr>
            <a:spLocks noChangeArrowheads="1"/>
          </p:cNvSpPr>
          <p:nvPr/>
        </p:nvSpPr>
        <p:spPr bwMode="auto">
          <a:xfrm>
            <a:off x="6934200" y="4038600"/>
            <a:ext cx="1752600" cy="15621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2400">
                <a:solidFill>
                  <a:srgbClr val="FF0000"/>
                </a:solidFill>
                <a:latin typeface="Times New Roman" pitchFamily="18" charset="0"/>
              </a:rPr>
              <a:t>lực hút</a:t>
            </a:r>
          </a:p>
          <a:p>
            <a:r>
              <a:rPr lang="en-US" sz="2400">
                <a:solidFill>
                  <a:srgbClr val="FF0000"/>
                </a:solidFill>
                <a:latin typeface="Times New Roman" pitchFamily="18" charset="0"/>
              </a:rPr>
              <a:t>Trái Đất</a:t>
            </a:r>
          </a:p>
          <a:p>
            <a:r>
              <a:rPr lang="en-US" sz="2400">
                <a:solidFill>
                  <a:srgbClr val="FF0000"/>
                </a:solidFill>
                <a:latin typeface="Times New Roman" pitchFamily="18" charset="0"/>
              </a:rPr>
              <a:t>cân bằng</a:t>
            </a:r>
          </a:p>
          <a:p>
            <a:r>
              <a:rPr lang="en-US" sz="2400">
                <a:solidFill>
                  <a:srgbClr val="FF0000"/>
                </a:solidFill>
                <a:latin typeface="Times New Roman" pitchFamily="18" charset="0"/>
              </a:rPr>
              <a:t>Biến đổi</a:t>
            </a:r>
          </a:p>
        </p:txBody>
      </p:sp>
      <p:sp>
        <p:nvSpPr>
          <p:cNvPr id="97295" name="Text Box 15"/>
          <p:cNvSpPr txBox="1">
            <a:spLocks noChangeArrowheads="1"/>
          </p:cNvSpPr>
          <p:nvPr/>
        </p:nvSpPr>
        <p:spPr bwMode="auto">
          <a:xfrm>
            <a:off x="1219200" y="76200"/>
            <a:ext cx="6172200" cy="519113"/>
          </a:xfrm>
          <a:prstGeom prst="rect">
            <a:avLst/>
          </a:prstGeom>
          <a:noFill/>
          <a:ln w="9525">
            <a:noFill/>
            <a:miter lim="800000"/>
            <a:headEnd/>
            <a:tailEnd/>
          </a:ln>
          <a:effectLst/>
        </p:spPr>
        <p:txBody>
          <a:bodyPr>
            <a:spAutoFit/>
          </a:bodyPr>
          <a:lstStyle/>
          <a:p>
            <a:pPr algn="ctr">
              <a:spcBef>
                <a:spcPct val="50000"/>
              </a:spcBef>
              <a:defRP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8	</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TRỌNG LỰC – ĐƠN VỊ LỰC</a:t>
            </a:r>
          </a:p>
        </p:txBody>
      </p:sp>
      <p:sp>
        <p:nvSpPr>
          <p:cNvPr id="97297" name="Text Box 17"/>
          <p:cNvSpPr txBox="1">
            <a:spLocks noChangeArrowheads="1"/>
          </p:cNvSpPr>
          <p:nvPr/>
        </p:nvSpPr>
        <p:spPr bwMode="auto">
          <a:xfrm>
            <a:off x="2819400" y="4876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400">
                <a:solidFill>
                  <a:srgbClr val="FF0000"/>
                </a:solidFill>
                <a:latin typeface="Times New Roman" pitchFamily="18" charset="0"/>
              </a:rPr>
              <a:t>Trái Đất</a:t>
            </a:r>
          </a:p>
        </p:txBody>
      </p:sp>
      <p:sp>
        <p:nvSpPr>
          <p:cNvPr id="16391" name="Text Box 19"/>
          <p:cNvSpPr txBox="1">
            <a:spLocks noChangeArrowheads="1"/>
          </p:cNvSpPr>
          <p:nvPr/>
        </p:nvSpPr>
        <p:spPr bwMode="auto">
          <a:xfrm>
            <a:off x="381000" y="53340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a:latin typeface="Times New Roman" pitchFamily="18" charset="0"/>
              </a:rPr>
              <a:t>C3: Tìm từ thích hợp trong khung để điền vào chỗ trống trong các câu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7288"/>
                                        </p:tgtEl>
                                        <p:attrNameLst>
                                          <p:attrName>style.visibility</p:attrName>
                                        </p:attrNameLst>
                                      </p:cBhvr>
                                      <p:to>
                                        <p:strVal val="visible"/>
                                      </p:to>
                                    </p:set>
                                    <p:animEffect transition="in" filter="diamond(in)">
                                      <p:cBhvr>
                                        <p:cTn id="7" dur="2000"/>
                                        <p:tgtEl>
                                          <p:spTgt spid="97288"/>
                                        </p:tgtEl>
                                      </p:cBhvr>
                                    </p:animEffect>
                                  </p:childTnLst>
                                </p:cTn>
                              </p:par>
                            </p:childTnLst>
                          </p:cTn>
                        </p:par>
                        <p:par>
                          <p:cTn id="8" fill="hold" nodeType="afterGroup">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97289"/>
                                        </p:tgtEl>
                                        <p:attrNameLst>
                                          <p:attrName>style.visibility</p:attrName>
                                        </p:attrNameLst>
                                      </p:cBhvr>
                                      <p:to>
                                        <p:strVal val="visible"/>
                                      </p:to>
                                    </p:set>
                                    <p:animEffect transition="in" filter="slide(fromBottom)">
                                      <p:cBhvr>
                                        <p:cTn id="11" dur="500"/>
                                        <p:tgtEl>
                                          <p:spTgt spid="972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7290">
                                            <p:bg/>
                                          </p:spTgt>
                                        </p:tgtEl>
                                        <p:attrNameLst>
                                          <p:attrName>style.visibility</p:attrName>
                                        </p:attrNameLst>
                                      </p:cBhvr>
                                      <p:to>
                                        <p:strVal val="visible"/>
                                      </p:to>
                                    </p:set>
                                    <p:animEffect transition="in" filter="box(in)">
                                      <p:cBhvr>
                                        <p:cTn id="16" dur="500"/>
                                        <p:tgtEl>
                                          <p:spTgt spid="97290">
                                            <p:bg/>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97290">
                                            <p:txEl>
                                              <p:pRg st="0" end="0"/>
                                            </p:txEl>
                                          </p:spTgt>
                                        </p:tgtEl>
                                        <p:attrNameLst>
                                          <p:attrName>style.visibility</p:attrName>
                                        </p:attrNameLst>
                                      </p:cBhvr>
                                      <p:to>
                                        <p:strVal val="visible"/>
                                      </p:to>
                                    </p:set>
                                    <p:animEffect transition="in" filter="box(in)">
                                      <p:cBhvr>
                                        <p:cTn id="19" dur="500"/>
                                        <p:tgtEl>
                                          <p:spTgt spid="97290">
                                            <p:txEl>
                                              <p:pRg st="0" end="0"/>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7290">
                                            <p:txEl>
                                              <p:pRg st="1" end="1"/>
                                            </p:txEl>
                                          </p:spTgt>
                                        </p:tgtEl>
                                        <p:attrNameLst>
                                          <p:attrName>style.visibility</p:attrName>
                                        </p:attrNameLst>
                                      </p:cBhvr>
                                      <p:to>
                                        <p:strVal val="visible"/>
                                      </p:to>
                                    </p:set>
                                    <p:animEffect transition="in" filter="box(in)">
                                      <p:cBhvr>
                                        <p:cTn id="22" dur="500"/>
                                        <p:tgtEl>
                                          <p:spTgt spid="97290">
                                            <p:txEl>
                                              <p:pRg st="1" end="1"/>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97290">
                                            <p:txEl>
                                              <p:pRg st="2" end="2"/>
                                            </p:txEl>
                                          </p:spTgt>
                                        </p:tgtEl>
                                        <p:attrNameLst>
                                          <p:attrName>style.visibility</p:attrName>
                                        </p:attrNameLst>
                                      </p:cBhvr>
                                      <p:to>
                                        <p:strVal val="visible"/>
                                      </p:to>
                                    </p:set>
                                    <p:animEffect transition="in" filter="box(in)">
                                      <p:cBhvr>
                                        <p:cTn id="25" dur="500"/>
                                        <p:tgtEl>
                                          <p:spTgt spid="97290">
                                            <p:txEl>
                                              <p:pRg st="2" end="2"/>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97290">
                                            <p:txEl>
                                              <p:pRg st="3" end="3"/>
                                            </p:txEl>
                                          </p:spTgt>
                                        </p:tgtEl>
                                        <p:attrNameLst>
                                          <p:attrName>style.visibility</p:attrName>
                                        </p:attrNameLst>
                                      </p:cBhvr>
                                      <p:to>
                                        <p:strVal val="visible"/>
                                      </p:to>
                                    </p:set>
                                    <p:animEffect transition="in" filter="box(in)">
                                      <p:cBhvr>
                                        <p:cTn id="28" dur="500"/>
                                        <p:tgtEl>
                                          <p:spTgt spid="97290">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path" presetSubtype="0" accel="50000" decel="50000" fill="hold" nodeType="clickEffect">
                                  <p:stCondLst>
                                    <p:cond delay="0"/>
                                  </p:stCondLst>
                                  <p:childTnLst>
                                    <p:animMotion origin="layout" path="M -3.33333E-6 -4.23682E-6 L -0.60833 -0.34019 " pathEditMode="relative" rAng="0" ptsTypes="AA">
                                      <p:cBhvr>
                                        <p:cTn id="32" dur="2000" fill="hold"/>
                                        <p:tgtEl>
                                          <p:spTgt spid="97290">
                                            <p:txEl>
                                              <p:pRg st="2" end="2"/>
                                            </p:txEl>
                                          </p:spTgt>
                                        </p:tgtEl>
                                        <p:attrNameLst>
                                          <p:attrName>ppt_x</p:attrName>
                                          <p:attrName>ppt_y</p:attrName>
                                        </p:attrNameLst>
                                      </p:cBhvr>
                                      <p:rCtr x="-30417" y="-17021"/>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path" presetSubtype="0" accel="50000" decel="50000" fill="hold" nodeType="clickEffect">
                                  <p:stCondLst>
                                    <p:cond delay="0"/>
                                  </p:stCondLst>
                                  <p:childTnLst>
                                    <p:animMotion origin="layout" path="M 4.44444E-6 -2.33117E-6 L -0.61389 -0.22595 " pathEditMode="relative" rAng="0" ptsTypes="AA">
                                      <p:cBhvr>
                                        <p:cTn id="36" dur="2000" fill="hold"/>
                                        <p:tgtEl>
                                          <p:spTgt spid="97290">
                                            <p:txEl>
                                              <p:pRg st="1" end="1"/>
                                            </p:txEl>
                                          </p:spTgt>
                                        </p:tgtEl>
                                        <p:attrNameLst>
                                          <p:attrName>ppt_x</p:attrName>
                                          <p:attrName>ppt_y</p:attrName>
                                        </p:attrNameLst>
                                      </p:cBhvr>
                                      <p:rCtr x="-30694" y="-11309"/>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35" presetClass="path" presetSubtype="0" accel="50000" decel="50000" fill="hold" nodeType="clickEffect">
                                  <p:stCondLst>
                                    <p:cond delay="0"/>
                                  </p:stCondLst>
                                  <p:childTnLst>
                                    <p:animMotion origin="layout" path="M 1.94444E-6 4.6901E-6 L -0.64254 -0.15472 " pathEditMode="relative" rAng="0" ptsTypes="AA">
                                      <p:cBhvr>
                                        <p:cTn id="40" dur="2000" fill="hold"/>
                                        <p:tgtEl>
                                          <p:spTgt spid="97290">
                                            <p:txEl>
                                              <p:pRg st="3" end="3"/>
                                            </p:txEl>
                                          </p:spTgt>
                                        </p:tgtEl>
                                        <p:attrNameLst>
                                          <p:attrName>ppt_x</p:attrName>
                                          <p:attrName>ppt_y</p:attrName>
                                        </p:attrNameLst>
                                      </p:cBhvr>
                                      <p:rCtr x="-32135" y="-7747"/>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35" presetClass="path" presetSubtype="0" accel="50000" decel="50000" fill="hold" nodeType="clickEffect">
                                  <p:stCondLst>
                                    <p:cond delay="0"/>
                                  </p:stCondLst>
                                  <p:childTnLst>
                                    <p:animMotion origin="layout" path="M -8.33333E-7 -8.41813E-7 L -0.5776 0.06036 " pathEditMode="relative" rAng="0" ptsTypes="AA">
                                      <p:cBhvr>
                                        <p:cTn id="44" dur="2000" fill="hold"/>
                                        <p:tgtEl>
                                          <p:spTgt spid="97290">
                                            <p:txEl>
                                              <p:pRg st="0" end="0"/>
                                            </p:txEl>
                                          </p:spTgt>
                                        </p:tgtEl>
                                        <p:attrNameLst>
                                          <p:attrName>ppt_x</p:attrName>
                                          <p:attrName>ppt_y</p:attrName>
                                        </p:attrNameLst>
                                      </p:cBhvr>
                                      <p:rCtr x="-28889" y="3006"/>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97297"/>
                                        </p:tgtEl>
                                        <p:attrNameLst>
                                          <p:attrName>style.visibility</p:attrName>
                                        </p:attrNameLst>
                                      </p:cBhvr>
                                      <p:to>
                                        <p:strVal val="visible"/>
                                      </p:to>
                                    </p:set>
                                    <p:animEffect transition="in" filter="blinds(horizontal)">
                                      <p:cBhvr>
                                        <p:cTn id="49" dur="500"/>
                                        <p:tgtEl>
                                          <p:spTgt spid="97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p:bldP spid="97289" grpId="0"/>
      <p:bldP spid="97290" grpId="0" build="allAtOnce" animBg="1"/>
      <p:bldP spid="972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3"/>
          <p:cNvSpPr>
            <a:spLocks noChangeShapeType="1"/>
          </p:cNvSpPr>
          <p:nvPr/>
        </p:nvSpPr>
        <p:spPr bwMode="auto">
          <a:xfrm>
            <a:off x="1828800" y="533400"/>
            <a:ext cx="502920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6" name="Text Box 4"/>
          <p:cNvSpPr txBox="1">
            <a:spLocks noChangeArrowheads="1"/>
          </p:cNvSpPr>
          <p:nvPr/>
        </p:nvSpPr>
        <p:spPr bwMode="auto">
          <a:xfrm>
            <a:off x="228600" y="609600"/>
            <a:ext cx="55626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I. </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TRỌNG LỰC LÀ GÌ ?</a:t>
            </a:r>
            <a:endParaRPr lang="en-US" sz="2800" dirty="0">
              <a:solidFill>
                <a:srgbClr val="0070C0"/>
              </a:solidFill>
              <a:effectLst>
                <a:outerShdw blurRad="38100" dist="38100" dir="2700000" algn="tl">
                  <a:srgbClr val="C0C0C0"/>
                </a:outerShdw>
              </a:effectLst>
              <a:latin typeface="Times New Roman" pitchFamily="18" charset="0"/>
              <a:cs typeface="Times New Roman" pitchFamily="18" charset="0"/>
            </a:endParaRPr>
          </a:p>
        </p:txBody>
      </p:sp>
      <p:sp>
        <p:nvSpPr>
          <p:cNvPr id="13317" name="Text Box 5"/>
          <p:cNvSpPr txBox="1">
            <a:spLocks noChangeArrowheads="1"/>
          </p:cNvSpPr>
          <p:nvPr/>
        </p:nvSpPr>
        <p:spPr bwMode="auto">
          <a:xfrm>
            <a:off x="381000" y="971550"/>
            <a:ext cx="3048000" cy="523875"/>
          </a:xfrm>
          <a:prstGeom prst="rect">
            <a:avLst/>
          </a:prstGeom>
          <a:noFill/>
          <a:ln w="9525">
            <a:noFill/>
            <a:miter lim="800000"/>
            <a:headEnd/>
            <a:tailEnd/>
          </a:ln>
          <a:effectLst/>
        </p:spPr>
        <p:txBody>
          <a:bodyPr>
            <a:spAutoFit/>
          </a:bodyPr>
          <a:lstStyle/>
          <a:p>
            <a:pPr>
              <a:spcBef>
                <a:spcPct val="50000"/>
              </a:spcBef>
              <a:defRPr/>
            </a:pPr>
            <a:r>
              <a:rPr lang="en-US" sz="2800" b="0" dirty="0">
                <a:solidFill>
                  <a:srgbClr val="0070C0"/>
                </a:solidFill>
                <a:latin typeface="Times New Roman" pitchFamily="18" charset="0"/>
                <a:cs typeface="Times New Roman" pitchFamily="18" charset="0"/>
              </a:rPr>
              <a:t> </a:t>
            </a: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1.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Thí</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nghiệm</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13325" name="Text Box 13"/>
          <p:cNvSpPr txBox="1">
            <a:spLocks noChangeArrowheads="1"/>
          </p:cNvSpPr>
          <p:nvPr/>
        </p:nvSpPr>
        <p:spPr bwMode="auto">
          <a:xfrm>
            <a:off x="381000" y="1371600"/>
            <a:ext cx="25146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 2.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Kết</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luận</a:t>
            </a: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13326" name="Text Box 14"/>
          <p:cNvSpPr txBox="1">
            <a:spLocks noChangeArrowheads="1"/>
          </p:cNvSpPr>
          <p:nvPr/>
        </p:nvSpPr>
        <p:spPr bwMode="auto">
          <a:xfrm>
            <a:off x="533400" y="1828800"/>
            <a:ext cx="5943600" cy="523875"/>
          </a:xfrm>
          <a:prstGeom prst="rect">
            <a:avLst/>
          </a:prstGeom>
          <a:noFill/>
          <a:ln w="9525">
            <a:noFill/>
            <a:miter lim="800000"/>
            <a:headEnd/>
            <a:tailEnd/>
          </a:ln>
          <a:effectLst/>
        </p:spPr>
        <p:txBody>
          <a:bodyPr>
            <a:spAutoFit/>
          </a:bodyPr>
          <a:lstStyle/>
          <a:p>
            <a:pPr>
              <a:spcBef>
                <a:spcPct val="50000"/>
              </a:spcBef>
              <a:buFont typeface="Wingdings" pitchFamily="2" charset="2"/>
              <a:buNone/>
              <a:defRPr/>
            </a:pPr>
            <a:r>
              <a:rPr lang="en-US" sz="2800" dirty="0" err="1">
                <a:solidFill>
                  <a:srgbClr val="FF0000"/>
                </a:solidFill>
                <a:latin typeface="Times New Roman" pitchFamily="18" charset="0"/>
                <a:cs typeface="Times New Roman" pitchFamily="18" charset="0"/>
              </a:rPr>
              <a:t>Trọng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lực</a:t>
            </a:r>
            <a:r>
              <a:rPr lang="en-US" sz="2800" dirty="0">
                <a:solidFill>
                  <a:srgbClr val="0000CC"/>
                </a:solidFill>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endParaRPr lang="en-US" sz="2800" dirty="0">
              <a:effectLst>
                <a:outerShdw blurRad="38100" dist="38100" dir="2700000" algn="tl">
                  <a:srgbClr val="C0C0C0"/>
                </a:outerShdw>
              </a:effectLst>
              <a:latin typeface="Times New Roman" pitchFamily="18" charset="0"/>
              <a:cs typeface="Times New Roman" pitchFamily="18" charset="0"/>
            </a:endParaRPr>
          </a:p>
        </p:txBody>
      </p:sp>
      <p:sp>
        <p:nvSpPr>
          <p:cNvPr id="13327" name="Text Box 15"/>
          <p:cNvSpPr txBox="1">
            <a:spLocks noChangeArrowheads="1"/>
          </p:cNvSpPr>
          <p:nvPr/>
        </p:nvSpPr>
        <p:spPr bwMode="auto">
          <a:xfrm>
            <a:off x="533400" y="236220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a:solidFill>
                  <a:srgbClr val="FF0000"/>
                </a:solidFill>
                <a:latin typeface="Times New Roman" pitchFamily="18" charset="0"/>
                <a:cs typeface="Times New Roman" pitchFamily="18" charset="0"/>
              </a:rPr>
              <a:t>Trọng lượng của một vật</a:t>
            </a:r>
            <a:r>
              <a:rPr lang="en-US" sz="2800">
                <a:solidFill>
                  <a:srgbClr val="0000CC"/>
                </a:solidFill>
                <a:latin typeface="Times New Roman" pitchFamily="18" charset="0"/>
                <a:cs typeface="Times New Roman" pitchFamily="18" charset="0"/>
              </a:rPr>
              <a:t> </a:t>
            </a:r>
            <a:r>
              <a:rPr lang="en-US" sz="2800">
                <a:latin typeface="Times New Roman" pitchFamily="18" charset="0"/>
                <a:cs typeface="Times New Roman" pitchFamily="18" charset="0"/>
              </a:rPr>
              <a:t>là cường độ (độ lớn) của trọng lực tác dụng lên vật đó.</a:t>
            </a:r>
            <a:endParaRPr lang="en-US" sz="2800" b="0">
              <a:latin typeface="Times New Roman" pitchFamily="18" charset="0"/>
              <a:cs typeface="Times New Roman" pitchFamily="18" charset="0"/>
            </a:endParaRPr>
          </a:p>
        </p:txBody>
      </p:sp>
      <p:sp>
        <p:nvSpPr>
          <p:cNvPr id="13329" name="Text Box 17"/>
          <p:cNvSpPr txBox="1">
            <a:spLocks noChangeArrowheads="1"/>
          </p:cNvSpPr>
          <p:nvPr/>
        </p:nvSpPr>
        <p:spPr bwMode="auto">
          <a:xfrm>
            <a:off x="381000" y="3352800"/>
            <a:ext cx="6934200" cy="457200"/>
          </a:xfrm>
          <a:prstGeom prst="rect">
            <a:avLst/>
          </a:prstGeom>
          <a:noFill/>
          <a:ln w="9525">
            <a:noFill/>
            <a:miter lim="800000"/>
            <a:headEnd/>
            <a:tailEnd/>
          </a:ln>
          <a:effectLst/>
        </p:spPr>
        <p:txBody>
          <a:bodyPr>
            <a:spAutoFit/>
          </a:bodyPr>
          <a:lstStyle/>
          <a:p>
            <a:pPr>
              <a:spcBef>
                <a:spcPct val="50000"/>
              </a:spcBef>
              <a:defRPr/>
            </a:pPr>
            <a:r>
              <a:rPr lang="en-US" sz="2400" dirty="0">
                <a:solidFill>
                  <a:srgbClr val="0070C0"/>
                </a:solidFill>
                <a:effectLst>
                  <a:outerShdw blurRad="38100" dist="38100" dir="2700000" algn="tl">
                    <a:srgbClr val="C0C0C0"/>
                  </a:outerShdw>
                </a:effectLst>
                <a:latin typeface="Times New Roman" pitchFamily="18" charset="0"/>
                <a:cs typeface="Times New Roman" pitchFamily="18" charset="0"/>
              </a:rPr>
              <a:t>II. </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PHƯƠNG VÀ CHIỀU CỦA TRỌNG LỰC:</a:t>
            </a:r>
          </a:p>
        </p:txBody>
      </p:sp>
      <p:sp>
        <p:nvSpPr>
          <p:cNvPr id="13330" name="Text Box 18"/>
          <p:cNvSpPr txBox="1">
            <a:spLocks noChangeArrowheads="1"/>
          </p:cNvSpPr>
          <p:nvPr/>
        </p:nvSpPr>
        <p:spPr bwMode="auto">
          <a:xfrm>
            <a:off x="685800" y="3810000"/>
            <a:ext cx="5562600" cy="457200"/>
          </a:xfrm>
          <a:prstGeom prst="rect">
            <a:avLst/>
          </a:prstGeom>
          <a:noFill/>
          <a:ln w="9525">
            <a:noFill/>
            <a:miter lim="800000"/>
            <a:headEnd/>
            <a:tailEnd/>
          </a:ln>
          <a:effectLst/>
        </p:spPr>
        <p:txBody>
          <a:bodyPr>
            <a:spAutoFit/>
          </a:bodyPr>
          <a:lstStyle/>
          <a:p>
            <a:pPr>
              <a:spcBef>
                <a:spcPct val="50000"/>
              </a:spcBef>
              <a:defRPr/>
            </a:pPr>
            <a:r>
              <a:rPr lang="en-US" sz="2400" dirty="0">
                <a:solidFill>
                  <a:srgbClr val="0070C0"/>
                </a:solidFill>
                <a:effectLst>
                  <a:outerShdw blurRad="38100" dist="38100" dir="2700000" algn="tl">
                    <a:srgbClr val="C0C0C0"/>
                  </a:outerShdw>
                </a:effectLst>
                <a:latin typeface="Times New Roman" pitchFamily="18" charset="0"/>
                <a:cs typeface="Times New Roman" pitchFamily="18" charset="0"/>
              </a:rPr>
              <a:t>1. </a:t>
            </a:r>
            <a:r>
              <a:rPr lang="en-US" sz="2400" u="sng" dirty="0" err="1">
                <a:solidFill>
                  <a:srgbClr val="0070C0"/>
                </a:solidFill>
                <a:effectLst>
                  <a:outerShdw blurRad="38100" dist="38100" dir="2700000" algn="tl">
                    <a:srgbClr val="C0C0C0"/>
                  </a:outerShdw>
                </a:effectLst>
                <a:latin typeface="Times New Roman" pitchFamily="18" charset="0"/>
                <a:cs typeface="Times New Roman" pitchFamily="18" charset="0"/>
              </a:rPr>
              <a:t>Phương</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400" u="sng" dirty="0" err="1">
                <a:solidFill>
                  <a:srgbClr val="0070C0"/>
                </a:solidFill>
                <a:effectLst>
                  <a:outerShdw blurRad="38100" dist="38100" dir="2700000" algn="tl">
                    <a:srgbClr val="C0C0C0"/>
                  </a:outerShdw>
                </a:effectLst>
                <a:latin typeface="Times New Roman" pitchFamily="18" charset="0"/>
                <a:cs typeface="Times New Roman" pitchFamily="18" charset="0"/>
              </a:rPr>
              <a:t>và</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400" u="sng" dirty="0" err="1">
                <a:solidFill>
                  <a:srgbClr val="0070C0"/>
                </a:solidFill>
                <a:effectLst>
                  <a:outerShdw blurRad="38100" dist="38100" dir="2700000" algn="tl">
                    <a:srgbClr val="C0C0C0"/>
                  </a:outerShdw>
                </a:effectLst>
                <a:latin typeface="Times New Roman" pitchFamily="18" charset="0"/>
                <a:cs typeface="Times New Roman" pitchFamily="18" charset="0"/>
              </a:rPr>
              <a:t>chiều</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400" u="sng" dirty="0" err="1">
                <a:solidFill>
                  <a:srgbClr val="0070C0"/>
                </a:solidFill>
                <a:effectLst>
                  <a:outerShdw blurRad="38100" dist="38100" dir="2700000" algn="tl">
                    <a:srgbClr val="C0C0C0"/>
                  </a:outerShdw>
                </a:effectLst>
                <a:latin typeface="Times New Roman" pitchFamily="18" charset="0"/>
                <a:cs typeface="Times New Roman" pitchFamily="18" charset="0"/>
              </a:rPr>
              <a:t>của</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400" u="sng" dirty="0" err="1">
                <a:solidFill>
                  <a:srgbClr val="0070C0"/>
                </a:solidFill>
                <a:effectLst>
                  <a:outerShdw blurRad="38100" dist="38100" dir="2700000" algn="tl">
                    <a:srgbClr val="C0C0C0"/>
                  </a:outerShdw>
                </a:effectLst>
                <a:latin typeface="Times New Roman" pitchFamily="18" charset="0"/>
                <a:cs typeface="Times New Roman" pitchFamily="18" charset="0"/>
              </a:rPr>
              <a:t>trọng</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400" u="sng" dirty="0" err="1">
                <a:solidFill>
                  <a:srgbClr val="0070C0"/>
                </a:solidFill>
                <a:effectLst>
                  <a:outerShdw blurRad="38100" dist="38100" dir="2700000" algn="tl">
                    <a:srgbClr val="C0C0C0"/>
                  </a:outerShdw>
                </a:effectLst>
                <a:latin typeface="Times New Roman" pitchFamily="18" charset="0"/>
                <a:cs typeface="Times New Roman" pitchFamily="18" charset="0"/>
              </a:rPr>
              <a:t>lực</a:t>
            </a:r>
            <a:r>
              <a:rPr lang="en-US" sz="2400" u="sng"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13331" name="Text Box 19"/>
          <p:cNvSpPr txBox="1">
            <a:spLocks noChangeArrowheads="1"/>
          </p:cNvSpPr>
          <p:nvPr/>
        </p:nvSpPr>
        <p:spPr bwMode="auto">
          <a:xfrm>
            <a:off x="838200" y="76200"/>
            <a:ext cx="6172200" cy="519113"/>
          </a:xfrm>
          <a:prstGeom prst="rect">
            <a:avLst/>
          </a:prstGeom>
          <a:noFill/>
          <a:ln w="9525">
            <a:noFill/>
            <a:miter lim="800000"/>
            <a:headEnd/>
            <a:tailEnd/>
          </a:ln>
          <a:effectLst/>
        </p:spPr>
        <p:txBody>
          <a:bodyPr>
            <a:spAutoFit/>
          </a:bodyPr>
          <a:lstStyle/>
          <a:p>
            <a:pPr algn="ctr">
              <a:spcBef>
                <a:spcPct val="50000"/>
              </a:spcBef>
              <a:defRP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8	</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TRỌNG LỰC – ĐƠN VỊ LỰC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25"/>
                                        </p:tgtEl>
                                        <p:attrNameLst>
                                          <p:attrName>style.visibility</p:attrName>
                                        </p:attrNameLst>
                                      </p:cBhvr>
                                      <p:to>
                                        <p:strVal val="visible"/>
                                      </p:to>
                                    </p:set>
                                    <p:animEffect transition="in" filter="wipe(left)">
                                      <p:cBhvr>
                                        <p:cTn id="7" dur="1000"/>
                                        <p:tgtEl>
                                          <p:spTgt spid="133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3326"/>
                                        </p:tgtEl>
                                        <p:attrNameLst>
                                          <p:attrName>style.visibility</p:attrName>
                                        </p:attrNameLst>
                                      </p:cBhvr>
                                      <p:to>
                                        <p:strVal val="visible"/>
                                      </p:to>
                                    </p:set>
                                    <p:animEffect transition="in" filter="wheel(4)">
                                      <p:cBhvr>
                                        <p:cTn id="12" dur="1000"/>
                                        <p:tgtEl>
                                          <p:spTgt spid="133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3327"/>
                                        </p:tgtEl>
                                        <p:attrNameLst>
                                          <p:attrName>style.visibility</p:attrName>
                                        </p:attrNameLst>
                                      </p:cBhvr>
                                      <p:to>
                                        <p:strVal val="visible"/>
                                      </p:to>
                                    </p:set>
                                    <p:animEffect transition="in" filter="wheel(4)">
                                      <p:cBhvr>
                                        <p:cTn id="17" dur="1000"/>
                                        <p:tgtEl>
                                          <p:spTgt spid="133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29"/>
                                        </p:tgtEl>
                                        <p:attrNameLst>
                                          <p:attrName>style.visibility</p:attrName>
                                        </p:attrNameLst>
                                      </p:cBhvr>
                                      <p:to>
                                        <p:strVal val="visible"/>
                                      </p:to>
                                    </p:set>
                                    <p:animEffect transition="in" filter="wipe(left)">
                                      <p:cBhvr>
                                        <p:cTn id="22" dur="1000"/>
                                        <p:tgtEl>
                                          <p:spTgt spid="13329"/>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3330"/>
                                        </p:tgtEl>
                                        <p:attrNameLst>
                                          <p:attrName>style.visibility</p:attrName>
                                        </p:attrNameLst>
                                      </p:cBhvr>
                                      <p:to>
                                        <p:strVal val="visible"/>
                                      </p:to>
                                    </p:set>
                                    <p:animEffect transition="in" filter="wipe(left)">
                                      <p:cBhvr>
                                        <p:cTn id="26" dur="1000"/>
                                        <p:tgtEl>
                                          <p:spTgt spid="13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P spid="13326" grpId="0"/>
      <p:bldP spid="13327" grpId="0"/>
      <p:bldP spid="13329" grpId="0"/>
      <p:bldP spid="133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6"/>
          <p:cNvSpPr txBox="1">
            <a:spLocks noChangeArrowheads="1"/>
          </p:cNvSpPr>
          <p:nvPr/>
        </p:nvSpPr>
        <p:spPr bwMode="auto">
          <a:xfrm>
            <a:off x="228600" y="762000"/>
            <a:ext cx="76962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II. </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PHƯƠNG VÀ CHIỀU CỦA TRỌNG LỰC:</a:t>
            </a:r>
          </a:p>
        </p:txBody>
      </p:sp>
      <p:sp>
        <p:nvSpPr>
          <p:cNvPr id="16391" name="Text Box 7"/>
          <p:cNvSpPr txBox="1">
            <a:spLocks noChangeArrowheads="1"/>
          </p:cNvSpPr>
          <p:nvPr/>
        </p:nvSpPr>
        <p:spPr bwMode="auto">
          <a:xfrm>
            <a:off x="304800" y="1371600"/>
            <a:ext cx="5562600"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70C0"/>
                </a:solidFill>
                <a:effectLst>
                  <a:outerShdw blurRad="38100" dist="38100" dir="2700000" algn="tl">
                    <a:srgbClr val="C0C0C0"/>
                  </a:outerShdw>
                </a:effectLst>
                <a:latin typeface="Times New Roman" pitchFamily="18" charset="0"/>
                <a:cs typeface="Times New Roman" pitchFamily="18" charset="0"/>
              </a:rPr>
              <a:t>1.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Phương</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và</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chiều</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của</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trọng</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 </a:t>
            </a:r>
            <a:r>
              <a:rPr lang="en-US" sz="2800" u="sng" dirty="0" err="1">
                <a:solidFill>
                  <a:srgbClr val="0070C0"/>
                </a:solidFill>
                <a:effectLst>
                  <a:outerShdw blurRad="38100" dist="38100" dir="2700000" algn="tl">
                    <a:srgbClr val="C0C0C0"/>
                  </a:outerShdw>
                </a:effectLst>
                <a:latin typeface="Times New Roman" pitchFamily="18" charset="0"/>
                <a:cs typeface="Times New Roman" pitchFamily="18" charset="0"/>
              </a:rPr>
              <a:t>lực</a:t>
            </a:r>
            <a:r>
              <a:rPr lang="en-US" sz="2800" u="sng" dirty="0">
                <a:solidFill>
                  <a:srgbClr val="0070C0"/>
                </a:solidFill>
                <a:effectLst>
                  <a:outerShdw blurRad="38100" dist="38100" dir="2700000" algn="tl">
                    <a:srgbClr val="C0C0C0"/>
                  </a:outerShdw>
                </a:effectLst>
                <a:latin typeface="Times New Roman" pitchFamily="18" charset="0"/>
                <a:cs typeface="Times New Roman" pitchFamily="18" charset="0"/>
              </a:rPr>
              <a:t>:</a:t>
            </a:r>
          </a:p>
        </p:txBody>
      </p:sp>
      <p:sp>
        <p:nvSpPr>
          <p:cNvPr id="16392" name="Text Box 8"/>
          <p:cNvSpPr txBox="1">
            <a:spLocks noChangeArrowheads="1"/>
          </p:cNvSpPr>
          <p:nvPr/>
        </p:nvSpPr>
        <p:spPr bwMode="auto">
          <a:xfrm>
            <a:off x="304800" y="2133600"/>
            <a:ext cx="5410200" cy="2678113"/>
          </a:xfrm>
          <a:prstGeom prst="rect">
            <a:avLst/>
          </a:prstGeom>
          <a:noFill/>
          <a:ln w="9525">
            <a:noFill/>
            <a:miter lim="800000"/>
            <a:headEnd/>
            <a:tailEnd/>
          </a:ln>
          <a:effectLst/>
        </p:spPr>
        <p:txBody>
          <a:bodyPr>
            <a:spAutoFit/>
          </a:bodyPr>
          <a:lstStyle/>
          <a:p>
            <a:pPr>
              <a:spcBef>
                <a:spcPct val="50000"/>
              </a:spcBef>
              <a:defRPr/>
            </a:pPr>
            <a:r>
              <a:rPr lang="en-US" sz="2800" dirty="0" err="1">
                <a:effectLst>
                  <a:outerShdw blurRad="38100" dist="38100" dir="2700000" algn="tl">
                    <a:srgbClr val="C0C0C0"/>
                  </a:outerShdw>
                </a:effectLst>
                <a:latin typeface="Times New Roman" pitchFamily="18" charset="0"/>
                <a:cs typeface="Times New Roman" pitchFamily="18" charset="0"/>
              </a:rPr>
              <a:t>Dây</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dọi</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là</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dụng</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cụ</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mà</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thợ</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nề</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dùng</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để</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xác</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định</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phương</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thẳng</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đứng</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Dây</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dọi</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gồm</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một</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quả</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nặng</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treo</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vào</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đầu</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một</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sợi</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dây</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effectLst>
                  <a:outerShdw blurRad="38100" dist="38100" dir="2700000" algn="tl">
                    <a:srgbClr val="C0C0C0"/>
                  </a:outerShdw>
                </a:effectLst>
                <a:latin typeface="Times New Roman" pitchFamily="18" charset="0"/>
                <a:cs typeface="Times New Roman" pitchFamily="18" charset="0"/>
              </a:rPr>
              <a:t>mềm</a:t>
            </a: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rPr>
              <a:t>Phương</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rPr>
              <a:t>của</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rPr>
              <a:t>dây</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rPr>
              <a:t>dọi</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rPr>
              <a:t>phương</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rPr>
              <a:t>thẳng</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dirty="0" err="1">
                <a:solidFill>
                  <a:srgbClr val="0000FF"/>
                </a:solidFill>
                <a:effectLst>
                  <a:outerShdw blurRad="38100" dist="38100" dir="2700000" algn="tl">
                    <a:srgbClr val="C0C0C0"/>
                  </a:outerShdw>
                </a:effectLst>
                <a:latin typeface="Times New Roman" pitchFamily="18" charset="0"/>
                <a:cs typeface="Times New Roman" pitchFamily="18" charset="0"/>
              </a:rPr>
              <a:t>đứng</a:t>
            </a:r>
            <a:r>
              <a:rPr lang="en-US" sz="2800"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sp>
        <p:nvSpPr>
          <p:cNvPr id="16395" name="Text Box 11"/>
          <p:cNvSpPr txBox="1">
            <a:spLocks noChangeArrowheads="1"/>
          </p:cNvSpPr>
          <p:nvPr/>
        </p:nvSpPr>
        <p:spPr bwMode="auto">
          <a:xfrm>
            <a:off x="1219200" y="90488"/>
            <a:ext cx="6705601" cy="523220"/>
          </a:xfrm>
          <a:prstGeom prst="rect">
            <a:avLst/>
          </a:prstGeom>
          <a:noFill/>
          <a:ln w="9525">
            <a:noFill/>
            <a:miter lim="800000"/>
            <a:headEnd/>
            <a:tailEnd/>
          </a:ln>
          <a:effectLst/>
        </p:spPr>
        <p:txBody>
          <a:bodyPr wrap="square">
            <a:spAutoFit/>
          </a:bodyPr>
          <a:lstStyle/>
          <a:p>
            <a:pPr algn="ctr">
              <a:spcBef>
                <a:spcPct val="50000"/>
              </a:spcBef>
              <a:defRP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8</a:t>
            </a:r>
            <a:r>
              <a:rPr lang="vi-VN" sz="2800" dirty="0" smtClean="0">
                <a:solidFill>
                  <a:srgbClr val="FF0000"/>
                </a:solidFill>
                <a:latin typeface="Times New Roman" pitchFamily="18" charset="0"/>
                <a:cs typeface="Times New Roman" pitchFamily="18" charset="0"/>
              </a:rPr>
              <a:t>:</a:t>
            </a:r>
            <a:r>
              <a:rPr lang="vi-VN" sz="2800" dirty="0">
                <a:solidFill>
                  <a:srgbClr val="FF0000"/>
                </a:solidFill>
                <a:latin typeface="Times New Roman" pitchFamily="18" charset="0"/>
                <a:cs typeface="Times New Roman" pitchFamily="18" charset="0"/>
              </a:rPr>
              <a:t> </a:t>
            </a: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TRỌNG </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LỰC – ĐƠN VỊ LỰC</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763" y="1981200"/>
            <a:ext cx="317023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diamond(in)">
                                      <p:cBhvr>
                                        <p:cTn id="7" dur="1000"/>
                                        <p:tgtEl>
                                          <p:spTgt spid="16392"/>
                                        </p:tgtEl>
                                      </p:cBhvr>
                                    </p:animEffect>
                                  </p:childTnLst>
                                </p:cTn>
                              </p:par>
                            </p:childTnLst>
                          </p:cTn>
                        </p:par>
                        <p:par>
                          <p:cTn id="8" fill="hold" nodeType="afterGroup">
                            <p:stCondLst>
                              <p:cond delay="1000"/>
                            </p:stCondLst>
                            <p:childTnLst>
                              <p:par>
                                <p:cTn id="9" presetID="21"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4)">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5" name="Text Box 19"/>
          <p:cNvSpPr txBox="1">
            <a:spLocks noChangeArrowheads="1"/>
          </p:cNvSpPr>
          <p:nvPr/>
        </p:nvSpPr>
        <p:spPr bwMode="auto">
          <a:xfrm>
            <a:off x="381000" y="6858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400">
                <a:solidFill>
                  <a:srgbClr val="0070C0"/>
                </a:solidFill>
                <a:latin typeface="Times New Roman" pitchFamily="18" charset="0"/>
              </a:rPr>
              <a:t>      Dùng từ thích hợp trong khung để điền vào chỗ trống trong các câu sau :</a:t>
            </a:r>
          </a:p>
        </p:txBody>
      </p:sp>
      <p:sp>
        <p:nvSpPr>
          <p:cNvPr id="14357" name="Text Box 21"/>
          <p:cNvSpPr txBox="1">
            <a:spLocks noChangeArrowheads="1"/>
          </p:cNvSpPr>
          <p:nvPr/>
        </p:nvSpPr>
        <p:spPr bwMode="auto">
          <a:xfrm>
            <a:off x="0" y="1752600"/>
            <a:ext cx="69342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400">
                <a:latin typeface="Times New Roman" pitchFamily="18" charset="0"/>
                <a:cs typeface="Times New Roman" pitchFamily="18" charset="0"/>
              </a:rPr>
              <a:t>a)  Khi quả nặng treo trên dây dọi đứng yên thì trọng lực của quả nặng đã </a:t>
            </a:r>
            <a:r>
              <a:rPr lang="en-US" sz="2400">
                <a:solidFill>
                  <a:srgbClr val="0000FF"/>
                </a:solidFill>
                <a:latin typeface="Times New Roman" pitchFamily="18" charset="0"/>
                <a:cs typeface="Times New Roman" pitchFamily="18" charset="0"/>
              </a:rPr>
              <a:t>(1)</a:t>
            </a:r>
            <a:r>
              <a:rPr lang="en-US" sz="2400" b="0">
                <a:latin typeface="Times New Roman" pitchFamily="18" charset="0"/>
                <a:cs typeface="Times New Roman" pitchFamily="18" charset="0"/>
              </a:rPr>
              <a:t>……………</a:t>
            </a:r>
            <a:r>
              <a:rPr lang="en-US" sz="2400">
                <a:latin typeface="Times New Roman" pitchFamily="18" charset="0"/>
                <a:cs typeface="Times New Roman" pitchFamily="18" charset="0"/>
              </a:rPr>
              <a:t> với lực kéo của sợi dây. Do đó, phương của trọng lực cũng là phương của </a:t>
            </a:r>
            <a:r>
              <a:rPr lang="en-US" sz="2400">
                <a:solidFill>
                  <a:srgbClr val="0000FF"/>
                </a:solidFill>
                <a:latin typeface="Times New Roman" pitchFamily="18" charset="0"/>
                <a:cs typeface="Times New Roman" pitchFamily="18" charset="0"/>
              </a:rPr>
              <a:t>(2)</a:t>
            </a:r>
            <a:r>
              <a:rPr lang="en-US" sz="2400" b="0">
                <a:latin typeface="Times New Roman" pitchFamily="18" charset="0"/>
                <a:cs typeface="Times New Roman" pitchFamily="18" charset="0"/>
              </a:rPr>
              <a:t>…………… </a:t>
            </a:r>
            <a:r>
              <a:rPr lang="en-US" sz="2400">
                <a:latin typeface="Times New Roman" pitchFamily="18" charset="0"/>
                <a:cs typeface="Times New Roman" pitchFamily="18" charset="0"/>
              </a:rPr>
              <a:t>tức là phương </a:t>
            </a:r>
            <a:r>
              <a:rPr lang="en-US" sz="2400">
                <a:solidFill>
                  <a:srgbClr val="0000FF"/>
                </a:solidFill>
                <a:latin typeface="Times New Roman" pitchFamily="18" charset="0"/>
                <a:cs typeface="Times New Roman" pitchFamily="18" charset="0"/>
              </a:rPr>
              <a:t>(3) </a:t>
            </a:r>
            <a:r>
              <a:rPr lang="en-US" sz="2400" b="0">
                <a:latin typeface="Times New Roman" pitchFamily="18" charset="0"/>
                <a:cs typeface="Times New Roman" pitchFamily="18" charset="0"/>
              </a:rPr>
              <a:t>……………</a:t>
            </a:r>
          </a:p>
          <a:p>
            <a:pPr eaLnBrk="1" hangingPunct="1">
              <a:spcBef>
                <a:spcPct val="50000"/>
              </a:spcBef>
            </a:pPr>
            <a:r>
              <a:rPr lang="en-US" sz="2400">
                <a:latin typeface="Times New Roman" pitchFamily="18" charset="0"/>
                <a:cs typeface="Times New Roman" pitchFamily="18" charset="0"/>
              </a:rPr>
              <a:t>b) Căn cứ vào 2 thí nghiệm ở hình 8.1 &amp; 8.2 ta có thể kết luận là chiều của trọng lực hướng </a:t>
            </a:r>
            <a:r>
              <a:rPr lang="en-US" sz="2400">
                <a:solidFill>
                  <a:srgbClr val="0000FF"/>
                </a:solidFill>
                <a:latin typeface="Times New Roman" pitchFamily="18" charset="0"/>
                <a:cs typeface="Times New Roman" pitchFamily="18" charset="0"/>
              </a:rPr>
              <a:t>(4)</a:t>
            </a:r>
            <a:r>
              <a:rPr lang="en-US" sz="2400" b="0">
                <a:latin typeface="Times New Roman" pitchFamily="18" charset="0"/>
                <a:cs typeface="Times New Roman" pitchFamily="18" charset="0"/>
              </a:rPr>
              <a:t>. . . . . . . . . . . . . . . . . . </a:t>
            </a:r>
          </a:p>
        </p:txBody>
      </p:sp>
      <p:grpSp>
        <p:nvGrpSpPr>
          <p:cNvPr id="2" name="Group 22"/>
          <p:cNvGrpSpPr>
            <a:grpSpLocks/>
          </p:cNvGrpSpPr>
          <p:nvPr/>
        </p:nvGrpSpPr>
        <p:grpSpPr bwMode="auto">
          <a:xfrm>
            <a:off x="76200" y="152400"/>
            <a:ext cx="914400" cy="838200"/>
            <a:chOff x="288" y="144"/>
            <a:chExt cx="576" cy="528"/>
          </a:xfrm>
        </p:grpSpPr>
        <p:sp>
          <p:nvSpPr>
            <p:cNvPr id="19463" name="AutoShape 23"/>
            <p:cNvSpPr>
              <a:spLocks noChangeArrowheads="1"/>
            </p:cNvSpPr>
            <p:nvPr/>
          </p:nvSpPr>
          <p:spPr bwMode="auto">
            <a:xfrm>
              <a:off x="288" y="144"/>
              <a:ext cx="576" cy="528"/>
            </a:xfrm>
            <a:prstGeom prst="diamond">
              <a:avLst/>
            </a:prstGeom>
            <a:solidFill>
              <a:srgbClr val="FFFF00"/>
            </a:solidFill>
            <a:ln w="9525">
              <a:solidFill>
                <a:schemeClr val="tx1"/>
              </a:solidFill>
              <a:miter lim="800000"/>
              <a:headEnd/>
              <a:tailEnd/>
            </a:ln>
          </p:spPr>
          <p:txBody>
            <a:bodyPr wrap="none" anchor="ctr"/>
            <a:lstStyle/>
            <a:p>
              <a:endParaRPr lang="en-US"/>
            </a:p>
          </p:txBody>
        </p:sp>
        <p:sp>
          <p:nvSpPr>
            <p:cNvPr id="19464" name="Text Box 24"/>
            <p:cNvSpPr txBox="1">
              <a:spLocks noChangeArrowheads="1"/>
            </p:cNvSpPr>
            <p:nvPr/>
          </p:nvSpPr>
          <p:spPr bwMode="auto">
            <a:xfrm>
              <a:off x="438" y="175"/>
              <a:ext cx="39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600" b="0">
                  <a:solidFill>
                    <a:srgbClr val="FF3300"/>
                  </a:solidFill>
                  <a:latin typeface="VNI-Swiss-Condense" pitchFamily="2" charset="0"/>
                </a:rPr>
                <a:t>C</a:t>
              </a:r>
              <a:r>
                <a:rPr lang="en-US" sz="4000" b="0" baseline="-25000">
                  <a:solidFill>
                    <a:srgbClr val="FF3300"/>
                  </a:solidFill>
                  <a:latin typeface="VNI-Swiss-Condense" pitchFamily="2" charset="0"/>
                </a:rPr>
                <a:t>4</a:t>
              </a:r>
            </a:p>
          </p:txBody>
        </p:sp>
      </p:grpSp>
      <p:sp>
        <p:nvSpPr>
          <p:cNvPr id="14356" name="Rectangle 20"/>
          <p:cNvSpPr>
            <a:spLocks noChangeArrowheads="1"/>
          </p:cNvSpPr>
          <p:nvPr/>
        </p:nvSpPr>
        <p:spPr bwMode="auto">
          <a:xfrm>
            <a:off x="6934200" y="2667000"/>
            <a:ext cx="20574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a:solidFill>
                  <a:srgbClr val="FF0000"/>
                </a:solidFill>
                <a:latin typeface="Times New Roman" pitchFamily="18" charset="0"/>
                <a:cs typeface="Times New Roman" pitchFamily="18" charset="0"/>
              </a:rPr>
              <a:t>  thẳng đứng</a:t>
            </a:r>
            <a:endParaRPr lang="en-US" sz="2400" b="0">
              <a:solidFill>
                <a:srgbClr val="FF0000"/>
              </a:solidFill>
              <a:latin typeface="Times New Roman" pitchFamily="18" charset="0"/>
              <a:cs typeface="Times New Roman" pitchFamily="18" charset="0"/>
            </a:endParaRPr>
          </a:p>
          <a:p>
            <a:r>
              <a:rPr lang="en-US" sz="2400">
                <a:solidFill>
                  <a:srgbClr val="FF0000"/>
                </a:solidFill>
                <a:latin typeface="Times New Roman" pitchFamily="18" charset="0"/>
                <a:cs typeface="Times New Roman" pitchFamily="18" charset="0"/>
              </a:rPr>
              <a:t>   từ trên </a:t>
            </a:r>
          </a:p>
          <a:p>
            <a:r>
              <a:rPr lang="en-US" sz="2400">
                <a:solidFill>
                  <a:srgbClr val="FF0000"/>
                </a:solidFill>
                <a:latin typeface="Times New Roman" pitchFamily="18" charset="0"/>
                <a:cs typeface="Times New Roman" pitchFamily="18" charset="0"/>
              </a:rPr>
              <a:t> xuống dưới</a:t>
            </a:r>
          </a:p>
          <a:p>
            <a:r>
              <a:rPr lang="en-US" sz="2400">
                <a:solidFill>
                  <a:srgbClr val="FF0000"/>
                </a:solidFill>
                <a:latin typeface="Times New Roman" pitchFamily="18" charset="0"/>
                <a:cs typeface="Times New Roman" pitchFamily="18" charset="0"/>
              </a:rPr>
              <a:t>  cân bằng</a:t>
            </a:r>
          </a:p>
          <a:p>
            <a:r>
              <a:rPr lang="en-US" sz="2400">
                <a:solidFill>
                  <a:srgbClr val="FF0000"/>
                </a:solidFill>
                <a:latin typeface="Times New Roman" pitchFamily="18" charset="0"/>
                <a:cs typeface="Times New Roman" pitchFamily="18" charset="0"/>
              </a:rPr>
              <a:t>  dây dọi</a:t>
            </a:r>
          </a:p>
        </p:txBody>
      </p:sp>
      <p:sp>
        <p:nvSpPr>
          <p:cNvPr id="14366" name="Text Box 30"/>
          <p:cNvSpPr txBox="1">
            <a:spLocks noChangeArrowheads="1"/>
          </p:cNvSpPr>
          <p:nvPr/>
        </p:nvSpPr>
        <p:spPr bwMode="auto">
          <a:xfrm>
            <a:off x="1181100" y="86380"/>
            <a:ext cx="6743700" cy="523220"/>
          </a:xfrm>
          <a:prstGeom prst="rect">
            <a:avLst/>
          </a:prstGeom>
          <a:noFill/>
          <a:ln w="9525">
            <a:noFill/>
            <a:miter lim="800000"/>
            <a:headEnd/>
            <a:tailEnd/>
          </a:ln>
          <a:effectLst/>
        </p:spPr>
        <p:txBody>
          <a:bodyPr wrap="square">
            <a:spAutoFit/>
          </a:bodyPr>
          <a:lstStyle/>
          <a:p>
            <a:pPr algn="ctr">
              <a:spcBef>
                <a:spcPct val="50000"/>
              </a:spcBef>
              <a:defRP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8</a:t>
            </a:r>
            <a:r>
              <a:rPr lang="vi-VN" sz="2800" dirty="0" smtClean="0">
                <a:solidFill>
                  <a:srgbClr val="FF0000"/>
                </a:solidFill>
                <a:latin typeface="Times New Roman" pitchFamily="18" charset="0"/>
                <a:cs typeface="Times New Roman" pitchFamily="18" charset="0"/>
              </a:rPr>
              <a:t>: </a:t>
            </a:r>
            <a:r>
              <a:rPr lang="en-US" sz="2800" dirty="0" smtClean="0">
                <a:solidFill>
                  <a:srgbClr val="FF0000"/>
                </a:solidFill>
                <a:effectLst>
                  <a:outerShdw blurRad="38100" dist="38100" dir="2700000" algn="tl">
                    <a:srgbClr val="C0C0C0"/>
                  </a:outerShdw>
                </a:effectLst>
                <a:latin typeface="Times New Roman" pitchFamily="18" charset="0"/>
                <a:cs typeface="Times New Roman" pitchFamily="18" charset="0"/>
              </a:rPr>
              <a:t>TRỌNG </a:t>
            </a:r>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rPr>
              <a:t>LỰC – ĐƠN VỊ LỰC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357"/>
                                        </p:tgtEl>
                                        <p:attrNameLst>
                                          <p:attrName>style.visibility</p:attrName>
                                        </p:attrNameLst>
                                      </p:cBhvr>
                                      <p:to>
                                        <p:strVal val="visible"/>
                                      </p:to>
                                    </p:set>
                                    <p:animEffect transition="in" filter="diamond(in)">
                                      <p:cBhvr>
                                        <p:cTn id="10" dur="1000"/>
                                        <p:tgtEl>
                                          <p:spTgt spid="1435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4355"/>
                                        </p:tgtEl>
                                        <p:attrNameLst>
                                          <p:attrName>style.visibility</p:attrName>
                                        </p:attrNameLst>
                                      </p:cBhvr>
                                      <p:to>
                                        <p:strVal val="visible"/>
                                      </p:to>
                                    </p:set>
                                    <p:animEffect transition="in" filter="diamond(in)">
                                      <p:cBhvr>
                                        <p:cTn id="13" dur="1000"/>
                                        <p:tgtEl>
                                          <p:spTgt spid="1435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4356">
                                            <p:bg/>
                                          </p:spTgt>
                                        </p:tgtEl>
                                        <p:attrNameLst>
                                          <p:attrName>style.visibility</p:attrName>
                                        </p:attrNameLst>
                                      </p:cBhvr>
                                      <p:to>
                                        <p:strVal val="visible"/>
                                      </p:to>
                                    </p:set>
                                    <p:animEffect transition="in" filter="diamond(in)">
                                      <p:cBhvr>
                                        <p:cTn id="16" dur="1000"/>
                                        <p:tgtEl>
                                          <p:spTgt spid="14356">
                                            <p:bg/>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4356">
                                            <p:txEl>
                                              <p:pRg st="0" end="0"/>
                                            </p:txEl>
                                          </p:spTgt>
                                        </p:tgtEl>
                                        <p:attrNameLst>
                                          <p:attrName>style.visibility</p:attrName>
                                        </p:attrNameLst>
                                      </p:cBhvr>
                                      <p:to>
                                        <p:strVal val="visible"/>
                                      </p:to>
                                    </p:set>
                                    <p:animEffect transition="in" filter="diamond(in)">
                                      <p:cBhvr>
                                        <p:cTn id="19" dur="1000"/>
                                        <p:tgtEl>
                                          <p:spTgt spid="14356">
                                            <p:txEl>
                                              <p:pRg st="0" end="0"/>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4356">
                                            <p:txEl>
                                              <p:pRg st="1" end="1"/>
                                            </p:txEl>
                                          </p:spTgt>
                                        </p:tgtEl>
                                        <p:attrNameLst>
                                          <p:attrName>style.visibility</p:attrName>
                                        </p:attrNameLst>
                                      </p:cBhvr>
                                      <p:to>
                                        <p:strVal val="visible"/>
                                      </p:to>
                                    </p:set>
                                    <p:animEffect transition="in" filter="diamond(in)">
                                      <p:cBhvr>
                                        <p:cTn id="22" dur="1000"/>
                                        <p:tgtEl>
                                          <p:spTgt spid="14356">
                                            <p:txEl>
                                              <p:pRg st="1" end="1"/>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4356">
                                            <p:txEl>
                                              <p:pRg st="2" end="2"/>
                                            </p:txEl>
                                          </p:spTgt>
                                        </p:tgtEl>
                                        <p:attrNameLst>
                                          <p:attrName>style.visibility</p:attrName>
                                        </p:attrNameLst>
                                      </p:cBhvr>
                                      <p:to>
                                        <p:strVal val="visible"/>
                                      </p:to>
                                    </p:set>
                                    <p:animEffect transition="in" filter="diamond(in)">
                                      <p:cBhvr>
                                        <p:cTn id="25" dur="1000"/>
                                        <p:tgtEl>
                                          <p:spTgt spid="14356">
                                            <p:txEl>
                                              <p:pRg st="2" end="2"/>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4356">
                                            <p:txEl>
                                              <p:pRg st="3" end="3"/>
                                            </p:txEl>
                                          </p:spTgt>
                                        </p:tgtEl>
                                        <p:attrNameLst>
                                          <p:attrName>style.visibility</p:attrName>
                                        </p:attrNameLst>
                                      </p:cBhvr>
                                      <p:to>
                                        <p:strVal val="visible"/>
                                      </p:to>
                                    </p:set>
                                    <p:animEffect transition="in" filter="diamond(in)">
                                      <p:cBhvr>
                                        <p:cTn id="28" dur="1000"/>
                                        <p:tgtEl>
                                          <p:spTgt spid="14356">
                                            <p:txEl>
                                              <p:pRg st="3" end="3"/>
                                            </p:tx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4356">
                                            <p:txEl>
                                              <p:pRg st="4" end="4"/>
                                            </p:txEl>
                                          </p:spTgt>
                                        </p:tgtEl>
                                        <p:attrNameLst>
                                          <p:attrName>style.visibility</p:attrName>
                                        </p:attrNameLst>
                                      </p:cBhvr>
                                      <p:to>
                                        <p:strVal val="visible"/>
                                      </p:to>
                                    </p:set>
                                    <p:animEffect transition="in" filter="diamond(in)">
                                      <p:cBhvr>
                                        <p:cTn id="31" dur="1000"/>
                                        <p:tgtEl>
                                          <p:spTgt spid="14356">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5" presetClass="path" presetSubtype="0" accel="50000" decel="50000" fill="hold" nodeType="clickEffect">
                                  <p:stCondLst>
                                    <p:cond delay="0"/>
                                  </p:stCondLst>
                                  <p:childTnLst>
                                    <p:animMotion origin="layout" path="M -2.5E-6 3.13599E-6 L -0.30364 -0.31406 " pathEditMode="relative" rAng="0" ptsTypes="AA">
                                      <p:cBhvr>
                                        <p:cTn id="35" dur="2000" fill="hold"/>
                                        <p:tgtEl>
                                          <p:spTgt spid="14356">
                                            <p:txEl>
                                              <p:pRg st="3" end="3"/>
                                            </p:txEl>
                                          </p:spTgt>
                                        </p:tgtEl>
                                        <p:attrNameLst>
                                          <p:attrName>ppt_x</p:attrName>
                                          <p:attrName>ppt_y</p:attrName>
                                        </p:attrNameLst>
                                      </p:cBhvr>
                                      <p:rCtr x="-15191" y="-15703"/>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35" presetClass="path" presetSubtype="0" accel="50000" decel="50000" fill="hold" nodeType="clickEffect">
                                  <p:stCondLst>
                                    <p:cond delay="0"/>
                                  </p:stCondLst>
                                  <p:childTnLst>
                                    <p:animMotion origin="layout" path="M 2.77778E-7 3.79278E-7 L -0.38316 -0.26758 " pathEditMode="relative" rAng="0" ptsTypes="AA">
                                      <p:cBhvr>
                                        <p:cTn id="39" dur="2000" fill="hold"/>
                                        <p:tgtEl>
                                          <p:spTgt spid="14356">
                                            <p:txEl>
                                              <p:pRg st="4" end="4"/>
                                            </p:txEl>
                                          </p:spTgt>
                                        </p:tgtEl>
                                        <p:attrNameLst>
                                          <p:attrName>ppt_x</p:attrName>
                                          <p:attrName>ppt_y</p:attrName>
                                        </p:attrNameLst>
                                      </p:cBhvr>
                                      <p:rCtr x="-19167" y="-13390"/>
                                    </p:animMotion>
                                  </p:childTnLst>
                                </p:cTn>
                              </p:par>
                            </p:childTnLst>
                          </p:cTn>
                        </p:par>
                      </p:childTnLst>
                    </p:cTn>
                  </p:par>
                  <p:par>
                    <p:cTn id="40" fill="hold" nodeType="clickPar">
                      <p:stCondLst>
                        <p:cond delay="indefinite"/>
                      </p:stCondLst>
                      <p:childTnLst>
                        <p:par>
                          <p:cTn id="41" fill="hold" nodeType="withGroup">
                            <p:stCondLst>
                              <p:cond delay="0"/>
                            </p:stCondLst>
                            <p:childTnLst>
                              <p:par>
                                <p:cTn id="42" presetID="35" presetClass="path" presetSubtype="0" accel="50000" decel="50000" fill="hold" nodeType="clickEffect">
                                  <p:stCondLst>
                                    <p:cond delay="0"/>
                                  </p:stCondLst>
                                  <p:childTnLst>
                                    <p:animMotion origin="layout" path="M -3.61111E-6 0.00093 L -0.53767 0.00116 " pathEditMode="relative" rAng="0" ptsTypes="AA">
                                      <p:cBhvr>
                                        <p:cTn id="43" dur="2000" fill="hold"/>
                                        <p:tgtEl>
                                          <p:spTgt spid="14356">
                                            <p:txEl>
                                              <p:pRg st="0" end="0"/>
                                            </p:txEl>
                                          </p:spTgt>
                                        </p:tgtEl>
                                        <p:attrNameLst>
                                          <p:attrName>ppt_x</p:attrName>
                                          <p:attrName>ppt_y</p:attrName>
                                        </p:attrNameLst>
                                      </p:cBhvr>
                                      <p:rCtr x="-26892" y="0"/>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35" presetClass="path" presetSubtype="0" accel="50000" decel="50000" fill="hold" nodeType="clickEffect">
                                  <p:stCondLst>
                                    <p:cond delay="0"/>
                                  </p:stCondLst>
                                  <p:childTnLst>
                                    <p:animMotion origin="layout" path="M -1.66667E-6 -2.61795E-6 L -0.11354 0.08118 " pathEditMode="relative" rAng="0" ptsTypes="AA">
                                      <p:cBhvr>
                                        <p:cTn id="47" dur="2000" fill="hold"/>
                                        <p:tgtEl>
                                          <p:spTgt spid="14356">
                                            <p:txEl>
                                              <p:pRg st="1" end="1"/>
                                            </p:txEl>
                                          </p:spTgt>
                                        </p:tgtEl>
                                        <p:attrNameLst>
                                          <p:attrName>ppt_x</p:attrName>
                                          <p:attrName>ppt_y</p:attrName>
                                        </p:attrNameLst>
                                      </p:cBhvr>
                                      <p:rCtr x="-5677" y="4047"/>
                                    </p:animMotion>
                                  </p:childTnLst>
                                </p:cTn>
                              </p:par>
                              <p:par>
                                <p:cTn id="48" presetID="35" presetClass="path" presetSubtype="0" accel="50000" decel="50000" fill="hold" nodeType="withEffect">
                                  <p:stCondLst>
                                    <p:cond delay="0"/>
                                  </p:stCondLst>
                                  <p:childTnLst>
                                    <p:animMotion origin="layout" path="M -0.07518 -0.01666 L -0.70747 0.08325 " pathEditMode="relative" rAng="0" ptsTypes="AA">
                                      <p:cBhvr>
                                        <p:cTn id="49" dur="2000" fill="hold"/>
                                        <p:tgtEl>
                                          <p:spTgt spid="14356">
                                            <p:txEl>
                                              <p:pRg st="2" end="2"/>
                                            </p:txEl>
                                          </p:spTgt>
                                        </p:tgtEl>
                                        <p:attrNameLst>
                                          <p:attrName>ppt_x</p:attrName>
                                          <p:attrName>ppt_y</p:attrName>
                                        </p:attrNameLst>
                                      </p:cBhvr>
                                      <p:rCtr x="-31615" y="4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5" grpId="0"/>
      <p:bldP spid="14357" grpId="0"/>
      <p:bldP spid="14356" grpId="0" build="allAtOnce"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Metro</Template>
  <TotalTime>1814</TotalTime>
  <Words>1233</Words>
  <Application>Microsoft Office PowerPoint</Application>
  <PresentationFormat>On-screen Show (4:3)</PresentationFormat>
  <Paragraphs>122</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Lucida Sans Unicode</vt:lpstr>
      <vt:lpstr>Wingdings 3</vt:lpstr>
      <vt:lpstr>Verdana</vt:lpstr>
      <vt:lpstr>Wingdings 2</vt:lpstr>
      <vt:lpstr>Times New Roman</vt:lpstr>
      <vt:lpstr>.VnTime</vt:lpstr>
      <vt:lpstr>MS Mincho</vt:lpstr>
      <vt:lpstr>Wingdings</vt:lpstr>
      <vt:lpstr>VNI-Swiss-Condense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8 : TRỌNG LỰC – ĐƠN VỊ LỰC</vt:lpstr>
      <vt:lpstr>PowerPoint Presentation</vt:lpstr>
      <vt:lpstr>Bài 8 : TRỌNG LỰC – ĐƠN VỊ LỰC</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thinhIT</dc:creator>
  <cp:lastModifiedBy>Tieupop</cp:lastModifiedBy>
  <cp:revision>139</cp:revision>
  <dcterms:created xsi:type="dcterms:W3CDTF">2009-09-28T06:24:11Z</dcterms:created>
  <dcterms:modified xsi:type="dcterms:W3CDTF">2017-09-26T13:41:26Z</dcterms:modified>
</cp:coreProperties>
</file>