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8" r:id="rId2"/>
    <p:sldId id="335" r:id="rId3"/>
    <p:sldId id="329" r:id="rId4"/>
    <p:sldId id="330" r:id="rId5"/>
    <p:sldId id="318" r:id="rId6"/>
    <p:sldId id="319" r:id="rId7"/>
    <p:sldId id="331" r:id="rId8"/>
    <p:sldId id="287" r:id="rId9"/>
    <p:sldId id="290" r:id="rId10"/>
    <p:sldId id="321" r:id="rId11"/>
    <p:sldId id="315" r:id="rId12"/>
    <p:sldId id="314" r:id="rId13"/>
    <p:sldId id="337" r:id="rId14"/>
    <p:sldId id="320" r:id="rId15"/>
    <p:sldId id="324" r:id="rId16"/>
    <p:sldId id="310" r:id="rId17"/>
    <p:sldId id="332" r:id="rId18"/>
    <p:sldId id="333" r:id="rId19"/>
    <p:sldId id="334" r:id="rId20"/>
    <p:sldId id="336" r:id="rId21"/>
    <p:sldId id="328" r:id="rId22"/>
    <p:sldId id="325" r:id="rId23"/>
  </p:sldIdLst>
  <p:sldSz cx="12436475" cy="6858000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DF1D5"/>
    <a:srgbClr val="AC6B36"/>
    <a:srgbClr val="D09768"/>
    <a:srgbClr val="0033CC"/>
    <a:srgbClr val="E8E8B6"/>
    <a:srgbClr val="7BD563"/>
    <a:srgbClr val="E8E150"/>
    <a:srgbClr val="34FB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3606" autoAdjust="0"/>
  </p:normalViewPr>
  <p:slideViewPr>
    <p:cSldViewPr>
      <p:cViewPr varScale="1">
        <p:scale>
          <a:sx n="68" d="100"/>
          <a:sy n="68" d="100"/>
        </p:scale>
        <p:origin x="750" y="48"/>
      </p:cViewPr>
      <p:guideLst>
        <p:guide orient="horz" pos="2160"/>
        <p:guide pos="39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36EBE4-92AC-4430-986B-18D5ACFB3A1E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739775"/>
            <a:ext cx="6713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55F563-7105-45D4-994E-0C6AF6388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BBB3BBC-3DA9-4613-93AA-518DF09AA814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240E557-4B14-4D31-A6CD-E77CA35E39F1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6E311B0-9065-48FC-AA55-15BF2B7495F7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2130425"/>
            <a:ext cx="1056957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5313" y="3886200"/>
            <a:ext cx="870585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2538-1018-47C2-81C3-F10E382A7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7144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4994-3A44-4C54-97B9-B243E7AA7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966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274638"/>
            <a:ext cx="27971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2300" y="274638"/>
            <a:ext cx="82423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A7F5-C0E1-4028-93D2-DB78A680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956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CF97-8DD2-415C-B275-5100CDAD8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524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4406900"/>
            <a:ext cx="105711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2906713"/>
            <a:ext cx="105711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69BB-5507-4610-9F95-F98F4E2E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78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600200"/>
            <a:ext cx="5519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438" y="1600200"/>
            <a:ext cx="5519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C011-E7F9-49ED-8065-CF4906509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5666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535113"/>
            <a:ext cx="54943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" y="2174875"/>
            <a:ext cx="5494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250" y="1535113"/>
            <a:ext cx="54959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250" y="2174875"/>
            <a:ext cx="54959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175F-B613-4151-918D-21E616EA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2553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19AA-C903-45F4-ABA8-916AAFC5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249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A546-3F54-4BA6-87EE-31DB7792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2328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40909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513" y="273050"/>
            <a:ext cx="69516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1435100"/>
            <a:ext cx="40909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A528-19C4-4429-B710-77604A124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989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4612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46125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46125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8A62-0A00-4442-9421-1F3A135BD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184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274638"/>
            <a:ext cx="11191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600200"/>
            <a:ext cx="111918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2300" y="6245225"/>
            <a:ext cx="2901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49738" y="6245225"/>
            <a:ext cx="393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2225" y="6245225"/>
            <a:ext cx="2901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fld id="{0F711242-4E52-419C-9A3B-D13D98DB7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8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99AF5853-AA2A-48DF-8834-D884ADB3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4" cy="69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8">
            <a:extLst>
              <a:ext uri="{FF2B5EF4-FFF2-40B4-BE49-F238E27FC236}">
                <a16:creationId xmlns:a16="http://schemas.microsoft.com/office/drawing/2014/main" id="{C817E961-51F6-4141-93C0-405C54A595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8637" y="1828800"/>
            <a:ext cx="9067800" cy="1608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kumimoji="0" lang="en-US" sz="6600" b="0" i="0" u="none" strike="noStrike" kern="1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+mn-ea"/>
                <a:cs typeface="Times New Roman"/>
              </a:rPr>
              <a:t>Unit 1</a:t>
            </a:r>
          </a:p>
          <a:p>
            <a:pPr algn="ctr"/>
            <a:r>
              <a:rPr lang="en-US" sz="6600" b="0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Lesson 3: A  closer look 2</a:t>
            </a:r>
            <a:r>
              <a:rPr kumimoji="0" lang="en-US" sz="6600" b="0" i="0" u="none" strike="noStrike" kern="1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cs typeface="Times New Roman"/>
              </a:rPr>
              <a:t> </a:t>
            </a:r>
            <a:endParaRPr lang="en-US" sz="32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1BBC8-0C88-4C3E-B8EA-754D29948FC7}"/>
              </a:ext>
            </a:extLst>
          </p:cNvPr>
          <p:cNvSpPr/>
          <p:nvPr/>
        </p:nvSpPr>
        <p:spPr>
          <a:xfrm>
            <a:off x="1387433" y="381000"/>
            <a:ext cx="986141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WELCOME TO OUR CLASS </a:t>
            </a:r>
            <a:endParaRPr lang="en-US" sz="60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285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C:\Users\Administrator\Desktop\hinh nen\hinh-nen-powerpoint-1-448x3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1" y="458788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50" y="-30163"/>
            <a:ext cx="12417425" cy="30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C00000"/>
                </a:solidFill>
              </a:rPr>
              <a:t>		</a:t>
            </a:r>
            <a:r>
              <a:rPr lang="en-US" sz="3400" dirty="0">
                <a:solidFill>
                  <a:srgbClr val="C00000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400" u="sng" dirty="0"/>
              <a:t>Eat</a:t>
            </a:r>
            <a:r>
              <a:rPr lang="en-US" sz="3400" b="0" dirty="0"/>
              <a:t> to live not live to eat.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400" b="0" dirty="0"/>
              <a:t>She was wet because she was </a:t>
            </a:r>
            <a:r>
              <a:rPr lang="en-US" sz="3400" u="sng" dirty="0"/>
              <a:t>out</a:t>
            </a:r>
            <a:r>
              <a:rPr lang="en-US" sz="3400" b="0" dirty="0"/>
              <a:t> in the rain.</a:t>
            </a:r>
          </a:p>
          <a:p>
            <a:pPr eaLnBrk="1" hangingPunct="1">
              <a:spcBef>
                <a:spcPct val="50000"/>
              </a:spcBef>
            </a:pPr>
            <a:r>
              <a:rPr lang="en-US" sz="3400" b="0" dirty="0">
                <a:sym typeface="Wingdings" pitchFamily="2" charset="2"/>
              </a:rPr>
              <a:t> Let’s </a:t>
            </a:r>
            <a:r>
              <a:rPr lang="en-US" sz="3400" u="sng" dirty="0">
                <a:sym typeface="Wingdings" pitchFamily="2" charset="2"/>
              </a:rPr>
              <a:t>eat out </a:t>
            </a:r>
            <a:r>
              <a:rPr lang="en-US" sz="3400" b="0" dirty="0">
                <a:sym typeface="Wingdings" pitchFamily="2" charset="2"/>
              </a:rPr>
              <a:t>today.</a:t>
            </a:r>
            <a:endParaRPr lang="en-US" sz="3400" b="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2555" y="2995027"/>
            <a:ext cx="115617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C00000"/>
                </a:solidFill>
              </a:rPr>
              <a:t>		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200" u="sng" dirty="0"/>
              <a:t>Look</a:t>
            </a:r>
            <a:r>
              <a:rPr lang="en-US" sz="3200" b="0" dirty="0"/>
              <a:t>! The bus is coming.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200" b="0" dirty="0"/>
              <a:t>She is going </a:t>
            </a:r>
            <a:r>
              <a:rPr lang="en-US" sz="3200" u="sng" dirty="0"/>
              <a:t>down</a:t>
            </a:r>
            <a:r>
              <a:rPr lang="en-US" sz="3200" b="0" dirty="0"/>
              <a:t> town.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200" b="0" dirty="0"/>
              <a:t>There is a cat </a:t>
            </a:r>
            <a:r>
              <a:rPr lang="en-US" sz="3200" u="sng" dirty="0"/>
              <a:t>on</a:t>
            </a:r>
            <a:r>
              <a:rPr lang="en-US" sz="3200" b="0" dirty="0"/>
              <a:t> the fence.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0" dirty="0">
                <a:sym typeface="Wingdings" pitchFamily="2" charset="2"/>
              </a:rPr>
              <a:t> </a:t>
            </a:r>
            <a:r>
              <a:rPr lang="en-US" sz="3200" b="0" dirty="0"/>
              <a:t>She's so conceited. She always </a:t>
            </a:r>
            <a:r>
              <a:rPr lang="en-US" sz="3200" u="sng" dirty="0"/>
              <a:t>looks down on</a:t>
            </a:r>
            <a:r>
              <a:rPr lang="en-US" sz="3200" b="0" dirty="0"/>
              <a:t> everybody.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79738" y="65087"/>
            <a:ext cx="4914899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eat    +    out    =   eat out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79637" y="2982987"/>
            <a:ext cx="7620001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look   +     down   +  on   =   look down on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2" descr="C:\Users\Administrator\Desktop\hinh-nen-powerpoint-dep-chu-de-giao-duc-2_0935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2347" cy="664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58850"/>
            <a:ext cx="11522269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>
              <a:lnSpc>
                <a:spcPct val="80000"/>
              </a:lnSpc>
              <a:buFontTx/>
              <a:buAutoNum type="arabicPeriod"/>
            </a:pP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INTRANSITIVE:</a:t>
            </a:r>
            <a:endParaRPr lang="en-US" sz="2800" b="0" dirty="0">
              <a:solidFill>
                <a:srgbClr val="FF0000"/>
              </a:solidFill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2800" b="0" dirty="0">
                <a:cs typeface="Times New Roman" pitchFamily="18" charset="0"/>
              </a:rPr>
              <a:t>     Examples: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2800" b="0" dirty="0">
                <a:cs typeface="Times New Roman" pitchFamily="18" charset="0"/>
              </a:rPr>
              <a:t>The patient </a:t>
            </a:r>
            <a:r>
              <a:rPr lang="en-US" sz="2800" u="sng" dirty="0">
                <a:cs typeface="Times New Roman" pitchFamily="18" charset="0"/>
              </a:rPr>
              <a:t>passed away.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2800" b="0" dirty="0">
                <a:cs typeface="Times New Roman" pitchFamily="18" charset="0"/>
              </a:rPr>
              <a:t>What time do you often </a:t>
            </a:r>
            <a:r>
              <a:rPr lang="en-US" sz="2800" u="sng" dirty="0">
                <a:cs typeface="Times New Roman" pitchFamily="18" charset="0"/>
              </a:rPr>
              <a:t>get up</a:t>
            </a:r>
            <a:r>
              <a:rPr lang="en-US" sz="2800" dirty="0">
                <a:cs typeface="Times New Roman" pitchFamily="18" charset="0"/>
              </a:rPr>
              <a:t>?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2800" b="0" dirty="0"/>
              <a:t>The supermarket </a:t>
            </a:r>
            <a:r>
              <a:rPr lang="en-US" sz="2800" u="sng" dirty="0"/>
              <a:t>closed down </a:t>
            </a:r>
            <a:r>
              <a:rPr lang="en-US" sz="2800" b="0" dirty="0"/>
              <a:t>because they didn't have many customers</a:t>
            </a:r>
          </a:p>
          <a:p>
            <a:pPr marL="742950" indent="-742950">
              <a:lnSpc>
                <a:spcPct val="80000"/>
              </a:lnSpc>
            </a:pPr>
            <a:endParaRPr lang="en-US" sz="3200" b="0" dirty="0"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200" dirty="0">
                <a:cs typeface="Times New Roman" pitchFamily="18" charset="0"/>
              </a:rPr>
              <a:t>2. 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TRANSITIVE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:</a:t>
            </a:r>
            <a:endParaRPr lang="en-US" sz="3200" b="0" dirty="0">
              <a:solidFill>
                <a:srgbClr val="FF0000"/>
              </a:solidFill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2800" b="0" dirty="0">
                <a:cs typeface="Times New Roman" pitchFamily="18" charset="0"/>
              </a:rPr>
              <a:t>     Examples: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2800" b="0" dirty="0">
                <a:cs typeface="Times New Roman" pitchFamily="18" charset="0"/>
              </a:rPr>
              <a:t>She </a:t>
            </a:r>
            <a:r>
              <a:rPr lang="en-US" sz="2800" b="0" u="sng" dirty="0">
                <a:cs typeface="Times New Roman" pitchFamily="18" charset="0"/>
              </a:rPr>
              <a:t>took after </a:t>
            </a:r>
            <a:r>
              <a:rPr lang="en-US" sz="2800" u="sng" dirty="0">
                <a:solidFill>
                  <a:srgbClr val="0000CC"/>
                </a:solidFill>
                <a:cs typeface="Times New Roman" pitchFamily="18" charset="0"/>
              </a:rPr>
              <a:t>her mother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2800" b="0" dirty="0">
                <a:cs typeface="Times New Roman" pitchFamily="18" charset="0"/>
              </a:rPr>
              <a:t>Jack </a:t>
            </a:r>
            <a:r>
              <a:rPr lang="en-US" sz="2800" b="0" u="sng" dirty="0">
                <a:cs typeface="Times New Roman" pitchFamily="18" charset="0"/>
              </a:rPr>
              <a:t>made up </a:t>
            </a:r>
            <a:r>
              <a:rPr lang="en-US" sz="2800" u="sng" dirty="0">
                <a:solidFill>
                  <a:srgbClr val="0000CC"/>
                </a:solidFill>
                <a:cs typeface="Times New Roman" pitchFamily="18" charset="0"/>
              </a:rPr>
              <a:t>the ghost story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0" dirty="0">
                <a:cs typeface="Times New Roman" pitchFamily="18" charset="0"/>
              </a:rPr>
              <a:t>to prevent me.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2800" b="0" dirty="0">
                <a:cs typeface="Times New Roman" pitchFamily="18" charset="0"/>
              </a:rPr>
              <a:t>Please </a:t>
            </a:r>
            <a:r>
              <a:rPr lang="en-US" sz="2800" b="0" u="sng" dirty="0">
                <a:cs typeface="Times New Roman" pitchFamily="18" charset="0"/>
              </a:rPr>
              <a:t>take off </a:t>
            </a:r>
            <a:r>
              <a:rPr lang="en-US" sz="2800" u="sng" dirty="0">
                <a:solidFill>
                  <a:srgbClr val="0000CC"/>
                </a:solidFill>
                <a:cs typeface="Times New Roman" pitchFamily="18" charset="0"/>
              </a:rPr>
              <a:t>your shoes </a:t>
            </a:r>
            <a:r>
              <a:rPr lang="en-US" sz="2800" b="0" dirty="0">
                <a:cs typeface="Times New Roman" pitchFamily="18" charset="0"/>
              </a:rPr>
              <a:t>when entering this room.</a:t>
            </a:r>
            <a:endParaRPr lang="en-US" sz="2800" b="0" dirty="0">
              <a:solidFill>
                <a:srgbClr val="FF0000"/>
              </a:solidFill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br>
              <a:rPr lang="en-US" sz="3200" dirty="0">
                <a:cs typeface="Times New Roman" pitchFamily="18" charset="0"/>
              </a:rPr>
            </a:br>
            <a:endParaRPr lang="en-US" sz="3200" dirty="0"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4637" y="208617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u="sng" dirty="0"/>
              <a:t>II. CLASSIFICATION: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2" descr="C:\Users\Administrator\Desktop\hinh-nen-powerpoint-don-gian-44-351x1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300" y="268939"/>
            <a:ext cx="11734799" cy="693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SEPARABLE: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 on </a:t>
            </a: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light = </a:t>
            </a:r>
            <a:r>
              <a:rPr lang="en-US" sz="2800" b="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the light </a:t>
            </a:r>
            <a:r>
              <a:rPr lang="en-US" sz="2800" b="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on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 will </a:t>
            </a:r>
            <a:r>
              <a:rPr lang="en-US" sz="2800" b="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pick up</a:t>
            </a: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you at 7 p.m. = I will </a:t>
            </a:r>
            <a:r>
              <a:rPr lang="en-US" sz="2800" b="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pick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you </a:t>
            </a:r>
            <a:r>
              <a:rPr lang="en-US" sz="2800" b="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up </a:t>
            </a: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 7 p.m.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She </a:t>
            </a:r>
            <a:r>
              <a:rPr lang="en-US" sz="2800" b="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turned down </a:t>
            </a: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my invitation = She </a:t>
            </a:r>
            <a:r>
              <a:rPr lang="en-US" sz="2800" b="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turned 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my invitation</a:t>
            </a:r>
            <a:r>
              <a:rPr lang="en-US" sz="2800" b="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down</a:t>
            </a: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endParaRPr lang="en-US" sz="3600" b="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NON-SEPARABLE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0" dirty="0">
                <a:cs typeface="Times New Roman" pitchFamily="18" charset="0"/>
              </a:rPr>
              <a:t>She was </a:t>
            </a:r>
            <a:r>
              <a:rPr lang="en-US" sz="2800" b="0" u="sng" dirty="0">
                <a:cs typeface="Times New Roman" pitchFamily="18" charset="0"/>
              </a:rPr>
              <a:t>looking for </a:t>
            </a:r>
            <a:r>
              <a:rPr lang="en-US" sz="2800" b="0" dirty="0">
                <a:cs typeface="Times New Roman" pitchFamily="18" charset="0"/>
              </a:rPr>
              <a:t>the passport which she had lost. </a:t>
            </a:r>
          </a:p>
          <a:p>
            <a:pPr>
              <a:defRPr/>
            </a:pPr>
            <a:r>
              <a:rPr lang="en-US" sz="2800" b="0" dirty="0">
                <a:cs typeface="Times New Roman" pitchFamily="18" charset="0"/>
              </a:rPr>
              <a:t>		</a:t>
            </a:r>
            <a:r>
              <a:rPr lang="en-US" sz="2800" dirty="0">
                <a:cs typeface="Times New Roman" pitchFamily="18" charset="0"/>
              </a:rPr>
              <a:t>( ≠ looking the passport for)</a:t>
            </a:r>
            <a:endParaRPr lang="en-US" sz="2800" b="0" dirty="0"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b="0" dirty="0">
                <a:cs typeface="Times New Roman" pitchFamily="18" charset="0"/>
              </a:rPr>
              <a:t>I can’t  </a:t>
            </a:r>
            <a:r>
              <a:rPr lang="en-US" sz="2800" b="0" u="sng" dirty="0">
                <a:cs typeface="Times New Roman" pitchFamily="18" charset="0"/>
              </a:rPr>
              <a:t>live on </a:t>
            </a:r>
            <a:r>
              <a:rPr lang="en-US" sz="2800" b="0" dirty="0">
                <a:cs typeface="Times New Roman" pitchFamily="18" charset="0"/>
              </a:rPr>
              <a:t>my teaching salary.</a:t>
            </a:r>
            <a:r>
              <a:rPr lang="en-US" sz="2800" dirty="0">
                <a:cs typeface="Times New Roman" pitchFamily="18" charset="0"/>
              </a:rPr>
              <a:t>(≠ live my salary on)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He </a:t>
            </a:r>
            <a:r>
              <a:rPr lang="en-US" sz="2800" b="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ran away</a:t>
            </a: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quickly.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</a:t>
            </a:r>
            <a:r>
              <a:rPr lang="en-US" sz="2800" dirty="0">
                <a:cs typeface="Times New Roman" pitchFamily="18" charset="0"/>
              </a:rPr>
              <a:t>≠ ran quickly away)</a:t>
            </a:r>
          </a:p>
          <a:p>
            <a:pPr>
              <a:defRPr/>
            </a:pPr>
            <a:endParaRPr lang="en-US" sz="2800" b="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Note</a:t>
            </a:r>
            <a:r>
              <a:rPr lang="en-US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 	</a:t>
            </a:r>
            <a:r>
              <a:rPr lang="en-US" sz="28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-  intransitive: non-separable</a:t>
            </a:r>
            <a:endParaRPr lang="en-US" sz="2800" b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sz="28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-  transitive: separable and non-separable.</a:t>
            </a:r>
          </a:p>
          <a:p>
            <a:pPr>
              <a:defRPr/>
            </a:pPr>
            <a:r>
              <a:rPr lang="en-US" sz="28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</a:t>
            </a:r>
          </a:p>
          <a:p>
            <a:pPr>
              <a:defRPr/>
            </a:pPr>
            <a:r>
              <a:rPr lang="en-US" sz="36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</a:t>
            </a:r>
            <a:endParaRPr 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36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FCC50C-B1AE-4416-B680-83B7D4FD4290}"/>
              </a:ext>
            </a:extLst>
          </p:cNvPr>
          <p:cNvSpPr txBox="1"/>
          <p:nvPr/>
        </p:nvSpPr>
        <p:spPr>
          <a:xfrm>
            <a:off x="893663" y="485537"/>
            <a:ext cx="50465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common phrasal verbs: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E343E-9CB3-4CB0-9CB8-36711797EC85}"/>
              </a:ext>
            </a:extLst>
          </p:cNvPr>
          <p:cNvSpPr txBox="1"/>
          <p:nvPr/>
        </p:nvSpPr>
        <p:spPr>
          <a:xfrm>
            <a:off x="483250" y="141726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Get up (get out of bed) : </a:t>
            </a:r>
            <a:r>
              <a:rPr lang="en-US" sz="2000" b="0" dirty="0" err="1"/>
              <a:t>thức</a:t>
            </a:r>
            <a:r>
              <a:rPr lang="en-US" sz="2000" b="0" dirty="0"/>
              <a:t> </a:t>
            </a:r>
            <a:r>
              <a:rPr lang="en-US" sz="2000" b="0" dirty="0" err="1"/>
              <a:t>dậy</a:t>
            </a:r>
            <a:endParaRPr lang="en-US" sz="2000" b="0" dirty="0"/>
          </a:p>
          <a:p>
            <a:r>
              <a:rPr lang="en-US" sz="2000" b="0" dirty="0"/>
              <a:t>Find out (get information): </a:t>
            </a:r>
            <a:r>
              <a:rPr lang="en-US" sz="2000" b="0" dirty="0" err="1"/>
              <a:t>tìm</a:t>
            </a:r>
            <a:r>
              <a:rPr lang="en-US" sz="2000" b="0" dirty="0"/>
              <a:t> </a:t>
            </a:r>
            <a:r>
              <a:rPr lang="en-US" sz="2000" b="0" dirty="0" err="1"/>
              <a:t>kiếm</a:t>
            </a:r>
            <a:endParaRPr lang="en-US" sz="2000" b="0" dirty="0"/>
          </a:p>
          <a:p>
            <a:r>
              <a:rPr lang="en-US" sz="2000" b="0" dirty="0"/>
              <a:t>Bring out (publish/ launch): </a:t>
            </a:r>
            <a:r>
              <a:rPr lang="en-US" sz="2000" b="0" dirty="0" err="1"/>
              <a:t>xuất</a:t>
            </a:r>
            <a:r>
              <a:rPr lang="en-US" sz="2000" b="0" dirty="0"/>
              <a:t> </a:t>
            </a:r>
            <a:r>
              <a:rPr lang="en-US" sz="2000" b="0" dirty="0" err="1"/>
              <a:t>bản</a:t>
            </a:r>
            <a:r>
              <a:rPr lang="en-US" sz="2000" b="0" dirty="0"/>
              <a:t>/ </a:t>
            </a:r>
            <a:r>
              <a:rPr lang="en-US" sz="2000" b="0" dirty="0" err="1"/>
              <a:t>giới</a:t>
            </a:r>
            <a:r>
              <a:rPr lang="en-US" sz="2000" b="0" dirty="0"/>
              <a:t> </a:t>
            </a:r>
            <a:r>
              <a:rPr lang="en-US" sz="2000" b="0" dirty="0" err="1"/>
              <a:t>thiệu</a:t>
            </a:r>
            <a:endParaRPr lang="en-US" sz="2000" b="0" dirty="0"/>
          </a:p>
          <a:p>
            <a:r>
              <a:rPr lang="en-US" sz="2000" b="0" dirty="0"/>
              <a:t>Look through (read) : </a:t>
            </a:r>
            <a:r>
              <a:rPr lang="en-US" sz="2000" b="0" dirty="0" err="1"/>
              <a:t>đọc</a:t>
            </a:r>
            <a:endParaRPr lang="en-US" sz="2000" b="0" dirty="0"/>
          </a:p>
          <a:p>
            <a:r>
              <a:rPr lang="en-US" sz="2000" b="0" dirty="0"/>
              <a:t>Pick up : </a:t>
            </a:r>
            <a:r>
              <a:rPr lang="en-US" sz="2000" b="0" dirty="0" err="1"/>
              <a:t>đón</a:t>
            </a:r>
            <a:endParaRPr lang="en-US" sz="2000" b="0" dirty="0"/>
          </a:p>
          <a:p>
            <a:r>
              <a:rPr lang="en-US" sz="2000" b="0" dirty="0"/>
              <a:t>Look up (</a:t>
            </a:r>
            <a:r>
              <a:rPr lang="en-US" sz="2000" b="0" dirty="0">
                <a:solidFill>
                  <a:srgbClr val="000000"/>
                </a:solidFill>
              </a:rPr>
              <a:t>get information, check): </a:t>
            </a:r>
            <a:r>
              <a:rPr lang="en-US" sz="2000" b="0" dirty="0" err="1">
                <a:solidFill>
                  <a:srgbClr val="000000"/>
                </a:solidFill>
              </a:rPr>
              <a:t>tra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cứu</a:t>
            </a:r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Break up : </a:t>
            </a:r>
            <a:r>
              <a:rPr lang="en-US" sz="2000" b="0" dirty="0" err="1">
                <a:solidFill>
                  <a:srgbClr val="000000"/>
                </a:solidFill>
              </a:rPr>
              <a:t>đột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nhập</a:t>
            </a:r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Bring up (rear/ educate a child): </a:t>
            </a:r>
            <a:r>
              <a:rPr lang="en-US" sz="2000" b="0" dirty="0" err="1">
                <a:solidFill>
                  <a:srgbClr val="000000"/>
                </a:solidFill>
              </a:rPr>
              <a:t>nuôi</a:t>
            </a:r>
            <a:r>
              <a:rPr lang="en-US" sz="2000" b="0" dirty="0">
                <a:solidFill>
                  <a:srgbClr val="000000"/>
                </a:solidFill>
              </a:rPr>
              <a:t> d</a:t>
            </a:r>
            <a:r>
              <a:rPr lang="vi-VN" sz="2000" b="0" dirty="0">
                <a:solidFill>
                  <a:srgbClr val="000000"/>
                </a:solidFill>
              </a:rPr>
              <a:t>ư</a:t>
            </a:r>
            <a:r>
              <a:rPr lang="en-US" sz="2000" b="0" dirty="0" err="1">
                <a:solidFill>
                  <a:srgbClr val="000000"/>
                </a:solidFill>
              </a:rPr>
              <a:t>ỡng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en-US" sz="2000" b="0" dirty="0" err="1">
                <a:solidFill>
                  <a:srgbClr val="000000"/>
                </a:solidFill>
              </a:rPr>
              <a:t>giáo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dục</a:t>
            </a:r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Call back (return a phone call): </a:t>
            </a:r>
            <a:r>
              <a:rPr lang="en-US" sz="2000" b="0" dirty="0" err="1">
                <a:solidFill>
                  <a:srgbClr val="000000"/>
                </a:solidFill>
              </a:rPr>
              <a:t>gọi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điện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lại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cho</a:t>
            </a:r>
            <a:r>
              <a:rPr lang="en-US" sz="2000" b="0" dirty="0">
                <a:solidFill>
                  <a:srgbClr val="000000"/>
                </a:solidFill>
              </a:rPr>
              <a:t> ai</a:t>
            </a:r>
          </a:p>
          <a:p>
            <a:r>
              <a:rPr lang="en-US" sz="2000" b="0" dirty="0">
                <a:solidFill>
                  <a:srgbClr val="000000"/>
                </a:solidFill>
              </a:rPr>
              <a:t>Carry on (continue) : </a:t>
            </a:r>
            <a:r>
              <a:rPr lang="en-US" sz="2000" b="0" dirty="0" err="1">
                <a:solidFill>
                  <a:srgbClr val="000000"/>
                </a:solidFill>
              </a:rPr>
              <a:t>tiếp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tục</a:t>
            </a:r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Run out of   : </a:t>
            </a:r>
            <a:r>
              <a:rPr lang="en-US" sz="2000" b="0" dirty="0" err="1">
                <a:solidFill>
                  <a:srgbClr val="000000"/>
                </a:solidFill>
              </a:rPr>
              <a:t>hết,cạn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kiệt</a:t>
            </a:r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Take off (begin flight/ plane): </a:t>
            </a:r>
            <a:r>
              <a:rPr lang="en-US" sz="2000" b="0" dirty="0" err="1">
                <a:solidFill>
                  <a:srgbClr val="000000"/>
                </a:solidFill>
              </a:rPr>
              <a:t>cất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cánh</a:t>
            </a:r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Turn down (refuse/ reject): </a:t>
            </a:r>
            <a:r>
              <a:rPr lang="en-US" sz="2000" b="0" dirty="0" err="1">
                <a:solidFill>
                  <a:srgbClr val="000000"/>
                </a:solidFill>
              </a:rPr>
              <a:t>từ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chối</a:t>
            </a:r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Turn up (make an appearance): </a:t>
            </a:r>
            <a:r>
              <a:rPr lang="en-US" sz="2000" b="0" dirty="0" err="1">
                <a:solidFill>
                  <a:srgbClr val="000000"/>
                </a:solidFill>
              </a:rPr>
              <a:t>xuất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hiện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en-US" sz="2000" b="0" dirty="0" err="1">
                <a:solidFill>
                  <a:srgbClr val="000000"/>
                </a:solidFill>
              </a:rPr>
              <a:t>đến</a:t>
            </a:r>
            <a:endParaRPr lang="vi-VN" sz="20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BD620-8967-409A-9BDC-CB208E0FD3EC}"/>
              </a:ext>
            </a:extLst>
          </p:cNvPr>
          <p:cNvSpPr txBox="1"/>
          <p:nvPr/>
        </p:nvSpPr>
        <p:spPr>
          <a:xfrm>
            <a:off x="6417904" y="1417260"/>
            <a:ext cx="55626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Come across (find/ meet by chance: </a:t>
            </a:r>
            <a:r>
              <a:rPr lang="en-US" sz="2000" b="0" dirty="0" err="1"/>
              <a:t>tình</a:t>
            </a:r>
            <a:r>
              <a:rPr lang="en-US" sz="2000" b="0" dirty="0"/>
              <a:t> </a:t>
            </a:r>
            <a:r>
              <a:rPr lang="en-US" sz="2000" b="0" dirty="0" err="1"/>
              <a:t>cờ</a:t>
            </a:r>
            <a:r>
              <a:rPr lang="en-US" sz="2000" b="0" dirty="0"/>
              <a:t> </a:t>
            </a:r>
            <a:r>
              <a:rPr lang="en-US" sz="2000" b="0" dirty="0" err="1"/>
              <a:t>bắt</a:t>
            </a:r>
            <a:r>
              <a:rPr lang="en-US" sz="2000" b="0" dirty="0"/>
              <a:t> </a:t>
            </a:r>
            <a:r>
              <a:rPr lang="en-US" sz="2000" b="0" dirty="0" err="1"/>
              <a:t>gặp</a:t>
            </a:r>
            <a:endParaRPr lang="en-US" sz="2000" b="0" dirty="0"/>
          </a:p>
          <a:p>
            <a:r>
              <a:rPr lang="en-US" sz="2000" b="0" dirty="0"/>
              <a:t>Come back (return) : quay </a:t>
            </a:r>
            <a:r>
              <a:rPr lang="en-US" sz="2000" b="0" dirty="0" err="1"/>
              <a:t>trở</a:t>
            </a:r>
            <a:r>
              <a:rPr lang="en-US" sz="2000" b="0" dirty="0"/>
              <a:t> </a:t>
            </a:r>
            <a:r>
              <a:rPr lang="en-US" sz="2000" b="0" dirty="0" err="1"/>
              <a:t>lại</a:t>
            </a:r>
            <a:endParaRPr lang="en-US" sz="2000" b="0" dirty="0"/>
          </a:p>
          <a:p>
            <a:r>
              <a:rPr lang="en-US" sz="2000" b="0" dirty="0"/>
              <a:t>Come up with (produce an idea): </a:t>
            </a:r>
            <a:r>
              <a:rPr lang="en-US" sz="2000" b="0" dirty="0" err="1"/>
              <a:t>nghĩ</a:t>
            </a:r>
            <a:r>
              <a:rPr lang="en-US" sz="2000" b="0" dirty="0"/>
              <a:t> ra</a:t>
            </a:r>
          </a:p>
          <a:p>
            <a:r>
              <a:rPr lang="en-US" sz="2000" b="0" dirty="0"/>
              <a:t>Fall off (drop from): </a:t>
            </a:r>
            <a:r>
              <a:rPr lang="en-US" sz="2000" b="0" dirty="0" err="1"/>
              <a:t>ngã</a:t>
            </a:r>
            <a:r>
              <a:rPr lang="en-US" sz="2000" b="0" dirty="0"/>
              <a:t>, r</a:t>
            </a:r>
            <a:r>
              <a:rPr lang="vi-VN" sz="2000" b="0" dirty="0"/>
              <a:t>ơ</a:t>
            </a:r>
            <a:r>
              <a:rPr lang="en-US" sz="2000" b="0" dirty="0" err="1"/>
              <a:t>i</a:t>
            </a:r>
            <a:r>
              <a:rPr lang="en-US" sz="2000" b="0" dirty="0"/>
              <a:t> </a:t>
            </a:r>
            <a:r>
              <a:rPr lang="en-US" sz="2000" b="0" dirty="0" err="1"/>
              <a:t>xuống</a:t>
            </a:r>
            <a:endParaRPr lang="en-US" sz="2000" b="0" dirty="0"/>
          </a:p>
          <a:p>
            <a:r>
              <a:rPr lang="en-US" sz="2000" b="0" dirty="0"/>
              <a:t>Get along with (be in good terms with </a:t>
            </a:r>
            <a:r>
              <a:rPr lang="en-US" sz="2000" b="0" dirty="0" err="1"/>
              <a:t>s.b</a:t>
            </a:r>
            <a:r>
              <a:rPr lang="en-US" sz="2000" b="0" dirty="0"/>
              <a:t>): </a:t>
            </a:r>
            <a:r>
              <a:rPr lang="en-US" sz="2000" b="0" dirty="0" err="1"/>
              <a:t>hòa</a:t>
            </a:r>
            <a:r>
              <a:rPr lang="en-US" sz="2000" b="0" dirty="0"/>
              <a:t> </a:t>
            </a:r>
            <a:r>
              <a:rPr lang="en-US" sz="2000" b="0" dirty="0" err="1"/>
              <a:t>hợp</a:t>
            </a:r>
            <a:r>
              <a:rPr lang="en-US" sz="2000" b="0" dirty="0"/>
              <a:t>, </a:t>
            </a:r>
            <a:r>
              <a:rPr lang="en-US" sz="2000" b="0" dirty="0" err="1"/>
              <a:t>hòa</a:t>
            </a:r>
            <a:r>
              <a:rPr lang="en-US" sz="2000" b="0" dirty="0"/>
              <a:t> </a:t>
            </a:r>
            <a:r>
              <a:rPr lang="en-US" sz="2000" b="0" dirty="0" err="1"/>
              <a:t>thuận</a:t>
            </a:r>
            <a:r>
              <a:rPr lang="en-US" sz="2000" b="0" dirty="0"/>
              <a:t> </a:t>
            </a:r>
            <a:r>
              <a:rPr lang="en-US" sz="2000" b="0" dirty="0" err="1"/>
              <a:t>với</a:t>
            </a:r>
            <a:r>
              <a:rPr lang="en-US" sz="2000" b="0" dirty="0"/>
              <a:t> ai</a:t>
            </a:r>
          </a:p>
          <a:p>
            <a:r>
              <a:rPr lang="en-US" sz="2000" b="0" dirty="0"/>
              <a:t>Get off ˃˂ get on:  lên </a:t>
            </a:r>
            <a:r>
              <a:rPr lang="en-US" sz="2000" b="0" dirty="0">
                <a:solidFill>
                  <a:srgbClr val="000000"/>
                </a:solidFill>
              </a:rPr>
              <a:t>˃˂</a:t>
            </a:r>
            <a:r>
              <a:rPr lang="en-US" sz="2000" b="0" dirty="0"/>
              <a:t> </a:t>
            </a:r>
            <a:r>
              <a:rPr lang="en-US" sz="2000" b="0" dirty="0" err="1"/>
              <a:t>xuống</a:t>
            </a:r>
            <a:endParaRPr lang="en-US" sz="2000" b="0" dirty="0"/>
          </a:p>
          <a:p>
            <a:r>
              <a:rPr lang="en-US" sz="2000" b="0" dirty="0"/>
              <a:t>Look after (take care of) : </a:t>
            </a:r>
            <a:r>
              <a:rPr lang="en-US" sz="2000" b="0" dirty="0" err="1"/>
              <a:t>chăm</a:t>
            </a:r>
            <a:r>
              <a:rPr lang="en-US" sz="2000" b="0" dirty="0"/>
              <a:t> </a:t>
            </a:r>
            <a:r>
              <a:rPr lang="en-US" sz="2000" b="0" dirty="0" err="1"/>
              <a:t>sóc</a:t>
            </a:r>
            <a:endParaRPr lang="en-US" sz="2000" b="0" dirty="0"/>
          </a:p>
          <a:p>
            <a:r>
              <a:rPr lang="en-US" sz="2000" b="0" dirty="0"/>
              <a:t>Look for (seek) : </a:t>
            </a:r>
            <a:r>
              <a:rPr lang="en-US" sz="2000" b="0" dirty="0" err="1"/>
              <a:t>tìm</a:t>
            </a:r>
            <a:r>
              <a:rPr lang="en-US" sz="2000" b="0" dirty="0"/>
              <a:t> </a:t>
            </a:r>
            <a:r>
              <a:rPr lang="en-US" sz="2000" b="0" dirty="0" err="1"/>
              <a:t>kiếm</a:t>
            </a:r>
            <a:r>
              <a:rPr lang="en-US" sz="2000" b="0" dirty="0"/>
              <a:t> </a:t>
            </a:r>
          </a:p>
          <a:p>
            <a:r>
              <a:rPr lang="en-US" sz="2000" b="0" dirty="0"/>
              <a:t>Look forward to (expect to) : </a:t>
            </a:r>
            <a:r>
              <a:rPr lang="en-US" sz="2000" b="0" dirty="0" err="1"/>
              <a:t>trông</a:t>
            </a:r>
            <a:r>
              <a:rPr lang="en-US" sz="2000" b="0" dirty="0"/>
              <a:t> </a:t>
            </a:r>
            <a:r>
              <a:rPr lang="en-US" sz="2000" b="0" dirty="0" err="1"/>
              <a:t>mong</a:t>
            </a:r>
            <a:r>
              <a:rPr lang="en-US" sz="2000" b="0" dirty="0"/>
              <a:t>, </a:t>
            </a:r>
            <a:r>
              <a:rPr lang="en-US" sz="2000" b="0" dirty="0" err="1"/>
              <a:t>mong</a:t>
            </a:r>
            <a:r>
              <a:rPr lang="en-US" sz="2000" b="0" dirty="0"/>
              <a:t> </a:t>
            </a:r>
            <a:r>
              <a:rPr lang="en-US" sz="2000" b="0" dirty="0" err="1"/>
              <a:t>chờ</a:t>
            </a:r>
            <a:endParaRPr lang="en-US" sz="2000" b="0" dirty="0"/>
          </a:p>
          <a:p>
            <a:r>
              <a:rPr lang="en-US" sz="2000" b="0" dirty="0"/>
              <a:t>Put off (postpone):  </a:t>
            </a:r>
            <a:r>
              <a:rPr lang="en-US" sz="2000" b="0" dirty="0" err="1"/>
              <a:t>trì</a:t>
            </a:r>
            <a:r>
              <a:rPr lang="en-US" sz="2000" b="0" dirty="0"/>
              <a:t> </a:t>
            </a:r>
            <a:r>
              <a:rPr lang="en-US" sz="2000" b="0" dirty="0" err="1"/>
              <a:t>hoãn</a:t>
            </a:r>
            <a:endParaRPr lang="en-US" sz="2000" b="0" dirty="0"/>
          </a:p>
          <a:p>
            <a:r>
              <a:rPr lang="en-US" sz="2000" b="0" dirty="0"/>
              <a:t>Put up with (accept): </a:t>
            </a:r>
            <a:r>
              <a:rPr lang="en-US" sz="2000" b="0" dirty="0" err="1"/>
              <a:t>chịu</a:t>
            </a:r>
            <a:r>
              <a:rPr lang="en-US" sz="2000" b="0" dirty="0"/>
              <a:t> </a:t>
            </a:r>
            <a:r>
              <a:rPr lang="en-US" sz="2000" b="0" dirty="0" err="1"/>
              <a:t>đựng</a:t>
            </a:r>
            <a:endParaRPr lang="en-US" sz="2000" b="0" dirty="0"/>
          </a:p>
          <a:p>
            <a:r>
              <a:rPr lang="en-US" sz="2000" b="0" dirty="0"/>
              <a:t>Run away (escape): </a:t>
            </a:r>
            <a:r>
              <a:rPr lang="en-US" sz="2000" b="0" dirty="0" err="1"/>
              <a:t>chạy</a:t>
            </a:r>
            <a:r>
              <a:rPr lang="en-US" sz="2000" b="0" dirty="0"/>
              <a:t> </a:t>
            </a:r>
            <a:r>
              <a:rPr lang="en-US" sz="2000" b="0" dirty="0" err="1"/>
              <a:t>trốn</a:t>
            </a:r>
            <a:endParaRPr lang="en-US" sz="2000" b="0" dirty="0"/>
          </a:p>
          <a:p>
            <a:r>
              <a:rPr lang="en-US" sz="2000" b="0" dirty="0"/>
              <a:t>Wash up : </a:t>
            </a:r>
            <a:r>
              <a:rPr lang="en-US" sz="2000" b="0" dirty="0" err="1"/>
              <a:t>rửa</a:t>
            </a:r>
            <a:r>
              <a:rPr lang="en-US" sz="2000" b="0" dirty="0"/>
              <a:t> (</a:t>
            </a:r>
            <a:r>
              <a:rPr lang="en-US" sz="2000" b="0" dirty="0" err="1"/>
              <a:t>chén</a:t>
            </a:r>
            <a:r>
              <a:rPr lang="en-US" sz="2000" b="0" dirty="0"/>
              <a:t>, </a:t>
            </a:r>
            <a:r>
              <a:rPr lang="en-US" sz="2000" b="0" dirty="0" err="1"/>
              <a:t>bát</a:t>
            </a:r>
            <a:r>
              <a:rPr lang="en-US" sz="2000" b="0" dirty="0"/>
              <a:t>)</a:t>
            </a:r>
          </a:p>
          <a:p>
            <a:endParaRPr lang="vi-VN" sz="2000" b="0" dirty="0"/>
          </a:p>
        </p:txBody>
      </p:sp>
    </p:spTree>
    <p:extLst>
      <p:ext uri="{BB962C8B-B14F-4D97-AF65-F5344CB8AC3E}">
        <p14:creationId xmlns:p14="http://schemas.microsoft.com/office/powerpoint/2010/main" val="224507955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 descr="C:\Users\Administrator\Desktop\hinh-nen-powerpoint-mau-trang-dep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" y="-457200"/>
            <a:ext cx="13000038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ownloads\homework-clipart-difficult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" y="1371600"/>
            <a:ext cx="389887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38193" y="1463676"/>
            <a:ext cx="78505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Tx/>
              <a:buAutoNum type="arabicPeriod"/>
              <a:defRPr/>
            </a:pP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Try to guess the meaning- base on: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	particle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	context</a:t>
            </a:r>
          </a:p>
          <a:p>
            <a:pPr marL="0" indent="0">
              <a:buFontTx/>
              <a:buNone/>
              <a:defRPr/>
            </a:pP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Ex: The bomb </a:t>
            </a:r>
            <a:r>
              <a:rPr lang="en-US" sz="2800" b="0" i="1" u="sng" dirty="0">
                <a:latin typeface="Times New Roman" pitchFamily="18" charset="0"/>
                <a:cs typeface="Times New Roman" pitchFamily="18" charset="0"/>
              </a:rPr>
              <a:t>went off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 when there were thousands </a:t>
            </a:r>
          </a:p>
          <a:p>
            <a:pPr marL="0" indent="0">
              <a:buFontTx/>
              <a:buNone/>
              <a:defRPr/>
            </a:pP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   of people at the stadium.</a:t>
            </a:r>
          </a:p>
          <a:p>
            <a:pPr marL="0" indent="0">
              <a:buFontTx/>
              <a:buNone/>
              <a:defRPr/>
            </a:pP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2. Look up in a dictionary.</a:t>
            </a:r>
          </a:p>
          <a:p>
            <a:pPr marL="0" indent="0">
              <a:buFontTx/>
              <a:buNone/>
              <a:defRPr/>
            </a:pP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3. Make notes or put in sentences.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1445" y="-78253"/>
            <a:ext cx="3498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III.  </a:t>
            </a:r>
            <a:r>
              <a:rPr lang="en-US" sz="2800" u="sng" dirty="0">
                <a:cs typeface="Times New Roman" pitchFamily="18" charset="0"/>
              </a:rPr>
              <a:t>STUDY TIPS</a:t>
            </a:r>
            <a:r>
              <a:rPr lang="en-US" sz="2800" dirty="0"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2" name="Right Arrow 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85848" y="2590800"/>
            <a:ext cx="488950" cy="381000"/>
          </a:xfrm>
          <a:prstGeom prst="right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Down Arrow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056938" y="228600"/>
            <a:ext cx="533400" cy="849313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2" descr="C:\Users\Administrator\Desktop\hinh nen\tmp838984998731120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4364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2636837" y="75627"/>
            <a:ext cx="3995738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3600" dirty="0">
                <a:solidFill>
                  <a:schemeClr val="tx2"/>
                </a:solidFill>
                <a:latin typeface="Arial" charset="0"/>
              </a:rPr>
              <a:t>Up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17637" y="715963"/>
            <a:ext cx="8969374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0" dirty="0">
                <a:cs typeface="Times New Roman" pitchFamily="18" charset="0"/>
              </a:rPr>
              <a:t>1. An upward movement: </a:t>
            </a:r>
            <a:r>
              <a:rPr lang="en-US" sz="2800" b="0" dirty="0" err="1">
                <a:cs typeface="Times New Roman" pitchFamily="18" charset="0"/>
              </a:rPr>
              <a:t>phong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trào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đi</a:t>
            </a:r>
            <a:r>
              <a:rPr lang="en-US" sz="2800" b="0" dirty="0">
                <a:cs typeface="Times New Roman" pitchFamily="18" charset="0"/>
              </a:rPr>
              <a:t> lên</a:t>
            </a:r>
          </a:p>
          <a:p>
            <a:pPr>
              <a:spcBef>
                <a:spcPct val="20000"/>
              </a:spcBef>
            </a:pPr>
            <a:r>
              <a:rPr lang="en-US" sz="2800" b="0" dirty="0">
                <a:cs typeface="Times New Roman" pitchFamily="18" charset="0"/>
              </a:rPr>
              <a:t>2. An increase, an improvement: </a:t>
            </a:r>
            <a:r>
              <a:rPr lang="en-US" sz="2800" b="0" dirty="0" err="1">
                <a:cs typeface="Times New Roman" pitchFamily="18" charset="0"/>
              </a:rPr>
              <a:t>sự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gia</a:t>
            </a:r>
            <a:r>
              <a:rPr lang="en-US" sz="2800" b="0" dirty="0">
                <a:cs typeface="Times New Roman" pitchFamily="18" charset="0"/>
              </a:rPr>
              <a:t> tang, </a:t>
            </a:r>
            <a:r>
              <a:rPr lang="en-US" sz="2800" b="0" dirty="0" err="1">
                <a:cs typeface="Times New Roman" pitchFamily="18" charset="0"/>
              </a:rPr>
              <a:t>cải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tiến</a:t>
            </a:r>
            <a:endParaRPr lang="en-US" sz="2800" b="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b="0" dirty="0">
                <a:cs typeface="Times New Roman" pitchFamily="18" charset="0"/>
              </a:rPr>
              <a:t>3. Completing, ending: </a:t>
            </a:r>
            <a:r>
              <a:rPr lang="en-US" sz="2800" b="0" dirty="0" err="1">
                <a:cs typeface="Times New Roman" pitchFamily="18" charset="0"/>
              </a:rPr>
              <a:t>hoàn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thành</a:t>
            </a:r>
            <a:r>
              <a:rPr lang="en-US" sz="2800" b="0" dirty="0">
                <a:cs typeface="Times New Roman" pitchFamily="18" charset="0"/>
              </a:rPr>
              <a:t>, </a:t>
            </a:r>
            <a:r>
              <a:rPr lang="en-US" sz="2800" b="0" dirty="0" err="1">
                <a:cs typeface="Times New Roman" pitchFamily="18" charset="0"/>
              </a:rPr>
              <a:t>kết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thúc</a:t>
            </a:r>
            <a:endParaRPr lang="en-US" sz="2800" b="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b="0" dirty="0">
                <a:cs typeface="Times New Roman" pitchFamily="18" charset="0"/>
              </a:rPr>
              <a:t>4. Approaching: </a:t>
            </a:r>
            <a:r>
              <a:rPr lang="en-US" sz="2800" b="0" dirty="0" err="1">
                <a:cs typeface="Times New Roman" pitchFamily="18" charset="0"/>
              </a:rPr>
              <a:t>đến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gần</a:t>
            </a:r>
            <a:r>
              <a:rPr lang="en-US" sz="2800" b="0" dirty="0">
                <a:cs typeface="Times New Roman" pitchFamily="18" charset="0"/>
              </a:rPr>
              <a:t>, </a:t>
            </a:r>
            <a:r>
              <a:rPr lang="en-US" sz="2800" b="0" dirty="0" err="1">
                <a:cs typeface="Times New Roman" pitchFamily="18" charset="0"/>
              </a:rPr>
              <a:t>tiếp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cận</a:t>
            </a:r>
            <a:endParaRPr lang="en-US" sz="2800" b="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b="0" u="sng" dirty="0">
                <a:cs typeface="Times New Roman" pitchFamily="18" charset="0"/>
              </a:rPr>
              <a:t>Examples: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b="0" dirty="0">
                <a:cs typeface="Times New Roman" pitchFamily="18" charset="0"/>
              </a:rPr>
              <a:t>We left early, just as the Sun was </a:t>
            </a:r>
            <a:r>
              <a:rPr lang="en-US" sz="2800" b="0" u="sng" dirty="0">
                <a:cs typeface="Times New Roman" pitchFamily="18" charset="0"/>
              </a:rPr>
              <a:t>coming up</a:t>
            </a:r>
            <a:r>
              <a:rPr lang="en-US" sz="2800" b="0" dirty="0"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b="0" dirty="0">
                <a:cs typeface="Times New Roman" pitchFamily="18" charset="0"/>
              </a:rPr>
              <a:t>Sales have </a:t>
            </a:r>
            <a:r>
              <a:rPr lang="en-US" sz="2800" b="0" u="sng" dirty="0">
                <a:cs typeface="Times New Roman" pitchFamily="18" charset="0"/>
              </a:rPr>
              <a:t>gone up</a:t>
            </a:r>
            <a:r>
              <a:rPr lang="en-US" sz="2800" b="0" dirty="0">
                <a:cs typeface="Times New Roman" pitchFamily="18" charset="0"/>
              </a:rPr>
              <a:t> recently.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b="0" dirty="0">
                <a:cs typeface="Times New Roman" pitchFamily="18" charset="0"/>
              </a:rPr>
              <a:t>We </a:t>
            </a:r>
            <a:r>
              <a:rPr lang="en-US" sz="2800" b="0" u="sng" dirty="0">
                <a:cs typeface="Times New Roman" pitchFamily="18" charset="0"/>
              </a:rPr>
              <a:t>used up </a:t>
            </a:r>
            <a:r>
              <a:rPr lang="en-US" sz="2800" b="0" dirty="0">
                <a:cs typeface="Times New Roman" pitchFamily="18" charset="0"/>
              </a:rPr>
              <a:t>all the eggs for this cake.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800" b="0" dirty="0">
                <a:solidFill>
                  <a:schemeClr val="tx2"/>
                </a:solidFill>
                <a:cs typeface="Times New Roman" pitchFamily="18" charset="0"/>
              </a:rPr>
              <a:t>I waited for him but he never </a:t>
            </a:r>
            <a:r>
              <a:rPr lang="en-GB" sz="2800" b="0" u="sng" dirty="0">
                <a:solidFill>
                  <a:schemeClr val="tx2"/>
                </a:solidFill>
                <a:cs typeface="Times New Roman" pitchFamily="18" charset="0"/>
              </a:rPr>
              <a:t>showed up</a:t>
            </a:r>
            <a:endParaRPr lang="en-US" sz="2800" b="0" u="sng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800" b="0" dirty="0">
              <a:cs typeface="Times New Roman" pitchFamily="18" charset="0"/>
            </a:endParaRPr>
          </a:p>
        </p:txBody>
      </p:sp>
      <p:sp>
        <p:nvSpPr>
          <p:cNvPr id="12295" name="Left Arrow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247438" y="203200"/>
            <a:ext cx="817562" cy="457200"/>
          </a:xfrm>
          <a:prstGeom prst="lef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 descr="C:\Users\Administrator\Desktop\Hinh nen dep chuyen nghiep giao 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3"/>
          <p:cNvSpPr txBox="1">
            <a:spLocks/>
          </p:cNvSpPr>
          <p:nvPr/>
        </p:nvSpPr>
        <p:spPr bwMode="auto">
          <a:xfrm>
            <a:off x="3932237" y="1051719"/>
            <a:ext cx="3047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br>
              <a:rPr lang="en-US" sz="3200" dirty="0">
                <a:solidFill>
                  <a:schemeClr val="tx2"/>
                </a:solidFill>
                <a:cs typeface="Times New Roman" pitchFamily="18" charset="0"/>
              </a:rPr>
            </a:br>
            <a:br>
              <a:rPr lang="en-US" sz="3200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IV. </a:t>
            </a:r>
            <a:r>
              <a:rPr lang="en-US" sz="3200" u="sng" dirty="0">
                <a:solidFill>
                  <a:srgbClr val="FF0000"/>
                </a:solidFill>
                <a:cs typeface="Times New Roman" pitchFamily="18" charset="0"/>
              </a:rPr>
              <a:t>PRACTICE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br>
              <a:rPr lang="en-US" sz="3200" dirty="0">
                <a:solidFill>
                  <a:srgbClr val="FF0000"/>
                </a:solidFill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04800"/>
            <a:ext cx="11191875" cy="792162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Ex 4. Match the phrasal verbs in A with their meaning in B. 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04" y="1066800"/>
            <a:ext cx="794700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5596" y="5498812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latin typeface="Arial"/>
              </a:rPr>
              <a:t>1.c</a:t>
            </a:r>
            <a:endParaRPr lang="en-US" sz="3200" b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2360" y="5486400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latin typeface="Arial"/>
              </a:rPr>
              <a:t>8. d </a:t>
            </a:r>
            <a:endParaRPr lang="en-US" sz="3200" b="0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8092" y="548640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latin typeface="Arial"/>
              </a:rPr>
              <a:t>7. e</a:t>
            </a:r>
            <a:endParaRPr lang="en-US" sz="3200" b="0" dirty="0"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7492" y="548640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latin typeface="Arial"/>
              </a:rPr>
              <a:t>6. b</a:t>
            </a:r>
            <a:endParaRPr lang="en-US" sz="3200" b="0" dirty="0"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3092" y="548640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latin typeface="Arial"/>
              </a:rPr>
              <a:t>5. h</a:t>
            </a:r>
            <a:endParaRPr lang="en-US" sz="3200" b="0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12492" y="548640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latin typeface="Arial"/>
              </a:rPr>
              <a:t>4. a</a:t>
            </a:r>
            <a:endParaRPr lang="en-US" sz="3200" b="0" dirty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705" y="5486400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latin typeface="Arial"/>
              </a:rPr>
              <a:t>3. f</a:t>
            </a:r>
            <a:endParaRPr lang="en-US" sz="3200" b="0" dirty="0"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2126" y="548640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latin typeface="Arial"/>
              </a:rPr>
              <a:t>2. g</a:t>
            </a:r>
            <a:endParaRPr lang="en-US" sz="3200" b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363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7" y="230706"/>
            <a:ext cx="11191875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Ex 5. </a:t>
            </a:r>
            <a:r>
              <a:rPr lang="en-US" sz="2800" b="1" i="1" dirty="0">
                <a:solidFill>
                  <a:srgbClr val="FF0000"/>
                </a:solidFill>
              </a:rPr>
              <a:t>  </a:t>
            </a:r>
            <a:r>
              <a:rPr lang="en-US" sz="2800" b="1" dirty="0">
                <a:solidFill>
                  <a:srgbClr val="FF0000"/>
                </a:solidFill>
              </a:rPr>
              <a:t>Complete each sentence using the correct form of a phrasal verb in 4. You don't need to use all the verbs.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1414463"/>
            <a:ext cx="11629915" cy="48339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60356" y="5486400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latin typeface="Arial"/>
              </a:rPr>
              <a:t>come back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2132" y="5029200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latin typeface="Arial"/>
              </a:rPr>
              <a:t>close down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4055" y="4705290"/>
            <a:ext cx="1066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latin typeface="Arial"/>
              </a:rPr>
              <a:t>live on</a:t>
            </a:r>
            <a:r>
              <a:rPr lang="en-US" sz="2000" i="0" dirty="0">
                <a:effectLst/>
                <a:latin typeface="Arial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608637" y="4095690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</a:rPr>
              <a:t>passed down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6528" y="356229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</a:rPr>
              <a:t>turned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03437" y="2514600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>
                <a:effectLst/>
                <a:latin typeface="Arial"/>
              </a:rPr>
              <a:t>face up to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615998" y="561969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latin typeface="Arial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281274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76200"/>
            <a:ext cx="10625137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6. Complete the second sentence so that it has a similar meaning to the first sentence, using the word given.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CD9DD-C2F8-48DE-933A-0B941B4159CC}"/>
              </a:ext>
            </a:extLst>
          </p:cNvPr>
          <p:cNvSpPr/>
          <p:nvPr/>
        </p:nvSpPr>
        <p:spPr>
          <a:xfrm>
            <a:off x="1036637" y="1219200"/>
            <a:ext cx="13335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OpenSans"/>
              </a:rPr>
              <a:t>1. Where did you get the information about Disneyland Resort? </a:t>
            </a:r>
            <a:r>
              <a:rPr lang="en-US" sz="2800" b="0" i="1" dirty="0">
                <a:solidFill>
                  <a:srgbClr val="000000"/>
                </a:solidFill>
                <a:latin typeface="OpenSans"/>
              </a:rPr>
              <a:t>(find)</a:t>
            </a:r>
            <a:endParaRPr lang="en-US" sz="2800" b="0" dirty="0">
              <a:solidFill>
                <a:srgbClr val="000000"/>
              </a:solidFill>
              <a:latin typeface="OpenSans"/>
            </a:endParaRPr>
          </a:p>
          <a:p>
            <a:r>
              <a:rPr lang="en-US" sz="2800" b="0" dirty="0">
                <a:solidFill>
                  <a:srgbClr val="000000"/>
                </a:solidFill>
                <a:latin typeface="OpenSans"/>
              </a:rPr>
              <a:t>Where_______________________________________?</a:t>
            </a:r>
          </a:p>
          <a:p>
            <a:r>
              <a:rPr lang="en-US" sz="2800" b="0" dirty="0">
                <a:solidFill>
                  <a:srgbClr val="000000"/>
                </a:solidFill>
                <a:latin typeface="OpenSans"/>
              </a:rPr>
              <a:t>2. What time did you get out of bed this morning? </a:t>
            </a:r>
            <a:r>
              <a:rPr lang="en-US" sz="2800" b="0" i="1" dirty="0">
                <a:solidFill>
                  <a:srgbClr val="000000"/>
                </a:solidFill>
                <a:latin typeface="OpenSans"/>
              </a:rPr>
              <a:t>(up)</a:t>
            </a:r>
            <a:endParaRPr lang="en-US" sz="2800" b="0" dirty="0">
              <a:solidFill>
                <a:srgbClr val="000000"/>
              </a:solidFill>
              <a:latin typeface="OpenSans"/>
            </a:endParaRPr>
          </a:p>
          <a:p>
            <a:r>
              <a:rPr lang="en-US" sz="2800" b="0" dirty="0">
                <a:solidFill>
                  <a:srgbClr val="000000"/>
                </a:solidFill>
                <a:latin typeface="OpenSans"/>
              </a:rPr>
              <a:t>When________________________________________?</a:t>
            </a:r>
          </a:p>
          <a:p>
            <a:r>
              <a:rPr lang="en-US" sz="2800" b="0" dirty="0">
                <a:solidFill>
                  <a:srgbClr val="000000"/>
                </a:solidFill>
                <a:latin typeface="OpenSans"/>
              </a:rPr>
              <a:t>3. </a:t>
            </a:r>
            <a:r>
              <a:rPr lang="en-US" sz="2800" b="0" dirty="0" err="1">
                <a:solidFill>
                  <a:srgbClr val="000000"/>
                </a:solidFill>
                <a:latin typeface="OpenSans"/>
              </a:rPr>
              <a:t>rll</a:t>
            </a:r>
            <a:r>
              <a:rPr lang="en-US" sz="2800" b="0" dirty="0">
                <a:solidFill>
                  <a:srgbClr val="000000"/>
                </a:solidFill>
                <a:latin typeface="OpenSans"/>
              </a:rPr>
              <a:t> read this leaflet to see what activities are </a:t>
            </a:r>
            <a:r>
              <a:rPr lang="en-US" sz="2800" b="0" dirty="0" err="1">
                <a:solidFill>
                  <a:srgbClr val="000000"/>
                </a:solidFill>
                <a:latin typeface="OpenSans"/>
              </a:rPr>
              <a:t>organised</a:t>
            </a:r>
            <a:r>
              <a:rPr lang="en-US" sz="2800" b="0" dirty="0">
                <a:solidFill>
                  <a:srgbClr val="000000"/>
                </a:solidFill>
                <a:latin typeface="OpenSans"/>
              </a:rPr>
              <a:t> at this attraction. </a:t>
            </a:r>
            <a:r>
              <a:rPr lang="en-US" sz="2800" b="0" i="1" dirty="0">
                <a:solidFill>
                  <a:srgbClr val="000000"/>
                </a:solidFill>
                <a:latin typeface="OpenSans"/>
              </a:rPr>
              <a:t>(look)</a:t>
            </a:r>
            <a:endParaRPr lang="en-US" sz="2800" b="0" dirty="0">
              <a:solidFill>
                <a:srgbClr val="000000"/>
              </a:solidFill>
              <a:latin typeface="OpenSans"/>
            </a:endParaRPr>
          </a:p>
          <a:p>
            <a:r>
              <a:rPr lang="en-US" sz="2800" b="0" dirty="0">
                <a:solidFill>
                  <a:srgbClr val="000000"/>
                </a:solidFill>
                <a:latin typeface="OpenSans"/>
              </a:rPr>
              <a:t>I'll________________________________________.</a:t>
            </a:r>
          </a:p>
          <a:p>
            <a:r>
              <a:rPr lang="en-US" sz="2800" b="0" dirty="0">
                <a:solidFill>
                  <a:srgbClr val="000000"/>
                </a:solidFill>
                <a:latin typeface="OpenSans"/>
              </a:rPr>
              <a:t>4. They're going to publish a guidebook to different beauty spots in Viet Nam. </a:t>
            </a:r>
            <a:r>
              <a:rPr lang="en-US" sz="2800" b="0" i="1" dirty="0">
                <a:solidFill>
                  <a:srgbClr val="000000"/>
                </a:solidFill>
                <a:latin typeface="OpenSans"/>
              </a:rPr>
              <a:t>(out)</a:t>
            </a:r>
            <a:endParaRPr lang="en-US" sz="2800" b="0" dirty="0">
              <a:solidFill>
                <a:srgbClr val="000000"/>
              </a:solidFill>
              <a:latin typeface="OpenSans"/>
            </a:endParaRPr>
          </a:p>
          <a:p>
            <a:r>
              <a:rPr lang="en-US" sz="2800" b="0" dirty="0">
                <a:solidFill>
                  <a:srgbClr val="000000"/>
                </a:solidFill>
                <a:latin typeface="OpenSans"/>
              </a:rPr>
              <a:t>They're________________________________________.</a:t>
            </a:r>
          </a:p>
          <a:p>
            <a:r>
              <a:rPr lang="en-US" sz="2800" b="0" dirty="0">
                <a:solidFill>
                  <a:srgbClr val="000000"/>
                </a:solidFill>
                <a:latin typeface="OpenSans"/>
              </a:rPr>
              <a:t>5. I'm thinking with pleasure about the weekend! </a:t>
            </a:r>
            <a:r>
              <a:rPr lang="en-US" sz="2800" b="0" i="1" dirty="0">
                <a:solidFill>
                  <a:srgbClr val="000000"/>
                </a:solidFill>
                <a:latin typeface="OpenSans"/>
              </a:rPr>
              <a:t>(forward)</a:t>
            </a:r>
            <a:endParaRPr lang="en-US" sz="2800" b="0" dirty="0">
              <a:solidFill>
                <a:srgbClr val="000000"/>
              </a:solidFill>
              <a:latin typeface="OpenSans"/>
            </a:endParaRPr>
          </a:p>
          <a:p>
            <a:r>
              <a:rPr lang="en-US" sz="2800" b="0" dirty="0">
                <a:solidFill>
                  <a:srgbClr val="000000"/>
                </a:solidFill>
                <a:latin typeface="OpenSans"/>
              </a:rPr>
              <a:t>I'm_______________________________________!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9BD16-C16D-4AD9-B145-090A0F8938DB}"/>
              </a:ext>
            </a:extLst>
          </p:cNvPr>
          <p:cNvSpPr/>
          <p:nvPr/>
        </p:nvSpPr>
        <p:spPr>
          <a:xfrm>
            <a:off x="2179637" y="1447800"/>
            <a:ext cx="8001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0" dirty="0">
                <a:solidFill>
                  <a:srgbClr val="333333"/>
                </a:solidFill>
                <a:latin typeface="Arial"/>
              </a:rPr>
              <a:t>did you </a:t>
            </a:r>
            <a:r>
              <a:rPr lang="en-US" sz="2800" dirty="0">
                <a:solidFill>
                  <a:srgbClr val="0000CC"/>
                </a:solidFill>
                <a:latin typeface="Arial"/>
              </a:rPr>
              <a:t>find out </a:t>
            </a:r>
            <a:r>
              <a:rPr lang="en-US" sz="2800" b="0" dirty="0">
                <a:solidFill>
                  <a:srgbClr val="333333"/>
                </a:solidFill>
                <a:latin typeface="Arial"/>
              </a:rPr>
              <a:t>about Disneyland Resort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5A059-5A6F-478C-87F8-3407ED01C936}"/>
              </a:ext>
            </a:extLst>
          </p:cNvPr>
          <p:cNvSpPr/>
          <p:nvPr/>
        </p:nvSpPr>
        <p:spPr>
          <a:xfrm>
            <a:off x="2303588" y="2335235"/>
            <a:ext cx="458330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0" dirty="0">
                <a:solidFill>
                  <a:srgbClr val="333333"/>
                </a:solidFill>
                <a:latin typeface="Arial"/>
              </a:rPr>
              <a:t>did you </a:t>
            </a:r>
            <a:r>
              <a:rPr lang="en-US" sz="2800" dirty="0">
                <a:solidFill>
                  <a:srgbClr val="0000CC"/>
                </a:solidFill>
                <a:latin typeface="Arial"/>
              </a:rPr>
              <a:t>get up </a:t>
            </a:r>
            <a:r>
              <a:rPr lang="en-US" sz="2800" b="0" dirty="0">
                <a:solidFill>
                  <a:srgbClr val="333333"/>
                </a:solidFill>
                <a:latin typeface="Arial"/>
              </a:rPr>
              <a:t>this morning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57EA5-EC61-4614-9629-380E52DFBA62}"/>
              </a:ext>
            </a:extLst>
          </p:cNvPr>
          <p:cNvSpPr/>
          <p:nvPr/>
        </p:nvSpPr>
        <p:spPr>
          <a:xfrm>
            <a:off x="1493837" y="3222670"/>
            <a:ext cx="109426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Arial"/>
              </a:rPr>
              <a:t>look through </a:t>
            </a:r>
            <a:r>
              <a:rPr lang="en-US" sz="2400" b="0" dirty="0">
                <a:solidFill>
                  <a:srgbClr val="333333"/>
                </a:solidFill>
                <a:latin typeface="Arial"/>
              </a:rPr>
              <a:t>this leaflet to see what activities are </a:t>
            </a:r>
            <a:r>
              <a:rPr lang="en-US" sz="2400" b="0" dirty="0" err="1">
                <a:solidFill>
                  <a:srgbClr val="333333"/>
                </a:solidFill>
                <a:latin typeface="Arial"/>
              </a:rPr>
              <a:t>organised</a:t>
            </a:r>
            <a:r>
              <a:rPr lang="en-US" sz="2400" b="0" dirty="0">
                <a:solidFill>
                  <a:srgbClr val="333333"/>
                </a:solidFill>
                <a:latin typeface="Arial"/>
              </a:rPr>
              <a:t> at this attraction.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AA868D-FDB4-47DC-98D3-33DCE241BD10}"/>
              </a:ext>
            </a:extLst>
          </p:cNvPr>
          <p:cNvSpPr/>
          <p:nvPr/>
        </p:nvSpPr>
        <p:spPr>
          <a:xfrm>
            <a:off x="2255837" y="4114800"/>
            <a:ext cx="998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0" dirty="0">
                <a:solidFill>
                  <a:srgbClr val="333333"/>
                </a:solidFill>
                <a:latin typeface="Arial"/>
              </a:rPr>
              <a:t>going to </a:t>
            </a:r>
            <a:r>
              <a:rPr lang="en-US" sz="2400" dirty="0">
                <a:solidFill>
                  <a:srgbClr val="0000CC"/>
                </a:solidFill>
                <a:latin typeface="Arial"/>
              </a:rPr>
              <a:t>bring out </a:t>
            </a:r>
            <a:r>
              <a:rPr lang="en-US" sz="2400" b="0" dirty="0">
                <a:solidFill>
                  <a:srgbClr val="333333"/>
                </a:solidFill>
                <a:latin typeface="Arial"/>
              </a:rPr>
              <a:t>a guidebook to different beauty spots in Viet Nam.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F6336F-EAAF-48B5-BA96-3399AF6BA7B7}"/>
              </a:ext>
            </a:extLst>
          </p:cNvPr>
          <p:cNvSpPr/>
          <p:nvPr/>
        </p:nvSpPr>
        <p:spPr>
          <a:xfrm>
            <a:off x="1722437" y="5039380"/>
            <a:ext cx="5458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Arial"/>
              </a:rPr>
              <a:t>looking forward to </a:t>
            </a:r>
            <a:r>
              <a:rPr lang="en-US" sz="2800" b="0" dirty="0">
                <a:solidFill>
                  <a:srgbClr val="333333"/>
                </a:solidFill>
                <a:latin typeface="Arial"/>
              </a:rPr>
              <a:t>the weekend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68278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7" y="228600"/>
            <a:ext cx="2971800" cy="762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Grammar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990600"/>
            <a:ext cx="11582400" cy="4525963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Complex sentences: review</a:t>
            </a:r>
          </a:p>
          <a:p>
            <a:pPr marL="0" indent="0">
              <a:buNone/>
            </a:pPr>
            <a:r>
              <a:rPr lang="en-US" sz="2000" b="1" dirty="0"/>
              <a:t>1</a:t>
            </a:r>
            <a:r>
              <a:rPr lang="en-US" sz="2000" b="1" dirty="0">
                <a:solidFill>
                  <a:srgbClr val="C00000"/>
                </a:solidFill>
              </a:rPr>
              <a:t>.  DEPENDENT</a:t>
            </a:r>
            <a:r>
              <a:rPr lang="vi-VN" sz="2000" b="1" dirty="0">
                <a:solidFill>
                  <a:srgbClr val="C00000"/>
                </a:solidFill>
              </a:rPr>
              <a:t> CLAUSES OF CONCESSION </a:t>
            </a:r>
            <a:r>
              <a:rPr lang="vi-VN" sz="2000" b="1" dirty="0"/>
              <a:t>(MỆNH ĐỀ TRẠNG NGỮ CHỈ SỰ TƯƠNG PHẢN)</a:t>
            </a:r>
          </a:p>
          <a:p>
            <a:pPr marL="0" indent="0">
              <a:buNone/>
            </a:pPr>
            <a:r>
              <a:rPr lang="vi-VN" sz="2000" b="1" dirty="0"/>
              <a:t>*** Mệnh đề trạng ngữ chỉ sự tương phản</a:t>
            </a:r>
            <a:r>
              <a:rPr lang="vi-VN" sz="2000" dirty="0"/>
              <a:t> là mệnh đề phụ chỉ sự tương phản của hai hành động trong câu.</a:t>
            </a:r>
          </a:p>
          <a:p>
            <a:pPr marL="0" indent="0">
              <a:buNone/>
            </a:pPr>
            <a:r>
              <a:rPr lang="vi-VN" sz="2000" b="1" dirty="0"/>
              <a:t>*** </a:t>
            </a:r>
            <a:r>
              <a:rPr lang="vi-VN" sz="2000" dirty="0"/>
              <a:t>Mệnh đề này thường được bất đầu bằng các từ: </a:t>
            </a:r>
            <a:r>
              <a:rPr lang="vi-VN" sz="2000" b="1" dirty="0"/>
              <a:t>though, although, even though</a:t>
            </a:r>
            <a:r>
              <a:rPr lang="vi-VN" sz="2000" dirty="0"/>
              <a:t> (dù, mặc dù, cho dù), </a:t>
            </a:r>
            <a:r>
              <a:rPr lang="vi-VN" sz="2000" b="1" dirty="0"/>
              <a:t>in spite of, despite</a:t>
            </a:r>
            <a:r>
              <a:rPr lang="vi-VN" sz="2000" dirty="0"/>
              <a:t> (dù, mặc dù, cho dù).</a:t>
            </a:r>
          </a:p>
          <a:p>
            <a:pPr marL="0" indent="0">
              <a:buNone/>
            </a:pPr>
            <a:r>
              <a:rPr lang="en-US" sz="2000" b="1" dirty="0"/>
              <a:t>2. </a:t>
            </a:r>
            <a:r>
              <a:rPr lang="en-US" sz="2000" b="1" dirty="0">
                <a:solidFill>
                  <a:srgbClr val="C00000"/>
                </a:solidFill>
              </a:rPr>
              <a:t>DEPENDENT</a:t>
            </a:r>
            <a:r>
              <a:rPr lang="vi-VN" sz="2000" b="1" dirty="0">
                <a:solidFill>
                  <a:srgbClr val="C00000"/>
                </a:solidFill>
              </a:rPr>
              <a:t> CLAUSES OF RESULT </a:t>
            </a:r>
            <a:r>
              <a:rPr lang="vi-VN" sz="2000" b="1" dirty="0"/>
              <a:t>(MỆNH ĐỀ TRẠNG NGỮ CHỈ KẾT QUẢ)</a:t>
            </a:r>
          </a:p>
          <a:p>
            <a:pPr marL="0" indent="0">
              <a:buNone/>
            </a:pPr>
            <a:r>
              <a:rPr lang="vi-VN" sz="2000" b="1" dirty="0"/>
              <a:t>*** Mệnh đề trạng ngữ chỉ </a:t>
            </a: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quả</a:t>
            </a:r>
            <a:r>
              <a:rPr lang="en-US" sz="2000" b="1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mệnh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vi-VN" sz="2000" dirty="0"/>
              <a:t>diễn đạt kết quà của một sự việc hoặc một hành động. Mệnh đề bắt đầu bằng</a:t>
            </a:r>
            <a:r>
              <a:rPr lang="en-US" sz="2000" dirty="0"/>
              <a:t> </a:t>
            </a:r>
            <a:r>
              <a:rPr lang="en-US" sz="2000" b="1" dirty="0"/>
              <a:t>so that/in order that</a:t>
            </a:r>
            <a:endParaRPr lang="vi-VN" sz="2000" b="1" dirty="0"/>
          </a:p>
          <a:p>
            <a:pPr marL="0" indent="0">
              <a:buNone/>
            </a:pPr>
            <a:r>
              <a:rPr lang="en-US" sz="2000" b="1" dirty="0"/>
              <a:t>3. </a:t>
            </a:r>
            <a:r>
              <a:rPr lang="en-US" sz="2000" b="1" dirty="0">
                <a:solidFill>
                  <a:srgbClr val="C00000"/>
                </a:solidFill>
              </a:rPr>
              <a:t>DEPENDENT</a:t>
            </a:r>
            <a:r>
              <a:rPr lang="vi-VN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CLAUSE OF PLACE </a:t>
            </a:r>
            <a:r>
              <a:rPr lang="en-US" sz="2000" b="1" dirty="0"/>
              <a:t>(</a:t>
            </a:r>
            <a:r>
              <a:rPr lang="vi-VN" sz="2000" b="1" dirty="0"/>
              <a:t>Mệnh đề trạng ngữ chỉ nơi chốn</a:t>
            </a:r>
            <a:r>
              <a:rPr lang="en-US" sz="2000" b="1" dirty="0"/>
              <a:t>)</a:t>
            </a:r>
          </a:p>
          <a:p>
            <a:pPr marL="0" indent="0">
              <a:buNone/>
            </a:pPr>
            <a:r>
              <a:rPr lang="vi-VN" sz="2000" b="1" dirty="0"/>
              <a:t> *** </a:t>
            </a:r>
            <a:r>
              <a:rPr lang="vi-VN" sz="2000" dirty="0"/>
              <a:t>Mệnh đề trạng ngữ chỉ nơi chốn được bắt đầu bằng </a:t>
            </a:r>
            <a:r>
              <a:rPr lang="vi-VN" sz="2000" b="1" dirty="0"/>
              <a:t>where</a:t>
            </a:r>
            <a:r>
              <a:rPr lang="vi-VN" sz="2000" dirty="0"/>
              <a:t> (nơi mà) và </a:t>
            </a:r>
            <a:r>
              <a:rPr lang="vi-VN" sz="2000" b="1" dirty="0"/>
              <a:t>wherever</a:t>
            </a:r>
            <a:r>
              <a:rPr lang="vi-VN" sz="2000" dirty="0"/>
              <a:t> (bất cứ nơi nào).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b="1" dirty="0">
                <a:solidFill>
                  <a:srgbClr val="C00000"/>
                </a:solidFill>
              </a:rPr>
              <a:t>DEPENDENT</a:t>
            </a:r>
            <a:r>
              <a:rPr lang="vi-VN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CLAUSE OF REASON </a:t>
            </a:r>
            <a:r>
              <a:rPr lang="en-US" sz="2000" b="1" dirty="0"/>
              <a:t>(</a:t>
            </a:r>
            <a:r>
              <a:rPr lang="vi-VN" sz="2000" b="1" dirty="0"/>
              <a:t>Mệnh đề chỉ trạng ngữ chỉ lý do</a:t>
            </a:r>
            <a:r>
              <a:rPr lang="en-US" sz="2000" b="1" dirty="0"/>
              <a:t>)</a:t>
            </a:r>
            <a:endParaRPr lang="vi-VN" sz="2000" dirty="0"/>
          </a:p>
          <a:p>
            <a:pPr marL="0" indent="0">
              <a:buNone/>
            </a:pPr>
            <a:r>
              <a:rPr lang="vi-VN" sz="2000" b="1" dirty="0"/>
              <a:t>*** </a:t>
            </a:r>
            <a:r>
              <a:rPr lang="vi-VN" sz="2000" dirty="0"/>
              <a:t>Mệnh đề trạng ngữ chỉ lý do thường bắt đầu bằng:</a:t>
            </a:r>
            <a:r>
              <a:rPr lang="en-US" sz="2000" dirty="0"/>
              <a:t> </a:t>
            </a:r>
            <a:r>
              <a:rPr lang="vi-VN" sz="2000" b="1" dirty="0"/>
              <a:t>Because/Since/As</a:t>
            </a:r>
            <a:endParaRPr lang="vi-VN" sz="2000" dirty="0"/>
          </a:p>
          <a:p>
            <a:pPr marL="0" indent="0">
              <a:buNone/>
            </a:pPr>
            <a:br>
              <a:rPr lang="vi-VN" sz="2000" dirty="0"/>
            </a:br>
            <a:br>
              <a:rPr lang="vi-VN" sz="2000" dirty="0"/>
            </a:br>
            <a:br>
              <a:rPr lang="vi-VN" sz="2000" dirty="0"/>
            </a:br>
            <a:br>
              <a:rPr lang="vi-VN" sz="4400" dirty="0"/>
            </a:b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08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0316CE-AE1F-44BF-9B60-39CE196051D7}"/>
              </a:ext>
            </a:extLst>
          </p:cNvPr>
          <p:cNvSpPr txBox="1"/>
          <p:nvPr/>
        </p:nvSpPr>
        <p:spPr>
          <a:xfrm>
            <a:off x="1722437" y="914400"/>
            <a:ext cx="26661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HOMEWORK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8521320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3" descr="C:\Users\Administrator\Desktop\hinh nen\hinh-nen-powerpoint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0"/>
            <a:ext cx="1254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259556" y="533400"/>
            <a:ext cx="11811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600" i="1" u="sng" dirty="0">
                <a:solidFill>
                  <a:schemeClr val="tx2"/>
                </a:solidFill>
                <a:cs typeface="Times New Roman" pitchFamily="18" charset="0"/>
              </a:rPr>
              <a:t>2. Use the correct form of phrasal verbs to fill in the blanks:</a:t>
            </a:r>
            <a:br>
              <a:rPr lang="en-US" sz="3600" i="1" u="sng" dirty="0">
                <a:solidFill>
                  <a:schemeClr val="tx2"/>
                </a:solidFill>
                <a:cs typeface="Times New Roman" pitchFamily="18" charset="0"/>
              </a:rPr>
            </a:br>
            <a:endParaRPr lang="en-US" sz="3200" i="1" u="sng" dirty="0"/>
          </a:p>
          <a:p>
            <a:endParaRPr lang="en-US" sz="3200" b="0" dirty="0"/>
          </a:p>
          <a:p>
            <a:endParaRPr lang="en-US" sz="3200" b="0" dirty="0"/>
          </a:p>
          <a:p>
            <a:r>
              <a:rPr lang="en-US" sz="3200" b="0" dirty="0"/>
              <a:t>1. After months of discussions, they finally ……………a decision.</a:t>
            </a:r>
          </a:p>
          <a:p>
            <a:r>
              <a:rPr lang="en-US" sz="3200" b="0" dirty="0"/>
              <a:t>2. You should …………….your research paper before you hand it in.</a:t>
            </a:r>
          </a:p>
          <a:p>
            <a:r>
              <a:rPr lang="en-US" sz="3200" b="0" dirty="0"/>
              <a:t>3. I woke up when my alarm clock…………….	</a:t>
            </a:r>
          </a:p>
          <a:p>
            <a:r>
              <a:rPr lang="en-US" sz="3200" b="0" dirty="0"/>
              <a:t>4. He invited many friends to the party but few of them…………. </a:t>
            </a:r>
          </a:p>
          <a:p>
            <a:r>
              <a:rPr lang="en-US" sz="3200" b="0" dirty="0"/>
              <a:t>5. She will go back to work if her mother …………….the children.</a:t>
            </a:r>
          </a:p>
          <a:p>
            <a:pPr algn="ctr"/>
            <a:r>
              <a:rPr lang="en-US" sz="2400" b="0" i="1" dirty="0">
                <a:solidFill>
                  <a:schemeClr val="tx2"/>
                </a:solidFill>
                <a:cs typeface="Times New Roman" pitchFamily="18" charset="0"/>
              </a:rPr>
              <a:t>			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227138" y="1508307"/>
            <a:ext cx="102108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0" i="1" dirty="0"/>
              <a:t>turn up  -  arrive at  -  look after  -  go off  -  go over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0B0B07-8981-4F4F-BBEE-56CA4B790FEB}"/>
              </a:ext>
            </a:extLst>
          </p:cNvPr>
          <p:cNvSpPr/>
          <p:nvPr/>
        </p:nvSpPr>
        <p:spPr>
          <a:xfrm>
            <a:off x="7513637" y="2376669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</a:rPr>
              <a:t>arrived at </a:t>
            </a:r>
            <a:endParaRPr lang="vi-V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AEE9F4-3415-414F-8ECE-99352FBA191A}"/>
              </a:ext>
            </a:extLst>
          </p:cNvPr>
          <p:cNvSpPr/>
          <p:nvPr/>
        </p:nvSpPr>
        <p:spPr>
          <a:xfrm>
            <a:off x="3055815" y="2960530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</a:rPr>
              <a:t>go over </a:t>
            </a:r>
            <a:endParaRPr lang="vi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9D8E91-D96A-4345-A6E0-8E05B3F38B28}"/>
              </a:ext>
            </a:extLst>
          </p:cNvPr>
          <p:cNvSpPr/>
          <p:nvPr/>
        </p:nvSpPr>
        <p:spPr>
          <a:xfrm>
            <a:off x="6186426" y="3453825"/>
            <a:ext cx="1555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</a:rPr>
              <a:t>went off</a:t>
            </a:r>
            <a:endParaRPr lang="vi-V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8D8EB-34D2-49FB-BFAA-E129B9E090ED}"/>
              </a:ext>
            </a:extLst>
          </p:cNvPr>
          <p:cNvSpPr/>
          <p:nvPr/>
        </p:nvSpPr>
        <p:spPr>
          <a:xfrm>
            <a:off x="9323379" y="3896557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</a:rPr>
              <a:t>turned up</a:t>
            </a:r>
            <a:endParaRPr lang="vi-V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5E6672-3327-4FE9-B864-E1AA4A757044}"/>
              </a:ext>
            </a:extLst>
          </p:cNvPr>
          <p:cNvSpPr/>
          <p:nvPr/>
        </p:nvSpPr>
        <p:spPr>
          <a:xfrm>
            <a:off x="7195657" y="437852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</a:rPr>
              <a:t>looks after </a:t>
            </a:r>
            <a:endParaRPr lang="vi-VN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436475" cy="609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When the bus stops, passengers……………….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get on 		B. get off 		C. get in		 D. get on with 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Sue was offered a job as a translator but she …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gave it away   	B. turned it down 	C. made it up 	D. filled it in 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3.If we ______wasting water , there will be a shortage of fresh water  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go out		 B. go up 		C. go in 		D. go on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 It’s dark in here. Please ….all the lights,.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Turn off		B. cut off		C. Turn on		D. Go on</a:t>
            </a:r>
          </a:p>
          <a:p>
            <a:pPr marL="0" indent="0"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670878" y="88106"/>
            <a:ext cx="7742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 i="1" u="sng" dirty="0">
                <a:cs typeface="Times New Roman" pitchFamily="18" charset="0"/>
              </a:rPr>
              <a:t>3. Choose the best answers</a:t>
            </a:r>
            <a:r>
              <a:rPr lang="en-US" sz="1800" dirty="0">
                <a:cs typeface="Times New Roman" pitchFamily="18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2636838" y="11430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19375" y="2183606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08315" y="31242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0038" y="41910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388" y="143426"/>
            <a:ext cx="120396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Ex 1. Underline the dependent clause in each sentence below. Say whether it is a dependent clause of concession (DC), of purpose (DP), of reason (DR), or of time (DT).</a:t>
            </a:r>
          </a:p>
          <a:p>
            <a:pPr algn="just" eaLnBrk="0" hangingPunct="0"/>
            <a:r>
              <a:rPr lang="en-US" sz="3200" b="0" i="1" dirty="0">
                <a:solidFill>
                  <a:srgbClr val="333333"/>
                </a:solidFill>
                <a:cs typeface="Times New Roman" pitchFamily="18" charset="0"/>
              </a:rPr>
              <a:t>  </a:t>
            </a: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1782763"/>
            <a:ext cx="109728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36837" y="2057400"/>
            <a:ext cx="542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DT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71237" y="2667000"/>
            <a:ext cx="9623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b="0" dirty="0"/>
              <a:t>→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DP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41599" y="4038600"/>
            <a:ext cx="556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DC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018837" y="4648200"/>
            <a:ext cx="11293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b="0" dirty="0"/>
              <a:t>→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DR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399837" y="5638800"/>
            <a:ext cx="9863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b="0" dirty="0"/>
              <a:t>→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DT </a:t>
            </a:r>
            <a:endParaRPr lang="en-US" sz="2400" dirty="0">
              <a:solidFill>
                <a:srgbClr val="0000CC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262063" y="2114550"/>
            <a:ext cx="4937125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761037" y="3124200"/>
            <a:ext cx="541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262063" y="4112296"/>
            <a:ext cx="34321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Straight Connector 19"/>
          <p:cNvCxnSpPr>
            <a:cxnSpLocks noChangeShapeType="1"/>
          </p:cNvCxnSpPr>
          <p:nvPr/>
        </p:nvCxnSpPr>
        <p:spPr bwMode="auto">
          <a:xfrm>
            <a:off x="6527800" y="5410200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6511119" y="5121305"/>
            <a:ext cx="43386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7669603" y="6065208"/>
            <a:ext cx="3733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152400"/>
            <a:ext cx="11191875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Ex2. Make a complex sentence from each pair of sentences. Use the subordinator provided and make any necessary changes.</a:t>
            </a:r>
            <a:r>
              <a:rPr lang="en-US" b="1" dirty="0"/>
              <a:t>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500554"/>
            <a:ext cx="116585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6685" y="1455689"/>
            <a:ext cx="11496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effectLst/>
                <a:latin typeface="Arial"/>
              </a:rPr>
              <a:t>1. The villagers are trying to learn English 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Arial"/>
              </a:rPr>
              <a:t>in order that </a:t>
            </a:r>
            <a:r>
              <a:rPr lang="en-US" sz="2800" b="0" i="0" dirty="0">
                <a:effectLst/>
                <a:latin typeface="Arial"/>
              </a:rPr>
              <a:t>they can communicate with foreign customers.</a:t>
            </a:r>
          </a:p>
          <a:p>
            <a:pPr algn="just"/>
            <a:r>
              <a:rPr lang="en-US" sz="2800" b="0" i="0" dirty="0">
                <a:effectLst/>
                <a:latin typeface="Arial"/>
              </a:rPr>
              <a:t>2. 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Arial"/>
              </a:rPr>
              <a:t>After</a:t>
            </a:r>
            <a:r>
              <a:rPr lang="en-US" sz="2800" b="0" i="0" dirty="0">
                <a:effectLst/>
                <a:latin typeface="Arial"/>
              </a:rPr>
              <a:t> we had eaten lunch, we went to Non </a:t>
            </a:r>
            <a:r>
              <a:rPr lang="en-US" sz="2800" b="0" i="0" dirty="0" err="1">
                <a:effectLst/>
                <a:latin typeface="Arial"/>
              </a:rPr>
              <a:t>Nuoc</a:t>
            </a:r>
            <a:r>
              <a:rPr lang="en-US" sz="2800" b="0" i="0" dirty="0">
                <a:effectLst/>
                <a:latin typeface="Arial"/>
              </a:rPr>
              <a:t> marble village to buy some souvenirs.</a:t>
            </a:r>
          </a:p>
          <a:p>
            <a:pPr algn="just"/>
            <a:r>
              <a:rPr lang="en-US" sz="2800" b="0" i="0" dirty="0">
                <a:effectLst/>
                <a:latin typeface="Arial"/>
              </a:rPr>
              <a:t>3. 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Arial"/>
              </a:rPr>
              <a:t>Even though </a:t>
            </a:r>
            <a:r>
              <a:rPr lang="en-US" sz="2800" b="0" i="0" dirty="0">
                <a:effectLst/>
                <a:latin typeface="Arial"/>
              </a:rPr>
              <a:t>this hand-embroidered picture was expensive, we bought it.</a:t>
            </a:r>
          </a:p>
          <a:p>
            <a:pPr algn="just"/>
            <a:r>
              <a:rPr lang="en-US" sz="2800" b="0" i="0" dirty="0">
                <a:effectLst/>
                <a:latin typeface="Arial"/>
              </a:rPr>
              <a:t>4. This department store is an attraction in my city 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Arial"/>
              </a:rPr>
              <a:t>because</a:t>
            </a:r>
            <a:r>
              <a:rPr lang="en-US" sz="2800" b="0" i="0" dirty="0">
                <a:effectLst/>
                <a:latin typeface="Arial"/>
              </a:rPr>
              <a:t> the products are of good quality.</a:t>
            </a:r>
          </a:p>
          <a:p>
            <a:pPr algn="just"/>
            <a:r>
              <a:rPr lang="en-US" sz="2800" b="0" i="0" dirty="0">
                <a:effectLst/>
                <a:latin typeface="Arial"/>
              </a:rPr>
              <a:t>5. This is called a </a:t>
            </a:r>
            <a:r>
              <a:rPr lang="en-US" sz="2800" b="0" i="0" dirty="0" err="1">
                <a:effectLst/>
                <a:latin typeface="Arial"/>
              </a:rPr>
              <a:t>Chuong</a:t>
            </a:r>
            <a:r>
              <a:rPr lang="en-US" sz="2800" b="0" i="0" dirty="0">
                <a:effectLst/>
                <a:latin typeface="Arial"/>
              </a:rPr>
              <a:t> conical hat 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Arial"/>
              </a:rPr>
              <a:t>since</a:t>
            </a:r>
            <a:r>
              <a:rPr lang="en-US" sz="2800" b="0" i="0" dirty="0">
                <a:effectLst/>
                <a:latin typeface="Arial"/>
              </a:rPr>
              <a:t> it was made in </a:t>
            </a:r>
            <a:r>
              <a:rPr lang="en-US" sz="2800" b="0" i="0" dirty="0" err="1">
                <a:effectLst/>
                <a:latin typeface="Arial"/>
              </a:rPr>
              <a:t>Chuong</a:t>
            </a:r>
            <a:r>
              <a:rPr lang="en-US" sz="2800" b="0" i="0" dirty="0">
                <a:effectLst/>
                <a:latin typeface="Arial"/>
              </a:rPr>
              <a:t> village.</a:t>
            </a:r>
          </a:p>
        </p:txBody>
      </p:sp>
    </p:spTree>
    <p:extLst>
      <p:ext uri="{BB962C8B-B14F-4D97-AF65-F5344CB8AC3E}">
        <p14:creationId xmlns:p14="http://schemas.microsoft.com/office/powerpoint/2010/main" val="55346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2" descr="C:\Users\Administrator\Desktop\hinh nen\53333064f4c6a43082b10f9f89f74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45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2300" y="1295400"/>
            <a:ext cx="10734675" cy="1628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srgbClr val="AC6B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PHRASAL VERBS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3" descr="C:\Users\Administrator\Desktop\hinh nen\58a27ee706a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C:\Users\Administrator\Desktop\phrasalook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81000"/>
            <a:ext cx="9677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7" y="76200"/>
            <a:ext cx="12009438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Ex 3. Read this part of the conversation from GETTING STARTED. Pay attention to the underlined part and answer the questions.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4237" y="12192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1. set up: start something (a business, an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Arial"/>
              </a:rPr>
              <a:t>organisation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, etc.)</a:t>
            </a:r>
          </a:p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take over: take control of something (a business, an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Arial"/>
              </a:rPr>
              <a:t>organisation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, etc.)</a:t>
            </a:r>
          </a:p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2. No, the individual words in the verb phrase do not help with comprehension. This is why they are sometimes considered difficult.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9" y="1311200"/>
            <a:ext cx="11383214" cy="49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6275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610350" y="1268413"/>
            <a:ext cx="5484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rial" charset="0"/>
              </a:rPr>
              <a:t>:</a:t>
            </a:r>
            <a:endParaRPr lang="en-US" sz="3600"/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430211" y="244229"/>
            <a:ext cx="2987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I- </a:t>
            </a:r>
            <a:r>
              <a:rPr lang="en-US" sz="2800" u="sng" dirty="0">
                <a:cs typeface="Times New Roman" pitchFamily="18" charset="0"/>
              </a:rPr>
              <a:t>DEFINITION:</a:t>
            </a:r>
          </a:p>
        </p:txBody>
      </p:sp>
      <p:cxnSp>
        <p:nvCxnSpPr>
          <p:cNvPr id="4" name="Straight Arrow Connector 3"/>
          <p:cNvCxnSpPr>
            <a:endCxn id="7" idx="0"/>
          </p:cNvCxnSpPr>
          <p:nvPr/>
        </p:nvCxnSpPr>
        <p:spPr bwMode="auto">
          <a:xfrm flipH="1">
            <a:off x="1924049" y="2357438"/>
            <a:ext cx="2259013" cy="84296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1417638" y="4419600"/>
            <a:ext cx="10363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000"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02962" y="1777206"/>
            <a:ext cx="8030550" cy="646113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Verb   +   Particle (s) = Phrasal verb </a:t>
            </a:r>
          </a:p>
          <a:p>
            <a:pPr>
              <a:defRPr/>
            </a:pP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122237" y="3200400"/>
            <a:ext cx="3603625" cy="25415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Preposition:</a:t>
            </a:r>
          </a:p>
          <a:p>
            <a:pPr>
              <a:defRPr/>
            </a:pPr>
            <a:r>
              <a:rPr lang="en-US" sz="3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on, in, at, after, off, with, about... </a:t>
            </a:r>
            <a:endParaRPr lang="en-US" sz="3600" b="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 bwMode="auto">
          <a:xfrm>
            <a:off x="4183062" y="3200400"/>
            <a:ext cx="3249612" cy="2590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Adverb:  </a:t>
            </a:r>
            <a:r>
              <a:rPr lang="en-US" sz="3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over, up, down, into, away...</a:t>
            </a:r>
            <a:endParaRPr lang="en-US" sz="3600" b="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 bwMode="auto">
          <a:xfrm>
            <a:off x="7840662" y="3352800"/>
            <a:ext cx="4419600" cy="24384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Go:</a:t>
            </a:r>
          </a:p>
          <a:p>
            <a:pPr>
              <a:defRPr/>
            </a:pPr>
            <a:r>
              <a:rPr lang="en-US" sz="36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 away, go on, go over, go off, go down with, go in for ...</a:t>
            </a:r>
          </a:p>
        </p:txBody>
      </p:sp>
      <p:cxnSp>
        <p:nvCxnSpPr>
          <p:cNvPr id="24" name="Straight Arrow Connector 23"/>
          <p:cNvCxnSpPr>
            <a:endCxn id="22" idx="0"/>
          </p:cNvCxnSpPr>
          <p:nvPr/>
        </p:nvCxnSpPr>
        <p:spPr bwMode="auto">
          <a:xfrm>
            <a:off x="4030662" y="2409825"/>
            <a:ext cx="1776412" cy="7905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9631362" y="2409825"/>
            <a:ext cx="0" cy="99536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579438" y="685800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cs typeface="Times New Roman" pitchFamily="18" charset="0"/>
              </a:rPr>
              <a:t>1- </a:t>
            </a:r>
            <a:r>
              <a:rPr lang="en-US" sz="3200" i="1" u="sng" dirty="0">
                <a:cs typeface="Times New Roman" pitchFamily="18" charset="0"/>
              </a:rPr>
              <a:t>Form</a:t>
            </a:r>
            <a:r>
              <a:rPr lang="en-US" sz="3200" u="sng" dirty="0"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" grpId="0" animBg="1"/>
      <p:bldP spid="7" grpId="0" animBg="1"/>
      <p:bldP spid="22" grpId="0" animBg="1"/>
      <p:bldP spid="23" grpId="0" animBg="1"/>
      <p:bldP spid="6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12436475" cy="6858000"/>
          </a:xfr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92125" y="435114"/>
            <a:ext cx="3287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i="1" dirty="0"/>
              <a:t>2- </a:t>
            </a:r>
            <a:r>
              <a:rPr lang="en-US" sz="4000" i="1" u="sng" dirty="0"/>
              <a:t>Meaning:</a:t>
            </a:r>
          </a:p>
        </p:txBody>
      </p:sp>
      <p:pic>
        <p:nvPicPr>
          <p:cNvPr id="6150" name="Picture 6" descr="C:\Users\Administrato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1828800"/>
            <a:ext cx="2009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Alternate Process 7"/>
          <p:cNvSpPr>
            <a:spLocks noChangeArrowheads="1"/>
          </p:cNvSpPr>
          <p:nvPr/>
        </p:nvSpPr>
        <p:spPr bwMode="auto">
          <a:xfrm>
            <a:off x="76199" y="1905000"/>
            <a:ext cx="2865438" cy="1968500"/>
          </a:xfrm>
          <a:prstGeom prst="flowChartAlternateProcess">
            <a:avLst/>
          </a:prstGeom>
          <a:solidFill>
            <a:srgbClr val="ADF1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Meaning of MAIN VERB</a:t>
            </a:r>
          </a:p>
        </p:txBody>
      </p:sp>
      <p:sp>
        <p:nvSpPr>
          <p:cNvPr id="9" name="Flowchart: Alternate Process 8"/>
          <p:cNvSpPr>
            <a:spLocks noChangeArrowheads="1"/>
          </p:cNvSpPr>
          <p:nvPr/>
        </p:nvSpPr>
        <p:spPr bwMode="auto">
          <a:xfrm>
            <a:off x="4002088" y="1905000"/>
            <a:ext cx="2917825" cy="1892300"/>
          </a:xfrm>
          <a:prstGeom prst="flowChartAlternateProcess">
            <a:avLst/>
          </a:prstGeom>
          <a:solidFill>
            <a:srgbClr val="ADF1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Meaning of PARTICLE</a:t>
            </a:r>
          </a:p>
        </p:txBody>
      </p:sp>
      <p:sp>
        <p:nvSpPr>
          <p:cNvPr id="10" name="Flowchart: Alternate Process 9"/>
          <p:cNvSpPr>
            <a:spLocks noChangeArrowheads="1"/>
          </p:cNvSpPr>
          <p:nvPr/>
        </p:nvSpPr>
        <p:spPr bwMode="auto">
          <a:xfrm>
            <a:off x="9248775" y="1905000"/>
            <a:ext cx="3146425" cy="1906588"/>
          </a:xfrm>
          <a:prstGeom prst="flowChartAlternateProcess">
            <a:avLst/>
          </a:prstGeom>
          <a:solidFill>
            <a:srgbClr val="ADF1D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Meaning of PHRASAL VERB</a:t>
            </a:r>
          </a:p>
        </p:txBody>
      </p:sp>
      <p:sp>
        <p:nvSpPr>
          <p:cNvPr id="2" name="Plus 1"/>
          <p:cNvSpPr/>
          <p:nvPr/>
        </p:nvSpPr>
        <p:spPr bwMode="auto">
          <a:xfrm>
            <a:off x="3017837" y="2432050"/>
            <a:ext cx="914400" cy="914400"/>
          </a:xfrm>
          <a:prstGeom prst="mathPlus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1772</Words>
  <Application>Microsoft Office PowerPoint</Application>
  <PresentationFormat>Custom</PresentationFormat>
  <Paragraphs>193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Impact</vt:lpstr>
      <vt:lpstr>OpenSans</vt:lpstr>
      <vt:lpstr>Times New Roman</vt:lpstr>
      <vt:lpstr>Wingdings</vt:lpstr>
      <vt:lpstr>Default Design</vt:lpstr>
      <vt:lpstr>PowerPoint Presentation</vt:lpstr>
      <vt:lpstr>Grammar </vt:lpstr>
      <vt:lpstr>PowerPoint Presentation</vt:lpstr>
      <vt:lpstr>Ex2. Make a complex sentence from each pair of sentences. Use the subordinator provided and make any necessary changes.  </vt:lpstr>
      <vt:lpstr>PowerPoint Presentation</vt:lpstr>
      <vt:lpstr>PowerPoint Presentation</vt:lpstr>
      <vt:lpstr>Ex 3. Read this part of the conversation from GETTING STARTED. Pay attention to the underlined part and answer the questions.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 4. Match the phrasal verbs in A with their meaning in B. </vt:lpstr>
      <vt:lpstr>Ex 5.   Complete each sentence using the correct form of a phrasal verb in 4. You don't need to use all the verbs.</vt:lpstr>
      <vt:lpstr>6. Complete the second sentence so that it has a similar meaning to the first sentence, using the word given.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404</cp:revision>
  <cp:lastPrinted>2018-02-25T12:51:13Z</cp:lastPrinted>
  <dcterms:created xsi:type="dcterms:W3CDTF">2018-01-10T12:35:35Z</dcterms:created>
  <dcterms:modified xsi:type="dcterms:W3CDTF">2021-09-12T14:36:20Z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