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7" r:id="rId3"/>
    <p:sldId id="258" r:id="rId4"/>
    <p:sldId id="259" r:id="rId5"/>
    <p:sldId id="260" r:id="rId6"/>
    <p:sldId id="261" r:id="rId7"/>
    <p:sldId id="262" r:id="rId8"/>
    <p:sldId id="289" r:id="rId9"/>
    <p:sldId id="263" r:id="rId10"/>
    <p:sldId id="264" r:id="rId11"/>
    <p:sldId id="265" r:id="rId12"/>
    <p:sldId id="266"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90" r:id="rId26"/>
    <p:sldId id="280" r:id="rId27"/>
    <p:sldId id="281" r:id="rId28"/>
    <p:sldId id="282" r:id="rId29"/>
    <p:sldId id="283" r:id="rId30"/>
    <p:sldId id="285" r:id="rId31"/>
    <p:sldId id="286" r:id="rId32"/>
  </p:sldIdLst>
  <p:sldSz cx="9144000" cy="6858000" type="screen4x3"/>
  <p:notesSz cx="6858000" cy="9144000"/>
  <p:custDataLst>
    <p:tags r:id="rId3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D8A167-26CB-422C-A837-461799376E88}" type="datetimeFigureOut">
              <a:rPr lang="en-US" smtClean="0"/>
              <a:t>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6EAC89-68C1-4768-968A-30FD0586EFD0}" type="slidenum">
              <a:rPr lang="en-US" smtClean="0"/>
              <a:t>‹#›</a:t>
            </a:fld>
            <a:endParaRPr lang="en-US"/>
          </a:p>
        </p:txBody>
      </p:sp>
    </p:spTree>
    <p:extLst>
      <p:ext uri="{BB962C8B-B14F-4D97-AF65-F5344CB8AC3E}">
        <p14:creationId xmlns:p14="http://schemas.microsoft.com/office/powerpoint/2010/main" val="349529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6EAC89-68C1-4768-968A-30FD0586EFD0}" type="slidenum">
              <a:rPr lang="en-US" smtClean="0"/>
              <a:t>7</a:t>
            </a:fld>
            <a:endParaRPr lang="en-US"/>
          </a:p>
        </p:txBody>
      </p:sp>
    </p:spTree>
    <p:extLst>
      <p:ext uri="{BB962C8B-B14F-4D97-AF65-F5344CB8AC3E}">
        <p14:creationId xmlns:p14="http://schemas.microsoft.com/office/powerpoint/2010/main" val="233398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B5C6358-7268-4E17-B0AB-3608466BCF9C}" type="datetimeFigureOut">
              <a:rPr lang="vi-VN" smtClean="0"/>
              <a:t>04/01/2020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187418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B5C6358-7268-4E17-B0AB-3608466BCF9C}" type="datetimeFigureOut">
              <a:rPr lang="vi-VN" smtClean="0"/>
              <a:t>04/01/2020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934675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B5C6358-7268-4E17-B0AB-3608466BCF9C}" type="datetimeFigureOut">
              <a:rPr lang="vi-VN" smtClean="0"/>
              <a:t>04/01/2020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70810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grpSp>
      <p:sp>
        <p:nvSpPr>
          <p:cNvPr id="89100" name="Rectangle 12"/>
          <p:cNvSpPr>
            <a:spLocks noGrp="1" noChangeArrowheads="1"/>
          </p:cNvSpPr>
          <p:nvPr>
            <p:ph type="ctrTitle"/>
          </p:nvPr>
        </p:nvSpPr>
        <p:spPr>
          <a:xfrm>
            <a:off x="685800" y="1219200"/>
            <a:ext cx="7772400" cy="1933575"/>
          </a:xfrm>
        </p:spPr>
        <p:txBody>
          <a:bodyPr anchor="b"/>
          <a:lstStyle>
            <a:lvl1pPr>
              <a:defRPr/>
            </a:lvl1pPr>
          </a:lstStyle>
          <a:p>
            <a:r>
              <a:rPr lang="en-US"/>
              <a:t>Click to edit Master title style</a:t>
            </a:r>
          </a:p>
        </p:txBody>
      </p:sp>
      <p:sp>
        <p:nvSpPr>
          <p:cNvPr id="89101" name="Rectangle 13"/>
          <p:cNvSpPr>
            <a:spLocks noGrp="1" noChangeArrowheads="1"/>
          </p:cNvSpPr>
          <p:nvPr>
            <p:ph type="subTitle" idx="1"/>
          </p:nvPr>
        </p:nvSpPr>
        <p:spPr>
          <a:xfrm>
            <a:off x="2057400" y="3505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E82D679B-49CF-45FC-A4B3-45DDE151C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307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2510B06-9DE4-40B6-9B47-80DB931CD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299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F6069D-B2A9-4934-ABA0-11FEB3ED58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65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EF966C2-B7C6-4A54-9E1F-CA3DDEB11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840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FBFB91-1547-4620-A383-1B4E396D3B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96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F3FCCE8A-A4EE-4069-B472-64B53FC88A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67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717DEA5-9AAE-4370-A510-24F5E5E8C1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7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6849BFE-477B-477C-A52F-416A2FF767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23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B5C6358-7268-4E17-B0AB-3608466BCF9C}" type="datetimeFigureOut">
              <a:rPr lang="vi-VN" smtClean="0"/>
              <a:t>04/01/2020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18551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C8CFFF-C67A-446A-AD17-E9F27782B5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999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B665866-0F4C-48B5-AB65-EEF465D1D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12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61740A2-2CE4-4AEA-98E6-2EBCA69F72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742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C3F776F-838B-4288-98E2-FE8B6E6229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80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5C6358-7268-4E17-B0AB-3608466BCF9C}" type="datetimeFigureOut">
              <a:rPr lang="vi-VN" smtClean="0"/>
              <a:t>04/01/2020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382353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B5C6358-7268-4E17-B0AB-3608466BCF9C}" type="datetimeFigureOut">
              <a:rPr lang="vi-VN" smtClean="0"/>
              <a:t>04/01/2020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770364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B5C6358-7268-4E17-B0AB-3608466BCF9C}" type="datetimeFigureOut">
              <a:rPr lang="vi-VN" smtClean="0"/>
              <a:t>04/01/2020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2370852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B5C6358-7268-4E17-B0AB-3608466BCF9C}" type="datetimeFigureOut">
              <a:rPr lang="vi-VN" smtClean="0"/>
              <a:t>04/01/2020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365993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C6358-7268-4E17-B0AB-3608466BCF9C}" type="datetimeFigureOut">
              <a:rPr lang="vi-VN" smtClean="0"/>
              <a:t>04/01/2020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211862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5C6358-7268-4E17-B0AB-3608466BCF9C}" type="datetimeFigureOut">
              <a:rPr lang="vi-VN" smtClean="0"/>
              <a:t>04/01/2020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186740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5C6358-7268-4E17-B0AB-3608466BCF9C}" type="datetimeFigureOut">
              <a:rPr lang="vi-VN" smtClean="0"/>
              <a:t>04/01/2020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720867E-C467-424B-A9CF-5DCB1DBBA479}" type="slidenum">
              <a:rPr lang="vi-VN" smtClean="0"/>
              <a:t>‹#›</a:t>
            </a:fld>
            <a:endParaRPr lang="vi-VN"/>
          </a:p>
        </p:txBody>
      </p:sp>
    </p:spTree>
    <p:extLst>
      <p:ext uri="{BB962C8B-B14F-4D97-AF65-F5344CB8AC3E}">
        <p14:creationId xmlns:p14="http://schemas.microsoft.com/office/powerpoint/2010/main" val="65912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C6358-7268-4E17-B0AB-3608466BCF9C}" type="datetimeFigureOut">
              <a:rPr lang="vi-VN" smtClean="0"/>
              <a:t>04/01/2020</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0867E-C467-424B-A9CF-5DCB1DBBA479}" type="slidenum">
              <a:rPr lang="vi-VN" smtClean="0"/>
              <a:t>‹#›</a:t>
            </a:fld>
            <a:endParaRPr lang="vi-VN"/>
          </a:p>
        </p:txBody>
      </p:sp>
    </p:spTree>
    <p:extLst>
      <p:ext uri="{BB962C8B-B14F-4D97-AF65-F5344CB8AC3E}">
        <p14:creationId xmlns:p14="http://schemas.microsoft.com/office/powerpoint/2010/main" val="164392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99CC00"/>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8073"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US">
              <a:solidFill>
                <a:srgbClr val="000000"/>
              </a:solidFill>
            </a:endParaRPr>
          </a:p>
        </p:txBody>
      </p:sp>
      <p:sp>
        <p:nvSpPr>
          <p:cNvPr id="8807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88075"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D984654-6503-4E76-808B-5F912F70E9A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3426329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4.pn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video" Target="file:///D:\GVG\Song%20nuoc%20Ca%20Mau\T&#195;&#172;nh%20Anh%20B&#195;&#161;n%20Chi&#225;&#186;&#191;u%20-%20&#195;&#353;t%20Tr&#195;&#160;%20&#195;&#8221;n%20-%20YouTube.wmv" TargetMode="Externa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3.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endParaRPr lang="vi-VN" smtClean="0"/>
          </a:p>
        </p:txBody>
      </p:sp>
      <p:pic>
        <p:nvPicPr>
          <p:cNvPr id="20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15888"/>
            <a:ext cx="8928100" cy="6626225"/>
          </a:xfrm>
        </p:spPr>
      </p:pic>
      <p:sp>
        <p:nvSpPr>
          <p:cNvPr id="7" name="Rectangle 6"/>
          <p:cNvSpPr/>
          <p:nvPr/>
        </p:nvSpPr>
        <p:spPr>
          <a:xfrm>
            <a:off x="2038674" y="1412776"/>
            <a:ext cx="5581914" cy="677108"/>
          </a:xfrm>
          <a:prstGeom prst="rect">
            <a:avLst/>
          </a:prstGeom>
          <a:noFill/>
        </p:spPr>
        <p:txBody>
          <a:bodyPr wrap="none">
            <a:spAutoFit/>
          </a:bodyPr>
          <a:lstStyle/>
          <a:p>
            <a:pPr algn="ctr">
              <a:defRPr/>
            </a:pPr>
            <a:r>
              <a:rPr lang="en-US" sz="3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Trường THCS </a:t>
            </a:r>
            <a:r>
              <a:rPr lang="en-US" sz="38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Đức</a:t>
            </a:r>
            <a:r>
              <a:rPr lang="en-US" sz="3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8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Giang</a:t>
            </a:r>
            <a:endParaRPr lang="en-US" sz="3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8" name="Rectangle 7"/>
          <p:cNvSpPr/>
          <p:nvPr/>
        </p:nvSpPr>
        <p:spPr>
          <a:xfrm>
            <a:off x="1744821" y="3948873"/>
            <a:ext cx="5409109"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GV: </a:t>
            </a:r>
            <a:r>
              <a:rPr lang="en-US" sz="36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Nguyễn</a:t>
            </a:r>
            <a:r>
              <a:rPr lang="en-US"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Thị</a:t>
            </a:r>
            <a:r>
              <a:rPr lang="en-US"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Thu </a:t>
            </a:r>
            <a:r>
              <a:rPr lang="en-US" sz="36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Hiền</a:t>
            </a:r>
            <a:endPar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9" name="Rectangle 8"/>
          <p:cNvSpPr/>
          <p:nvPr/>
        </p:nvSpPr>
        <p:spPr>
          <a:xfrm>
            <a:off x="1619672" y="2947591"/>
            <a:ext cx="5184576" cy="769441"/>
          </a:xfrm>
          <a:prstGeom prst="rect">
            <a:avLst/>
          </a:prstGeom>
          <a:noFill/>
        </p:spPr>
        <p:txBody>
          <a:bodyPr wrap="square">
            <a:spAutoFit/>
          </a:bodyPr>
          <a:lstStyle/>
          <a:p>
            <a:pPr algn="ctr">
              <a:defRPr/>
            </a:pPr>
            <a:r>
              <a:rPr lang="en-US" sz="44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Môn</a:t>
            </a:r>
            <a:r>
              <a:rPr lang="en-US" sz="4400" b="1">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400" b="1"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Ngữ văn </a:t>
            </a:r>
            <a:r>
              <a:rPr lang="en-US" sz="44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6</a:t>
            </a:r>
          </a:p>
        </p:txBody>
      </p:sp>
    </p:spTree>
    <p:extLst>
      <p:ext uri="{BB962C8B-B14F-4D97-AF65-F5344CB8AC3E}">
        <p14:creationId xmlns:p14="http://schemas.microsoft.com/office/powerpoint/2010/main" val="3615062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5" y="3573463"/>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625" y="981075"/>
            <a:ext cx="17145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4508" y="188640"/>
            <a:ext cx="9041578" cy="584775"/>
          </a:xfrm>
          <a:prstGeom prst="rect">
            <a:avLst/>
          </a:prstGeom>
          <a:noFill/>
        </p:spPr>
        <p:txBody>
          <a:bodyPr wrap="none">
            <a:spAutoFit/>
          </a:bodyPr>
          <a:lstStyle/>
          <a:p>
            <a:pPr algn="ctr">
              <a:defRPr/>
            </a:pPr>
            <a:r>
              <a:rPr lang="en-US" sz="3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Video một đoạn Trailer phim được giới thiệu ở </a:t>
            </a:r>
            <a:r>
              <a:rPr lang="en-US" sz="32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Mỹ</a:t>
            </a:r>
            <a:endParaRPr lang="en-US" sz="3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3" name="Song of the South Trailer - Segment1(00_04_26.089-00_05_09.999) - Segment1(00_00_00.000-00_00_38.425)(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95737" y="981076"/>
            <a:ext cx="6696752" cy="5202238"/>
          </a:xfrm>
          <a:prstGeom prst="rect">
            <a:avLst/>
          </a:prstGeom>
        </p:spPr>
      </p:pic>
    </p:spTree>
    <p:extLst>
      <p:ext uri="{BB962C8B-B14F-4D97-AF65-F5344CB8AC3E}">
        <p14:creationId xmlns:p14="http://schemas.microsoft.com/office/powerpoint/2010/main" val="1414278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vi-VN" smtClean="0"/>
          </a:p>
        </p:txBody>
      </p:sp>
      <p:sp>
        <p:nvSpPr>
          <p:cNvPr id="4" name="Rectangle 3"/>
          <p:cNvSpPr/>
          <p:nvPr/>
        </p:nvSpPr>
        <p:spPr>
          <a:xfrm>
            <a:off x="3258184" y="750"/>
            <a:ext cx="3065263" cy="646331"/>
          </a:xfrm>
          <a:prstGeom prst="rect">
            <a:avLst/>
          </a:prstGeom>
          <a:noFill/>
        </p:spPr>
        <p:txBody>
          <a:bodyPr wrap="none">
            <a:spAutoFit/>
          </a:bodyPr>
          <a:lstStyle/>
          <a:p>
            <a:pPr algn="ctr">
              <a:defRPr/>
            </a:pPr>
            <a:r>
              <a:rPr lang="en-US" sz="3600" b="1"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Times New Roman" pitchFamily="18" charset="0"/>
                <a:cs typeface="Times New Roman" pitchFamily="18" charset="0"/>
              </a:rPr>
              <a:t>Giải nghĩa từ</a:t>
            </a:r>
          </a:p>
        </p:txBody>
      </p:sp>
      <p:pic>
        <p:nvPicPr>
          <p:cNvPr id="9220" name="Picture 9" descr="DSC03929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47700"/>
            <a:ext cx="4495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716338"/>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3" descr="266490249_9c2b2ecaec_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3321050"/>
            <a:ext cx="41910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323" y="6084313"/>
            <a:ext cx="2826415"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Cây mái dầm</a:t>
            </a:r>
          </a:p>
        </p:txBody>
      </p:sp>
      <p:pic>
        <p:nvPicPr>
          <p:cNvPr id="9224" name="Picture 11" descr="m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47700"/>
            <a:ext cx="4152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874568" y="2334185"/>
            <a:ext cx="2089033"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Cây đước</a:t>
            </a:r>
          </a:p>
        </p:txBody>
      </p:sp>
      <p:sp>
        <p:nvSpPr>
          <p:cNvPr id="11" name="Rectangle 10"/>
          <p:cNvSpPr/>
          <p:nvPr/>
        </p:nvSpPr>
        <p:spPr>
          <a:xfrm>
            <a:off x="4720345" y="3050736"/>
            <a:ext cx="1967206"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Mái dầm</a:t>
            </a:r>
          </a:p>
        </p:txBody>
      </p:sp>
      <p:sp>
        <p:nvSpPr>
          <p:cNvPr id="2" name="Cloud Callout 1"/>
          <p:cNvSpPr/>
          <p:nvPr/>
        </p:nvSpPr>
        <p:spPr>
          <a:xfrm>
            <a:off x="4332288" y="3321050"/>
            <a:ext cx="3263900" cy="2339975"/>
          </a:xfrm>
          <a:prstGeom prst="cloudCallout">
            <a:avLst>
              <a:gd name="adj1" fmla="val -88574"/>
              <a:gd name="adj2" fmla="val -6356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Đước là loài thực vật như thế nào? Sống ở đâu?</a:t>
            </a:r>
            <a:endParaRPr lang="vi-VN" sz="2800" dirty="0">
              <a:solidFill>
                <a:schemeClr val="tx1"/>
              </a:solidFill>
              <a:latin typeface="Times New Roman" pitchFamily="18" charset="0"/>
              <a:cs typeface="Times New Roman" pitchFamily="18" charset="0"/>
            </a:endParaRPr>
          </a:p>
        </p:txBody>
      </p:sp>
      <p:sp>
        <p:nvSpPr>
          <p:cNvPr id="12" name="Cloud Callout 11"/>
          <p:cNvSpPr/>
          <p:nvPr/>
        </p:nvSpPr>
        <p:spPr>
          <a:xfrm>
            <a:off x="5703888" y="4329113"/>
            <a:ext cx="3263900" cy="2339975"/>
          </a:xfrm>
          <a:prstGeom prst="cloudCallout">
            <a:avLst>
              <a:gd name="adj1" fmla="val -89952"/>
              <a:gd name="adj2" fmla="val 2226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Hãy phân biệt mái dầm và cây mái dầm?</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10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grpId="1" nodeType="click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ppt_x"/>
                                          </p:val>
                                        </p:tav>
                                      </p:tavLst>
                                    </p:anim>
                                    <p:anim calcmode="lin" valueType="num">
                                      <p:cBhvr additive="base">
                                        <p:cTn id="23" dur="500"/>
                                        <p:tgtEl>
                                          <p:spTgt spid="2"/>
                                        </p:tgtEl>
                                        <p:attrNameLst>
                                          <p:attrName>ppt_y</p:attrName>
                                        </p:attrNameLst>
                                      </p:cBhvr>
                                      <p:tavLst>
                                        <p:tav tm="0">
                                          <p:val>
                                            <p:strVal val="ppt_y"/>
                                          </p:val>
                                        </p:tav>
                                        <p:tav tm="100000">
                                          <p:val>
                                            <p:strVal val="1+ppt_h/2"/>
                                          </p:val>
                                        </p:tav>
                                      </p:tavLst>
                                    </p:anim>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grpId="1" nodeType="clickEffect">
                                  <p:stCondLst>
                                    <p:cond delay="0"/>
                                  </p:stCondLst>
                                  <p:childTnLst>
                                    <p:anim calcmode="lin" valueType="num">
                                      <p:cBhvr additive="base">
                                        <p:cTn id="34" dur="500"/>
                                        <p:tgtEl>
                                          <p:spTgt spid="12"/>
                                        </p:tgtEl>
                                        <p:attrNameLst>
                                          <p:attrName>ppt_x</p:attrName>
                                        </p:attrNameLst>
                                      </p:cBhvr>
                                      <p:tavLst>
                                        <p:tav tm="0">
                                          <p:val>
                                            <p:strVal val="ppt_x"/>
                                          </p:val>
                                        </p:tav>
                                        <p:tav tm="100000">
                                          <p:val>
                                            <p:strVal val="ppt_x"/>
                                          </p:val>
                                        </p:tav>
                                      </p:tavLst>
                                    </p:anim>
                                    <p:anim calcmode="lin" valueType="num">
                                      <p:cBhvr additive="base">
                                        <p:cTn id="35" dur="500"/>
                                        <p:tgtEl>
                                          <p:spTgt spid="12"/>
                                        </p:tgtEl>
                                        <p:attrNameLst>
                                          <p:attrName>ppt_y</p:attrName>
                                        </p:attrNameLst>
                                      </p:cBhvr>
                                      <p:tavLst>
                                        <p:tav tm="0">
                                          <p:val>
                                            <p:strVal val="ppt_y"/>
                                          </p:val>
                                        </p:tav>
                                        <p:tav tm="100000">
                                          <p:val>
                                            <p:strVal val="1+ppt_h/2"/>
                                          </p:val>
                                        </p:tav>
                                      </p:tavLst>
                                    </p:anim>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9222"/>
                                        </p:tgtEl>
                                        <p:attrNameLst>
                                          <p:attrName>style.visibility</p:attrName>
                                        </p:attrNameLst>
                                      </p:cBhvr>
                                      <p:to>
                                        <p:strVal val="visible"/>
                                      </p:to>
                                    </p:set>
                                    <p:anim calcmode="lin" valueType="num">
                                      <p:cBhvr additive="base">
                                        <p:cTn id="41" dur="500" fill="hold"/>
                                        <p:tgtEl>
                                          <p:spTgt spid="9222"/>
                                        </p:tgtEl>
                                        <p:attrNameLst>
                                          <p:attrName>ppt_x</p:attrName>
                                        </p:attrNameLst>
                                      </p:cBhvr>
                                      <p:tavLst>
                                        <p:tav tm="0">
                                          <p:val>
                                            <p:strVal val="#ppt_x"/>
                                          </p:val>
                                        </p:tav>
                                        <p:tav tm="100000">
                                          <p:val>
                                            <p:strVal val="#ppt_x"/>
                                          </p:val>
                                        </p:tav>
                                      </p:tavLst>
                                    </p:anim>
                                    <p:anim calcmode="lin" valueType="num">
                                      <p:cBhvr additive="base">
                                        <p:cTn id="42" dur="500" fill="hold"/>
                                        <p:tgtEl>
                                          <p:spTgt spid="92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220"/>
                                        </p:tgtEl>
                                        <p:attrNameLst>
                                          <p:attrName>style.visibility</p:attrName>
                                        </p:attrNameLst>
                                      </p:cBhvr>
                                      <p:to>
                                        <p:strVal val="visible"/>
                                      </p:to>
                                    </p:set>
                                    <p:anim calcmode="lin" valueType="num">
                                      <p:cBhvr additive="base">
                                        <p:cTn id="45" dur="500" fill="hold"/>
                                        <p:tgtEl>
                                          <p:spTgt spid="9220"/>
                                        </p:tgtEl>
                                        <p:attrNameLst>
                                          <p:attrName>ppt_x</p:attrName>
                                        </p:attrNameLst>
                                      </p:cBhvr>
                                      <p:tavLst>
                                        <p:tav tm="0">
                                          <p:val>
                                            <p:strVal val="#ppt_x"/>
                                          </p:val>
                                        </p:tav>
                                        <p:tav tm="100000">
                                          <p:val>
                                            <p:strVal val="#ppt_x"/>
                                          </p:val>
                                        </p:tav>
                                      </p:tavLst>
                                    </p:anim>
                                    <p:anim calcmode="lin" valueType="num">
                                      <p:cBhvr additive="base">
                                        <p:cTn id="46" dur="500" fill="hold"/>
                                        <p:tgtEl>
                                          <p:spTgt spid="922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221"/>
                                        </p:tgtEl>
                                        <p:attrNameLst>
                                          <p:attrName>style.visibility</p:attrName>
                                        </p:attrNameLst>
                                      </p:cBhvr>
                                      <p:to>
                                        <p:strVal val="visible"/>
                                      </p:to>
                                    </p:set>
                                    <p:anim calcmode="lin" valueType="num">
                                      <p:cBhvr additive="base">
                                        <p:cTn id="49" dur="500" fill="hold"/>
                                        <p:tgtEl>
                                          <p:spTgt spid="9221"/>
                                        </p:tgtEl>
                                        <p:attrNameLst>
                                          <p:attrName>ppt_x</p:attrName>
                                        </p:attrNameLst>
                                      </p:cBhvr>
                                      <p:tavLst>
                                        <p:tav tm="0">
                                          <p:val>
                                            <p:strVal val="#ppt_x"/>
                                          </p:val>
                                        </p:tav>
                                        <p:tav tm="100000">
                                          <p:val>
                                            <p:strVal val="#ppt_x"/>
                                          </p:val>
                                        </p:tav>
                                      </p:tavLst>
                                    </p:anim>
                                    <p:anim calcmode="lin" valueType="num">
                                      <p:cBhvr additive="base">
                                        <p:cTn id="50"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20141117-khach-tay-quang-chai-tha-luoi-o-hoi-an-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924175"/>
            <a:ext cx="4584700" cy="3938588"/>
          </a:xfrm>
          <a:noFill/>
        </p:spPr>
      </p:pic>
      <p:pic>
        <p:nvPicPr>
          <p:cNvPr id="6" name="Picture 12" descr="z300-Thuy-san-Viet-Nam4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88" y="2924175"/>
            <a:ext cx="45577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5" y="6287706"/>
            <a:ext cx="2361544" cy="584775"/>
          </a:xfrm>
          <a:prstGeom prst="rect">
            <a:avLst/>
          </a:prstGeom>
          <a:noFill/>
        </p:spPr>
        <p:txBody>
          <a:bodyPr wrap="none">
            <a:spAutoFit/>
          </a:bodyPr>
          <a:lstStyle/>
          <a:p>
            <a:pPr algn="ctr">
              <a:defRPr/>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Thuyền chài</a:t>
            </a:r>
          </a:p>
        </p:txBody>
      </p:sp>
      <p:sp>
        <p:nvSpPr>
          <p:cNvPr id="8" name="Rectangle 7"/>
          <p:cNvSpPr/>
          <p:nvPr/>
        </p:nvSpPr>
        <p:spPr>
          <a:xfrm>
            <a:off x="4615712" y="6273225"/>
            <a:ext cx="2334293" cy="584775"/>
          </a:xfrm>
          <a:prstGeom prst="rect">
            <a:avLst/>
          </a:prstGeom>
          <a:noFill/>
        </p:spPr>
        <p:txBody>
          <a:bodyPr wrap="none">
            <a:spAutoFit/>
          </a:bodyPr>
          <a:lstStyle/>
          <a:p>
            <a:pPr algn="ctr">
              <a:defRPr/>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Thuyền lưới</a:t>
            </a:r>
          </a:p>
        </p:txBody>
      </p:sp>
      <p:pic>
        <p:nvPicPr>
          <p:cNvPr id="9" name="Picture 12" descr="20122308151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9213"/>
            <a:ext cx="28670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702785" y="1398759"/>
            <a:ext cx="2953053" cy="584775"/>
          </a:xfrm>
          <a:prstGeom prst="rect">
            <a:avLst/>
          </a:prstGeom>
          <a:noFill/>
        </p:spPr>
        <p:txBody>
          <a:bodyPr wrap="none">
            <a:spAutoFit/>
          </a:bodyPr>
          <a:lstStyle/>
          <a:p>
            <a:pPr algn="ctr">
              <a:defRPr/>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Đèn măng-xông</a:t>
            </a:r>
          </a:p>
        </p:txBody>
      </p:sp>
      <p:sp>
        <p:nvSpPr>
          <p:cNvPr id="2" name="Cloud Callout 1"/>
          <p:cNvSpPr/>
          <p:nvPr/>
        </p:nvSpPr>
        <p:spPr>
          <a:xfrm>
            <a:off x="34925" y="49213"/>
            <a:ext cx="2881313" cy="2155825"/>
          </a:xfrm>
          <a:prstGeom prst="cloudCallout">
            <a:avLst>
              <a:gd name="adj1" fmla="val 62938"/>
              <a:gd name="adj2" fmla="val 482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Đèn </a:t>
            </a:r>
          </a:p>
          <a:p>
            <a:pPr algn="ctr">
              <a:defRPr/>
            </a:pPr>
            <a:r>
              <a:rPr lang="en-US" sz="2800" dirty="0">
                <a:latin typeface="Times New Roman" pitchFamily="18" charset="0"/>
                <a:cs typeface="Times New Roman" pitchFamily="18" charset="0"/>
              </a:rPr>
              <a:t>Măng-xông là gì?</a:t>
            </a:r>
            <a:endParaRPr lang="vi-VN" sz="2800" dirty="0">
              <a:latin typeface="Times New Roman" pitchFamily="18" charset="0"/>
              <a:cs typeface="Times New Roman" pitchFamily="18" charset="0"/>
            </a:endParaRPr>
          </a:p>
        </p:txBody>
      </p:sp>
      <p:sp>
        <p:nvSpPr>
          <p:cNvPr id="11" name="Cloud Callout 10"/>
          <p:cNvSpPr/>
          <p:nvPr/>
        </p:nvSpPr>
        <p:spPr>
          <a:xfrm>
            <a:off x="-22225" y="2720975"/>
            <a:ext cx="3240088" cy="2587625"/>
          </a:xfrm>
          <a:prstGeom prst="cloudCallout">
            <a:avLst>
              <a:gd name="adj1" fmla="val 62938"/>
              <a:gd name="adj2" fmla="val 4824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Phân biệt thuyền chài, thuyền lưới?</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64706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grpId="1" nodeType="clickEffect">
                                  <p:stCondLst>
                                    <p:cond delay="0"/>
                                  </p:stCondLst>
                                  <p:childTnLst>
                                    <p:anim calcmode="lin" valueType="num">
                                      <p:cBhvr additive="base">
                                        <p:cTn id="34" dur="500"/>
                                        <p:tgtEl>
                                          <p:spTgt spid="11"/>
                                        </p:tgtEl>
                                        <p:attrNameLst>
                                          <p:attrName>ppt_x</p:attrName>
                                        </p:attrNameLst>
                                      </p:cBhvr>
                                      <p:tavLst>
                                        <p:tav tm="0">
                                          <p:val>
                                            <p:strVal val="ppt_x"/>
                                          </p:val>
                                        </p:tav>
                                        <p:tav tm="100000">
                                          <p:val>
                                            <p:strVal val="ppt_x"/>
                                          </p:val>
                                        </p:tav>
                                      </p:tavLst>
                                    </p:anim>
                                    <p:anim calcmode="lin" valueType="num">
                                      <p:cBhvr additive="base">
                                        <p:cTn id="35" dur="500"/>
                                        <p:tgtEl>
                                          <p:spTgt spid="11"/>
                                        </p:tgtEl>
                                        <p:attrNameLst>
                                          <p:attrName>ppt_y</p:attrName>
                                        </p:attrNameLst>
                                      </p:cBhvr>
                                      <p:tavLst>
                                        <p:tav tm="0">
                                          <p:val>
                                            <p:strVal val="ppt_y"/>
                                          </p:val>
                                        </p:tav>
                                        <p:tav tm="100000">
                                          <p:val>
                                            <p:strVal val="1+ppt_h/2"/>
                                          </p:val>
                                        </p:tav>
                                      </p:tavLst>
                                    </p:anim>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2071688" y="763588"/>
            <a:ext cx="51816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a:solidFill>
                  <a:schemeClr val="bg1"/>
                </a:solidFill>
                <a:latin typeface="Times New Roman" pitchFamily="18" charset="0"/>
                <a:cs typeface="Times New Roman" pitchFamily="18" charset="0"/>
              </a:rPr>
              <a:t>Sông nước Cà Mau</a:t>
            </a:r>
          </a:p>
        </p:txBody>
      </p:sp>
      <p:sp>
        <p:nvSpPr>
          <p:cNvPr id="52229" name="Rectangle 5"/>
          <p:cNvSpPr>
            <a:spLocks noChangeArrowheads="1"/>
          </p:cNvSpPr>
          <p:nvPr/>
        </p:nvSpPr>
        <p:spPr bwMode="auto">
          <a:xfrm>
            <a:off x="107950" y="3106738"/>
            <a:ext cx="2520950" cy="1295400"/>
          </a:xfrm>
          <a:prstGeom prst="rect">
            <a:avLst/>
          </a:prstGeom>
          <a:solidFill>
            <a:schemeClr val="accent1">
              <a:alpha val="96077"/>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chemeClr val="bg1"/>
                </a:solidFill>
                <a:latin typeface="Times New Roman" pitchFamily="18" charset="0"/>
                <a:cs typeface="Times New Roman" pitchFamily="18" charset="0"/>
              </a:rPr>
              <a:t>(Từ đầu  -&gt; một </a:t>
            </a:r>
          </a:p>
          <a:p>
            <a:pPr algn="ctr"/>
            <a:r>
              <a:rPr lang="en-US" sz="2400">
                <a:solidFill>
                  <a:schemeClr val="bg1"/>
                </a:solidFill>
                <a:latin typeface="Times New Roman" pitchFamily="18" charset="0"/>
                <a:cs typeface="Times New Roman" pitchFamily="18" charset="0"/>
              </a:rPr>
              <a:t>màu xanh đơn điệu)</a:t>
            </a:r>
            <a:endParaRPr lang="vi-VN" sz="2400">
              <a:solidFill>
                <a:schemeClr val="bg1"/>
              </a:solidFill>
              <a:latin typeface="Times New Roman" pitchFamily="18" charset="0"/>
              <a:cs typeface="Times New Roman" pitchFamily="18" charset="0"/>
            </a:endParaRPr>
          </a:p>
          <a:p>
            <a:pPr algn="ctr"/>
            <a:endParaRPr lang="en-US">
              <a:solidFill>
                <a:srgbClr val="0000CC"/>
              </a:solidFill>
            </a:endParaRPr>
          </a:p>
        </p:txBody>
      </p:sp>
      <p:sp>
        <p:nvSpPr>
          <p:cNvPr id="52230" name="Rectangle 6"/>
          <p:cNvSpPr>
            <a:spLocks noChangeArrowheads="1"/>
          </p:cNvSpPr>
          <p:nvPr/>
        </p:nvSpPr>
        <p:spPr bwMode="auto">
          <a:xfrm>
            <a:off x="3352800" y="3182938"/>
            <a:ext cx="2514600" cy="1219200"/>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chemeClr val="bg1"/>
                </a:solidFill>
                <a:latin typeface="Times New Roman" pitchFamily="18" charset="0"/>
                <a:cs typeface="Times New Roman" pitchFamily="18" charset="0"/>
              </a:rPr>
              <a:t>(Tiếp theo -&gt; khói </a:t>
            </a:r>
          </a:p>
          <a:p>
            <a:pPr algn="ctr"/>
            <a:r>
              <a:rPr lang="en-US" sz="2400">
                <a:solidFill>
                  <a:schemeClr val="bg1"/>
                </a:solidFill>
                <a:latin typeface="Times New Roman" pitchFamily="18" charset="0"/>
                <a:cs typeface="Times New Roman" pitchFamily="18" charset="0"/>
              </a:rPr>
              <a:t>sóng ban mai)</a:t>
            </a:r>
          </a:p>
        </p:txBody>
      </p:sp>
      <p:sp>
        <p:nvSpPr>
          <p:cNvPr id="52231" name="Rectangle 7"/>
          <p:cNvSpPr>
            <a:spLocks noChangeArrowheads="1"/>
          </p:cNvSpPr>
          <p:nvPr/>
        </p:nvSpPr>
        <p:spPr bwMode="auto">
          <a:xfrm>
            <a:off x="6624638" y="3144838"/>
            <a:ext cx="23622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a:solidFill>
                  <a:schemeClr val="bg1"/>
                </a:solidFill>
                <a:latin typeface="Times New Roman" pitchFamily="18" charset="0"/>
                <a:cs typeface="Times New Roman" pitchFamily="18" charset="0"/>
              </a:rPr>
              <a:t>(Phần còn lại)</a:t>
            </a:r>
          </a:p>
        </p:txBody>
      </p:sp>
      <p:sp>
        <p:nvSpPr>
          <p:cNvPr id="13318" name="Line 10"/>
          <p:cNvSpPr>
            <a:spLocks noChangeShapeType="1"/>
          </p:cNvSpPr>
          <p:nvPr/>
        </p:nvSpPr>
        <p:spPr bwMode="auto">
          <a:xfrm flipH="1">
            <a:off x="1439863" y="1412875"/>
            <a:ext cx="3200400" cy="990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319" name="Line 11"/>
          <p:cNvSpPr>
            <a:spLocks noChangeShapeType="1"/>
          </p:cNvSpPr>
          <p:nvPr/>
        </p:nvSpPr>
        <p:spPr bwMode="auto">
          <a:xfrm>
            <a:off x="4724400" y="1412875"/>
            <a:ext cx="2971800" cy="1066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320" name="Line 12"/>
          <p:cNvSpPr>
            <a:spLocks noChangeShapeType="1"/>
          </p:cNvSpPr>
          <p:nvPr/>
        </p:nvSpPr>
        <p:spPr bwMode="auto">
          <a:xfrm flipH="1">
            <a:off x="4689475" y="1468438"/>
            <a:ext cx="0" cy="1066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2239" name="Line 15"/>
          <p:cNvSpPr>
            <a:spLocks noChangeShapeType="1"/>
          </p:cNvSpPr>
          <p:nvPr/>
        </p:nvSpPr>
        <p:spPr bwMode="auto">
          <a:xfrm>
            <a:off x="2628900" y="3813175"/>
            <a:ext cx="6858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2240" name="Line 16"/>
          <p:cNvSpPr>
            <a:spLocks noChangeShapeType="1"/>
          </p:cNvSpPr>
          <p:nvPr/>
        </p:nvSpPr>
        <p:spPr bwMode="auto">
          <a:xfrm>
            <a:off x="5918200" y="3829050"/>
            <a:ext cx="6858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 name="Rectangle 1"/>
          <p:cNvSpPr/>
          <p:nvPr/>
        </p:nvSpPr>
        <p:spPr>
          <a:xfrm>
            <a:off x="3545860" y="15093"/>
            <a:ext cx="2287807" cy="830997"/>
          </a:xfrm>
          <a:prstGeom prst="rect">
            <a:avLst/>
          </a:prstGeom>
          <a:noFill/>
        </p:spPr>
        <p:txBody>
          <a:bodyPr wrap="none">
            <a:spAutoFit/>
          </a:bodyPr>
          <a:lstStyle/>
          <a:p>
            <a:pPr algn="ctr">
              <a:defRPr/>
            </a:pPr>
            <a:r>
              <a:rPr lang="en-US" sz="4800" b="1">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mj-lt"/>
              </a:rPr>
              <a:t>-</a:t>
            </a:r>
            <a:r>
              <a:rPr lang="vi-VN" sz="4800" b="1"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mj-lt"/>
              </a:rPr>
              <a:t> </a:t>
            </a:r>
            <a:r>
              <a:rPr lang="vi-VN" sz="4800" b="1"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mj-lt"/>
              </a:rPr>
              <a:t>Bố cục</a:t>
            </a:r>
            <a:endParaRPr lang="en-US" sz="4800" b="1"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mj-lt"/>
            </a:endParaRPr>
          </a:p>
        </p:txBody>
      </p:sp>
      <p:sp>
        <p:nvSpPr>
          <p:cNvPr id="17" name="Rectangle 5"/>
          <p:cNvSpPr>
            <a:spLocks noChangeArrowheads="1"/>
          </p:cNvSpPr>
          <p:nvPr/>
        </p:nvSpPr>
        <p:spPr bwMode="auto">
          <a:xfrm>
            <a:off x="107950" y="5226050"/>
            <a:ext cx="2459038" cy="1443038"/>
          </a:xfrm>
          <a:prstGeom prst="rect">
            <a:avLst/>
          </a:prstGeom>
          <a:solidFill>
            <a:schemeClr val="accent3">
              <a:alpha val="96077"/>
            </a:schemeClr>
          </a:solidFill>
          <a:ln w="9525">
            <a:solidFill>
              <a:schemeClr val="tx1"/>
            </a:solidFill>
            <a:miter lim="800000"/>
            <a:headEnd/>
            <a:tailEnd/>
          </a:ln>
          <a:effectLst/>
        </p:spPr>
        <p:txBody>
          <a:bodyPr wrap="none" anchor="ctr"/>
          <a:lstStyle/>
          <a:p>
            <a:pPr algn="ctr">
              <a:defRPr/>
            </a:pPr>
            <a:r>
              <a:rPr lang="en-US" sz="2400" dirty="0">
                <a:latin typeface="Times New Roman" pitchFamily="18" charset="0"/>
                <a:cs typeface="Times New Roman" pitchFamily="18" charset="0"/>
              </a:rPr>
              <a:t>Ấn tượng chung</a:t>
            </a:r>
          </a:p>
          <a:p>
            <a:pPr algn="ctr">
              <a:defRPr/>
            </a:pPr>
            <a:r>
              <a:rPr lang="en-US" sz="2400" dirty="0">
                <a:latin typeface="Times New Roman" pitchFamily="18" charset="0"/>
                <a:cs typeface="Times New Roman" pitchFamily="18" charset="0"/>
              </a:rPr>
              <a:t>về toàn cảnh </a:t>
            </a:r>
          </a:p>
          <a:p>
            <a:pPr algn="ctr">
              <a:defRPr/>
            </a:pPr>
            <a:r>
              <a:rPr lang="en-US" sz="2400" dirty="0">
                <a:latin typeface="Times New Roman" pitchFamily="18" charset="0"/>
                <a:cs typeface="Times New Roman" pitchFamily="18" charset="0"/>
              </a:rPr>
              <a:t>sông nước Cà Mau</a:t>
            </a:r>
          </a:p>
        </p:txBody>
      </p:sp>
      <p:sp>
        <p:nvSpPr>
          <p:cNvPr id="18" name="Rectangle 6"/>
          <p:cNvSpPr>
            <a:spLocks noChangeArrowheads="1"/>
          </p:cNvSpPr>
          <p:nvPr/>
        </p:nvSpPr>
        <p:spPr bwMode="auto">
          <a:xfrm>
            <a:off x="3405188" y="5226050"/>
            <a:ext cx="2514600" cy="1219200"/>
          </a:xfrm>
          <a:prstGeom prst="rect">
            <a:avLst/>
          </a:prstGeom>
          <a:solidFill>
            <a:schemeClr val="accent3"/>
          </a:solidFill>
          <a:ln w="9525">
            <a:solidFill>
              <a:schemeClr val="bg1"/>
            </a:solidFill>
            <a:miter lim="800000"/>
            <a:headEnd/>
            <a:tailEnd/>
          </a:ln>
          <a:effectLst/>
        </p:spPr>
        <p:txBody>
          <a:bodyPr wrap="none" anchor="ctr"/>
          <a:lstStyle/>
          <a:p>
            <a:pPr algn="ctr">
              <a:defRPr/>
            </a:pPr>
            <a:r>
              <a:rPr lang="en-US" sz="2800" dirty="0">
                <a:latin typeface="Times New Roman" pitchFamily="18" charset="0"/>
                <a:cs typeface="Times New Roman" pitchFamily="18" charset="0"/>
              </a:rPr>
              <a:t>Cảnh sông ngòi, </a:t>
            </a:r>
          </a:p>
          <a:p>
            <a:pPr algn="ctr">
              <a:defRPr/>
            </a:pPr>
            <a:r>
              <a:rPr lang="en-US" sz="2800" dirty="0">
                <a:latin typeface="Times New Roman" pitchFamily="18" charset="0"/>
                <a:cs typeface="Times New Roman" pitchFamily="18" charset="0"/>
              </a:rPr>
              <a:t>kênh rạch</a:t>
            </a:r>
          </a:p>
        </p:txBody>
      </p:sp>
      <p:sp>
        <p:nvSpPr>
          <p:cNvPr id="19" name="Rectangle 7"/>
          <p:cNvSpPr>
            <a:spLocks noChangeArrowheads="1"/>
          </p:cNvSpPr>
          <p:nvPr/>
        </p:nvSpPr>
        <p:spPr bwMode="auto">
          <a:xfrm>
            <a:off x="6624638" y="5226050"/>
            <a:ext cx="2362200" cy="1219200"/>
          </a:xfrm>
          <a:prstGeom prst="rect">
            <a:avLst/>
          </a:prstGeom>
          <a:solidFill>
            <a:schemeClr val="accent3"/>
          </a:solidFill>
          <a:ln w="9525">
            <a:solidFill>
              <a:schemeClr val="tx1"/>
            </a:solidFill>
            <a:miter lim="800000"/>
            <a:headEnd/>
            <a:tailEnd/>
          </a:ln>
          <a:effectLst/>
        </p:spPr>
        <p:txBody>
          <a:bodyPr wrap="none" anchor="ctr"/>
          <a:lstStyle/>
          <a:p>
            <a:pPr algn="ctr">
              <a:defRPr/>
            </a:pPr>
            <a:r>
              <a:rPr lang="en-US" sz="3200" dirty="0">
                <a:latin typeface="Times New Roman" pitchFamily="18" charset="0"/>
                <a:cs typeface="Times New Roman" pitchFamily="18" charset="0"/>
              </a:rPr>
              <a:t>Cảnh chợ </a:t>
            </a:r>
          </a:p>
          <a:p>
            <a:pPr algn="ctr">
              <a:defRPr/>
            </a:pPr>
            <a:r>
              <a:rPr lang="en-US" sz="3200" dirty="0">
                <a:latin typeface="Times New Roman" pitchFamily="18" charset="0"/>
                <a:cs typeface="Times New Roman" pitchFamily="18" charset="0"/>
              </a:rPr>
              <a:t>Năm Căn</a:t>
            </a:r>
          </a:p>
        </p:txBody>
      </p:sp>
      <p:sp>
        <p:nvSpPr>
          <p:cNvPr id="4" name="Oval 3"/>
          <p:cNvSpPr/>
          <p:nvPr/>
        </p:nvSpPr>
        <p:spPr>
          <a:xfrm>
            <a:off x="971550" y="2403475"/>
            <a:ext cx="936625" cy="5937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cs typeface="Times New Roman" pitchFamily="18" charset="0"/>
              </a:rPr>
              <a:t>P 1</a:t>
            </a:r>
            <a:endParaRPr lang="vi-VN" sz="2800" b="1" dirty="0">
              <a:solidFill>
                <a:schemeClr val="tx1"/>
              </a:solidFill>
              <a:latin typeface="Times New Roman" pitchFamily="18" charset="0"/>
              <a:cs typeface="Times New Roman" pitchFamily="18" charset="0"/>
            </a:endParaRPr>
          </a:p>
        </p:txBody>
      </p:sp>
      <p:sp>
        <p:nvSpPr>
          <p:cNvPr id="21" name="Oval 20"/>
          <p:cNvSpPr/>
          <p:nvPr/>
        </p:nvSpPr>
        <p:spPr>
          <a:xfrm>
            <a:off x="4221163" y="2492375"/>
            <a:ext cx="936625" cy="5937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cs typeface="Times New Roman" pitchFamily="18" charset="0"/>
              </a:rPr>
              <a:t>P 2</a:t>
            </a:r>
            <a:endParaRPr lang="vi-VN" sz="2800" b="1" dirty="0">
              <a:solidFill>
                <a:schemeClr val="tx1"/>
              </a:solidFill>
              <a:latin typeface="Times New Roman" pitchFamily="18" charset="0"/>
              <a:cs typeface="Times New Roman" pitchFamily="18" charset="0"/>
            </a:endParaRPr>
          </a:p>
        </p:txBody>
      </p:sp>
      <p:sp>
        <p:nvSpPr>
          <p:cNvPr id="22" name="Oval 21"/>
          <p:cNvSpPr/>
          <p:nvPr/>
        </p:nvSpPr>
        <p:spPr>
          <a:xfrm>
            <a:off x="7356475" y="2479675"/>
            <a:ext cx="936625" cy="5937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cs typeface="Times New Roman" pitchFamily="18" charset="0"/>
              </a:rPr>
              <a:t>P 3</a:t>
            </a:r>
            <a:endParaRPr lang="vi-VN" sz="2800" b="1" dirty="0">
              <a:solidFill>
                <a:schemeClr val="tx1"/>
              </a:solidFill>
              <a:latin typeface="Times New Roman" pitchFamily="18" charset="0"/>
              <a:cs typeface="Times New Roman" pitchFamily="18" charset="0"/>
            </a:endParaRPr>
          </a:p>
        </p:txBody>
      </p:sp>
      <p:sp>
        <p:nvSpPr>
          <p:cNvPr id="23" name="Line 12"/>
          <p:cNvSpPr>
            <a:spLocks noChangeShapeType="1"/>
          </p:cNvSpPr>
          <p:nvPr/>
        </p:nvSpPr>
        <p:spPr bwMode="auto">
          <a:xfrm flipH="1">
            <a:off x="1368425" y="4402138"/>
            <a:ext cx="6350" cy="8239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4" name="Line 12"/>
          <p:cNvSpPr>
            <a:spLocks noChangeShapeType="1"/>
          </p:cNvSpPr>
          <p:nvPr/>
        </p:nvSpPr>
        <p:spPr bwMode="auto">
          <a:xfrm flipH="1">
            <a:off x="4595813" y="4402138"/>
            <a:ext cx="7937" cy="8239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5" name="Line 12"/>
          <p:cNvSpPr>
            <a:spLocks noChangeShapeType="1"/>
          </p:cNvSpPr>
          <p:nvPr/>
        </p:nvSpPr>
        <p:spPr bwMode="auto">
          <a:xfrm flipH="1">
            <a:off x="7740650" y="4352925"/>
            <a:ext cx="6350" cy="82391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370079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500" fill="hold"/>
                                        <p:tgtEl>
                                          <p:spTgt spid="52229"/>
                                        </p:tgtEl>
                                        <p:attrNameLst>
                                          <p:attrName>ppt_x</p:attrName>
                                        </p:attrNameLst>
                                      </p:cBhvr>
                                      <p:tavLst>
                                        <p:tav tm="0">
                                          <p:val>
                                            <p:strVal val="#ppt_x"/>
                                          </p:val>
                                        </p:tav>
                                        <p:tav tm="100000">
                                          <p:val>
                                            <p:strVal val="#ppt_x"/>
                                          </p:val>
                                        </p:tav>
                                      </p:tavLst>
                                    </p:anim>
                                    <p:anim calcmode="lin" valueType="num">
                                      <p:cBhvr additive="base">
                                        <p:cTn id="8" dur="500" fill="hold"/>
                                        <p:tgtEl>
                                          <p:spTgt spid="522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2239"/>
                                        </p:tgtEl>
                                        <p:attrNameLst>
                                          <p:attrName>style.visibility</p:attrName>
                                        </p:attrNameLst>
                                      </p:cBhvr>
                                      <p:to>
                                        <p:strVal val="visible"/>
                                      </p:to>
                                    </p:set>
                                    <p:anim calcmode="lin" valueType="num">
                                      <p:cBhvr additive="base">
                                        <p:cTn id="21" dur="500" fill="hold"/>
                                        <p:tgtEl>
                                          <p:spTgt spid="52239"/>
                                        </p:tgtEl>
                                        <p:attrNameLst>
                                          <p:attrName>ppt_x</p:attrName>
                                        </p:attrNameLst>
                                      </p:cBhvr>
                                      <p:tavLst>
                                        <p:tav tm="0">
                                          <p:val>
                                            <p:strVal val="#ppt_x"/>
                                          </p:val>
                                        </p:tav>
                                        <p:tav tm="100000">
                                          <p:val>
                                            <p:strVal val="#ppt_x"/>
                                          </p:val>
                                        </p:tav>
                                      </p:tavLst>
                                    </p:anim>
                                    <p:anim calcmode="lin" valueType="num">
                                      <p:cBhvr additive="base">
                                        <p:cTn id="22" dur="500" fill="hold"/>
                                        <p:tgtEl>
                                          <p:spTgt spid="522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ppt_x"/>
                                          </p:val>
                                        </p:tav>
                                        <p:tav tm="100000">
                                          <p:val>
                                            <p:strVal val="#ppt_x"/>
                                          </p:val>
                                        </p:tav>
                                      </p:tavLst>
                                    </p:anim>
                                    <p:anim calcmode="lin" valueType="num">
                                      <p:cBhvr additive="base">
                                        <p:cTn id="26" dur="500" fill="hold"/>
                                        <p:tgtEl>
                                          <p:spTgt spid="522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2240"/>
                                        </p:tgtEl>
                                        <p:attrNameLst>
                                          <p:attrName>style.visibility</p:attrName>
                                        </p:attrNameLst>
                                      </p:cBhvr>
                                      <p:to>
                                        <p:strVal val="visible"/>
                                      </p:to>
                                    </p:set>
                                    <p:anim calcmode="lin" valueType="num">
                                      <p:cBhvr additive="base">
                                        <p:cTn id="39" dur="500" fill="hold"/>
                                        <p:tgtEl>
                                          <p:spTgt spid="52240"/>
                                        </p:tgtEl>
                                        <p:attrNameLst>
                                          <p:attrName>ppt_x</p:attrName>
                                        </p:attrNameLst>
                                      </p:cBhvr>
                                      <p:tavLst>
                                        <p:tav tm="0">
                                          <p:val>
                                            <p:strVal val="#ppt_x"/>
                                          </p:val>
                                        </p:tav>
                                        <p:tav tm="100000">
                                          <p:val>
                                            <p:strVal val="#ppt_x"/>
                                          </p:val>
                                        </p:tav>
                                      </p:tavLst>
                                    </p:anim>
                                    <p:anim calcmode="lin" valueType="num">
                                      <p:cBhvr additive="base">
                                        <p:cTn id="40" dur="500" fill="hold"/>
                                        <p:tgtEl>
                                          <p:spTgt spid="522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231"/>
                                        </p:tgtEl>
                                        <p:attrNameLst>
                                          <p:attrName>style.visibility</p:attrName>
                                        </p:attrNameLst>
                                      </p:cBhvr>
                                      <p:to>
                                        <p:strVal val="visible"/>
                                      </p:to>
                                    </p:set>
                                    <p:anim calcmode="lin" valueType="num">
                                      <p:cBhvr additive="base">
                                        <p:cTn id="43" dur="500" fill="hold"/>
                                        <p:tgtEl>
                                          <p:spTgt spid="52231"/>
                                        </p:tgtEl>
                                        <p:attrNameLst>
                                          <p:attrName>ppt_x</p:attrName>
                                        </p:attrNameLst>
                                      </p:cBhvr>
                                      <p:tavLst>
                                        <p:tav tm="0">
                                          <p:val>
                                            <p:strVal val="#ppt_x"/>
                                          </p:val>
                                        </p:tav>
                                        <p:tav tm="100000">
                                          <p:val>
                                            <p:strVal val="#ppt_x"/>
                                          </p:val>
                                        </p:tav>
                                      </p:tavLst>
                                    </p:anim>
                                    <p:anim calcmode="lin" valueType="num">
                                      <p:cBhvr additive="base">
                                        <p:cTn id="44" dur="500" fill="hold"/>
                                        <p:tgtEl>
                                          <p:spTgt spid="522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P spid="52230" grpId="0" animBg="1"/>
      <p:bldP spid="52231" grpId="0" animBg="1"/>
      <p:bldP spid="52239" grpId="0" animBg="1"/>
      <p:bldP spid="52240" grpId="0" animBg="1"/>
      <p:bldP spid="17" grpId="0" animBg="1"/>
      <p:bldP spid="18" grpId="0" animBg="1"/>
      <p:bldP spid="19"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88913"/>
            <a:ext cx="583247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p:cNvSpPr/>
          <p:nvPr/>
        </p:nvSpPr>
        <p:spPr>
          <a:xfrm>
            <a:off x="179388" y="908050"/>
            <a:ext cx="3024187" cy="3529013"/>
          </a:xfrm>
          <a:prstGeom prst="cloudCallout">
            <a:avLst>
              <a:gd name="adj1" fmla="val 100106"/>
              <a:gd name="adj2" fmla="val -118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Quan sát lược đồ, nhận xét về địa hình, khí hậu Cà mau?</a:t>
            </a:r>
            <a:endParaRPr lang="vi-VN" sz="2800" dirty="0">
              <a:latin typeface="Times New Roman" pitchFamily="18" charset="0"/>
              <a:cs typeface="Times New Roman" pitchFamily="18" charset="0"/>
            </a:endParaRPr>
          </a:p>
        </p:txBody>
      </p:sp>
      <p:sp>
        <p:nvSpPr>
          <p:cNvPr id="8" name="Rectangle 7"/>
          <p:cNvSpPr/>
          <p:nvPr/>
        </p:nvSpPr>
        <p:spPr>
          <a:xfrm>
            <a:off x="323850" y="549275"/>
            <a:ext cx="2735263" cy="25923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Times New Roman" pitchFamily="18" charset="0"/>
                <a:cs typeface="Times New Roman" pitchFamily="18" charset="0"/>
              </a:rPr>
              <a:t>- Địa hình: đồng bằng phù sa</a:t>
            </a:r>
          </a:p>
          <a:p>
            <a:pPr marL="342900" indent="-342900" algn="just">
              <a:buFontTx/>
              <a:buChar char="-"/>
              <a:defRPr/>
            </a:pPr>
            <a:r>
              <a:rPr lang="en-US" sz="2400" dirty="0">
                <a:solidFill>
                  <a:schemeClr val="tx1"/>
                </a:solidFill>
                <a:latin typeface="Times New Roman" pitchFamily="18" charset="0"/>
                <a:cs typeface="Times New Roman" pitchFamily="18" charset="0"/>
              </a:rPr>
              <a:t>Hệ thống sông ngòi, kênh rạch chằng chịt</a:t>
            </a:r>
          </a:p>
          <a:p>
            <a:pPr marL="342900" indent="-342900" algn="just">
              <a:buFontTx/>
              <a:buChar char="-"/>
              <a:defRPr/>
            </a:pPr>
            <a:r>
              <a:rPr lang="en-US" sz="2400" dirty="0">
                <a:solidFill>
                  <a:schemeClr val="tx1"/>
                </a:solidFill>
                <a:latin typeface="Times New Roman" pitchFamily="18" charset="0"/>
                <a:cs typeface="Times New Roman" pitchFamily="18" charset="0"/>
              </a:rPr>
              <a:t>Khí hậu: Nhiệt đới ẩm, gió mùa</a:t>
            </a:r>
            <a:endParaRPr lang="vi-VN" sz="2400" dirty="0">
              <a:solidFill>
                <a:schemeClr val="tx1"/>
              </a:solidFill>
              <a:latin typeface="Times New Roman" pitchFamily="18" charset="0"/>
              <a:cs typeface="Times New Roman" pitchFamily="18" charset="0"/>
            </a:endParaRPr>
          </a:p>
        </p:txBody>
      </p:sp>
      <p:sp>
        <p:nvSpPr>
          <p:cNvPr id="9" name="Cloud Callout 8"/>
          <p:cNvSpPr/>
          <p:nvPr/>
        </p:nvSpPr>
        <p:spPr>
          <a:xfrm>
            <a:off x="0" y="3328988"/>
            <a:ext cx="3203575" cy="3340100"/>
          </a:xfrm>
          <a:prstGeom prst="cloudCallout">
            <a:avLst>
              <a:gd name="adj1" fmla="val 83254"/>
              <a:gd name="adj2" fmla="val 132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Địa hình, khí hậu như vậy có thuận lợi gì?</a:t>
            </a:r>
            <a:endParaRPr lang="vi-VN" sz="2800" dirty="0">
              <a:latin typeface="Times New Roman" pitchFamily="18" charset="0"/>
              <a:cs typeface="Times New Roman" pitchFamily="18" charset="0"/>
            </a:endParaRPr>
          </a:p>
        </p:txBody>
      </p:sp>
      <p:sp>
        <p:nvSpPr>
          <p:cNvPr id="6" name="Rectangle 5"/>
          <p:cNvSpPr/>
          <p:nvPr/>
        </p:nvSpPr>
        <p:spPr>
          <a:xfrm>
            <a:off x="384175" y="3328988"/>
            <a:ext cx="2735263" cy="259238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Times New Roman" pitchFamily="18" charset="0"/>
                <a:cs typeface="Times New Roman" pitchFamily="18" charset="0"/>
              </a:rPr>
              <a:t>- Thuận lợi: Động, thực vật đa dạng, phong phú, môi trường rừng ngập mặn là nơi bảo tồn TN, đa dạng sinh học</a:t>
            </a:r>
          </a:p>
        </p:txBody>
      </p:sp>
    </p:spTree>
    <p:extLst>
      <p:ext uri="{BB962C8B-B14F-4D97-AF65-F5344CB8AC3E}">
        <p14:creationId xmlns:p14="http://schemas.microsoft.com/office/powerpoint/2010/main" val="3722536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1"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47843"/>
            <a:ext cx="5662704" cy="6924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II</a:t>
            </a:r>
            <a:r>
              <a:rPr lang="en-US" sz="39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9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Đọc – Tìm hiểu chi tiết</a:t>
            </a:r>
            <a:endParaRPr lang="en-US" sz="3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2" name="Rectangle 1"/>
          <p:cNvSpPr/>
          <p:nvPr/>
        </p:nvSpPr>
        <p:spPr>
          <a:xfrm>
            <a:off x="107504" y="740340"/>
            <a:ext cx="8602035" cy="553998"/>
          </a:xfrm>
          <a:prstGeom prst="rect">
            <a:avLst/>
          </a:prstGeom>
          <a:noFill/>
        </p:spPr>
        <p:txBody>
          <a:bodyPr wrap="none">
            <a:spAutoFit/>
          </a:bodyPr>
          <a:lstStyle/>
          <a:p>
            <a:pPr algn="ctr">
              <a:defRPr/>
            </a:pPr>
            <a:r>
              <a:rPr lang="en-US" sz="30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1. Ấn tượng chung về toàn cảnh sông nước Cà Mau</a:t>
            </a:r>
          </a:p>
        </p:txBody>
      </p:sp>
      <p:sp>
        <p:nvSpPr>
          <p:cNvPr id="3" name="Cloud Callout 2"/>
          <p:cNvSpPr/>
          <p:nvPr/>
        </p:nvSpPr>
        <p:spPr>
          <a:xfrm>
            <a:off x="1692275" y="1258888"/>
            <a:ext cx="3743325" cy="2900362"/>
          </a:xfrm>
          <a:prstGeom prst="cloudCallout">
            <a:avLst>
              <a:gd name="adj1" fmla="val -54011"/>
              <a:gd name="adj2" fmla="val 635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Bài văn miêu tả cảnh gì? Ai là người kể chuyện? Ngôi thứ mấy?</a:t>
            </a:r>
            <a:endParaRPr lang="vi-VN" sz="2800" dirty="0">
              <a:latin typeface="Times New Roman" pitchFamily="18" charset="0"/>
              <a:cs typeface="Times New Roman" pitchFamily="18" charset="0"/>
            </a:endParaRPr>
          </a:p>
        </p:txBody>
      </p:sp>
      <p:sp>
        <p:nvSpPr>
          <p:cNvPr id="5" name="Cloud Callout 4"/>
          <p:cNvSpPr/>
          <p:nvPr/>
        </p:nvSpPr>
        <p:spPr>
          <a:xfrm>
            <a:off x="2406650" y="1322388"/>
            <a:ext cx="4976813" cy="3035300"/>
          </a:xfrm>
          <a:prstGeom prst="cloudCallout">
            <a:avLst>
              <a:gd name="adj1" fmla="val -59433"/>
              <a:gd name="adj2" fmla="val 728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Em thử hình dung vị trí của người miêu tả là ở đâu? Vị trí ấy có gì thuận lợi cho việc quan sát và miêu tả?</a:t>
            </a:r>
            <a:endParaRPr lang="vi-VN" sz="2800" dirty="0">
              <a:latin typeface="Times New Roman" pitchFamily="18" charset="0"/>
              <a:cs typeface="Times New Roman" pitchFamily="18" charset="0"/>
            </a:endParaRPr>
          </a:p>
        </p:txBody>
      </p:sp>
      <p:sp>
        <p:nvSpPr>
          <p:cNvPr id="6" name="Rectangle 5"/>
          <p:cNvSpPr/>
          <p:nvPr/>
        </p:nvSpPr>
        <p:spPr>
          <a:xfrm>
            <a:off x="611188" y="1557338"/>
            <a:ext cx="7848600" cy="1008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Bài văn miêu tả cảnh sông nước Cà Mau. Tác giả nhập vai cậu bé An là người kể chuyện, ngôi thứ nhất</a:t>
            </a:r>
            <a:endParaRPr lang="vi-VN" sz="2800" dirty="0">
              <a:latin typeface="Times New Roman" pitchFamily="18" charset="0"/>
              <a:cs typeface="Times New Roman" pitchFamily="18" charset="0"/>
            </a:endParaRPr>
          </a:p>
        </p:txBody>
      </p:sp>
      <p:sp>
        <p:nvSpPr>
          <p:cNvPr id="7" name="Rectangle 6"/>
          <p:cNvSpPr/>
          <p:nvPr/>
        </p:nvSpPr>
        <p:spPr>
          <a:xfrm>
            <a:off x="611188" y="2840038"/>
            <a:ext cx="7848600" cy="2965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bg1"/>
              </a:solidFill>
              <a:latin typeface="Times New Roman" pitchFamily="18" charset="0"/>
              <a:cs typeface="Times New Roman" pitchFamily="18" charset="0"/>
            </a:endParaRPr>
          </a:p>
          <a:p>
            <a:pPr algn="ctr">
              <a:defRPr/>
            </a:pPr>
            <a:r>
              <a:rPr lang="en-US" sz="2800" dirty="0">
                <a:solidFill>
                  <a:schemeClr val="bg1"/>
                </a:solidFill>
                <a:latin typeface="Times New Roman" pitchFamily="18" charset="0"/>
                <a:cs typeface="Times New Roman" pitchFamily="18" charset="0"/>
              </a:rPr>
              <a:t>Với vị trí ngồi trên thuyền xuôi theo các kênh rạch vùng Cà Mau đổ ra sông Năm Căn rộng lớn, rồi dừng lại ở chợ Năm Căn, người kể có thể quan sát theo trình tự tự nhiên hợp lý, tả sông ngòi, kênh rạch, cảnh hai bên bờ, lúc tả kỹ, lúc lướt qua, làm cho cảnh hiện lên sinh động. </a:t>
            </a:r>
          </a:p>
          <a:p>
            <a:pPr algn="ctr">
              <a:defRPr/>
            </a:pPr>
            <a:endParaRPr lang="vi-VN" sz="2800" dirty="0">
              <a:latin typeface="Times New Roman" pitchFamily="18" charset="0"/>
              <a:cs typeface="Times New Roman" pitchFamily="18" charset="0"/>
            </a:endParaRPr>
          </a:p>
        </p:txBody>
      </p:sp>
      <p:sp>
        <p:nvSpPr>
          <p:cNvPr id="8" name="Cloud Callout 7"/>
          <p:cNvSpPr/>
          <p:nvPr/>
        </p:nvSpPr>
        <p:spPr>
          <a:xfrm>
            <a:off x="2566988" y="1468438"/>
            <a:ext cx="4975225" cy="3673475"/>
          </a:xfrm>
          <a:prstGeom prst="cloudCallout">
            <a:avLst>
              <a:gd name="adj1" fmla="val -59433"/>
              <a:gd name="adj2" fmla="val 728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Quan sát đoạn văn sau và cho biết cảnh sông ngòi được miêu tả như thế nào ? Em có nhận xét gì về sông ngòi nơi đây?</a:t>
            </a:r>
            <a:endParaRPr lang="vi-VN" sz="2800" dirty="0">
              <a:latin typeface="Times New Roman" pitchFamily="18" charset="0"/>
              <a:cs typeface="Times New Roman" pitchFamily="18" charset="0"/>
            </a:endParaRPr>
          </a:p>
        </p:txBody>
      </p:sp>
      <p:sp>
        <p:nvSpPr>
          <p:cNvPr id="9" name="Cloud Callout 8"/>
          <p:cNvSpPr/>
          <p:nvPr/>
        </p:nvSpPr>
        <p:spPr>
          <a:xfrm>
            <a:off x="2627313" y="2770188"/>
            <a:ext cx="4976812" cy="3035300"/>
          </a:xfrm>
          <a:prstGeom prst="cloudCallout">
            <a:avLst>
              <a:gd name="adj1" fmla="val -59433"/>
              <a:gd name="adj2" fmla="val 728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Cảnh được cảm nhận qua giác quan nào? Biện pháp nghệ thuật nào được sử dụng?</a:t>
            </a:r>
            <a:endParaRPr lang="vi-VN" sz="2800" dirty="0">
              <a:latin typeface="Times New Roman" pitchFamily="18" charset="0"/>
              <a:cs typeface="Times New Roman" pitchFamily="18" charset="0"/>
            </a:endParaRPr>
          </a:p>
        </p:txBody>
      </p:sp>
      <p:sp>
        <p:nvSpPr>
          <p:cNvPr id="10" name="Rectangle 9"/>
          <p:cNvSpPr/>
          <p:nvPr/>
        </p:nvSpPr>
        <p:spPr>
          <a:xfrm>
            <a:off x="611188" y="1949450"/>
            <a:ext cx="8137525" cy="270986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3200" i="1" dirty="0">
              <a:solidFill>
                <a:srgbClr val="336699"/>
              </a:solidFill>
              <a:latin typeface="Times New Roman" pitchFamily="18" charset="0"/>
              <a:cs typeface="Times New Roman" pitchFamily="18" charset="0"/>
            </a:endParaRPr>
          </a:p>
          <a:p>
            <a:pPr>
              <a:defRPr/>
            </a:pPr>
            <a:r>
              <a:rPr lang="en-US" sz="3200" i="1" dirty="0">
                <a:solidFill>
                  <a:srgbClr val="336699"/>
                </a:solidFill>
                <a:latin typeface="Times New Roman" pitchFamily="18" charset="0"/>
                <a:cs typeface="Times New Roman" pitchFamily="18" charset="0"/>
              </a:rPr>
              <a:t>“Càng  đổ dần về hướng mũi Cà Mau  thì sông  ngòi,  kênh  rạch càng  bủa giăng chi chít như mạng nhện.  Trên thì trời xanh, dưới thì  nước xanh, chung  quanh  mình cũng chỉ  toàn  một  sắc xanh cây  lá.      </a:t>
            </a:r>
          </a:p>
          <a:p>
            <a:pPr>
              <a:defRPr/>
            </a:pPr>
            <a:r>
              <a:rPr lang="en-US" sz="3200" i="1" dirty="0">
                <a:solidFill>
                  <a:srgbClr val="336699"/>
                </a:solidFill>
                <a:latin typeface="Times New Roman" pitchFamily="18" charset="0"/>
                <a:cs typeface="Times New Roman" pitchFamily="18" charset="0"/>
              </a:rPr>
              <a:t>       </a:t>
            </a:r>
            <a:endParaRPr lang="vi-VN" sz="3200" dirty="0"/>
          </a:p>
        </p:txBody>
      </p:sp>
      <p:sp>
        <p:nvSpPr>
          <p:cNvPr id="11" name="Rectangle 10"/>
          <p:cNvSpPr/>
          <p:nvPr/>
        </p:nvSpPr>
        <p:spPr>
          <a:xfrm>
            <a:off x="604838" y="1527175"/>
            <a:ext cx="6551612" cy="93503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Tx/>
              <a:buChar char="-"/>
              <a:defRPr/>
            </a:pPr>
            <a:r>
              <a:rPr lang="en-US" sz="2800" dirty="0">
                <a:solidFill>
                  <a:schemeClr val="tx1"/>
                </a:solidFill>
                <a:latin typeface="Times New Roman" pitchFamily="18" charset="0"/>
                <a:cs typeface="Times New Roman" pitchFamily="18" charset="0"/>
              </a:rPr>
              <a:t>Vị trí quan sát: Ngồi trên thuyền </a:t>
            </a:r>
          </a:p>
          <a:p>
            <a:pPr marL="285750" indent="-285750">
              <a:buFontTx/>
              <a:buChar char="-"/>
              <a:defRPr/>
            </a:pPr>
            <a:r>
              <a:rPr lang="en-US" sz="2800" dirty="0">
                <a:solidFill>
                  <a:schemeClr val="tx1"/>
                </a:solidFill>
                <a:latin typeface="Times New Roman" pitchFamily="18" charset="0"/>
                <a:cs typeface="Times New Roman" pitchFamily="18" charset="0"/>
              </a:rPr>
              <a:t>Sông ngòi, kênh rạch chằng chịt</a:t>
            </a:r>
            <a:endParaRPr lang="vi-VN" sz="2800" dirty="0">
              <a:solidFill>
                <a:schemeClr val="tx1"/>
              </a:solidFill>
              <a:latin typeface="Times New Roman" pitchFamily="18" charset="0"/>
              <a:cs typeface="Times New Roman" pitchFamily="18" charset="0"/>
            </a:endParaRPr>
          </a:p>
        </p:txBody>
      </p:sp>
      <p:sp>
        <p:nvSpPr>
          <p:cNvPr id="12" name="Rectangle 11"/>
          <p:cNvSpPr/>
          <p:nvPr/>
        </p:nvSpPr>
        <p:spPr>
          <a:xfrm>
            <a:off x="611188" y="3267075"/>
            <a:ext cx="6551612" cy="93503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chemeClr val="tx1"/>
                </a:solidFill>
                <a:latin typeface="Times New Roman" pitchFamily="18" charset="0"/>
                <a:cs typeface="Times New Roman" pitchFamily="18" charset="0"/>
              </a:rPr>
              <a:t>- Quan sát: bằng thị giác</a:t>
            </a:r>
          </a:p>
          <a:p>
            <a:pPr marL="285750" indent="-285750">
              <a:buFontTx/>
              <a:buChar char="-"/>
              <a:defRPr/>
            </a:pPr>
            <a:r>
              <a:rPr lang="en-US" sz="2800" dirty="0">
                <a:solidFill>
                  <a:schemeClr val="tx1"/>
                </a:solidFill>
                <a:latin typeface="Times New Roman" pitchFamily="18" charset="0"/>
                <a:cs typeface="Times New Roman" pitchFamily="18" charset="0"/>
              </a:rPr>
              <a:t>Nghệ thuật so sánh độc đáo.</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07544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fill="hold" grpId="1" nodeType="clickEffect">
                                  <p:stCondLst>
                                    <p:cond delay="0"/>
                                  </p:stCondLst>
                                  <p:childTnLst>
                                    <p:anim calcmode="lin" valueType="num">
                                      <p:cBhvr additive="base">
                                        <p:cTn id="48" dur="500"/>
                                        <p:tgtEl>
                                          <p:spTgt spid="7"/>
                                        </p:tgtEl>
                                        <p:attrNameLst>
                                          <p:attrName>ppt_x</p:attrName>
                                        </p:attrNameLst>
                                      </p:cBhvr>
                                      <p:tavLst>
                                        <p:tav tm="0">
                                          <p:val>
                                            <p:strVal val="ppt_x"/>
                                          </p:val>
                                        </p:tav>
                                        <p:tav tm="100000">
                                          <p:val>
                                            <p:strVal val="ppt_x"/>
                                          </p:val>
                                        </p:tav>
                                      </p:tavLst>
                                    </p:anim>
                                    <p:anim calcmode="lin" valueType="num">
                                      <p:cBhvr additive="base">
                                        <p:cTn id="49" dur="500"/>
                                        <p:tgtEl>
                                          <p:spTgt spid="7"/>
                                        </p:tgtEl>
                                        <p:attrNameLst>
                                          <p:attrName>ppt_y</p:attrName>
                                        </p:attrNameLst>
                                      </p:cBhvr>
                                      <p:tavLst>
                                        <p:tav tm="0">
                                          <p:val>
                                            <p:strVal val="ppt_y"/>
                                          </p:val>
                                        </p:tav>
                                        <p:tav tm="100000">
                                          <p:val>
                                            <p:strVal val="1+ppt_h/2"/>
                                          </p:val>
                                        </p:tav>
                                      </p:tavLst>
                                    </p:anim>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fill="hold" grpId="1"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fill="hold" grpId="1" nodeType="clickEffect">
                                  <p:stCondLst>
                                    <p:cond delay="0"/>
                                  </p:stCondLst>
                                  <p:childTnLst>
                                    <p:anim calcmode="lin" valueType="num">
                                      <p:cBhvr additive="base">
                                        <p:cTn id="72" dur="500"/>
                                        <p:tgtEl>
                                          <p:spTgt spid="10"/>
                                        </p:tgtEl>
                                        <p:attrNameLst>
                                          <p:attrName>ppt_x</p:attrName>
                                        </p:attrNameLst>
                                      </p:cBhvr>
                                      <p:tavLst>
                                        <p:tav tm="0">
                                          <p:val>
                                            <p:strVal val="ppt_x"/>
                                          </p:val>
                                        </p:tav>
                                        <p:tav tm="100000">
                                          <p:val>
                                            <p:strVal val="ppt_x"/>
                                          </p:val>
                                        </p:tav>
                                      </p:tavLst>
                                    </p:anim>
                                    <p:anim calcmode="lin" valueType="num">
                                      <p:cBhvr additive="base">
                                        <p:cTn id="73" dur="500"/>
                                        <p:tgtEl>
                                          <p:spTgt spid="10"/>
                                        </p:tgtEl>
                                        <p:attrNameLst>
                                          <p:attrName>ppt_y</p:attrName>
                                        </p:attrNameLst>
                                      </p:cBhvr>
                                      <p:tavLst>
                                        <p:tav tm="0">
                                          <p:val>
                                            <p:strVal val="ppt_y"/>
                                          </p:val>
                                        </p:tav>
                                        <p:tav tm="100000">
                                          <p:val>
                                            <p:strVal val="1+ppt_h/2"/>
                                          </p:val>
                                        </p:tav>
                                      </p:tavLst>
                                    </p:anim>
                                    <p:set>
                                      <p:cBhvr>
                                        <p:cTn id="74" dur="1" fill="hold">
                                          <p:stCondLst>
                                            <p:cond delay="499"/>
                                          </p:stCondLst>
                                        </p:cTn>
                                        <p:tgtEl>
                                          <p:spTgt spid="10"/>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fill="hold" grpId="1" nodeType="clickEffect">
                                  <p:stCondLst>
                                    <p:cond delay="0"/>
                                  </p:stCondLst>
                                  <p:childTnLst>
                                    <p:anim calcmode="lin" valueType="num">
                                      <p:cBhvr additive="base">
                                        <p:cTn id="90" dur="500"/>
                                        <p:tgtEl>
                                          <p:spTgt spid="9"/>
                                        </p:tgtEl>
                                        <p:attrNameLst>
                                          <p:attrName>ppt_x</p:attrName>
                                        </p:attrNameLst>
                                      </p:cBhvr>
                                      <p:tavLst>
                                        <p:tav tm="0">
                                          <p:val>
                                            <p:strVal val="ppt_x"/>
                                          </p:val>
                                        </p:tav>
                                        <p:tav tm="100000">
                                          <p:val>
                                            <p:strVal val="ppt_x"/>
                                          </p:val>
                                        </p:tav>
                                      </p:tavLst>
                                    </p:anim>
                                    <p:anim calcmode="lin" valueType="num">
                                      <p:cBhvr additive="base">
                                        <p:cTn id="91" dur="500"/>
                                        <p:tgtEl>
                                          <p:spTgt spid="9"/>
                                        </p:tgtEl>
                                        <p:attrNameLst>
                                          <p:attrName>ppt_y</p:attrName>
                                        </p:attrNameLst>
                                      </p:cBhvr>
                                      <p:tavLst>
                                        <p:tav tm="0">
                                          <p:val>
                                            <p:strVal val="ppt_y"/>
                                          </p:val>
                                        </p:tav>
                                        <p:tav tm="100000">
                                          <p:val>
                                            <p:strVal val="1+ppt_h/2"/>
                                          </p:val>
                                        </p:tav>
                                      </p:tavLst>
                                    </p:anim>
                                    <p:set>
                                      <p:cBhvr>
                                        <p:cTn id="92" dur="1" fill="hold">
                                          <p:stCondLst>
                                            <p:cond delay="499"/>
                                          </p:stCondLst>
                                        </p:cTn>
                                        <p:tgtEl>
                                          <p:spTgt spid="9"/>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vi-VN" smtClean="0"/>
          </a:p>
        </p:txBody>
      </p:sp>
      <p:sp>
        <p:nvSpPr>
          <p:cNvPr id="16387" name="Content Placeholder 2"/>
          <p:cNvSpPr>
            <a:spLocks noGrp="1"/>
          </p:cNvSpPr>
          <p:nvPr>
            <p:ph idx="1"/>
          </p:nvPr>
        </p:nvSpPr>
        <p:spPr/>
        <p:txBody>
          <a:bodyPr/>
          <a:lstStyle/>
          <a:p>
            <a:endParaRPr lang="vi-VN" smtClean="0"/>
          </a:p>
        </p:txBody>
      </p:sp>
      <p:sp>
        <p:nvSpPr>
          <p:cNvPr id="2" name="Cloud Callout 1"/>
          <p:cNvSpPr/>
          <p:nvPr/>
        </p:nvSpPr>
        <p:spPr>
          <a:xfrm>
            <a:off x="7400925" y="585788"/>
            <a:ext cx="1655763" cy="4537075"/>
          </a:xfrm>
          <a:prstGeom prst="cloudCallout">
            <a:avLst>
              <a:gd name="adj1" fmla="val -45405"/>
              <a:gd name="adj2" fmla="val 643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Tìm các chi tiết có màu xanh của đoạn?</a:t>
            </a:r>
            <a:endParaRPr lang="vi-VN" sz="2800" dirty="0">
              <a:latin typeface="Times New Roman" pitchFamily="18" charset="0"/>
              <a:cs typeface="Times New Roman" pitchFamily="18" charset="0"/>
            </a:endParaRPr>
          </a:p>
        </p:txBody>
      </p:sp>
      <p:sp>
        <p:nvSpPr>
          <p:cNvPr id="3" name="Rectangle 2"/>
          <p:cNvSpPr/>
          <p:nvPr/>
        </p:nvSpPr>
        <p:spPr>
          <a:xfrm>
            <a:off x="257175" y="225425"/>
            <a:ext cx="7056438" cy="6408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i="1" dirty="0">
                <a:solidFill>
                  <a:schemeClr val="bg1"/>
                </a:solidFill>
                <a:latin typeface="Times New Roman" pitchFamily="18" charset="0"/>
                <a:cs typeface="Times New Roman" pitchFamily="18" charset="0"/>
              </a:rPr>
              <a:t>“Càng  đổ dần về hướng mũi Cà Mau  thì sông  ngòi,  kênh  rạch càng  bủa giăng chi chít như mạng nhện.  Trên thì trời xanh, dưới thì  nước xanh, chung  quanh  mình cũng chỉ  toàn  một  sắc xanh cây  lá.      </a:t>
            </a:r>
          </a:p>
          <a:p>
            <a:pPr algn="just">
              <a:defRPr/>
            </a:pPr>
            <a:r>
              <a:rPr lang="en-US" sz="2800" i="1" dirty="0">
                <a:solidFill>
                  <a:schemeClr val="bg1"/>
                </a:solidFill>
                <a:latin typeface="Times New Roman" pitchFamily="18" charset="0"/>
                <a:cs typeface="Times New Roman" pitchFamily="18" charset="0"/>
              </a:rPr>
              <a:t>       Tiếng  rì rào bất tận của những khu  rừng  xanh bốn mùa, cùng  tiếng  sóng rì rào từ biển Đông và vịnh Thái Lan  ngày đêm không ngớt vọng về  trong hơi gió muối - thứ âm thanh đơn điệu triền  miên  ấy  ru ngủ thính giác, càng  làm mòn mỏi và đuối dần đi tác dụng phân biệt của thị giác con người trước cái quang cảnh chỉ lặng lẽ một màu xanh đơn điệu.”</a:t>
            </a:r>
            <a:r>
              <a:rPr lang="en-US" sz="2800" dirty="0">
                <a:solidFill>
                  <a:schemeClr val="bg1"/>
                </a:solidFill>
                <a:latin typeface="Times New Roman" pitchFamily="18" charset="0"/>
                <a:cs typeface="Times New Roman" pitchFamily="18" charset="0"/>
              </a:rPr>
              <a:t> </a:t>
            </a:r>
          </a:p>
          <a:p>
            <a:pPr algn="ctr">
              <a:defRPr/>
            </a:pPr>
            <a:endParaRPr lang="vi-VN" dirty="0"/>
          </a:p>
        </p:txBody>
      </p:sp>
      <p:sp>
        <p:nvSpPr>
          <p:cNvPr id="6" name="Cloud Callout 5"/>
          <p:cNvSpPr/>
          <p:nvPr/>
        </p:nvSpPr>
        <p:spPr>
          <a:xfrm>
            <a:off x="7313613" y="800100"/>
            <a:ext cx="1657350" cy="4681538"/>
          </a:xfrm>
          <a:prstGeom prst="cloudCallout">
            <a:avLst>
              <a:gd name="adj1" fmla="val -45405"/>
              <a:gd name="adj2" fmla="val 643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Đây là biện pháp tu từ nào? Tác dụng?</a:t>
            </a:r>
            <a:endParaRPr lang="vi-VN" sz="2800" dirty="0">
              <a:latin typeface="Times New Roman" pitchFamily="18" charset="0"/>
              <a:cs typeface="Times New Roman" pitchFamily="18" charset="0"/>
            </a:endParaRPr>
          </a:p>
        </p:txBody>
      </p:sp>
      <p:cxnSp>
        <p:nvCxnSpPr>
          <p:cNvPr id="5" name="Straight Connector 4"/>
          <p:cNvCxnSpPr/>
          <p:nvPr/>
        </p:nvCxnSpPr>
        <p:spPr>
          <a:xfrm>
            <a:off x="3570288" y="1809750"/>
            <a:ext cx="12954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66700" y="2674938"/>
            <a:ext cx="223202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6459538" y="1809750"/>
            <a:ext cx="57626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66700" y="2241550"/>
            <a:ext cx="576263"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250825" y="6130925"/>
            <a:ext cx="4303713" cy="0"/>
          </a:xfrm>
          <a:prstGeom prst="line">
            <a:avLst/>
          </a:prstGeom>
          <a:ln w="57150"/>
        </p:spPr>
        <p:style>
          <a:lnRef idx="1">
            <a:schemeClr val="dk1"/>
          </a:lnRef>
          <a:fillRef idx="0">
            <a:schemeClr val="dk1"/>
          </a:fillRef>
          <a:effectRef idx="0">
            <a:schemeClr val="dk1"/>
          </a:effectRef>
          <a:fontRef idx="minor">
            <a:schemeClr val="tx1"/>
          </a:fontRef>
        </p:style>
      </p:cxnSp>
      <p:sp>
        <p:nvSpPr>
          <p:cNvPr id="15" name="Rectangle 14"/>
          <p:cNvSpPr/>
          <p:nvPr/>
        </p:nvSpPr>
        <p:spPr>
          <a:xfrm>
            <a:off x="298450" y="1625600"/>
            <a:ext cx="8135938" cy="24574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rgbClr val="000066"/>
              </a:solidFill>
              <a:latin typeface="Times New Roman" pitchFamily="18" charset="0"/>
              <a:cs typeface="Times New Roman" pitchFamily="18" charset="0"/>
            </a:endParaRPr>
          </a:p>
          <a:p>
            <a:pPr marL="457200" indent="-457200" algn="just">
              <a:buFontTx/>
              <a:buChar char="-"/>
              <a:defRPr/>
            </a:pPr>
            <a:r>
              <a:rPr lang="en-US" sz="2800" dirty="0">
                <a:solidFill>
                  <a:srgbClr val="000066"/>
                </a:solidFill>
                <a:latin typeface="Times New Roman" pitchFamily="18" charset="0"/>
                <a:cs typeface="Times New Roman" pitchFamily="18" charset="0"/>
              </a:rPr>
              <a:t>Điệp từ “</a:t>
            </a:r>
            <a:r>
              <a:rPr lang="en-US" sz="2800" b="1" i="1" dirty="0">
                <a:solidFill>
                  <a:srgbClr val="336699"/>
                </a:solidFill>
                <a:latin typeface="Times New Roman" pitchFamily="18" charset="0"/>
                <a:cs typeface="Times New Roman" pitchFamily="18" charset="0"/>
              </a:rPr>
              <a:t>xanh</a:t>
            </a:r>
            <a:r>
              <a:rPr lang="en-US" sz="2800" dirty="0">
                <a:solidFill>
                  <a:srgbClr val="000066"/>
                </a:solidFill>
                <a:latin typeface="Times New Roman" pitchFamily="18" charset="0"/>
                <a:cs typeface="Times New Roman" pitchFamily="18" charset="0"/>
              </a:rPr>
              <a:t>”, gợi tả rõ nét cảnh sông nước Cà Mau được bao trùm bởi một màu xanh bạt ngàn của trời, nước, cây lá</a:t>
            </a:r>
          </a:p>
          <a:p>
            <a:pPr marL="457200" indent="-457200" algn="just">
              <a:buFontTx/>
              <a:buChar char="-"/>
              <a:defRPr/>
            </a:pPr>
            <a:r>
              <a:rPr lang="en-US" sz="2800" dirty="0">
                <a:solidFill>
                  <a:srgbClr val="000066"/>
                </a:solidFill>
                <a:latin typeface="Times New Roman" pitchFamily="18" charset="0"/>
                <a:cs typeface="Times New Roman" pitchFamily="18" charset="0"/>
              </a:rPr>
              <a:t>Cảm nhận âm thanh bằng thính giác</a:t>
            </a:r>
          </a:p>
          <a:p>
            <a:pPr marL="457200" indent="-457200" algn="just">
              <a:buFontTx/>
              <a:buChar char="-"/>
              <a:defRPr/>
            </a:pPr>
            <a:r>
              <a:rPr lang="en-US" sz="2800" dirty="0">
                <a:solidFill>
                  <a:srgbClr val="000066"/>
                </a:solidFill>
                <a:latin typeface="Times New Roman" pitchFamily="18" charset="0"/>
                <a:cs typeface="Times New Roman" pitchFamily="18" charset="0"/>
              </a:rPr>
              <a:t>=&gt; Quan sát, miêu tả tỉ mỉ, tinh tế.</a:t>
            </a:r>
          </a:p>
          <a:p>
            <a:pPr algn="ctr">
              <a:defRPr/>
            </a:pPr>
            <a:endParaRPr lang="vi-VN" dirty="0"/>
          </a:p>
        </p:txBody>
      </p:sp>
      <p:sp>
        <p:nvSpPr>
          <p:cNvPr id="19" name="Cloud Callout 18"/>
          <p:cNvSpPr/>
          <p:nvPr/>
        </p:nvSpPr>
        <p:spPr>
          <a:xfrm>
            <a:off x="7488238" y="223838"/>
            <a:ext cx="1655762" cy="5794375"/>
          </a:xfrm>
          <a:prstGeom prst="cloudCallout">
            <a:avLst>
              <a:gd name="adj1" fmla="val -45405"/>
              <a:gd name="adj2" fmla="val 643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Tìm các chi tiết miêu tả âm thanh? Qua giác quan nào?</a:t>
            </a:r>
            <a:endParaRPr lang="vi-VN" sz="2800" dirty="0">
              <a:latin typeface="Times New Roman" pitchFamily="18" charset="0"/>
              <a:cs typeface="Times New Roman" pitchFamily="18" charset="0"/>
            </a:endParaRPr>
          </a:p>
        </p:txBody>
      </p:sp>
      <p:cxnSp>
        <p:nvCxnSpPr>
          <p:cNvPr id="20" name="Straight Connector 19"/>
          <p:cNvCxnSpPr/>
          <p:nvPr/>
        </p:nvCxnSpPr>
        <p:spPr>
          <a:xfrm>
            <a:off x="971550" y="3141663"/>
            <a:ext cx="606425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3570288" y="3482975"/>
            <a:ext cx="35941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27" name="Cloud Callout 26"/>
          <p:cNvSpPr/>
          <p:nvPr/>
        </p:nvSpPr>
        <p:spPr>
          <a:xfrm>
            <a:off x="7488238" y="23813"/>
            <a:ext cx="1655762" cy="6234112"/>
          </a:xfrm>
          <a:prstGeom prst="cloudCallout">
            <a:avLst>
              <a:gd name="adj1" fmla="val -48120"/>
              <a:gd name="adj2" fmla="val 5475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Em có nhận xét gì về sự quan sát, miêu tả của tác giả?</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01424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grpId="1" nodeType="clickEffect">
                                  <p:stCondLst>
                                    <p:cond delay="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xit" presetSubtype="4" fill="hold" grpId="1" nodeType="clickEffect">
                                  <p:stCondLst>
                                    <p:cond delay="0"/>
                                  </p:stCondLst>
                                  <p:childTnLst>
                                    <p:anim calcmode="lin" valueType="num">
                                      <p:cBhvr additive="base">
                                        <p:cTn id="46" dur="500"/>
                                        <p:tgtEl>
                                          <p:spTgt spid="6"/>
                                        </p:tgtEl>
                                        <p:attrNameLst>
                                          <p:attrName>ppt_x</p:attrName>
                                        </p:attrNameLst>
                                      </p:cBhvr>
                                      <p:tavLst>
                                        <p:tav tm="0">
                                          <p:val>
                                            <p:strVal val="ppt_x"/>
                                          </p:val>
                                        </p:tav>
                                        <p:tav tm="100000">
                                          <p:val>
                                            <p:strVal val="ppt_x"/>
                                          </p:val>
                                        </p:tav>
                                      </p:tavLst>
                                    </p:anim>
                                    <p:anim calcmode="lin" valueType="num">
                                      <p:cBhvr additive="base">
                                        <p:cTn id="47" dur="500"/>
                                        <p:tgtEl>
                                          <p:spTgt spid="6"/>
                                        </p:tgtEl>
                                        <p:attrNameLst>
                                          <p:attrName>ppt_y</p:attrName>
                                        </p:attrNameLst>
                                      </p:cBhvr>
                                      <p:tavLst>
                                        <p:tav tm="0">
                                          <p:val>
                                            <p:strVal val="ppt_y"/>
                                          </p:val>
                                        </p:tav>
                                        <p:tav tm="100000">
                                          <p:val>
                                            <p:strVal val="1+ppt_h/2"/>
                                          </p:val>
                                        </p:tav>
                                      </p:tavLst>
                                    </p:anim>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xit" presetSubtype="4" fill="hold" grpId="1" nodeType="clickEffect">
                                  <p:stCondLst>
                                    <p:cond delay="0"/>
                                  </p:stCondLst>
                                  <p:childTnLst>
                                    <p:anim calcmode="lin" valueType="num">
                                      <p:cBhvr additive="base">
                                        <p:cTn id="68" dur="500"/>
                                        <p:tgtEl>
                                          <p:spTgt spid="19"/>
                                        </p:tgtEl>
                                        <p:attrNameLst>
                                          <p:attrName>ppt_x</p:attrName>
                                        </p:attrNameLst>
                                      </p:cBhvr>
                                      <p:tavLst>
                                        <p:tav tm="0">
                                          <p:val>
                                            <p:strVal val="ppt_x"/>
                                          </p:val>
                                        </p:tav>
                                        <p:tav tm="100000">
                                          <p:val>
                                            <p:strVal val="ppt_x"/>
                                          </p:val>
                                        </p:tav>
                                      </p:tavLst>
                                    </p:anim>
                                    <p:anim calcmode="lin" valueType="num">
                                      <p:cBhvr additive="base">
                                        <p:cTn id="69" dur="500"/>
                                        <p:tgtEl>
                                          <p:spTgt spid="19"/>
                                        </p:tgtEl>
                                        <p:attrNameLst>
                                          <p:attrName>ppt_y</p:attrName>
                                        </p:attrNameLst>
                                      </p:cBhvr>
                                      <p:tavLst>
                                        <p:tav tm="0">
                                          <p:val>
                                            <p:strVal val="ppt_y"/>
                                          </p:val>
                                        </p:tav>
                                        <p:tav tm="100000">
                                          <p:val>
                                            <p:strVal val="1+ppt_h/2"/>
                                          </p:val>
                                        </p:tav>
                                      </p:tavLst>
                                    </p:anim>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4" fill="hold" nodeType="clickEffect">
                                  <p:stCondLst>
                                    <p:cond delay="0"/>
                                  </p:stCondLst>
                                  <p:childTnLst>
                                    <p:anim calcmode="lin" valueType="num">
                                      <p:cBhvr additive="base">
                                        <p:cTn id="80" dur="500"/>
                                        <p:tgtEl>
                                          <p:spTgt spid="5"/>
                                        </p:tgtEl>
                                        <p:attrNameLst>
                                          <p:attrName>ppt_x</p:attrName>
                                        </p:attrNameLst>
                                      </p:cBhvr>
                                      <p:tavLst>
                                        <p:tav tm="0">
                                          <p:val>
                                            <p:strVal val="ppt_x"/>
                                          </p:val>
                                        </p:tav>
                                        <p:tav tm="100000">
                                          <p:val>
                                            <p:strVal val="ppt_x"/>
                                          </p:val>
                                        </p:tav>
                                      </p:tavLst>
                                    </p:anim>
                                    <p:anim calcmode="lin" valueType="num">
                                      <p:cBhvr additive="base">
                                        <p:cTn id="81" dur="500"/>
                                        <p:tgtEl>
                                          <p:spTgt spid="5"/>
                                        </p:tgtEl>
                                        <p:attrNameLst>
                                          <p:attrName>ppt_y</p:attrName>
                                        </p:attrNameLst>
                                      </p:cBhvr>
                                      <p:tavLst>
                                        <p:tav tm="0">
                                          <p:val>
                                            <p:strVal val="ppt_y"/>
                                          </p:val>
                                        </p:tav>
                                        <p:tav tm="100000">
                                          <p:val>
                                            <p:strVal val="1+ppt_h/2"/>
                                          </p:val>
                                        </p:tav>
                                      </p:tavLst>
                                    </p:anim>
                                    <p:set>
                                      <p:cBhvr>
                                        <p:cTn id="82" dur="1" fill="hold">
                                          <p:stCondLst>
                                            <p:cond delay="499"/>
                                          </p:stCondLst>
                                        </p:cTn>
                                        <p:tgtEl>
                                          <p:spTgt spid="5"/>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11"/>
                                        </p:tgtEl>
                                        <p:attrNameLst>
                                          <p:attrName>ppt_x</p:attrName>
                                        </p:attrNameLst>
                                      </p:cBhvr>
                                      <p:tavLst>
                                        <p:tav tm="0">
                                          <p:val>
                                            <p:strVal val="ppt_x"/>
                                          </p:val>
                                        </p:tav>
                                        <p:tav tm="100000">
                                          <p:val>
                                            <p:strVal val="ppt_x"/>
                                          </p:val>
                                        </p:tav>
                                      </p:tavLst>
                                    </p:anim>
                                    <p:anim calcmode="lin" valueType="num">
                                      <p:cBhvr additive="base">
                                        <p:cTn id="85" dur="500"/>
                                        <p:tgtEl>
                                          <p:spTgt spid="11"/>
                                        </p:tgtEl>
                                        <p:attrNameLst>
                                          <p:attrName>ppt_y</p:attrName>
                                        </p:attrNameLst>
                                      </p:cBhvr>
                                      <p:tavLst>
                                        <p:tav tm="0">
                                          <p:val>
                                            <p:strVal val="ppt_y"/>
                                          </p:val>
                                        </p:tav>
                                        <p:tav tm="100000">
                                          <p:val>
                                            <p:strVal val="1+ppt_h/2"/>
                                          </p:val>
                                        </p:tav>
                                      </p:tavLst>
                                    </p:anim>
                                    <p:set>
                                      <p:cBhvr>
                                        <p:cTn id="86" dur="1" fill="hold">
                                          <p:stCondLst>
                                            <p:cond delay="499"/>
                                          </p:stCondLst>
                                        </p:cTn>
                                        <p:tgtEl>
                                          <p:spTgt spid="11"/>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ppt_x"/>
                                          </p:val>
                                        </p:tav>
                                      </p:tavLst>
                                    </p:anim>
                                    <p:anim calcmode="lin" valueType="num">
                                      <p:cBhvr additive="base">
                                        <p:cTn id="89" dur="500"/>
                                        <p:tgtEl>
                                          <p:spTgt spid="14"/>
                                        </p:tgtEl>
                                        <p:attrNameLst>
                                          <p:attrName>ppt_y</p:attrName>
                                        </p:attrNameLst>
                                      </p:cBhvr>
                                      <p:tavLst>
                                        <p:tav tm="0">
                                          <p:val>
                                            <p:strVal val="ppt_y"/>
                                          </p:val>
                                        </p:tav>
                                        <p:tav tm="100000">
                                          <p:val>
                                            <p:strVal val="1+ppt_h/2"/>
                                          </p:val>
                                        </p:tav>
                                      </p:tavLst>
                                    </p:anim>
                                    <p:set>
                                      <p:cBhvr>
                                        <p:cTn id="90" dur="1" fill="hold">
                                          <p:stCondLst>
                                            <p:cond delay="499"/>
                                          </p:stCondLst>
                                        </p:cTn>
                                        <p:tgtEl>
                                          <p:spTgt spid="14"/>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9"/>
                                        </p:tgtEl>
                                        <p:attrNameLst>
                                          <p:attrName>ppt_x</p:attrName>
                                        </p:attrNameLst>
                                      </p:cBhvr>
                                      <p:tavLst>
                                        <p:tav tm="0">
                                          <p:val>
                                            <p:strVal val="ppt_x"/>
                                          </p:val>
                                        </p:tav>
                                        <p:tav tm="100000">
                                          <p:val>
                                            <p:strVal val="ppt_x"/>
                                          </p:val>
                                        </p:tav>
                                      </p:tavLst>
                                    </p:anim>
                                    <p:anim calcmode="lin" valueType="num">
                                      <p:cBhvr additive="base">
                                        <p:cTn id="93" dur="500"/>
                                        <p:tgtEl>
                                          <p:spTgt spid="9"/>
                                        </p:tgtEl>
                                        <p:attrNameLst>
                                          <p:attrName>ppt_y</p:attrName>
                                        </p:attrNameLst>
                                      </p:cBhvr>
                                      <p:tavLst>
                                        <p:tav tm="0">
                                          <p:val>
                                            <p:strVal val="ppt_y"/>
                                          </p:val>
                                        </p:tav>
                                        <p:tav tm="100000">
                                          <p:val>
                                            <p:strVal val="1+ppt_h/2"/>
                                          </p:val>
                                        </p:tav>
                                      </p:tavLst>
                                    </p:anim>
                                    <p:set>
                                      <p:cBhvr>
                                        <p:cTn id="94" dur="1" fill="hold">
                                          <p:stCondLst>
                                            <p:cond delay="499"/>
                                          </p:stCondLst>
                                        </p:cTn>
                                        <p:tgtEl>
                                          <p:spTgt spid="9"/>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16"/>
                                        </p:tgtEl>
                                        <p:attrNameLst>
                                          <p:attrName>ppt_x</p:attrName>
                                        </p:attrNameLst>
                                      </p:cBhvr>
                                      <p:tavLst>
                                        <p:tav tm="0">
                                          <p:val>
                                            <p:strVal val="ppt_x"/>
                                          </p:val>
                                        </p:tav>
                                        <p:tav tm="100000">
                                          <p:val>
                                            <p:strVal val="ppt_x"/>
                                          </p:val>
                                        </p:tav>
                                      </p:tavLst>
                                    </p:anim>
                                    <p:anim calcmode="lin" valueType="num">
                                      <p:cBhvr additive="base">
                                        <p:cTn id="97" dur="500"/>
                                        <p:tgtEl>
                                          <p:spTgt spid="16"/>
                                        </p:tgtEl>
                                        <p:attrNameLst>
                                          <p:attrName>ppt_y</p:attrName>
                                        </p:attrNameLst>
                                      </p:cBhvr>
                                      <p:tavLst>
                                        <p:tav tm="0">
                                          <p:val>
                                            <p:strVal val="ppt_y"/>
                                          </p:val>
                                        </p:tav>
                                        <p:tav tm="100000">
                                          <p:val>
                                            <p:strVal val="1+ppt_h/2"/>
                                          </p:val>
                                        </p:tav>
                                      </p:tavLst>
                                    </p:anim>
                                    <p:set>
                                      <p:cBhvr>
                                        <p:cTn id="98" dur="1" fill="hold">
                                          <p:stCondLst>
                                            <p:cond delay="499"/>
                                          </p:stCondLst>
                                        </p:cTn>
                                        <p:tgtEl>
                                          <p:spTgt spid="16"/>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20"/>
                                        </p:tgtEl>
                                        <p:attrNameLst>
                                          <p:attrName>ppt_x</p:attrName>
                                        </p:attrNameLst>
                                      </p:cBhvr>
                                      <p:tavLst>
                                        <p:tav tm="0">
                                          <p:val>
                                            <p:strVal val="ppt_x"/>
                                          </p:val>
                                        </p:tav>
                                        <p:tav tm="100000">
                                          <p:val>
                                            <p:strVal val="ppt_x"/>
                                          </p:val>
                                        </p:tav>
                                      </p:tavLst>
                                    </p:anim>
                                    <p:anim calcmode="lin" valueType="num">
                                      <p:cBhvr additive="base">
                                        <p:cTn id="101" dur="500"/>
                                        <p:tgtEl>
                                          <p:spTgt spid="20"/>
                                        </p:tgtEl>
                                        <p:attrNameLst>
                                          <p:attrName>ppt_y</p:attrName>
                                        </p:attrNameLst>
                                      </p:cBhvr>
                                      <p:tavLst>
                                        <p:tav tm="0">
                                          <p:val>
                                            <p:strVal val="ppt_y"/>
                                          </p:val>
                                        </p:tav>
                                        <p:tav tm="100000">
                                          <p:val>
                                            <p:strVal val="1+ppt_h/2"/>
                                          </p:val>
                                        </p:tav>
                                      </p:tavLst>
                                    </p:anim>
                                    <p:set>
                                      <p:cBhvr>
                                        <p:cTn id="102" dur="1" fill="hold">
                                          <p:stCondLst>
                                            <p:cond delay="499"/>
                                          </p:stCondLst>
                                        </p:cTn>
                                        <p:tgtEl>
                                          <p:spTgt spid="20"/>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23"/>
                                        </p:tgtEl>
                                        <p:attrNameLst>
                                          <p:attrName>ppt_x</p:attrName>
                                        </p:attrNameLst>
                                      </p:cBhvr>
                                      <p:tavLst>
                                        <p:tav tm="0">
                                          <p:val>
                                            <p:strVal val="ppt_x"/>
                                          </p:val>
                                        </p:tav>
                                        <p:tav tm="100000">
                                          <p:val>
                                            <p:strVal val="ppt_x"/>
                                          </p:val>
                                        </p:tav>
                                      </p:tavLst>
                                    </p:anim>
                                    <p:anim calcmode="lin" valueType="num">
                                      <p:cBhvr additive="base">
                                        <p:cTn id="105" dur="500"/>
                                        <p:tgtEl>
                                          <p:spTgt spid="23"/>
                                        </p:tgtEl>
                                        <p:attrNameLst>
                                          <p:attrName>ppt_y</p:attrName>
                                        </p:attrNameLst>
                                      </p:cBhvr>
                                      <p:tavLst>
                                        <p:tav tm="0">
                                          <p:val>
                                            <p:strVal val="ppt_y"/>
                                          </p:val>
                                        </p:tav>
                                        <p:tav tm="100000">
                                          <p:val>
                                            <p:strVal val="1+ppt_h/2"/>
                                          </p:val>
                                        </p:tav>
                                      </p:tavLst>
                                    </p:anim>
                                    <p:set>
                                      <p:cBhvr>
                                        <p:cTn id="106" dur="1" fill="hold">
                                          <p:stCondLst>
                                            <p:cond delay="499"/>
                                          </p:stCondLst>
                                        </p:cTn>
                                        <p:tgtEl>
                                          <p:spTgt spid="23"/>
                                        </p:tgtEl>
                                        <p:attrNameLst>
                                          <p:attrName>style.visibility</p:attrName>
                                        </p:attrNameLst>
                                      </p:cBhvr>
                                      <p:to>
                                        <p:strVal val="hidden"/>
                                      </p:to>
                                    </p:set>
                                  </p:childTnLst>
                                </p:cTn>
                              </p:par>
                              <p:par>
                                <p:cTn id="107" presetID="2" presetClass="exit" presetSubtype="4" fill="hold" grpId="1" nodeType="withEffect">
                                  <p:stCondLst>
                                    <p:cond delay="0"/>
                                  </p:stCondLst>
                                  <p:childTnLst>
                                    <p:anim calcmode="lin" valueType="num">
                                      <p:cBhvr additive="base">
                                        <p:cTn id="108" dur="500"/>
                                        <p:tgtEl>
                                          <p:spTgt spid="27"/>
                                        </p:tgtEl>
                                        <p:attrNameLst>
                                          <p:attrName>ppt_x</p:attrName>
                                        </p:attrNameLst>
                                      </p:cBhvr>
                                      <p:tavLst>
                                        <p:tav tm="0">
                                          <p:val>
                                            <p:strVal val="ppt_x"/>
                                          </p:val>
                                        </p:tav>
                                        <p:tav tm="100000">
                                          <p:val>
                                            <p:strVal val="ppt_x"/>
                                          </p:val>
                                        </p:tav>
                                      </p:tavLst>
                                    </p:anim>
                                    <p:anim calcmode="lin" valueType="num">
                                      <p:cBhvr additive="base">
                                        <p:cTn id="109" dur="500"/>
                                        <p:tgtEl>
                                          <p:spTgt spid="27"/>
                                        </p:tgtEl>
                                        <p:attrNameLst>
                                          <p:attrName>ppt_y</p:attrName>
                                        </p:attrNameLst>
                                      </p:cBhvr>
                                      <p:tavLst>
                                        <p:tav tm="0">
                                          <p:val>
                                            <p:strVal val="ppt_y"/>
                                          </p:val>
                                        </p:tav>
                                        <p:tav tm="100000">
                                          <p:val>
                                            <p:strVal val="1+ppt_h/2"/>
                                          </p:val>
                                        </p:tav>
                                      </p:tavLst>
                                    </p:anim>
                                    <p:set>
                                      <p:cBhvr>
                                        <p:cTn id="110" dur="1" fill="hold">
                                          <p:stCondLst>
                                            <p:cond delay="499"/>
                                          </p:stCondLst>
                                        </p:cTn>
                                        <p:tgtEl>
                                          <p:spTgt spid="27"/>
                                        </p:tgtEl>
                                        <p:attrNameLst>
                                          <p:attrName>style.visibility</p:attrName>
                                        </p:attrNameLst>
                                      </p:cBhvr>
                                      <p:to>
                                        <p:strVal val="hidden"/>
                                      </p:to>
                                    </p:set>
                                  </p:childTnLst>
                                </p:cTn>
                              </p:par>
                              <p:par>
                                <p:cTn id="111" presetID="2" presetClass="exit" presetSubtype="4" fill="hold" grpId="0" nodeType="withEffect">
                                  <p:stCondLst>
                                    <p:cond delay="0"/>
                                  </p:stCondLst>
                                  <p:childTnLst>
                                    <p:anim calcmode="lin" valueType="num">
                                      <p:cBhvr additive="base">
                                        <p:cTn id="112" dur="500"/>
                                        <p:tgtEl>
                                          <p:spTgt spid="3"/>
                                        </p:tgtEl>
                                        <p:attrNameLst>
                                          <p:attrName>ppt_x</p:attrName>
                                        </p:attrNameLst>
                                      </p:cBhvr>
                                      <p:tavLst>
                                        <p:tav tm="0">
                                          <p:val>
                                            <p:strVal val="ppt_x"/>
                                          </p:val>
                                        </p:tav>
                                        <p:tav tm="100000">
                                          <p:val>
                                            <p:strVal val="ppt_x"/>
                                          </p:val>
                                        </p:tav>
                                      </p:tavLst>
                                    </p:anim>
                                    <p:anim calcmode="lin" valueType="num">
                                      <p:cBhvr additive="base">
                                        <p:cTn id="113" dur="500"/>
                                        <p:tgtEl>
                                          <p:spTgt spid="3"/>
                                        </p:tgtEl>
                                        <p:attrNameLst>
                                          <p:attrName>ppt_y</p:attrName>
                                        </p:attrNameLst>
                                      </p:cBhvr>
                                      <p:tavLst>
                                        <p:tav tm="0">
                                          <p:val>
                                            <p:strVal val="ppt_y"/>
                                          </p:val>
                                        </p:tav>
                                        <p:tav tm="100000">
                                          <p:val>
                                            <p:strVal val="1+ppt_h/2"/>
                                          </p:val>
                                        </p:tav>
                                      </p:tavLst>
                                    </p:anim>
                                    <p:set>
                                      <p:cBhvr>
                                        <p:cTn id="114" dur="1" fill="hold">
                                          <p:stCondLst>
                                            <p:cond delay="499"/>
                                          </p:stCondLst>
                                        </p:cTn>
                                        <p:tgtEl>
                                          <p:spTgt spid="3"/>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ppt_x"/>
                                          </p:val>
                                        </p:tav>
                                        <p:tav tm="100000">
                                          <p:val>
                                            <p:strVal val="#ppt_x"/>
                                          </p:val>
                                        </p:tav>
                                      </p:tavLst>
                                    </p:anim>
                                    <p:anim calcmode="lin" valueType="num">
                                      <p:cBhvr additive="base">
                                        <p:cTn id="1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6" grpId="0" animBg="1"/>
      <p:bldP spid="6" grpId="1" animBg="1"/>
      <p:bldP spid="15" grpId="0" animBg="1"/>
      <p:bldP spid="19" grpId="0" animBg="1"/>
      <p:bldP spid="19" grpId="1" animBg="1"/>
      <p:bldP spid="27" grpId="0" animBg="1"/>
      <p:bldP spid="2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763713" y="-100013"/>
            <a:ext cx="5903912" cy="4105276"/>
          </a:xfrm>
          <a:prstGeom prst="cloudCallout">
            <a:avLst>
              <a:gd name="adj1" fmla="val -78869"/>
              <a:gd name="adj2" fmla="val 10512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bg1"/>
              </a:solidFill>
              <a:latin typeface="Times New Roman" pitchFamily="18" charset="0"/>
              <a:cs typeface="Times New Roman" pitchFamily="18" charset="0"/>
            </a:endParaRPr>
          </a:p>
          <a:p>
            <a:pPr algn="ctr">
              <a:defRPr/>
            </a:pPr>
            <a:r>
              <a:rPr lang="en-US" sz="2800" dirty="0">
                <a:solidFill>
                  <a:schemeClr val="bg1"/>
                </a:solidFill>
                <a:latin typeface="Times New Roman" pitchFamily="18" charset="0"/>
                <a:cs typeface="Times New Roman" pitchFamily="18" charset="0"/>
              </a:rPr>
              <a:t>Qua những nội dung vừa tìm hiểu em  hãy nhận xét  ấn tượng ban đầu của tác giả về toàn cảnh sông nước Cà Mau như thế nào và được cảm nhận ra sao?</a:t>
            </a:r>
          </a:p>
          <a:p>
            <a:pPr algn="ctr">
              <a:defRPr/>
            </a:pPr>
            <a:endParaRPr lang="vi-VN" dirty="0"/>
          </a:p>
        </p:txBody>
      </p:sp>
      <p:sp>
        <p:nvSpPr>
          <p:cNvPr id="5" name="Rectangle 4"/>
          <p:cNvSpPr/>
          <p:nvPr/>
        </p:nvSpPr>
        <p:spPr>
          <a:xfrm>
            <a:off x="611188" y="1557338"/>
            <a:ext cx="8064500" cy="2808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bg1"/>
                </a:solidFill>
                <a:latin typeface="Times New Roman" pitchFamily="18" charset="0"/>
                <a:cs typeface="Times New Roman" pitchFamily="18" charset="0"/>
              </a:rPr>
              <a:t>Bằng sự quan sát tinh tế, tác giả miêu tả toàn cảnh sông nước Cà Mau với  sông ngòi, kênh rạch chi chít, với màu xanh bạt ngàn của trời, nước, cây lá; với âm thanh rì rào bất tận của sóng và gió.</a:t>
            </a:r>
          </a:p>
          <a:p>
            <a:pPr algn="just">
              <a:defRPr/>
            </a:pPr>
            <a:r>
              <a:rPr lang="en-US" sz="2800" b="1" dirty="0">
                <a:solidFill>
                  <a:schemeClr val="bg1"/>
                </a:solidFill>
                <a:latin typeface="Times New Roman" pitchFamily="18" charset="0"/>
                <a:cs typeface="Times New Roman" pitchFamily="18" charset="0"/>
              </a:rPr>
              <a:t>-&gt; Cảnh vật còn hoang sơ, hấp dẫn.</a:t>
            </a:r>
            <a:endParaRPr lang="vi-VN"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2573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vi-VN" smtClean="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288"/>
            <a:ext cx="4211638" cy="2982912"/>
          </a:xfrm>
        </p:spPr>
      </p:pic>
      <p:sp>
        <p:nvSpPr>
          <p:cNvPr id="4" name="Cloud Callout 3"/>
          <p:cNvSpPr/>
          <p:nvPr/>
        </p:nvSpPr>
        <p:spPr>
          <a:xfrm>
            <a:off x="1800225" y="876300"/>
            <a:ext cx="3887788" cy="3241675"/>
          </a:xfrm>
          <a:prstGeom prst="cloudCallout">
            <a:avLst>
              <a:gd name="adj1" fmla="val -31836"/>
              <a:gd name="adj2" fmla="val 678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800" dirty="0">
              <a:latin typeface="Times New Roman" pitchFamily="18" charset="0"/>
              <a:cs typeface="Times New Roman" pitchFamily="18" charset="0"/>
            </a:endParaRPr>
          </a:p>
          <a:p>
            <a:pPr algn="ctr">
              <a:defRPr/>
            </a:pPr>
            <a:r>
              <a:rPr lang="pt-BR" sz="2800" dirty="0">
                <a:solidFill>
                  <a:srgbClr val="FF0000"/>
                </a:solidFill>
                <a:latin typeface="Times New Roman" pitchFamily="18" charset="0"/>
                <a:cs typeface="Times New Roman" pitchFamily="18" charset="0"/>
              </a:rPr>
              <a:t>Ở Cà Mau có một khu dự trữ sinh quyển lớn, em có biết nơi đó ở đâu ko?</a:t>
            </a:r>
            <a:endParaRPr lang="vi-VN" sz="2800" dirty="0">
              <a:solidFill>
                <a:srgbClr val="FF0000"/>
              </a:solidFill>
              <a:latin typeface="Times New Roman" pitchFamily="18" charset="0"/>
              <a:cs typeface="Times New Roman" pitchFamily="18" charset="0"/>
            </a:endParaRPr>
          </a:p>
          <a:p>
            <a:pPr algn="ctr">
              <a:defRPr/>
            </a:pPr>
            <a:endParaRPr lang="vi-VN" sz="2800"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7938"/>
            <a:ext cx="4640262" cy="299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7913" y="3073400"/>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9488" y="3073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0225" y="3073400"/>
            <a:ext cx="28384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006975"/>
            <a:ext cx="28352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5006975"/>
            <a:ext cx="25146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19488" y="5006975"/>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Callout 13"/>
          <p:cNvSpPr/>
          <p:nvPr/>
        </p:nvSpPr>
        <p:spPr>
          <a:xfrm>
            <a:off x="1951038" y="0"/>
            <a:ext cx="3117850" cy="2532063"/>
          </a:xfrm>
          <a:prstGeom prst="cloudCallout">
            <a:avLst>
              <a:gd name="adj1" fmla="val 80674"/>
              <a:gd name="adj2" fmla="val -121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800" dirty="0">
              <a:latin typeface="Times New Roman" pitchFamily="18" charset="0"/>
              <a:cs typeface="Times New Roman" pitchFamily="18" charset="0"/>
            </a:endParaRPr>
          </a:p>
          <a:p>
            <a:pPr algn="ctr">
              <a:defRPr/>
            </a:pPr>
            <a:r>
              <a:rPr lang="pt-BR" sz="2800" dirty="0">
                <a:solidFill>
                  <a:srgbClr val="FF0000"/>
                </a:solidFill>
                <a:latin typeface="Times New Roman" pitchFamily="18" charset="0"/>
                <a:cs typeface="Times New Roman" pitchFamily="18" charset="0"/>
              </a:rPr>
              <a:t>Em có nhận xét gì về sự đa dạng sinh học ở đây?</a:t>
            </a:r>
            <a:endParaRPr lang="vi-VN" sz="2800" dirty="0">
              <a:solidFill>
                <a:srgbClr val="FF0000"/>
              </a:solidFill>
              <a:latin typeface="Times New Roman" pitchFamily="18" charset="0"/>
              <a:cs typeface="Times New Roman" pitchFamily="18" charset="0"/>
            </a:endParaRPr>
          </a:p>
          <a:p>
            <a:pPr algn="ctr">
              <a:defRPr/>
            </a:pPr>
            <a:endParaRPr lang="vi-VN" sz="2800" dirty="0">
              <a:latin typeface="Times New Roman" pitchFamily="18" charset="0"/>
              <a:cs typeface="Times New Roman" pitchFamily="18" charset="0"/>
            </a:endParaRPr>
          </a:p>
        </p:txBody>
      </p:sp>
      <p:sp>
        <p:nvSpPr>
          <p:cNvPr id="15" name="Cloud Callout 14"/>
          <p:cNvSpPr/>
          <p:nvPr/>
        </p:nvSpPr>
        <p:spPr>
          <a:xfrm>
            <a:off x="1949450" y="0"/>
            <a:ext cx="3506788" cy="2638425"/>
          </a:xfrm>
          <a:prstGeom prst="cloudCallout">
            <a:avLst>
              <a:gd name="adj1" fmla="val -3979"/>
              <a:gd name="adj2" fmla="val 8729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800" dirty="0">
              <a:latin typeface="Times New Roman" pitchFamily="18" charset="0"/>
              <a:cs typeface="Times New Roman" pitchFamily="18" charset="0"/>
            </a:endParaRPr>
          </a:p>
          <a:p>
            <a:pPr algn="ctr">
              <a:defRPr/>
            </a:pPr>
            <a:r>
              <a:rPr lang="pt-BR" sz="2800" dirty="0">
                <a:solidFill>
                  <a:srgbClr val="FF0000"/>
                </a:solidFill>
                <a:latin typeface="Times New Roman" pitchFamily="18" charset="0"/>
                <a:cs typeface="Times New Roman" pitchFamily="18" charset="0"/>
              </a:rPr>
              <a:t>Các động vật như trong hình nay còn nhiều không? Vì sao?</a:t>
            </a:r>
            <a:endParaRPr lang="vi-VN" sz="2800" dirty="0">
              <a:solidFill>
                <a:srgbClr val="FF0000"/>
              </a:solidFill>
              <a:latin typeface="Times New Roman" pitchFamily="18" charset="0"/>
              <a:cs typeface="Times New Roman" pitchFamily="18" charset="0"/>
            </a:endParaRPr>
          </a:p>
          <a:p>
            <a:pPr algn="ctr">
              <a:defRPr/>
            </a:pPr>
            <a:endParaRPr lang="vi-VN" sz="2800" dirty="0">
              <a:latin typeface="Times New Roman" pitchFamily="18" charset="0"/>
              <a:cs typeface="Times New Roman" pitchFamily="18" charset="0"/>
            </a:endParaRPr>
          </a:p>
        </p:txBody>
      </p:sp>
      <p:sp>
        <p:nvSpPr>
          <p:cNvPr id="16" name="Cloud Callout 15"/>
          <p:cNvSpPr/>
          <p:nvPr/>
        </p:nvSpPr>
        <p:spPr>
          <a:xfrm>
            <a:off x="2106613" y="-58738"/>
            <a:ext cx="3192462" cy="2424113"/>
          </a:xfrm>
          <a:prstGeom prst="cloudCallout">
            <a:avLst>
              <a:gd name="adj1" fmla="val -3979"/>
              <a:gd name="adj2" fmla="val 8729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800" dirty="0">
              <a:latin typeface="Times New Roman" pitchFamily="18" charset="0"/>
              <a:cs typeface="Times New Roman" pitchFamily="18" charset="0"/>
            </a:endParaRPr>
          </a:p>
          <a:p>
            <a:pPr algn="ctr">
              <a:defRPr/>
            </a:pPr>
            <a:r>
              <a:rPr lang="pt-BR" sz="2800" dirty="0">
                <a:solidFill>
                  <a:srgbClr val="FF0000"/>
                </a:solidFill>
                <a:latin typeface="Times New Roman" pitchFamily="18" charset="0"/>
                <a:cs typeface="Times New Roman" pitchFamily="18" charset="0"/>
              </a:rPr>
              <a:t>Em nên làm gì để góp phần bảo tồn TN, ĐDSH?</a:t>
            </a:r>
            <a:endParaRPr lang="vi-VN" sz="2800" dirty="0">
              <a:solidFill>
                <a:srgbClr val="FF0000"/>
              </a:solidFill>
              <a:latin typeface="Times New Roman" pitchFamily="18" charset="0"/>
              <a:cs typeface="Times New Roman" pitchFamily="18" charset="0"/>
            </a:endParaRPr>
          </a:p>
          <a:p>
            <a:pPr algn="ctr">
              <a:defRPr/>
            </a:pP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042955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4" fill="hold" grpId="1" nodeType="click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xit" presetSubtype="4" fill="hold" grpId="1" nodeType="click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ppt_x"/>
                                          </p:val>
                                        </p:tav>
                                      </p:tavLst>
                                    </p:anim>
                                    <p:anim calcmode="lin" valueType="num">
                                      <p:cBhvr additive="base">
                                        <p:cTn id="63" dur="500"/>
                                        <p:tgtEl>
                                          <p:spTgt spid="15"/>
                                        </p:tgtEl>
                                        <p:attrNameLst>
                                          <p:attrName>ppt_y</p:attrName>
                                        </p:attrNameLst>
                                      </p:cBhvr>
                                      <p:tavLst>
                                        <p:tav tm="0">
                                          <p:val>
                                            <p:strVal val="ppt_y"/>
                                          </p:val>
                                        </p:tav>
                                        <p:tav tm="100000">
                                          <p:val>
                                            <p:strVal val="1+ppt_h/2"/>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xit" presetSubtype="4" fill="hold" grpId="1" nodeType="clickEffect">
                                  <p:stCondLst>
                                    <p:cond delay="0"/>
                                  </p:stCondLst>
                                  <p:childTnLst>
                                    <p:anim calcmode="lin" valueType="num">
                                      <p:cBhvr additive="base">
                                        <p:cTn id="74" dur="500"/>
                                        <p:tgtEl>
                                          <p:spTgt spid="16"/>
                                        </p:tgtEl>
                                        <p:attrNameLst>
                                          <p:attrName>ppt_x</p:attrName>
                                        </p:attrNameLst>
                                      </p:cBhvr>
                                      <p:tavLst>
                                        <p:tav tm="0">
                                          <p:val>
                                            <p:strVal val="ppt_x"/>
                                          </p:val>
                                        </p:tav>
                                        <p:tav tm="100000">
                                          <p:val>
                                            <p:strVal val="ppt_x"/>
                                          </p:val>
                                        </p:tav>
                                      </p:tavLst>
                                    </p:anim>
                                    <p:anim calcmode="lin" valueType="num">
                                      <p:cBhvr additive="base">
                                        <p:cTn id="75" dur="500"/>
                                        <p:tgtEl>
                                          <p:spTgt spid="16"/>
                                        </p:tgtEl>
                                        <p:attrNameLst>
                                          <p:attrName>ppt_y</p:attrName>
                                        </p:attrNameLst>
                                      </p:cBhvr>
                                      <p:tavLst>
                                        <p:tav tm="0">
                                          <p:val>
                                            <p:strVal val="ppt_y"/>
                                          </p:val>
                                        </p:tav>
                                        <p:tav tm="100000">
                                          <p:val>
                                            <p:strVal val="1+ppt_h/2"/>
                                          </p:val>
                                        </p:tav>
                                      </p:tavLst>
                                    </p:anim>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animBg="1"/>
      <p:bldP spid="14"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vi-VN" smtClean="0"/>
          </a:p>
        </p:txBody>
      </p:sp>
      <p:sp>
        <p:nvSpPr>
          <p:cNvPr id="20483" name="Content Placeholder 2"/>
          <p:cNvSpPr>
            <a:spLocks noGrp="1"/>
          </p:cNvSpPr>
          <p:nvPr>
            <p:ph idx="1"/>
          </p:nvPr>
        </p:nvSpPr>
        <p:spPr/>
        <p:txBody>
          <a:bodyPr/>
          <a:lstStyle/>
          <a:p>
            <a:endParaRPr lang="vi-VN" smtClean="0"/>
          </a:p>
        </p:txBody>
      </p:sp>
      <p:sp>
        <p:nvSpPr>
          <p:cNvPr id="4" name="Rectangle 3"/>
          <p:cNvSpPr/>
          <p:nvPr/>
        </p:nvSpPr>
        <p:spPr>
          <a:xfrm>
            <a:off x="1556558" y="260648"/>
            <a:ext cx="6034023"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2. Cảnh sông ngòi, rừng đước</a:t>
            </a:r>
          </a:p>
        </p:txBody>
      </p:sp>
      <p:sp>
        <p:nvSpPr>
          <p:cNvPr id="5" name="Cloud Callout 4"/>
          <p:cNvSpPr/>
          <p:nvPr/>
        </p:nvSpPr>
        <p:spPr>
          <a:xfrm>
            <a:off x="955675" y="906463"/>
            <a:ext cx="4464050" cy="4092575"/>
          </a:xfrm>
          <a:prstGeom prst="cloudCallout">
            <a:avLst>
              <a:gd name="adj1" fmla="val -55613"/>
              <a:gd name="adj2" fmla="val 673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latin typeface="Times New Roman" pitchFamily="18" charset="0"/>
              <a:cs typeface="Times New Roman" pitchFamily="18" charset="0"/>
            </a:endParaRPr>
          </a:p>
          <a:p>
            <a:pPr algn="ctr">
              <a:defRPr/>
            </a:pPr>
            <a:r>
              <a:rPr lang="en-US" sz="3200" dirty="0">
                <a:solidFill>
                  <a:schemeClr val="bg1"/>
                </a:solidFill>
                <a:latin typeface="Times New Roman" pitchFamily="18" charset="0"/>
                <a:cs typeface="Times New Roman" pitchFamily="18" charset="0"/>
              </a:rPr>
              <a:t>Đọc lại đoạn 2 và cho biết </a:t>
            </a:r>
            <a:r>
              <a:rPr lang="en-US" sz="3200" dirty="0">
                <a:solidFill>
                  <a:schemeClr val="bg1"/>
                </a:solidFill>
                <a:effectLst>
                  <a:outerShdw blurRad="38100" dist="38100" dir="2700000" algn="tl">
                    <a:srgbClr val="C0C0C0"/>
                  </a:outerShdw>
                </a:effectLst>
                <a:latin typeface="Times New Roman" pitchFamily="18" charset="0"/>
                <a:cs typeface="Times New Roman" pitchFamily="18" charset="0"/>
              </a:rPr>
              <a:t>Các dòng sông, con kênh ở vùng Cà Mau được đặt tên như thế nào?</a:t>
            </a:r>
          </a:p>
          <a:p>
            <a:pPr algn="ctr">
              <a:defRPr/>
            </a:pPr>
            <a:endParaRPr lang="vi-VN" sz="3200" dirty="0">
              <a:solidFill>
                <a:schemeClr val="bg1"/>
              </a:solidFill>
              <a:latin typeface="Times New Roman" pitchFamily="18" charset="0"/>
              <a:cs typeface="Times New Roman" pitchFamily="18" charset="0"/>
            </a:endParaRPr>
          </a:p>
        </p:txBody>
      </p:sp>
      <p:sp>
        <p:nvSpPr>
          <p:cNvPr id="6" name="Rectangle 5"/>
          <p:cNvSpPr/>
          <p:nvPr/>
        </p:nvSpPr>
        <p:spPr>
          <a:xfrm>
            <a:off x="250825" y="1268413"/>
            <a:ext cx="8713788" cy="4897437"/>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Symbol" pitchFamily="18" charset="2"/>
              <a:buChar char="Þ"/>
              <a:defRPr/>
            </a:pPr>
            <a:r>
              <a:rPr lang="en-US" sz="2400" dirty="0">
                <a:solidFill>
                  <a:srgbClr val="000066"/>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Tên đất, sông ngòi, kênh rạch được đặt tên theo đặc điểm riêng của nó </a:t>
            </a:r>
            <a:r>
              <a:rPr lang="en-US" sz="2400" i="1" dirty="0">
                <a:solidFill>
                  <a:schemeClr val="tx1"/>
                </a:solidFill>
                <a:latin typeface="Times New Roman" pitchFamily="18" charset="0"/>
                <a:cs typeface="Times New Roman" pitchFamily="18" charset="0"/>
              </a:rPr>
              <a:t>“người ta gọi tên đất, tên sông không phải bằng những danh từ mĩ lệ, mà cứ theo đặc điểm riêng biệt của nó mà gọi thành tên”:</a:t>
            </a:r>
          </a:p>
          <a:p>
            <a:pPr>
              <a:defRPr/>
            </a:pPr>
            <a:r>
              <a:rPr lang="en-US" sz="2400" i="1" dirty="0">
                <a:solidFill>
                  <a:schemeClr val="tx1"/>
                </a:solidFill>
                <a:effectLst>
                  <a:outerShdw blurRad="38100" dist="38100" dir="2700000" algn="tl">
                    <a:srgbClr val="C0C0C0"/>
                  </a:outerShdw>
                </a:effectLst>
                <a:latin typeface="Times New Roman" pitchFamily="18" charset="0"/>
                <a:cs typeface="Times New Roman" pitchFamily="18" charset="0"/>
              </a:rPr>
              <a:t>- Rạch Mái Giầm vì hai bên bờ rạch mọc toàn cây mái giầm cọng tròn xốp nhẹ...</a:t>
            </a:r>
          </a:p>
          <a:p>
            <a:pPr>
              <a:defRPr/>
            </a:pPr>
            <a:r>
              <a:rPr lang="en-US" sz="2400" i="1" dirty="0">
                <a:solidFill>
                  <a:schemeClr val="tx1"/>
                </a:solidFill>
                <a:effectLst>
                  <a:outerShdw blurRad="38100" dist="38100" dir="2700000" algn="tl">
                    <a:srgbClr val="C0C0C0"/>
                  </a:outerShdw>
                </a:effectLst>
                <a:latin typeface="Times New Roman" pitchFamily="18" charset="0"/>
                <a:cs typeface="Times New Roman" pitchFamily="18" charset="0"/>
              </a:rPr>
              <a:t>- Kênh Bọ Mắt vì ở đó tụ tập không biết cơ man nào là bọ mắt, đen như hạt </a:t>
            </a:r>
            <a:r>
              <a:rPr lang="en-US" sz="2400" i="1" dirty="0" err="1">
                <a:solidFill>
                  <a:schemeClr val="tx1"/>
                </a:solidFill>
                <a:effectLst>
                  <a:outerShdw blurRad="38100" dist="38100" dir="2700000" algn="tl">
                    <a:srgbClr val="C0C0C0"/>
                  </a:outerShdw>
                </a:effectLst>
                <a:latin typeface="Times New Roman" pitchFamily="18" charset="0"/>
                <a:cs typeface="Times New Roman" pitchFamily="18" charset="0"/>
              </a:rPr>
              <a:t>vừng,chúng</a:t>
            </a:r>
            <a:r>
              <a:rPr lang="en-US" sz="2400" i="1" dirty="0">
                <a:solidFill>
                  <a:schemeClr val="tx1"/>
                </a:solidFill>
                <a:effectLst>
                  <a:outerShdw blurRad="38100" dist="38100" dir="2700000" algn="tl">
                    <a:srgbClr val="C0C0C0"/>
                  </a:outerShdw>
                </a:effectLst>
                <a:latin typeface="Times New Roman" pitchFamily="18" charset="0"/>
                <a:cs typeface="Times New Roman" pitchFamily="18" charset="0"/>
              </a:rPr>
              <a:t> cứ bay theo thuyền…</a:t>
            </a:r>
          </a:p>
          <a:p>
            <a:pPr>
              <a:defRPr/>
            </a:pPr>
            <a:r>
              <a:rPr lang="en-US" sz="2400" i="1" dirty="0">
                <a:solidFill>
                  <a:schemeClr val="tx1"/>
                </a:solidFill>
                <a:effectLst>
                  <a:outerShdw blurRad="38100" dist="38100" dir="2700000" algn="tl">
                    <a:srgbClr val="C0C0C0"/>
                  </a:outerShdw>
                </a:effectLst>
                <a:latin typeface="Times New Roman" pitchFamily="18" charset="0"/>
                <a:cs typeface="Times New Roman" pitchFamily="18" charset="0"/>
              </a:rPr>
              <a:t>- Kênh Ba Khía vì hai bên bờ tập trung toàn con ba khía.</a:t>
            </a:r>
          </a:p>
          <a:p>
            <a:pPr>
              <a:defRPr/>
            </a:pPr>
            <a:r>
              <a:rPr lang="en-US" sz="2400" i="1" dirty="0">
                <a:solidFill>
                  <a:schemeClr val="tx1"/>
                </a:solidFill>
                <a:effectLst>
                  <a:outerShdw blurRad="38100" dist="38100" dir="2700000" algn="tl">
                    <a:srgbClr val="C0C0C0"/>
                  </a:outerShdw>
                </a:effectLst>
                <a:latin typeface="Times New Roman" pitchFamily="18" charset="0"/>
                <a:cs typeface="Times New Roman" pitchFamily="18" charset="0"/>
              </a:rPr>
              <a:t>- Xã Năm Căn vì ngày xưa trên bờ chỉ có một cái lán năm căn.</a:t>
            </a:r>
          </a:p>
          <a:p>
            <a:pPr>
              <a:defRPr/>
            </a:pPr>
            <a:r>
              <a:rPr lang="en-US" sz="2400" i="1" dirty="0">
                <a:solidFill>
                  <a:schemeClr val="tx1"/>
                </a:solidFill>
                <a:effectLst>
                  <a:outerShdw blurRad="38100" dist="38100" dir="2700000" algn="tl">
                    <a:srgbClr val="C0C0C0"/>
                  </a:outerShdw>
                </a:effectLst>
                <a:latin typeface="Times New Roman" pitchFamily="18" charset="0"/>
                <a:cs typeface="Times New Roman" pitchFamily="18" charset="0"/>
              </a:rPr>
              <a:t>Cà Mau là nói trại theo chữ khơ mâu, tiếng Miên nghĩa là nước đen.</a:t>
            </a:r>
          </a:p>
          <a:p>
            <a:pPr algn="ctr">
              <a:defRPr/>
            </a:pPr>
            <a:endParaRPr lang="vi-VN" sz="2400" dirty="0">
              <a:solidFill>
                <a:schemeClr val="bg1"/>
              </a:solidFill>
              <a:latin typeface="Times New Roman" pitchFamily="18" charset="0"/>
              <a:cs typeface="Times New Roman" pitchFamily="18" charset="0"/>
            </a:endParaRPr>
          </a:p>
        </p:txBody>
      </p:sp>
      <p:sp>
        <p:nvSpPr>
          <p:cNvPr id="7" name="Cloud Callout 6"/>
          <p:cNvSpPr/>
          <p:nvPr/>
        </p:nvSpPr>
        <p:spPr>
          <a:xfrm>
            <a:off x="2555875" y="1628775"/>
            <a:ext cx="4103688" cy="3600450"/>
          </a:xfrm>
          <a:prstGeom prst="cloudCallout">
            <a:avLst>
              <a:gd name="adj1" fmla="val -37268"/>
              <a:gd name="adj2" fmla="val 8040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CC3300"/>
              </a:solidFill>
              <a:latin typeface="Times New Roman" pitchFamily="18" charset="0"/>
              <a:cs typeface="Times New Roman" pitchFamily="18" charset="0"/>
            </a:endParaRPr>
          </a:p>
          <a:p>
            <a:pPr algn="ctr">
              <a:defRPr/>
            </a:pPr>
            <a:r>
              <a:rPr lang="en-US" sz="3200" dirty="0">
                <a:solidFill>
                  <a:schemeClr val="tx1"/>
                </a:solidFill>
                <a:latin typeface="Times New Roman" pitchFamily="18" charset="0"/>
                <a:cs typeface="Times New Roman" pitchFamily="18" charset="0"/>
              </a:rPr>
              <a:t>Việc đặt tên như vậy gợi ra đặc điểm gì về thiên nhiên Cà Mau?</a:t>
            </a:r>
            <a:endParaRPr lang="en-US" sz="3200" dirty="0">
              <a:solidFill>
                <a:schemeClr val="tx1"/>
              </a:solidFill>
              <a:effectLst>
                <a:outerShdw blurRad="38100" dist="38100" dir="2700000" algn="tl">
                  <a:srgbClr val="C0C0C0"/>
                </a:outerShdw>
              </a:effectLst>
              <a:latin typeface="Times New Roman" pitchFamily="18" charset="0"/>
              <a:cs typeface="Times New Roman" pitchFamily="18" charset="0"/>
            </a:endParaRPr>
          </a:p>
          <a:p>
            <a:pPr algn="ctr">
              <a:defRPr/>
            </a:pPr>
            <a:endParaRPr lang="vi-VN" dirty="0"/>
          </a:p>
        </p:txBody>
      </p:sp>
      <p:sp>
        <p:nvSpPr>
          <p:cNvPr id="8" name="Rectangle 7"/>
          <p:cNvSpPr/>
          <p:nvPr/>
        </p:nvSpPr>
        <p:spPr>
          <a:xfrm>
            <a:off x="827088" y="1260475"/>
            <a:ext cx="6481762" cy="13239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chemeClr val="tx1"/>
              </a:solidFill>
              <a:latin typeface="Times New Roman" pitchFamily="18" charset="0"/>
              <a:cs typeface="Times New Roman" pitchFamily="18" charset="0"/>
            </a:endParaRPr>
          </a:p>
          <a:p>
            <a:pPr algn="ctr">
              <a:defRPr/>
            </a:pPr>
            <a:r>
              <a:rPr lang="en-US" sz="3200" dirty="0">
                <a:solidFill>
                  <a:schemeClr val="tx1"/>
                </a:solidFill>
                <a:latin typeface="Times New Roman" pitchFamily="18" charset="0"/>
                <a:cs typeface="Times New Roman" pitchFamily="18" charset="0"/>
              </a:rPr>
              <a:t>Thiên nhiên ở đây còn rất tự nhiên, hoang dã, rộng lớn, trong lành.</a:t>
            </a:r>
            <a:endParaRPr lang="en-US" sz="3200" i="1" dirty="0">
              <a:solidFill>
                <a:schemeClr val="tx1"/>
              </a:solidFill>
              <a:latin typeface="Times New Roman" pitchFamily="18" charset="0"/>
              <a:cs typeface="Times New Roman" pitchFamily="18" charset="0"/>
            </a:endParaRPr>
          </a:p>
          <a:p>
            <a:pPr algn="ctr">
              <a:defRPr/>
            </a:pPr>
            <a:endParaRPr lang="vi-VN" sz="3200" dirty="0">
              <a:solidFill>
                <a:schemeClr val="tx1"/>
              </a:solidFill>
              <a:latin typeface="Times New Roman" pitchFamily="18" charset="0"/>
              <a:cs typeface="Times New Roman" pitchFamily="18" charset="0"/>
            </a:endParaRPr>
          </a:p>
        </p:txBody>
      </p:sp>
      <p:sp>
        <p:nvSpPr>
          <p:cNvPr id="9" name="Rectangle 8"/>
          <p:cNvSpPr/>
          <p:nvPr/>
        </p:nvSpPr>
        <p:spPr>
          <a:xfrm>
            <a:off x="611188" y="1922463"/>
            <a:ext cx="8208962" cy="20891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just">
              <a:buFontTx/>
              <a:buChar char="-"/>
              <a:defRPr/>
            </a:pPr>
            <a:r>
              <a:rPr lang="en-US" sz="3200" dirty="0">
                <a:solidFill>
                  <a:schemeClr val="tx1"/>
                </a:solidFill>
                <a:latin typeface="Times New Roman" pitchFamily="18" charset="0"/>
                <a:cs typeface="Times New Roman" pitchFamily="18" charset="0"/>
              </a:rPr>
              <a:t>Đặt tên đất, tên sông theo đặc điểm riêng, mang đậm tính địa phương.</a:t>
            </a:r>
          </a:p>
          <a:p>
            <a:pPr marL="285750" indent="-285750" algn="just">
              <a:buFontTx/>
              <a:buChar char="-"/>
              <a:defRPr/>
            </a:pPr>
            <a:r>
              <a:rPr lang="en-US" sz="3200" dirty="0">
                <a:solidFill>
                  <a:schemeClr val="tx1"/>
                </a:solidFill>
                <a:latin typeface="Times New Roman" pitchFamily="18" charset="0"/>
                <a:cs typeface="Times New Roman" pitchFamily="18" charset="0"/>
              </a:rPr>
              <a:t>Thiên nhiên còn tự nhiên,  hoang sơ, trong lành.</a:t>
            </a:r>
          </a:p>
        </p:txBody>
      </p:sp>
    </p:spTree>
    <p:extLst>
      <p:ext uri="{BB962C8B-B14F-4D97-AF65-F5344CB8AC3E}">
        <p14:creationId xmlns:p14="http://schemas.microsoft.com/office/powerpoint/2010/main" val="825084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fill="hold" grpId="1" nodeType="click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5932" y="260648"/>
            <a:ext cx="4241739" cy="646331"/>
          </a:xfrm>
          <a:prstGeom prst="rect">
            <a:avLst/>
          </a:prstGeom>
          <a:noFill/>
        </p:spPr>
        <p:txBody>
          <a:bodyPr wrap="none">
            <a:spAutoFit/>
          </a:bodyPr>
          <a:lstStyle/>
          <a:p>
            <a:pPr algn="ctr" fontAlgn="auto">
              <a:spcBef>
                <a:spcPts val="0"/>
              </a:spcBef>
              <a:spcAft>
                <a:spcPts val="0"/>
              </a:spcAft>
              <a:defRPr/>
            </a:pP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KIỂM TRA BÀI CŨ</a:t>
            </a:r>
          </a:p>
        </p:txBody>
      </p:sp>
      <p:sp>
        <p:nvSpPr>
          <p:cNvPr id="2" name="TextBox 1"/>
          <p:cNvSpPr txBox="1"/>
          <p:nvPr/>
        </p:nvSpPr>
        <p:spPr>
          <a:xfrm>
            <a:off x="107950" y="906463"/>
            <a:ext cx="9036050" cy="4832350"/>
          </a:xfrm>
          <a:prstGeom prst="rect">
            <a:avLst/>
          </a:prstGeom>
          <a:noFill/>
        </p:spPr>
        <p:txBody>
          <a:bodyPr>
            <a:spAutoFit/>
          </a:bodyPr>
          <a:lstStyle/>
          <a:p>
            <a:pPr>
              <a:defRPr/>
            </a:pPr>
            <a:r>
              <a:rPr lang="en-US" sz="2800" b="1" dirty="0">
                <a:latin typeface="Times New Roman" pitchFamily="18" charset="0"/>
                <a:cs typeface="Times New Roman" pitchFamily="18" charset="0"/>
              </a:rPr>
              <a:t>Chọn đáp án đúng nhất trong các câu sau:</a:t>
            </a:r>
          </a:p>
          <a:p>
            <a:pPr>
              <a:defRPr/>
            </a:pPr>
            <a:r>
              <a:rPr lang="en-US" sz="2800" b="1" dirty="0">
                <a:solidFill>
                  <a:srgbClr val="3366CC"/>
                </a:solidFill>
                <a:latin typeface="Times New Roman" pitchFamily="18" charset="0"/>
                <a:cs typeface="Times New Roman" pitchFamily="18" charset="0"/>
              </a:rPr>
              <a:t>Câu 1: Qua đoạn trích </a:t>
            </a:r>
            <a:r>
              <a:rPr lang="en-US" sz="2800" b="1" i="1" dirty="0">
                <a:solidFill>
                  <a:srgbClr val="3366CC"/>
                </a:solidFill>
                <a:latin typeface="Times New Roman" pitchFamily="18" charset="0"/>
                <a:cs typeface="Times New Roman" pitchFamily="18" charset="0"/>
              </a:rPr>
              <a:t>Đường đời đầu tiên </a:t>
            </a:r>
            <a:r>
              <a:rPr lang="en-US" sz="2800" b="1" dirty="0">
                <a:solidFill>
                  <a:srgbClr val="3366CC"/>
                </a:solidFill>
                <a:latin typeface="Times New Roman" pitchFamily="18" charset="0"/>
                <a:cs typeface="Times New Roman" pitchFamily="18" charset="0"/>
              </a:rPr>
              <a:t>em thấy nhân vật Dế Mèn không có nét tính cách nào?</a:t>
            </a:r>
          </a:p>
          <a:p>
            <a:pPr marL="342900" indent="-342900">
              <a:buFontTx/>
              <a:buAutoNum type="alphaUcPeriod"/>
              <a:defRPr/>
            </a:pPr>
            <a:r>
              <a:rPr lang="en-US" sz="2800" dirty="0">
                <a:latin typeface="Times New Roman" pitchFamily="18" charset="0"/>
                <a:cs typeface="Times New Roman" pitchFamily="18" charset="0"/>
              </a:rPr>
              <a:t>Tự tin, dũng cảm. </a:t>
            </a:r>
          </a:p>
          <a:p>
            <a:pPr marL="342900" indent="-342900">
              <a:buFontTx/>
              <a:buAutoNum type="alphaUcPeriod"/>
              <a:defRPr/>
            </a:pPr>
            <a:r>
              <a:rPr lang="en-US" sz="2800" dirty="0">
                <a:latin typeface="Times New Roman" pitchFamily="18" charset="0"/>
                <a:cs typeface="Times New Roman" pitchFamily="18" charset="0"/>
              </a:rPr>
              <a:t>Tự phụ, kiêu căng.</a:t>
            </a:r>
          </a:p>
          <a:p>
            <a:pPr marL="342900" indent="-342900">
              <a:buFontTx/>
              <a:buAutoNum type="alphaUcPeriod"/>
              <a:defRPr/>
            </a:pPr>
            <a:r>
              <a:rPr lang="en-US" sz="2800" dirty="0">
                <a:latin typeface="Times New Roman" pitchFamily="18" charset="0"/>
                <a:cs typeface="Times New Roman" pitchFamily="18" charset="0"/>
              </a:rPr>
              <a:t> Khệnh khạng, xem thường mọi người. </a:t>
            </a:r>
          </a:p>
          <a:p>
            <a:pPr marL="342900" indent="-342900">
              <a:buFontTx/>
              <a:buAutoNum type="alphaUcPeriod"/>
              <a:defRPr/>
            </a:pPr>
            <a:r>
              <a:rPr lang="en-US" sz="2800" dirty="0">
                <a:latin typeface="Times New Roman" pitchFamily="18" charset="0"/>
                <a:cs typeface="Times New Roman" pitchFamily="18" charset="0"/>
              </a:rPr>
              <a:t> Hung hăng, xốc nổi.</a:t>
            </a:r>
          </a:p>
          <a:p>
            <a:pPr>
              <a:defRPr/>
            </a:pPr>
            <a:r>
              <a:rPr lang="en-US" sz="2800" b="1" dirty="0">
                <a:solidFill>
                  <a:srgbClr val="3366CC"/>
                </a:solidFill>
                <a:latin typeface="Times New Roman" pitchFamily="18" charset="0"/>
                <a:cs typeface="Times New Roman" pitchFamily="18" charset="0"/>
              </a:rPr>
              <a:t>Câu 2: Thái độ của Dế Mèn trước cái chết thương tâm của Dế Choắt?</a:t>
            </a:r>
          </a:p>
          <a:p>
            <a:pPr marL="514350" indent="-514350">
              <a:buFontTx/>
              <a:buAutoNum type="alphaUcPeriod"/>
              <a:defRPr/>
            </a:pPr>
            <a:r>
              <a:rPr lang="en-US" sz="2800" dirty="0">
                <a:latin typeface="Times New Roman" pitchFamily="18" charset="0"/>
                <a:cs typeface="Times New Roman" pitchFamily="18" charset="0"/>
              </a:rPr>
              <a:t>Buồn rầu và sợ hãi;		C. Than thở và buồn phiền;</a:t>
            </a:r>
          </a:p>
          <a:p>
            <a:pPr marL="342900" indent="-342900">
              <a:buFontTx/>
              <a:buAutoNum type="alphaUcPeriod"/>
              <a:defRPr/>
            </a:pPr>
            <a:r>
              <a:rPr lang="en-US" sz="2800" dirty="0">
                <a:latin typeface="Times New Roman" pitchFamily="18" charset="0"/>
                <a:cs typeface="Times New Roman" pitchFamily="18" charset="0"/>
              </a:rPr>
              <a:t>Thương và ăn năn, hối hận;	D. Nghĩ ngợi và xúc động.</a:t>
            </a:r>
            <a:endParaRPr lang="vi-VN" dirty="0">
              <a:latin typeface="Times New Roman" pitchFamily="18" charset="0"/>
              <a:cs typeface="Times New Roman" pitchFamily="18" charset="0"/>
            </a:endParaRPr>
          </a:p>
        </p:txBody>
      </p:sp>
      <p:sp>
        <p:nvSpPr>
          <p:cNvPr id="3" name="Oval 2"/>
          <p:cNvSpPr/>
          <p:nvPr/>
        </p:nvSpPr>
        <p:spPr>
          <a:xfrm>
            <a:off x="0" y="2205038"/>
            <a:ext cx="539750" cy="503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A</a:t>
            </a:r>
            <a:endParaRPr lang="vi-VN" sz="2800" dirty="0">
              <a:solidFill>
                <a:schemeClr val="tx1"/>
              </a:solidFill>
              <a:latin typeface="Times New Roman" pitchFamily="18" charset="0"/>
              <a:cs typeface="Times New Roman" pitchFamily="18" charset="0"/>
            </a:endParaRPr>
          </a:p>
        </p:txBody>
      </p:sp>
      <p:sp>
        <p:nvSpPr>
          <p:cNvPr id="5" name="Oval 4"/>
          <p:cNvSpPr/>
          <p:nvPr/>
        </p:nvSpPr>
        <p:spPr>
          <a:xfrm>
            <a:off x="0" y="5233988"/>
            <a:ext cx="539750"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B</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74415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5611813" y="333375"/>
            <a:ext cx="5257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en-US" sz="2500" i="1">
                <a:solidFill>
                  <a:srgbClr val="336699"/>
                </a:solidFill>
                <a:latin typeface="Times New Roman" pitchFamily="18" charset="0"/>
                <a:cs typeface="Times New Roman" pitchFamily="18" charset="0"/>
              </a:rPr>
              <a:t> </a:t>
            </a:r>
          </a:p>
        </p:txBody>
      </p:sp>
      <p:sp>
        <p:nvSpPr>
          <p:cNvPr id="6" name="Rectangle 5"/>
          <p:cNvSpPr/>
          <p:nvPr/>
        </p:nvSpPr>
        <p:spPr>
          <a:xfrm>
            <a:off x="0" y="3175"/>
            <a:ext cx="5435600" cy="6858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endParaRPr lang="en-US" sz="2600" i="1" dirty="0">
              <a:solidFill>
                <a:srgbClr val="336699"/>
              </a:solidFill>
              <a:latin typeface="Times New Roman" pitchFamily="18" charset="0"/>
              <a:cs typeface="Times New Roman" pitchFamily="18" charset="0"/>
            </a:endParaRPr>
          </a:p>
          <a:p>
            <a:pPr algn="just">
              <a:defRPr/>
            </a:pPr>
            <a:r>
              <a:rPr lang="en-US" sz="2600" dirty="0">
                <a:solidFill>
                  <a:schemeClr val="tx1"/>
                </a:solidFill>
                <a:latin typeface="Times New Roman" pitchFamily="18" charset="0"/>
                <a:cs typeface="Times New Roman" pitchFamily="18" charset="0"/>
              </a:rPr>
              <a:t>“Thuyền chúng tôi chèo thoát qua kênh Bọ Mắt, đổ ra con sông Cửa Lớn, xuôi về Năm Căn. Dòng sông Năm Căn mênh mông, nước ầm ầm đổ ra biển ngày đêm như thác, cá nước bơi hàng đàn đen trũi, nhô lên hụp xuống như người bơi ếch giữa những đầu sóng trắng. Thuyền xuôi giữa dòng con sông rộng hơn ngàn thước, dựng lên cao ngất như hai dãy trường thành vô tận. Cây đước mọc dài theo bãi, theo từng lứa trái rụng, ngọn bằng tăm tắp, lớp này chồng lên lớp kia, ôm lấy dòng sông, đắp từng bậc màu xanh lá mạ, màu xanh rêu, màu xanh chai lọ,… lòa nhòa ẩn hiện trong sương mù và khói sóng ban mai”</a:t>
            </a:r>
          </a:p>
          <a:p>
            <a:pPr algn="just">
              <a:defRPr/>
            </a:pPr>
            <a:endParaRPr lang="vi-VN" dirty="0"/>
          </a:p>
        </p:txBody>
      </p:sp>
      <p:pic>
        <p:nvPicPr>
          <p:cNvPr id="7" name="Picture 8"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3505200"/>
            <a:ext cx="3708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5921375" y="333375"/>
            <a:ext cx="2736850" cy="2563813"/>
          </a:xfrm>
          <a:prstGeom prst="cloudCallout">
            <a:avLst>
              <a:gd name="adj1" fmla="val -61547"/>
              <a:gd name="adj2" fmla="val 61466"/>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CC3300"/>
                </a:solidFill>
                <a:latin typeface="Times New Roman" pitchFamily="18" charset="0"/>
                <a:cs typeface="Times New Roman" pitchFamily="18" charset="0"/>
              </a:rPr>
              <a:t>    </a:t>
            </a:r>
            <a:r>
              <a:rPr lang="en-US" sz="3200" dirty="0">
                <a:solidFill>
                  <a:schemeClr val="tx1"/>
                </a:solidFill>
                <a:latin typeface="Times New Roman" pitchFamily="18" charset="0"/>
                <a:cs typeface="Times New Roman" pitchFamily="18" charset="0"/>
              </a:rPr>
              <a:t>Đoạn văn miêu tả hình ảnh gì?</a:t>
            </a:r>
          </a:p>
          <a:p>
            <a:pPr algn="ctr">
              <a:defRPr/>
            </a:pPr>
            <a:endParaRPr lang="vi-VN" dirty="0"/>
          </a:p>
        </p:txBody>
      </p:sp>
      <p:sp>
        <p:nvSpPr>
          <p:cNvPr id="9" name="Down Arrow 8"/>
          <p:cNvSpPr/>
          <p:nvPr/>
        </p:nvSpPr>
        <p:spPr>
          <a:xfrm>
            <a:off x="5921375" y="333375"/>
            <a:ext cx="2898775" cy="30956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latin typeface="Times New Roman" pitchFamily="18" charset="0"/>
              <a:cs typeface="Times New Roman" pitchFamily="18" charset="0"/>
            </a:endParaRPr>
          </a:p>
          <a:p>
            <a:pPr algn="ctr">
              <a:defRPr/>
            </a:pPr>
            <a:r>
              <a:rPr lang="en-US" sz="2800" dirty="0">
                <a:solidFill>
                  <a:schemeClr val="tx1"/>
                </a:solidFill>
                <a:latin typeface="Times New Roman" pitchFamily="18" charset="0"/>
                <a:cs typeface="Times New Roman" pitchFamily="18" charset="0"/>
              </a:rPr>
              <a:t>Cảnh sông Năm Căn và rừng đước</a:t>
            </a:r>
            <a:endParaRPr lang="vi-VN" sz="2800" dirty="0">
              <a:solidFill>
                <a:schemeClr val="tx1"/>
              </a:solidFill>
              <a:latin typeface="Times New Roman" pitchFamily="18" charset="0"/>
              <a:cs typeface="Times New Roman" pitchFamily="18" charset="0"/>
            </a:endParaRPr>
          </a:p>
        </p:txBody>
      </p:sp>
      <p:sp>
        <p:nvSpPr>
          <p:cNvPr id="10" name="Cloud Callout 9"/>
          <p:cNvSpPr/>
          <p:nvPr/>
        </p:nvSpPr>
        <p:spPr>
          <a:xfrm>
            <a:off x="5611813" y="92075"/>
            <a:ext cx="3311525" cy="3340100"/>
          </a:xfrm>
          <a:prstGeom prst="cloudCallout">
            <a:avLst>
              <a:gd name="adj1" fmla="val -9956"/>
              <a:gd name="adj2" fmla="val 780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CC3300"/>
                </a:solidFill>
                <a:latin typeface="Times New Roman" pitchFamily="18" charset="0"/>
                <a:cs typeface="Times New Roman" pitchFamily="18" charset="0"/>
              </a:rPr>
              <a:t>    </a:t>
            </a:r>
          </a:p>
          <a:p>
            <a:pPr algn="ctr">
              <a:defRPr/>
            </a:pPr>
            <a:r>
              <a:rPr lang="en-US" sz="2900" dirty="0">
                <a:solidFill>
                  <a:schemeClr val="tx1"/>
                </a:solidFill>
                <a:latin typeface="Times New Roman" pitchFamily="18" charset="0"/>
                <a:cs typeface="Times New Roman" pitchFamily="18" charset="0"/>
              </a:rPr>
              <a:t>Cảnh sông Năm Căn và rừng đước được miêu tả theo trình tự nào?</a:t>
            </a:r>
            <a:endParaRPr lang="vi-VN" sz="2900" dirty="0">
              <a:solidFill>
                <a:schemeClr val="tx1"/>
              </a:solidFill>
              <a:latin typeface="Times New Roman" pitchFamily="18" charset="0"/>
              <a:cs typeface="Times New Roman" pitchFamily="18" charset="0"/>
            </a:endParaRPr>
          </a:p>
          <a:p>
            <a:pPr algn="ctr">
              <a:defRPr/>
            </a:pPr>
            <a:endParaRPr lang="vi-VN" dirty="0"/>
          </a:p>
        </p:txBody>
      </p:sp>
      <p:sp>
        <p:nvSpPr>
          <p:cNvPr id="11" name="Rectangle 10"/>
          <p:cNvSpPr/>
          <p:nvPr/>
        </p:nvSpPr>
        <p:spPr>
          <a:xfrm>
            <a:off x="5611813" y="1125538"/>
            <a:ext cx="3311525" cy="20161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itchFamily="18" charset="0"/>
                <a:cs typeface="Times New Roman" pitchFamily="18" charset="0"/>
              </a:rPr>
              <a:t>Trình tự miêu tả: </a:t>
            </a:r>
            <a:r>
              <a:rPr lang="en-US" sz="2800" dirty="0">
                <a:latin typeface="Times New Roman" pitchFamily="18" charset="0"/>
                <a:cs typeface="Times New Roman" pitchFamily="18" charset="0"/>
              </a:rPr>
              <a:t>Từ gần (dòng sông) đến xa (rừng đước)</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94745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mph" presetSubtype="2" fill="hold" grpId="1" nodeType="clickEffect">
                                  <p:stCondLst>
                                    <p:cond delay="0"/>
                                  </p:stCondLst>
                                  <p:childTnLst>
                                    <p:animClr clrSpc="rgb" dir="cw">
                                      <p:cBhvr override="childStyle">
                                        <p:cTn id="11" dur="1000" fill="hold"/>
                                        <p:tgtEl>
                                          <p:spTgt spid="4"/>
                                        </p:tgtEl>
                                        <p:attrNameLst>
                                          <p:attrName>style.color</p:attrName>
                                        </p:attrNameLst>
                                      </p:cBhvr>
                                      <p:to>
                                        <a:srgbClr val="CC3300"/>
                                      </p:to>
                                    </p:animClr>
                                  </p:childTnLst>
                                </p:cTn>
                              </p:par>
                            </p:childTnLst>
                          </p:cTn>
                        </p:par>
                        <p:par>
                          <p:cTn id="12" fill="hold" nodeType="afterGroup">
                            <p:stCondLst>
                              <p:cond delay="1000"/>
                            </p:stCondLst>
                            <p:childTnLst>
                              <p:par>
                                <p:cTn id="13" presetID="53"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xit" presetSubtype="4" fill="hold" grpId="1" nodeType="clickEffect">
                                  <p:stCondLst>
                                    <p:cond delay="0"/>
                                  </p:stCondLst>
                                  <p:childTnLst>
                                    <p:anim calcmode="lin" valueType="num">
                                      <p:cBhvr additive="base">
                                        <p:cTn id="39" dur="500"/>
                                        <p:tgtEl>
                                          <p:spTgt spid="9"/>
                                        </p:tgtEl>
                                        <p:attrNameLst>
                                          <p:attrName>ppt_x</p:attrName>
                                        </p:attrNameLst>
                                      </p:cBhvr>
                                      <p:tavLst>
                                        <p:tav tm="0">
                                          <p:val>
                                            <p:strVal val="ppt_x"/>
                                          </p:val>
                                        </p:tav>
                                        <p:tav tm="100000">
                                          <p:val>
                                            <p:strVal val="ppt_x"/>
                                          </p:val>
                                        </p:tav>
                                      </p:tavLst>
                                    </p:anim>
                                    <p:anim calcmode="lin" valueType="num">
                                      <p:cBhvr additive="base">
                                        <p:cTn id="40" dur="500"/>
                                        <p:tgtEl>
                                          <p:spTgt spid="9"/>
                                        </p:tgtEl>
                                        <p:attrNameLst>
                                          <p:attrName>ppt_y</p:attrName>
                                        </p:attrNameLst>
                                      </p:cBhvr>
                                      <p:tavLst>
                                        <p:tav tm="0">
                                          <p:val>
                                            <p:strVal val="ppt_y"/>
                                          </p:val>
                                        </p:tav>
                                        <p:tav tm="100000">
                                          <p:val>
                                            <p:strVal val="1+ppt_h/2"/>
                                          </p:val>
                                        </p:tav>
                                      </p:tavLst>
                                    </p:anim>
                                    <p:set>
                                      <p:cBhvr>
                                        <p:cTn id="41" dur="1" fill="hold">
                                          <p:stCondLst>
                                            <p:cond delay="499"/>
                                          </p:stCondLst>
                                        </p:cTn>
                                        <p:tgtEl>
                                          <p:spTgt spid="9"/>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xit" presetSubtype="4" fill="hold" grpId="1" nodeType="clickEffect">
                                  <p:stCondLst>
                                    <p:cond delay="0"/>
                                  </p:stCondLst>
                                  <p:childTnLst>
                                    <p:anim calcmode="lin" valueType="num">
                                      <p:cBhvr additive="base">
                                        <p:cTn id="51" dur="500"/>
                                        <p:tgtEl>
                                          <p:spTgt spid="10"/>
                                        </p:tgtEl>
                                        <p:attrNameLst>
                                          <p:attrName>ppt_x</p:attrName>
                                        </p:attrNameLst>
                                      </p:cBhvr>
                                      <p:tavLst>
                                        <p:tav tm="0">
                                          <p:val>
                                            <p:strVal val="ppt_x"/>
                                          </p:val>
                                        </p:tav>
                                        <p:tav tm="100000">
                                          <p:val>
                                            <p:strVal val="ppt_x"/>
                                          </p:val>
                                        </p:tav>
                                      </p:tavLst>
                                    </p:anim>
                                    <p:anim calcmode="lin" valueType="num">
                                      <p:cBhvr additive="base">
                                        <p:cTn id="52" dur="500"/>
                                        <p:tgtEl>
                                          <p:spTgt spid="10"/>
                                        </p:tgtEl>
                                        <p:attrNameLst>
                                          <p:attrName>ppt_y</p:attrName>
                                        </p:attrNameLst>
                                      </p:cBhvr>
                                      <p:tavLst>
                                        <p:tav tm="0">
                                          <p:val>
                                            <p:strVal val="ppt_y"/>
                                          </p:val>
                                        </p:tav>
                                        <p:tav tm="100000">
                                          <p:val>
                                            <p:strVal val="1+ppt_h/2"/>
                                          </p:val>
                                        </p:tav>
                                      </p:tavLst>
                                    </p:anim>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animBg="1"/>
      <p:bldP spid="10" grpId="1"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75"/>
            <a:ext cx="5435600" cy="6858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endParaRPr lang="en-US" sz="2600" i="1" dirty="0">
              <a:solidFill>
                <a:srgbClr val="336699"/>
              </a:solidFill>
              <a:latin typeface="Times New Roman" pitchFamily="18" charset="0"/>
              <a:cs typeface="Times New Roman" pitchFamily="18" charset="0"/>
            </a:endParaRPr>
          </a:p>
          <a:p>
            <a:pPr algn="just">
              <a:defRPr/>
            </a:pPr>
            <a:r>
              <a:rPr lang="en-US" sz="2600" dirty="0">
                <a:solidFill>
                  <a:schemeClr val="tx1"/>
                </a:solidFill>
                <a:latin typeface="Times New Roman" pitchFamily="18" charset="0"/>
                <a:cs typeface="Times New Roman" pitchFamily="18" charset="0"/>
              </a:rPr>
              <a:t>“Thuyền chúng tôi chèo thoát qua kênh Bọ Mắt, đổ ra con sông Cửa Lớn, xuôi về Năm Căn. Dòng sông Năm Căn mênh mông, nước ầm ầm đổ ra biển ngày đêm như thác, cá nước bơi hàng đàn đen trũi, nhô lên hụp xuống như người bơi ếch giữa những đầu sóng trắng. Thuyền xuôi giữa dòng con sông rộng hơn ngàn thước, dựng lên cao ngất như hai dãy trường thành vô tận. Cây đước mọc dài theo bãi, theo từng lứa trái rụng, ngọn bằng tăm tắp, lớp này chồng lên lớp kia, ôm lấy dòng sông, đắp từng bậc màu xanh lá mạ, màu xanh rêu, màu xanh chai lọ,… lòa nhòa ẩn hiện trong sương mù và khói sóng ban mai”</a:t>
            </a:r>
          </a:p>
          <a:p>
            <a:pPr algn="just">
              <a:defRPr/>
            </a:pPr>
            <a:endParaRPr lang="vi-VN" dirty="0"/>
          </a:p>
        </p:txBody>
      </p:sp>
      <p:pic>
        <p:nvPicPr>
          <p:cNvPr id="5" name="Picture 8" descr="Pictur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35600" y="3860800"/>
            <a:ext cx="3708400" cy="2881313"/>
          </a:xfrm>
          <a:noFill/>
        </p:spPr>
      </p:pic>
      <p:sp>
        <p:nvSpPr>
          <p:cNvPr id="6" name="Cloud Callout 5"/>
          <p:cNvSpPr/>
          <p:nvPr/>
        </p:nvSpPr>
        <p:spPr>
          <a:xfrm>
            <a:off x="5611813" y="92075"/>
            <a:ext cx="3311525" cy="3340100"/>
          </a:xfrm>
          <a:prstGeom prst="cloudCallout">
            <a:avLst>
              <a:gd name="adj1" fmla="val -9956"/>
              <a:gd name="adj2" fmla="val 780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CC3300"/>
                </a:solidFill>
                <a:latin typeface="Times New Roman" pitchFamily="18" charset="0"/>
                <a:cs typeface="Times New Roman" pitchFamily="18" charset="0"/>
              </a:rPr>
              <a:t>    </a:t>
            </a:r>
          </a:p>
          <a:p>
            <a:pPr algn="ctr">
              <a:defRPr/>
            </a:pPr>
            <a:r>
              <a:rPr lang="en-US" sz="2900" dirty="0">
                <a:solidFill>
                  <a:schemeClr val="tx1"/>
                </a:solidFill>
                <a:latin typeface="Times New Roman" pitchFamily="18" charset="0"/>
                <a:cs typeface="Times New Roman" pitchFamily="18" charset="0"/>
              </a:rPr>
              <a:t>   Chỉ ra các chi tiết miêu tả sự hùng vĩ của dòng sông và rừng đước?</a:t>
            </a:r>
            <a:endParaRPr lang="vi-VN" sz="2900" dirty="0">
              <a:solidFill>
                <a:schemeClr val="tx1"/>
              </a:solidFill>
              <a:latin typeface="Times New Roman" pitchFamily="18" charset="0"/>
              <a:cs typeface="Times New Roman" pitchFamily="18" charset="0"/>
            </a:endParaRPr>
          </a:p>
          <a:p>
            <a:pPr algn="ctr">
              <a:defRPr/>
            </a:pPr>
            <a:endParaRPr lang="vi-VN" dirty="0"/>
          </a:p>
        </p:txBody>
      </p:sp>
      <p:cxnSp>
        <p:nvCxnSpPr>
          <p:cNvPr id="8" name="Straight Connector 7"/>
          <p:cNvCxnSpPr/>
          <p:nvPr/>
        </p:nvCxnSpPr>
        <p:spPr>
          <a:xfrm>
            <a:off x="2339975" y="1328738"/>
            <a:ext cx="28797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107950" y="1716088"/>
            <a:ext cx="51117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107950" y="2133600"/>
            <a:ext cx="51117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161925" y="2492375"/>
            <a:ext cx="51117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107950" y="2924175"/>
            <a:ext cx="208756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4211638" y="3284538"/>
            <a:ext cx="122396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107950" y="3716338"/>
            <a:ext cx="51117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107950" y="4076700"/>
            <a:ext cx="51117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161925" y="4508500"/>
            <a:ext cx="5057775"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a:xfrm>
            <a:off x="107950" y="4868863"/>
            <a:ext cx="5057775"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a:off x="161925" y="5300663"/>
            <a:ext cx="5057775"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6" name="Straight Connector 25"/>
          <p:cNvCxnSpPr/>
          <p:nvPr/>
        </p:nvCxnSpPr>
        <p:spPr>
          <a:xfrm>
            <a:off x="134938" y="5661025"/>
            <a:ext cx="5057775"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7" name="Straight Connector 26"/>
          <p:cNvCxnSpPr/>
          <p:nvPr/>
        </p:nvCxnSpPr>
        <p:spPr>
          <a:xfrm>
            <a:off x="107950" y="6092825"/>
            <a:ext cx="4392613"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9" name="Cloud Callout 28"/>
          <p:cNvSpPr/>
          <p:nvPr/>
        </p:nvSpPr>
        <p:spPr>
          <a:xfrm>
            <a:off x="5611813" y="387350"/>
            <a:ext cx="3311525" cy="3340100"/>
          </a:xfrm>
          <a:prstGeom prst="cloudCallout">
            <a:avLst>
              <a:gd name="adj1" fmla="val 2262"/>
              <a:gd name="adj2" fmla="val 753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CC3300"/>
                </a:solidFill>
                <a:latin typeface="Times New Roman" pitchFamily="18" charset="0"/>
                <a:cs typeface="Times New Roman" pitchFamily="18" charset="0"/>
              </a:rPr>
              <a:t>    </a:t>
            </a:r>
          </a:p>
          <a:p>
            <a:pPr algn="ctr">
              <a:defRPr/>
            </a:pPr>
            <a:r>
              <a:rPr lang="en-US" sz="2900" dirty="0">
                <a:solidFill>
                  <a:schemeClr val="tx1"/>
                </a:solidFill>
                <a:latin typeface="Times New Roman" pitchFamily="18" charset="0"/>
                <a:cs typeface="Times New Roman" pitchFamily="18" charset="0"/>
              </a:rPr>
              <a:t>Đước là loài thực vật thường mọc ở đâu? Nó có tác dụng gì?</a:t>
            </a:r>
            <a:endParaRPr lang="vi-VN" sz="2900" dirty="0">
              <a:solidFill>
                <a:schemeClr val="tx1"/>
              </a:solidFill>
              <a:latin typeface="Times New Roman" pitchFamily="18" charset="0"/>
              <a:cs typeface="Times New Roman" pitchFamily="18" charset="0"/>
            </a:endParaRPr>
          </a:p>
          <a:p>
            <a:pPr algn="ctr">
              <a:defRPr/>
            </a:pPr>
            <a:endParaRPr lang="vi-VN" dirty="0"/>
          </a:p>
        </p:txBody>
      </p:sp>
      <p:sp>
        <p:nvSpPr>
          <p:cNvPr id="30" name="Rectangle 29"/>
          <p:cNvSpPr/>
          <p:nvPr/>
        </p:nvSpPr>
        <p:spPr>
          <a:xfrm>
            <a:off x="5611813" y="92075"/>
            <a:ext cx="3311525" cy="36242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000" b="1" dirty="0">
                <a:latin typeface="+mj-lt"/>
              </a:rPr>
              <a:t>Cây Đước mọc ở vùng bùn lầy của bờ biển vùng nhiệt đới, có bộ rễ rất phát trên, trên thân cành lại có rất nhiều rễ trụ đan xen ngang dọc, rủ xuống bãi lầy, ngoài tác dụng chống đỡ cho cây, Đước còn có tác dụng thoáng khí và hô hấp.</a:t>
            </a:r>
          </a:p>
          <a:p>
            <a:pPr algn="just">
              <a:defRPr/>
            </a:pPr>
            <a:r>
              <a:rPr lang="vi-VN" sz="2000" dirty="0">
                <a:latin typeface="+mj-lt"/>
              </a:rPr>
              <a:t>      </a:t>
            </a:r>
            <a:r>
              <a:rPr lang="vi-VN" sz="2000" dirty="0">
                <a:solidFill>
                  <a:schemeClr val="tx1"/>
                </a:solidFill>
                <a:latin typeface="+mj-lt"/>
              </a:rPr>
              <a:t>Đước là cây</a:t>
            </a:r>
            <a:r>
              <a:rPr lang="vi-VN" sz="2000" i="1" dirty="0">
                <a:solidFill>
                  <a:schemeClr val="tx1"/>
                </a:solidFill>
                <a:latin typeface="+mj-lt"/>
              </a:rPr>
              <a:t> "máy lọc nước biển thành nước ngọt màu xanh</a:t>
            </a:r>
            <a:endParaRPr lang="vi-VN" sz="2000" dirty="0">
              <a:solidFill>
                <a:schemeClr val="tx1"/>
              </a:solidFill>
              <a:latin typeface="+mj-lt"/>
            </a:endParaRPr>
          </a:p>
        </p:txBody>
      </p:sp>
      <p:sp>
        <p:nvSpPr>
          <p:cNvPr id="31" name="Right Arrow 30"/>
          <p:cNvSpPr/>
          <p:nvPr/>
        </p:nvSpPr>
        <p:spPr>
          <a:xfrm>
            <a:off x="5611813" y="2917825"/>
            <a:ext cx="328612" cy="219075"/>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2" name="Cloud Callout 31"/>
          <p:cNvSpPr/>
          <p:nvPr/>
        </p:nvSpPr>
        <p:spPr>
          <a:xfrm>
            <a:off x="5540375" y="311150"/>
            <a:ext cx="3455988" cy="3340100"/>
          </a:xfrm>
          <a:prstGeom prst="cloudCallout">
            <a:avLst>
              <a:gd name="adj1" fmla="val -46331"/>
              <a:gd name="adj2" fmla="val 6819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CC3300"/>
                </a:solidFill>
                <a:latin typeface="Times New Roman" pitchFamily="18" charset="0"/>
                <a:cs typeface="Times New Roman" pitchFamily="18" charset="0"/>
              </a:rPr>
              <a:t>    </a:t>
            </a:r>
          </a:p>
          <a:p>
            <a:pPr algn="ctr">
              <a:defRPr/>
            </a:pPr>
            <a:r>
              <a:rPr lang="en-US" sz="2900" dirty="0">
                <a:solidFill>
                  <a:schemeClr val="tx1"/>
                </a:solidFill>
                <a:latin typeface="Times New Roman" pitchFamily="18" charset="0"/>
                <a:cs typeface="Times New Roman" pitchFamily="18" charset="0"/>
              </a:rPr>
              <a:t>Tại sao đước lại sinh sôi nảy nở đông đúc như trong đoạn văn miêu tả?</a:t>
            </a:r>
            <a:endParaRPr lang="vi-VN" sz="2900" dirty="0">
              <a:solidFill>
                <a:schemeClr val="tx1"/>
              </a:solidFill>
              <a:latin typeface="Times New Roman" pitchFamily="18" charset="0"/>
              <a:cs typeface="Times New Roman" pitchFamily="18" charset="0"/>
            </a:endParaRPr>
          </a:p>
          <a:p>
            <a:pPr algn="ctr">
              <a:defRPr/>
            </a:pPr>
            <a:endParaRPr lang="vi-VN" dirty="0"/>
          </a:p>
        </p:txBody>
      </p:sp>
      <p:sp>
        <p:nvSpPr>
          <p:cNvPr id="33" name="Rectangle 32"/>
          <p:cNvSpPr/>
          <p:nvPr/>
        </p:nvSpPr>
        <p:spPr>
          <a:xfrm>
            <a:off x="5611813" y="549275"/>
            <a:ext cx="3424237" cy="28829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000" dirty="0">
                <a:solidFill>
                  <a:schemeClr val="tx1"/>
                </a:solidFill>
                <a:latin typeface="+mj-lt"/>
              </a:rPr>
              <a:t>Vì đước là "</a:t>
            </a:r>
            <a:r>
              <a:rPr lang="vi-VN" sz="2000" i="1" dirty="0">
                <a:solidFill>
                  <a:schemeClr val="tx1"/>
                </a:solidFill>
                <a:latin typeface="+mj-lt"/>
              </a:rPr>
              <a:t>thực vật thai sinh</a:t>
            </a:r>
            <a:r>
              <a:rPr lang="vi-VN" sz="2000" dirty="0">
                <a:solidFill>
                  <a:schemeClr val="tx1"/>
                </a:solidFill>
                <a:latin typeface="+mj-lt"/>
              </a:rPr>
              <a:t>" (cây đẻ con), quả chín hạt sẽ nảy mầm trong quả, mầm rời ra khỏi cây mẹ và rơi xuống bùn, khoảng vài giờ sau mọc rễ và thành cây non,đước không ngừng sinh sôi nảy nở trên bãi lầy tạo ra một vùng rừng đước rộng lớn.</a:t>
            </a:r>
          </a:p>
        </p:txBody>
      </p:sp>
      <p:sp>
        <p:nvSpPr>
          <p:cNvPr id="34" name="Cloud Callout 33"/>
          <p:cNvSpPr/>
          <p:nvPr/>
        </p:nvSpPr>
        <p:spPr>
          <a:xfrm>
            <a:off x="5595938" y="233363"/>
            <a:ext cx="3455987" cy="3341687"/>
          </a:xfrm>
          <a:prstGeom prst="cloudCallout">
            <a:avLst>
              <a:gd name="adj1" fmla="val 16989"/>
              <a:gd name="adj2" fmla="val 10050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CC3300"/>
                </a:solidFill>
                <a:latin typeface="Times New Roman" pitchFamily="18" charset="0"/>
                <a:cs typeface="Times New Roman" pitchFamily="18" charset="0"/>
              </a:rPr>
              <a:t>    </a:t>
            </a:r>
          </a:p>
          <a:p>
            <a:pPr algn="ctr">
              <a:defRPr/>
            </a:pPr>
            <a:r>
              <a:rPr lang="en-US" sz="2800" dirty="0">
                <a:solidFill>
                  <a:schemeClr val="tx1"/>
                </a:solidFill>
                <a:latin typeface="Times New Roman" pitchFamily="18" charset="0"/>
                <a:cs typeface="Times New Roman" pitchFamily="18" charset="0"/>
              </a:rPr>
              <a:t>       Ven biển Kiên Giang có rất </a:t>
            </a:r>
            <a:r>
              <a:rPr lang="en-US" sz="2800" dirty="0" err="1">
                <a:solidFill>
                  <a:schemeClr val="tx1"/>
                </a:solidFill>
                <a:latin typeface="Times New Roman" pitchFamily="18" charset="0"/>
                <a:cs typeface="Times New Roman" pitchFamily="18" charset="0"/>
              </a:rPr>
              <a:t>nhiềuđước</a:t>
            </a:r>
            <a:r>
              <a:rPr lang="en-US" sz="2800" dirty="0">
                <a:solidFill>
                  <a:schemeClr val="tx1"/>
                </a:solidFill>
                <a:latin typeface="Times New Roman" pitchFamily="18" charset="0"/>
                <a:cs typeface="Times New Roman" pitchFamily="18" charset="0"/>
              </a:rPr>
              <a:t> em có biết nó còn có tác dụng gì không?</a:t>
            </a:r>
            <a:endParaRPr lang="vi-VN" sz="2900" dirty="0">
              <a:solidFill>
                <a:schemeClr val="tx1"/>
              </a:solidFill>
              <a:latin typeface="Times New Roman" pitchFamily="18" charset="0"/>
              <a:cs typeface="Times New Roman" pitchFamily="18" charset="0"/>
            </a:endParaRPr>
          </a:p>
          <a:p>
            <a:pPr algn="ctr">
              <a:defRPr/>
            </a:pPr>
            <a:endParaRPr lang="vi-VN" dirty="0"/>
          </a:p>
        </p:txBody>
      </p:sp>
      <p:sp>
        <p:nvSpPr>
          <p:cNvPr id="35" name="Rectangle 34"/>
          <p:cNvSpPr/>
          <p:nvPr/>
        </p:nvSpPr>
        <p:spPr>
          <a:xfrm>
            <a:off x="5611813" y="333375"/>
            <a:ext cx="3311525" cy="32972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dirty="0">
                <a:solidFill>
                  <a:schemeClr val="tx1"/>
                </a:solidFill>
              </a:rPr>
              <a:t>Rừng Đước không những bảo vệ bờ biển khỏi bị ăn lấn vào trong đất liền, mà còn mở rộng bờ biển. Đước còn có thể giữ được chất lắng đọng của nước biển, cùng với lá rụng và phân chim, lâu ngày sẽ thành đảo mới hoặc đất liền. Rừng Đước còn là nơi cư trú của nhiều loại chim, tôm, cá, cua, làm cân bằng sinh thái bờ biền.</a:t>
            </a:r>
          </a:p>
        </p:txBody>
      </p:sp>
    </p:spTree>
    <p:extLst>
      <p:ext uri="{BB962C8B-B14F-4D97-AF65-F5344CB8AC3E}">
        <p14:creationId xmlns:p14="http://schemas.microsoft.com/office/powerpoint/2010/main" val="1856306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fill="hold" grpId="1" nodeType="click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ppt_x"/>
                                          </p:val>
                                        </p:tav>
                                        <p:tav tm="100000">
                                          <p:val>
                                            <p:strVal val="#ppt_x"/>
                                          </p:val>
                                        </p:tav>
                                      </p:tavLst>
                                    </p:anim>
                                    <p:anim calcmode="lin" valueType="num">
                                      <p:cBhvr additive="base">
                                        <p:cTn id="71" dur="500" fill="hold"/>
                                        <p:tgtEl>
                                          <p:spTgt spid="25"/>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ppt_x"/>
                                          </p:val>
                                        </p:tav>
                                        <p:tav tm="100000">
                                          <p:val>
                                            <p:strVal val="#ppt_x"/>
                                          </p:val>
                                        </p:tav>
                                      </p:tavLst>
                                    </p:anim>
                                    <p:anim calcmode="lin" valueType="num">
                                      <p:cBhvr additive="base">
                                        <p:cTn id="7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fill="hold"/>
                                        <p:tgtEl>
                                          <p:spTgt spid="29"/>
                                        </p:tgtEl>
                                        <p:attrNameLst>
                                          <p:attrName>ppt_x</p:attrName>
                                        </p:attrNameLst>
                                      </p:cBhvr>
                                      <p:tavLst>
                                        <p:tav tm="0">
                                          <p:val>
                                            <p:strVal val="#ppt_x"/>
                                          </p:val>
                                        </p:tav>
                                        <p:tav tm="100000">
                                          <p:val>
                                            <p:strVal val="#ppt_x"/>
                                          </p:val>
                                        </p:tav>
                                      </p:tavLst>
                                    </p:anim>
                                    <p:anim calcmode="lin" valueType="num">
                                      <p:cBhvr additive="base">
                                        <p:cTn id="8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xit" presetSubtype="4" fill="hold" grpId="1" nodeType="clickEffect">
                                  <p:stCondLst>
                                    <p:cond delay="0"/>
                                  </p:stCondLst>
                                  <p:childTnLst>
                                    <p:anim calcmode="lin" valueType="num">
                                      <p:cBhvr additive="base">
                                        <p:cTn id="89" dur="500"/>
                                        <p:tgtEl>
                                          <p:spTgt spid="29"/>
                                        </p:tgtEl>
                                        <p:attrNameLst>
                                          <p:attrName>ppt_x</p:attrName>
                                        </p:attrNameLst>
                                      </p:cBhvr>
                                      <p:tavLst>
                                        <p:tav tm="0">
                                          <p:val>
                                            <p:strVal val="ppt_x"/>
                                          </p:val>
                                        </p:tav>
                                        <p:tav tm="100000">
                                          <p:val>
                                            <p:strVal val="ppt_x"/>
                                          </p:val>
                                        </p:tav>
                                      </p:tavLst>
                                    </p:anim>
                                    <p:anim calcmode="lin" valueType="num">
                                      <p:cBhvr additive="base">
                                        <p:cTn id="90" dur="500"/>
                                        <p:tgtEl>
                                          <p:spTgt spid="29"/>
                                        </p:tgtEl>
                                        <p:attrNameLst>
                                          <p:attrName>ppt_y</p:attrName>
                                        </p:attrNameLst>
                                      </p:cBhvr>
                                      <p:tavLst>
                                        <p:tav tm="0">
                                          <p:val>
                                            <p:strVal val="ppt_y"/>
                                          </p:val>
                                        </p:tav>
                                        <p:tav tm="100000">
                                          <p:val>
                                            <p:strVal val="1+ppt_h/2"/>
                                          </p:val>
                                        </p:tav>
                                      </p:tavLst>
                                    </p:anim>
                                    <p:set>
                                      <p:cBhvr>
                                        <p:cTn id="91" dur="1" fill="hold">
                                          <p:stCondLst>
                                            <p:cond delay="499"/>
                                          </p:stCondLst>
                                        </p:cTn>
                                        <p:tgtEl>
                                          <p:spTgt spid="29"/>
                                        </p:tgtEl>
                                        <p:attrNameLst>
                                          <p:attrName>style.visibility</p:attrName>
                                        </p:attrNameLst>
                                      </p:cBhvr>
                                      <p:to>
                                        <p:strVal val="hidden"/>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ppt_x"/>
                                          </p:val>
                                        </p:tav>
                                        <p:tav tm="100000">
                                          <p:val>
                                            <p:strVal val="#ppt_x"/>
                                          </p:val>
                                        </p:tav>
                                      </p:tavLst>
                                    </p:anim>
                                    <p:anim calcmode="lin" valueType="num">
                                      <p:cBhvr additive="base">
                                        <p:cTn id="9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xit" presetSubtype="4" fill="hold" grpId="1" nodeType="clickEffect">
                                  <p:stCondLst>
                                    <p:cond delay="0"/>
                                  </p:stCondLst>
                                  <p:childTnLst>
                                    <p:anim calcmode="lin" valueType="num">
                                      <p:cBhvr additive="base">
                                        <p:cTn id="101" dur="500"/>
                                        <p:tgtEl>
                                          <p:spTgt spid="30"/>
                                        </p:tgtEl>
                                        <p:attrNameLst>
                                          <p:attrName>ppt_x</p:attrName>
                                        </p:attrNameLst>
                                      </p:cBhvr>
                                      <p:tavLst>
                                        <p:tav tm="0">
                                          <p:val>
                                            <p:strVal val="ppt_x"/>
                                          </p:val>
                                        </p:tav>
                                        <p:tav tm="100000">
                                          <p:val>
                                            <p:strVal val="ppt_x"/>
                                          </p:val>
                                        </p:tav>
                                      </p:tavLst>
                                    </p:anim>
                                    <p:anim calcmode="lin" valueType="num">
                                      <p:cBhvr additive="base">
                                        <p:cTn id="102" dur="500"/>
                                        <p:tgtEl>
                                          <p:spTgt spid="30"/>
                                        </p:tgtEl>
                                        <p:attrNameLst>
                                          <p:attrName>ppt_y</p:attrName>
                                        </p:attrNameLst>
                                      </p:cBhvr>
                                      <p:tavLst>
                                        <p:tav tm="0">
                                          <p:val>
                                            <p:strVal val="ppt_y"/>
                                          </p:val>
                                        </p:tav>
                                        <p:tav tm="100000">
                                          <p:val>
                                            <p:strVal val="1+ppt_h/2"/>
                                          </p:val>
                                        </p:tav>
                                      </p:tavLst>
                                    </p:anim>
                                    <p:set>
                                      <p:cBhvr>
                                        <p:cTn id="103" dur="1" fill="hold">
                                          <p:stCondLst>
                                            <p:cond delay="499"/>
                                          </p:stCondLst>
                                        </p:cTn>
                                        <p:tgtEl>
                                          <p:spTgt spid="30"/>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 calcmode="lin" valueType="num">
                                      <p:cBhvr additive="base">
                                        <p:cTn id="108" dur="500" fill="hold"/>
                                        <p:tgtEl>
                                          <p:spTgt spid="32"/>
                                        </p:tgtEl>
                                        <p:attrNameLst>
                                          <p:attrName>ppt_x</p:attrName>
                                        </p:attrNameLst>
                                      </p:cBhvr>
                                      <p:tavLst>
                                        <p:tav tm="0">
                                          <p:val>
                                            <p:strVal val="#ppt_x"/>
                                          </p:val>
                                        </p:tav>
                                        <p:tav tm="100000">
                                          <p:val>
                                            <p:strVal val="#ppt_x"/>
                                          </p:val>
                                        </p:tav>
                                      </p:tavLst>
                                    </p:anim>
                                    <p:anim calcmode="lin" valueType="num">
                                      <p:cBhvr additive="base">
                                        <p:cTn id="10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xit" presetSubtype="4" fill="hold" grpId="1" nodeType="clickEffect">
                                  <p:stCondLst>
                                    <p:cond delay="0"/>
                                  </p:stCondLst>
                                  <p:childTnLst>
                                    <p:anim calcmode="lin" valueType="num">
                                      <p:cBhvr additive="base">
                                        <p:cTn id="113" dur="500"/>
                                        <p:tgtEl>
                                          <p:spTgt spid="32"/>
                                        </p:tgtEl>
                                        <p:attrNameLst>
                                          <p:attrName>ppt_x</p:attrName>
                                        </p:attrNameLst>
                                      </p:cBhvr>
                                      <p:tavLst>
                                        <p:tav tm="0">
                                          <p:val>
                                            <p:strVal val="ppt_x"/>
                                          </p:val>
                                        </p:tav>
                                        <p:tav tm="100000">
                                          <p:val>
                                            <p:strVal val="ppt_x"/>
                                          </p:val>
                                        </p:tav>
                                      </p:tavLst>
                                    </p:anim>
                                    <p:anim calcmode="lin" valueType="num">
                                      <p:cBhvr additive="base">
                                        <p:cTn id="114" dur="500"/>
                                        <p:tgtEl>
                                          <p:spTgt spid="32"/>
                                        </p:tgtEl>
                                        <p:attrNameLst>
                                          <p:attrName>ppt_y</p:attrName>
                                        </p:attrNameLst>
                                      </p:cBhvr>
                                      <p:tavLst>
                                        <p:tav tm="0">
                                          <p:val>
                                            <p:strVal val="ppt_y"/>
                                          </p:val>
                                        </p:tav>
                                        <p:tav tm="100000">
                                          <p:val>
                                            <p:strVal val="1+ppt_h/2"/>
                                          </p:val>
                                        </p:tav>
                                      </p:tavLst>
                                    </p:anim>
                                    <p:set>
                                      <p:cBhvr>
                                        <p:cTn id="115" dur="1" fill="hold">
                                          <p:stCondLst>
                                            <p:cond delay="499"/>
                                          </p:stCondLst>
                                        </p:cTn>
                                        <p:tgtEl>
                                          <p:spTgt spid="32"/>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 calcmode="lin" valueType="num">
                                      <p:cBhvr additive="base">
                                        <p:cTn id="120" dur="500" fill="hold"/>
                                        <p:tgtEl>
                                          <p:spTgt spid="33"/>
                                        </p:tgtEl>
                                        <p:attrNameLst>
                                          <p:attrName>ppt_x</p:attrName>
                                        </p:attrNameLst>
                                      </p:cBhvr>
                                      <p:tavLst>
                                        <p:tav tm="0">
                                          <p:val>
                                            <p:strVal val="#ppt_x"/>
                                          </p:val>
                                        </p:tav>
                                        <p:tav tm="100000">
                                          <p:val>
                                            <p:strVal val="#ppt_x"/>
                                          </p:val>
                                        </p:tav>
                                      </p:tavLst>
                                    </p:anim>
                                    <p:anim calcmode="lin" valueType="num">
                                      <p:cBhvr additive="base">
                                        <p:cTn id="12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xit" presetSubtype="4" fill="hold" grpId="1" nodeType="clickEffect">
                                  <p:stCondLst>
                                    <p:cond delay="0"/>
                                  </p:stCondLst>
                                  <p:childTnLst>
                                    <p:anim calcmode="lin" valueType="num">
                                      <p:cBhvr additive="base">
                                        <p:cTn id="125" dur="500"/>
                                        <p:tgtEl>
                                          <p:spTgt spid="33"/>
                                        </p:tgtEl>
                                        <p:attrNameLst>
                                          <p:attrName>ppt_x</p:attrName>
                                        </p:attrNameLst>
                                      </p:cBhvr>
                                      <p:tavLst>
                                        <p:tav tm="0">
                                          <p:val>
                                            <p:strVal val="ppt_x"/>
                                          </p:val>
                                        </p:tav>
                                        <p:tav tm="100000">
                                          <p:val>
                                            <p:strVal val="ppt_x"/>
                                          </p:val>
                                        </p:tav>
                                      </p:tavLst>
                                    </p:anim>
                                    <p:anim calcmode="lin" valueType="num">
                                      <p:cBhvr additive="base">
                                        <p:cTn id="126" dur="500"/>
                                        <p:tgtEl>
                                          <p:spTgt spid="33"/>
                                        </p:tgtEl>
                                        <p:attrNameLst>
                                          <p:attrName>ppt_y</p:attrName>
                                        </p:attrNameLst>
                                      </p:cBhvr>
                                      <p:tavLst>
                                        <p:tav tm="0">
                                          <p:val>
                                            <p:strVal val="ppt_y"/>
                                          </p:val>
                                        </p:tav>
                                        <p:tav tm="100000">
                                          <p:val>
                                            <p:strVal val="1+ppt_h/2"/>
                                          </p:val>
                                        </p:tav>
                                      </p:tavLst>
                                    </p:anim>
                                    <p:set>
                                      <p:cBhvr>
                                        <p:cTn id="127" dur="1" fill="hold">
                                          <p:stCondLst>
                                            <p:cond delay="499"/>
                                          </p:stCondLst>
                                        </p:cTn>
                                        <p:tgtEl>
                                          <p:spTgt spid="33"/>
                                        </p:tgtEl>
                                        <p:attrNameLst>
                                          <p:attrName>style.visibility</p:attrName>
                                        </p:attrNameLst>
                                      </p:cBhvr>
                                      <p:to>
                                        <p:strVal val="hidden"/>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 calcmode="lin" valueType="num">
                                      <p:cBhvr additive="base">
                                        <p:cTn id="132" dur="500" fill="hold"/>
                                        <p:tgtEl>
                                          <p:spTgt spid="34"/>
                                        </p:tgtEl>
                                        <p:attrNameLst>
                                          <p:attrName>ppt_x</p:attrName>
                                        </p:attrNameLst>
                                      </p:cBhvr>
                                      <p:tavLst>
                                        <p:tav tm="0">
                                          <p:val>
                                            <p:strVal val="#ppt_x"/>
                                          </p:val>
                                        </p:tav>
                                        <p:tav tm="100000">
                                          <p:val>
                                            <p:strVal val="#ppt_x"/>
                                          </p:val>
                                        </p:tav>
                                      </p:tavLst>
                                    </p:anim>
                                    <p:anim calcmode="lin" valueType="num">
                                      <p:cBhvr additive="base">
                                        <p:cTn id="13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xit" presetSubtype="4" fill="hold" grpId="1" nodeType="clickEffect">
                                  <p:stCondLst>
                                    <p:cond delay="0"/>
                                  </p:stCondLst>
                                  <p:childTnLst>
                                    <p:anim calcmode="lin" valueType="num">
                                      <p:cBhvr additive="base">
                                        <p:cTn id="137" dur="500"/>
                                        <p:tgtEl>
                                          <p:spTgt spid="34"/>
                                        </p:tgtEl>
                                        <p:attrNameLst>
                                          <p:attrName>ppt_x</p:attrName>
                                        </p:attrNameLst>
                                      </p:cBhvr>
                                      <p:tavLst>
                                        <p:tav tm="0">
                                          <p:val>
                                            <p:strVal val="ppt_x"/>
                                          </p:val>
                                        </p:tav>
                                        <p:tav tm="100000">
                                          <p:val>
                                            <p:strVal val="ppt_x"/>
                                          </p:val>
                                        </p:tav>
                                      </p:tavLst>
                                    </p:anim>
                                    <p:anim calcmode="lin" valueType="num">
                                      <p:cBhvr additive="base">
                                        <p:cTn id="138" dur="500"/>
                                        <p:tgtEl>
                                          <p:spTgt spid="34"/>
                                        </p:tgtEl>
                                        <p:attrNameLst>
                                          <p:attrName>ppt_y</p:attrName>
                                        </p:attrNameLst>
                                      </p:cBhvr>
                                      <p:tavLst>
                                        <p:tav tm="0">
                                          <p:val>
                                            <p:strVal val="ppt_y"/>
                                          </p:val>
                                        </p:tav>
                                        <p:tav tm="100000">
                                          <p:val>
                                            <p:strVal val="1+ppt_h/2"/>
                                          </p:val>
                                        </p:tav>
                                      </p:tavLst>
                                    </p:anim>
                                    <p:set>
                                      <p:cBhvr>
                                        <p:cTn id="139" dur="1" fill="hold">
                                          <p:stCondLst>
                                            <p:cond delay="499"/>
                                          </p:stCondLst>
                                        </p:cTn>
                                        <p:tgtEl>
                                          <p:spTgt spid="34"/>
                                        </p:tgtEl>
                                        <p:attrNameLst>
                                          <p:attrName>style.visibility</p:attrName>
                                        </p:attrNameLst>
                                      </p:cBhvr>
                                      <p:to>
                                        <p:strVal val="hidden"/>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5"/>
                                        </p:tgtEl>
                                        <p:attrNameLst>
                                          <p:attrName>style.visibility</p:attrName>
                                        </p:attrNameLst>
                                      </p:cBhvr>
                                      <p:to>
                                        <p:strVal val="visible"/>
                                      </p:to>
                                    </p:set>
                                    <p:anim calcmode="lin" valueType="num">
                                      <p:cBhvr additive="base">
                                        <p:cTn id="144" dur="500" fill="hold"/>
                                        <p:tgtEl>
                                          <p:spTgt spid="35"/>
                                        </p:tgtEl>
                                        <p:attrNameLst>
                                          <p:attrName>ppt_x</p:attrName>
                                        </p:attrNameLst>
                                      </p:cBhvr>
                                      <p:tavLst>
                                        <p:tav tm="0">
                                          <p:val>
                                            <p:strVal val="#ppt_x"/>
                                          </p:val>
                                        </p:tav>
                                        <p:tav tm="100000">
                                          <p:val>
                                            <p:strVal val="#ppt_x"/>
                                          </p:val>
                                        </p:tav>
                                      </p:tavLst>
                                    </p:anim>
                                    <p:anim calcmode="lin" valueType="num">
                                      <p:cBhvr additive="base">
                                        <p:cTn id="14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vi-VN" smtClean="0"/>
          </a:p>
        </p:txBody>
      </p:sp>
      <p:sp>
        <p:nvSpPr>
          <p:cNvPr id="4" name="Rectangle 3"/>
          <p:cNvSpPr/>
          <p:nvPr/>
        </p:nvSpPr>
        <p:spPr>
          <a:xfrm>
            <a:off x="107950" y="3175"/>
            <a:ext cx="8928100" cy="47212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endParaRPr lang="en-US" sz="2600" i="1" dirty="0">
              <a:solidFill>
                <a:srgbClr val="336699"/>
              </a:solidFill>
              <a:latin typeface="Times New Roman" pitchFamily="18" charset="0"/>
              <a:cs typeface="Times New Roman" pitchFamily="18" charset="0"/>
            </a:endParaRPr>
          </a:p>
          <a:p>
            <a:pPr algn="just">
              <a:defRPr/>
            </a:pPr>
            <a:r>
              <a:rPr lang="en-US" sz="2800" dirty="0">
                <a:solidFill>
                  <a:schemeClr val="tx1"/>
                </a:solidFill>
                <a:latin typeface="Times New Roman" pitchFamily="18" charset="0"/>
                <a:cs typeface="Times New Roman" pitchFamily="18" charset="0"/>
              </a:rPr>
              <a:t>“Thuyền chúng tôi chèo thoát qua kênh Bọ Mắt, đổ ra con sông Cửa Lớn, xuôi về Năm Căn. Dòng sông Năm Căn mênh mông, nước ầm ầm đổ ra biển ngày đêm như thác, cá nước bơi hàng đàn đen trũi, nhô lên hụp xuống như người bơi ếch giữa những đầu sóng trắng. Thuyền xuôi giữa dòng con sông rộng hơn ngàn thước,…Rừng đước dựng lên cao ngất như hai dãy trường thành vô tận. Cây đước mọc dài theo bãi, theo từng lứa trái rụng, ngọn bằng tăm tắp, lớp này chồng lên lớp kia, ôm lấy dòng sông, đắp từng bậc màu xanh lá mạ, màu xanh rêu, màu xanh chai lọ,… lòa nhòa ẩn hiện trong sương mù và khói sóng ban mai”</a:t>
            </a:r>
          </a:p>
          <a:p>
            <a:pPr algn="just">
              <a:defRPr/>
            </a:pPr>
            <a:endParaRPr lang="vi-VN" dirty="0"/>
          </a:p>
        </p:txBody>
      </p:sp>
      <p:sp>
        <p:nvSpPr>
          <p:cNvPr id="5" name="Cloud Callout 4"/>
          <p:cNvSpPr/>
          <p:nvPr/>
        </p:nvSpPr>
        <p:spPr>
          <a:xfrm>
            <a:off x="5256213" y="4940300"/>
            <a:ext cx="3887787" cy="1871663"/>
          </a:xfrm>
          <a:prstGeom prst="cloudCallout">
            <a:avLst>
              <a:gd name="adj1" fmla="val -84538"/>
              <a:gd name="adj2" fmla="val -7350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Chỉ ra các biện pháp tu từ trong đoạn văn trên?</a:t>
            </a:r>
            <a:endParaRPr lang="vi-VN" sz="2800" dirty="0">
              <a:latin typeface="Times New Roman" pitchFamily="18" charset="0"/>
              <a:cs typeface="Times New Roman" pitchFamily="18" charset="0"/>
            </a:endParaRPr>
          </a:p>
        </p:txBody>
      </p:sp>
      <p:cxnSp>
        <p:nvCxnSpPr>
          <p:cNvPr id="7" name="Straight Connector 6"/>
          <p:cNvCxnSpPr/>
          <p:nvPr/>
        </p:nvCxnSpPr>
        <p:spPr>
          <a:xfrm>
            <a:off x="1258888" y="1371600"/>
            <a:ext cx="331311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372225" y="1371600"/>
            <a:ext cx="10795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7812088" y="1382713"/>
            <a:ext cx="1081087"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p:nvCxnSpPr>
        <p:spPr>
          <a:xfrm>
            <a:off x="187325" y="1787525"/>
            <a:ext cx="433388"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6227763" y="1784350"/>
            <a:ext cx="2665412"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Connector 18"/>
          <p:cNvCxnSpPr/>
          <p:nvPr/>
        </p:nvCxnSpPr>
        <p:spPr>
          <a:xfrm>
            <a:off x="3708400" y="2636838"/>
            <a:ext cx="1655763"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1" name="Straight Connector 20"/>
          <p:cNvCxnSpPr/>
          <p:nvPr/>
        </p:nvCxnSpPr>
        <p:spPr>
          <a:xfrm>
            <a:off x="8351838" y="2636838"/>
            <a:ext cx="598487"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a:off x="187325" y="3068638"/>
            <a:ext cx="3952875" cy="0"/>
          </a:xfrm>
          <a:prstGeom prst="line">
            <a:avLst/>
          </a:prstGeom>
          <a:ln/>
        </p:spPr>
        <p:style>
          <a:lnRef idx="3">
            <a:schemeClr val="accent5"/>
          </a:lnRef>
          <a:fillRef idx="0">
            <a:schemeClr val="accent5"/>
          </a:fillRef>
          <a:effectRef idx="2">
            <a:schemeClr val="accent5"/>
          </a:effectRef>
          <a:fontRef idx="minor">
            <a:schemeClr val="tx1"/>
          </a:fontRef>
        </p:style>
      </p:cxnSp>
      <p:sp>
        <p:nvSpPr>
          <p:cNvPr id="25" name="Rectangle 24"/>
          <p:cNvSpPr/>
          <p:nvPr/>
        </p:nvSpPr>
        <p:spPr>
          <a:xfrm>
            <a:off x="927100" y="4865688"/>
            <a:ext cx="4329113" cy="72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latin typeface="Times New Roman" pitchFamily="18" charset="0"/>
                <a:cs typeface="Times New Roman" pitchFamily="18" charset="0"/>
              </a:rPr>
              <a:t>-Nghệ thuật so sánh độc đáo</a:t>
            </a:r>
            <a:endParaRPr lang="vi-VN" sz="2800" dirty="0">
              <a:latin typeface="Times New Roman" pitchFamily="18" charset="0"/>
              <a:cs typeface="Times New Roman" pitchFamily="18" charset="0"/>
            </a:endParaRPr>
          </a:p>
        </p:txBody>
      </p:sp>
      <p:sp>
        <p:nvSpPr>
          <p:cNvPr id="26" name="Right Arrow 25"/>
          <p:cNvSpPr/>
          <p:nvPr/>
        </p:nvSpPr>
        <p:spPr>
          <a:xfrm>
            <a:off x="107950" y="5381625"/>
            <a:ext cx="639763"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cxnSp>
        <p:nvCxnSpPr>
          <p:cNvPr id="28" name="Straight Connector 27"/>
          <p:cNvCxnSpPr/>
          <p:nvPr/>
        </p:nvCxnSpPr>
        <p:spPr>
          <a:xfrm>
            <a:off x="6516688" y="3933825"/>
            <a:ext cx="158432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176213" y="4365625"/>
            <a:ext cx="1227137"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a:off x="1677988" y="4352925"/>
            <a:ext cx="2462212" cy="127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5" name="Cloud Callout 34"/>
          <p:cNvSpPr/>
          <p:nvPr/>
        </p:nvSpPr>
        <p:spPr>
          <a:xfrm>
            <a:off x="5256213" y="4706938"/>
            <a:ext cx="3887787" cy="2097087"/>
          </a:xfrm>
          <a:prstGeom prst="cloudCallout">
            <a:avLst>
              <a:gd name="adj1" fmla="val -84538"/>
              <a:gd name="adj2" fmla="val -735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Chỉ ra các từ miêu tả màu sắc rừng đước trong đoạn văn trên?</a:t>
            </a:r>
            <a:endParaRPr lang="vi-VN" sz="2800" dirty="0">
              <a:solidFill>
                <a:schemeClr val="tx1"/>
              </a:solidFill>
              <a:latin typeface="Times New Roman" pitchFamily="18" charset="0"/>
              <a:cs typeface="Times New Roman" pitchFamily="18" charset="0"/>
            </a:endParaRPr>
          </a:p>
        </p:txBody>
      </p:sp>
      <p:sp>
        <p:nvSpPr>
          <p:cNvPr id="36" name="Rectangle 35"/>
          <p:cNvSpPr/>
          <p:nvPr/>
        </p:nvSpPr>
        <p:spPr>
          <a:xfrm>
            <a:off x="927100" y="5756275"/>
            <a:ext cx="4329113" cy="1047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latin typeface="Times New Roman" pitchFamily="18" charset="0"/>
                <a:cs typeface="Times New Roman" pitchFamily="18" charset="0"/>
              </a:rPr>
              <a:t>-Tính từ diễn tả màu sắc, diễn tả màu xanh ở 3 mức độ</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1092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xit" presetSubtype="4" fill="hold" grpId="1"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1+ppt_h/2"/>
                                          </p:val>
                                        </p:tav>
                                      </p:tavLst>
                                    </p:anim>
                                    <p:set>
                                      <p:cBhvr>
                                        <p:cTn id="64" dur="1" fill="hold">
                                          <p:stCondLst>
                                            <p:cond delay="499"/>
                                          </p:stCondLst>
                                        </p:cTn>
                                        <p:tgtEl>
                                          <p:spTgt spid="35"/>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35" grpId="0" animBg="1"/>
      <p:bldP spid="35" grpId="1"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vi-VN" smtClean="0"/>
          </a:p>
        </p:txBody>
      </p:sp>
      <p:sp>
        <p:nvSpPr>
          <p:cNvPr id="24579" name="Content Placeholder 2"/>
          <p:cNvSpPr>
            <a:spLocks noGrp="1"/>
          </p:cNvSpPr>
          <p:nvPr>
            <p:ph idx="1"/>
          </p:nvPr>
        </p:nvSpPr>
        <p:spPr/>
        <p:txBody>
          <a:bodyPr/>
          <a:lstStyle/>
          <a:p>
            <a:endParaRPr lang="vi-VN" smtClean="0"/>
          </a:p>
        </p:txBody>
      </p:sp>
      <p:sp>
        <p:nvSpPr>
          <p:cNvPr id="4" name="Rectangle 3"/>
          <p:cNvSpPr/>
          <p:nvPr/>
        </p:nvSpPr>
        <p:spPr>
          <a:xfrm>
            <a:off x="179388" y="115888"/>
            <a:ext cx="5435600" cy="1843087"/>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r>
              <a:rPr lang="en-US" sz="2600" dirty="0">
                <a:solidFill>
                  <a:srgbClr val="FF0000"/>
                </a:solidFill>
                <a:latin typeface="Times New Roman" pitchFamily="18" charset="0"/>
                <a:cs typeface="Times New Roman" pitchFamily="18" charset="0"/>
              </a:rPr>
              <a:t>“Thuyền chúng tôi chèo thoát qua kênh Bọ Mắt, đổ ra con sông Cửa Lớn, xuôi về Năm Căn</a:t>
            </a:r>
            <a:r>
              <a:rPr lang="en-US" sz="2600" dirty="0">
                <a:solidFill>
                  <a:schemeClr val="tx1"/>
                </a:solidFill>
                <a:latin typeface="Times New Roman" pitchFamily="18" charset="0"/>
                <a:cs typeface="Times New Roman" pitchFamily="18" charset="0"/>
              </a:rPr>
              <a:t>. </a:t>
            </a:r>
            <a:endParaRPr lang="vi-VN" dirty="0"/>
          </a:p>
        </p:txBody>
      </p:sp>
      <p:pic>
        <p:nvPicPr>
          <p:cNvPr id="24581" name="Picture 8"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133600"/>
            <a:ext cx="54356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5614988" y="836613"/>
            <a:ext cx="3529012" cy="3024187"/>
          </a:xfrm>
          <a:prstGeom prst="cloudCallout">
            <a:avLst>
              <a:gd name="adj1" fmla="val -121946"/>
              <a:gd name="adj2" fmla="val -30682"/>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800" dirty="0">
                <a:latin typeface="Times New Roman" pitchFamily="18" charset="0"/>
                <a:cs typeface="Times New Roman" pitchFamily="18" charset="0"/>
              </a:rPr>
              <a:t>Tìm các động từ chỉ hoạt động của con thuyền trong câu văn trên?</a:t>
            </a:r>
            <a:endParaRPr lang="vi-VN" sz="2800" dirty="0">
              <a:latin typeface="Times New Roman" pitchFamily="18" charset="0"/>
              <a:cs typeface="Times New Roman" pitchFamily="18" charset="0"/>
            </a:endParaRPr>
          </a:p>
        </p:txBody>
      </p:sp>
      <p:cxnSp>
        <p:nvCxnSpPr>
          <p:cNvPr id="8" name="Straight Connector 7"/>
          <p:cNvCxnSpPr/>
          <p:nvPr/>
        </p:nvCxnSpPr>
        <p:spPr>
          <a:xfrm>
            <a:off x="2897188" y="836613"/>
            <a:ext cx="124301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331913" y="1268413"/>
            <a:ext cx="79216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859338" y="1268413"/>
            <a:ext cx="6223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179388" y="1628775"/>
            <a:ext cx="431800" cy="0"/>
          </a:xfrm>
          <a:prstGeom prst="line">
            <a:avLst/>
          </a:prstGeom>
          <a:ln w="38100"/>
        </p:spPr>
        <p:style>
          <a:lnRef idx="1">
            <a:schemeClr val="dk1"/>
          </a:lnRef>
          <a:fillRef idx="0">
            <a:schemeClr val="dk1"/>
          </a:fillRef>
          <a:effectRef idx="0">
            <a:schemeClr val="dk1"/>
          </a:effectRef>
          <a:fontRef idx="minor">
            <a:schemeClr val="tx1"/>
          </a:fontRef>
        </p:style>
      </p:cxnSp>
      <p:sp>
        <p:nvSpPr>
          <p:cNvPr id="15" name="Cloud Callout 14"/>
          <p:cNvSpPr/>
          <p:nvPr/>
        </p:nvSpPr>
        <p:spPr>
          <a:xfrm>
            <a:off x="5614988" y="3429000"/>
            <a:ext cx="3529012" cy="3024188"/>
          </a:xfrm>
          <a:prstGeom prst="cloudCallout">
            <a:avLst>
              <a:gd name="adj1" fmla="val -109626"/>
              <a:gd name="adj2" fmla="val -113951"/>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400" dirty="0">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Nếu thay đổi trình tự những động từ này thì nội dung diễn đạt trong câu có bị thay đổi không?</a:t>
            </a:r>
            <a:endParaRPr lang="vi-VN" sz="2400" dirty="0">
              <a:solidFill>
                <a:schemeClr val="tx1"/>
              </a:solidFill>
              <a:latin typeface="Times New Roman" pitchFamily="18" charset="0"/>
              <a:cs typeface="Times New Roman" pitchFamily="18" charset="0"/>
            </a:endParaRPr>
          </a:p>
        </p:txBody>
      </p:sp>
      <p:sp>
        <p:nvSpPr>
          <p:cNvPr id="16" name="Rectangle 15"/>
          <p:cNvSpPr/>
          <p:nvPr/>
        </p:nvSpPr>
        <p:spPr>
          <a:xfrm>
            <a:off x="5845175" y="115888"/>
            <a:ext cx="3190875" cy="38893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tx1"/>
                </a:solidFill>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Các động từ: </a:t>
            </a:r>
            <a:r>
              <a:rPr lang="en-US" sz="2800" dirty="0">
                <a:solidFill>
                  <a:srgbClr val="FF0000"/>
                </a:solidFill>
                <a:latin typeface="Times New Roman" pitchFamily="18" charset="0"/>
                <a:cs typeface="Times New Roman" pitchFamily="18" charset="0"/>
              </a:rPr>
              <a:t>Chèo thoát, đổ ra, xuôi về </a:t>
            </a:r>
            <a:r>
              <a:rPr lang="en-US" sz="2800" dirty="0">
                <a:solidFill>
                  <a:schemeClr val="tx1"/>
                </a:solidFill>
                <a:latin typeface="Times New Roman" pitchFamily="18" charset="0"/>
                <a:cs typeface="Times New Roman" pitchFamily="18" charset="0"/>
              </a:rPr>
              <a:t>…diễn tả hoạt động của con thuyền.</a:t>
            </a:r>
          </a:p>
          <a:p>
            <a:pPr algn="just">
              <a:defRPr/>
            </a:pPr>
            <a:r>
              <a:rPr lang="en-US" sz="2800" dirty="0">
                <a:solidFill>
                  <a:schemeClr val="tx1"/>
                </a:solidFill>
                <a:latin typeface="Times New Roman" pitchFamily="18" charset="0"/>
                <a:cs typeface="Times New Roman" pitchFamily="18" charset="0"/>
              </a:rPr>
              <a:t>- Không thể thay đổi </a:t>
            </a:r>
            <a:r>
              <a:rPr lang="en-US" sz="2800" dirty="0" err="1">
                <a:solidFill>
                  <a:schemeClr val="tx1"/>
                </a:solidFill>
                <a:latin typeface="Times New Roman" pitchFamily="18" charset="0"/>
                <a:cs typeface="Times New Roman" pitchFamily="18" charset="0"/>
              </a:rPr>
              <a:t>trất</a:t>
            </a:r>
            <a:r>
              <a:rPr lang="en-US" sz="2800" dirty="0">
                <a:solidFill>
                  <a:schemeClr val="tx1"/>
                </a:solidFill>
                <a:latin typeface="Times New Roman" pitchFamily="18" charset="0"/>
                <a:cs typeface="Times New Roman" pitchFamily="18" charset="0"/>
              </a:rPr>
              <a:t> tự được vì nó diễn tả quá trình xuôi theo dòng chảy của con thuyền</a:t>
            </a:r>
            <a:r>
              <a:rPr lang="en-US" dirty="0">
                <a:solidFill>
                  <a:schemeClr val="tx1"/>
                </a:solidFill>
              </a:rPr>
              <a:t>.</a:t>
            </a:r>
            <a:endParaRPr lang="vi-VN" dirty="0">
              <a:solidFill>
                <a:schemeClr val="tx1"/>
              </a:solidFill>
            </a:endParaRPr>
          </a:p>
        </p:txBody>
      </p:sp>
      <p:sp>
        <p:nvSpPr>
          <p:cNvPr id="17" name="Cloud Callout 16"/>
          <p:cNvSpPr/>
          <p:nvPr/>
        </p:nvSpPr>
        <p:spPr>
          <a:xfrm>
            <a:off x="5634038" y="4125913"/>
            <a:ext cx="3240087" cy="2636837"/>
          </a:xfrm>
          <a:prstGeom prst="cloudCallout">
            <a:avLst>
              <a:gd name="adj1" fmla="val -161268"/>
              <a:gd name="adj2" fmla="val -135281"/>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400" dirty="0">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Qua đây em có nhận xét gì về cách dùng từ của tác giả?</a:t>
            </a:r>
            <a:endParaRPr lang="vi-VN" sz="2800" dirty="0">
              <a:solidFill>
                <a:schemeClr val="tx1"/>
              </a:solidFill>
              <a:latin typeface="Times New Roman" pitchFamily="18" charset="0"/>
              <a:cs typeface="Times New Roman" pitchFamily="18" charset="0"/>
            </a:endParaRPr>
          </a:p>
        </p:txBody>
      </p:sp>
      <p:sp>
        <p:nvSpPr>
          <p:cNvPr id="18" name="Rectangle 17"/>
          <p:cNvSpPr/>
          <p:nvPr/>
        </p:nvSpPr>
        <p:spPr>
          <a:xfrm>
            <a:off x="5845175" y="4125913"/>
            <a:ext cx="3190875" cy="11747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tx1"/>
                </a:solidFill>
                <a:latin typeface="Times New Roman" pitchFamily="18" charset="0"/>
                <a:cs typeface="Times New Roman" pitchFamily="18" charset="0"/>
              </a:rPr>
              <a:t>- Cách dùng từ chính xác và tinh tế.</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6172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1" nodeType="click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1" nodeType="clickEffect">
                                  <p:stCondLst>
                                    <p:cond delay="0"/>
                                  </p:stCondLst>
                                  <p:childTnLst>
                                    <p:anim calcmode="lin" valueType="num">
                                      <p:cBhvr additive="base">
                                        <p:cTn id="42" dur="500"/>
                                        <p:tgtEl>
                                          <p:spTgt spid="15"/>
                                        </p:tgtEl>
                                        <p:attrNameLst>
                                          <p:attrName>ppt_x</p:attrName>
                                        </p:attrNameLst>
                                      </p:cBhvr>
                                      <p:tavLst>
                                        <p:tav tm="0">
                                          <p:val>
                                            <p:strVal val="ppt_x"/>
                                          </p:val>
                                        </p:tav>
                                        <p:tav tm="100000">
                                          <p:val>
                                            <p:strVal val="ppt_x"/>
                                          </p:val>
                                        </p:tav>
                                      </p:tavLst>
                                    </p:anim>
                                    <p:anim calcmode="lin" valueType="num">
                                      <p:cBhvr additive="base">
                                        <p:cTn id="43" dur="500"/>
                                        <p:tgtEl>
                                          <p:spTgt spid="15"/>
                                        </p:tgtEl>
                                        <p:attrNameLst>
                                          <p:attrName>ppt_y</p:attrName>
                                        </p:attrNameLst>
                                      </p:cBhvr>
                                      <p:tavLst>
                                        <p:tav tm="0">
                                          <p:val>
                                            <p:strVal val="ppt_y"/>
                                          </p:val>
                                        </p:tav>
                                        <p:tav tm="100000">
                                          <p:val>
                                            <p:strVal val="1+ppt_h/2"/>
                                          </p:val>
                                        </p:tav>
                                      </p:tavLst>
                                    </p:anim>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fill="hold" grpId="1" nodeType="clickEffect">
                                  <p:stCondLst>
                                    <p:cond delay="0"/>
                                  </p:stCondLs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5" grpId="0" animBg="1"/>
      <p:bldP spid="15" grpId="1" animBg="1"/>
      <p:bldP spid="16" grpId="0" animBg="1"/>
      <p:bldP spid="17" grpId="0" animBg="1"/>
      <p:bldP spid="17" grpId="1"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smtClean="0"/>
          </a:p>
        </p:txBody>
      </p:sp>
      <p:pic>
        <p:nvPicPr>
          <p:cNvPr id="922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4648200" cy="3429000"/>
          </a:xfrm>
          <a:noFill/>
          <a:ln>
            <a:solidFill>
              <a:srgbClr val="FF0000"/>
            </a:solidFill>
            <a:miter lim="800000"/>
            <a:headEnd/>
            <a:tailEnd/>
          </a:ln>
        </p:spPr>
      </p:pic>
      <p:pic>
        <p:nvPicPr>
          <p:cNvPr id="9221" name="Picture 5" descr="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648200" cy="3505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22" name="Picture 6" descr="Pictur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23" name="Picture 7" descr="cam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429000"/>
            <a:ext cx="4495800" cy="3505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224" name="Rectangle 8"/>
          <p:cNvSpPr>
            <a:spLocks noChangeArrowheads="1"/>
          </p:cNvSpPr>
          <p:nvPr/>
        </p:nvSpPr>
        <p:spPr bwMode="auto">
          <a:xfrm>
            <a:off x="3124200" y="3048000"/>
            <a:ext cx="3124200" cy="685800"/>
          </a:xfrm>
          <a:prstGeom prst="rect">
            <a:avLst/>
          </a:prstGeom>
          <a:solidFill>
            <a:srgbClr val="FFFF00"/>
          </a:solidFill>
          <a:ln w="9525">
            <a:solidFill>
              <a:schemeClr val="tx2"/>
            </a:solidFill>
            <a:miter lim="800000"/>
            <a:headEnd/>
            <a:tailEnd/>
          </a:ln>
          <a:effectLst/>
        </p:spPr>
        <p:txBody>
          <a:bodyPr anchor="ctr"/>
          <a:lstStyle/>
          <a:p>
            <a:pPr algn="ctr" fontAlgn="base">
              <a:spcBef>
                <a:spcPct val="0"/>
              </a:spcBef>
              <a:spcAft>
                <a:spcPct val="0"/>
              </a:spcAft>
              <a:defRPr/>
            </a:pPr>
            <a:r>
              <a:rPr lang="en-US" sz="1700" b="1">
                <a:solidFill>
                  <a:srgbClr val="000000"/>
                </a:solidFill>
                <a:latin typeface="Times New Roman" pitchFamily="18" charset="0"/>
              </a:rPr>
              <a:t> </a:t>
            </a:r>
            <a:r>
              <a:rPr lang="en-US" sz="3600" b="1">
                <a:solidFill>
                  <a:srgbClr val="0000FF"/>
                </a:solidFill>
                <a:effectLst>
                  <a:outerShdw blurRad="38100" dist="38100" dir="2700000" algn="tl">
                    <a:srgbClr val="000000"/>
                  </a:outerShdw>
                </a:effectLst>
                <a:latin typeface="Times New Roman" pitchFamily="18" charset="0"/>
              </a:rPr>
              <a:t>Chợ Năm Căn</a:t>
            </a:r>
          </a:p>
        </p:txBody>
      </p:sp>
      <p:pic>
        <p:nvPicPr>
          <p:cNvPr id="9" name="TÃ¬nh Anh BÃ¡n Chiáº¿u - Ãšt TrÃ  Ã”n - YouTube.wmv">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8382000" y="6477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1"/>
          <p:cNvSpPr txBox="1">
            <a:spLocks noChangeArrowheads="1"/>
          </p:cNvSpPr>
          <p:nvPr/>
        </p:nvSpPr>
        <p:spPr bwMode="auto">
          <a:xfrm>
            <a:off x="6003925" y="6284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fontAlgn="base" hangingPunct="0">
              <a:spcBef>
                <a:spcPct val="0"/>
              </a:spcBef>
              <a:spcAft>
                <a:spcPct val="0"/>
              </a:spcAft>
            </a:pPr>
            <a:endParaRPr lang="en-US" sz="1800" smtClean="0">
              <a:solidFill>
                <a:srgbClr val="000000"/>
              </a:solidFill>
            </a:endParaRPr>
          </a:p>
        </p:txBody>
      </p:sp>
    </p:spTree>
    <p:extLst>
      <p:ext uri="{BB962C8B-B14F-4D97-AF65-F5344CB8AC3E}">
        <p14:creationId xmlns:p14="http://schemas.microsoft.com/office/powerpoint/2010/main" val="395320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circle(in)">
                                      <p:cBhvr>
                                        <p:cTn id="7"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92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6335" y="0"/>
            <a:ext cx="4556055"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3. Cảnh chợ Năm Căn</a:t>
            </a:r>
          </a:p>
        </p:txBody>
      </p:sp>
      <p:pic>
        <p:nvPicPr>
          <p:cNvPr id="5" name="Picture 6" descr="Anh song nuoc Ca Mau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646331"/>
            <a:ext cx="3744416" cy="2854677"/>
          </a:xfrm>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645024"/>
            <a:ext cx="3816424" cy="2736304"/>
          </a:xfrm>
          <a:prstGeom prst="rect">
            <a:avLst/>
          </a:prstGeom>
          <a:ln>
            <a:noFill/>
          </a:ln>
          <a:effectLst>
            <a:softEdge rad="112500"/>
          </a:effectLst>
        </p:spPr>
      </p:pic>
      <p:sp>
        <p:nvSpPr>
          <p:cNvPr id="7" name="Cloud Callout 6"/>
          <p:cNvSpPr/>
          <p:nvPr/>
        </p:nvSpPr>
        <p:spPr>
          <a:xfrm>
            <a:off x="4538663" y="3060700"/>
            <a:ext cx="4575175" cy="3644900"/>
          </a:xfrm>
          <a:prstGeom prst="cloudCallout">
            <a:avLst>
              <a:gd name="adj1" fmla="val -62840"/>
              <a:gd name="adj2" fmla="val -6760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Quan sát đoạn cuối/SGK/20 tìm các chi tiết diễn tả sự đông vui, tấp nập, trù phú và độc đáo của chợ vùng Cà Mau?</a:t>
            </a:r>
            <a:endParaRPr lang="vi-VN" sz="2800" dirty="0">
              <a:solidFill>
                <a:schemeClr val="tx1"/>
              </a:solidFill>
              <a:latin typeface="Times New Roman" pitchFamily="18" charset="0"/>
              <a:cs typeface="Times New Roman"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248" y="570105"/>
            <a:ext cx="4396684" cy="2278613"/>
          </a:xfrm>
          <a:prstGeom prst="rect">
            <a:avLst/>
          </a:prstGeom>
          <a:ln>
            <a:noFill/>
          </a:ln>
          <a:effectLst>
            <a:softEdge rad="112500"/>
          </a:effectLst>
        </p:spPr>
      </p:pic>
      <p:sp>
        <p:nvSpPr>
          <p:cNvPr id="9" name="Rectangle 8"/>
          <p:cNvSpPr/>
          <p:nvPr/>
        </p:nvSpPr>
        <p:spPr>
          <a:xfrm>
            <a:off x="4089400" y="2847975"/>
            <a:ext cx="4865688" cy="18240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just">
              <a:buFontTx/>
              <a:buChar char="-"/>
              <a:defRPr/>
            </a:pPr>
            <a:r>
              <a:rPr lang="en-US" sz="2800" dirty="0">
                <a:solidFill>
                  <a:schemeClr val="tx1"/>
                </a:solidFill>
                <a:latin typeface="Times New Roman" pitchFamily="18" charset="0"/>
                <a:cs typeface="Times New Roman" pitchFamily="18" charset="0"/>
              </a:rPr>
              <a:t>Khung cảnh rộng lớn, thuyền bè san sát</a:t>
            </a:r>
          </a:p>
          <a:p>
            <a:pPr marL="285750" indent="-285750" algn="just">
              <a:buFontTx/>
              <a:buChar char="-"/>
              <a:defRPr/>
            </a:pPr>
            <a:r>
              <a:rPr lang="en-US" sz="2800" dirty="0">
                <a:solidFill>
                  <a:schemeClr val="tx1"/>
                </a:solidFill>
                <a:latin typeface="Times New Roman" pitchFamily="18" charset="0"/>
                <a:cs typeface="Times New Roman" pitchFamily="18" charset="0"/>
              </a:rPr>
              <a:t>Hàng hóa phong phú</a:t>
            </a:r>
          </a:p>
          <a:p>
            <a:pPr algn="just">
              <a:defRPr/>
            </a:pPr>
            <a:r>
              <a:rPr lang="en-US" sz="2800" dirty="0">
                <a:solidFill>
                  <a:schemeClr val="tx1"/>
                </a:solidFill>
                <a:latin typeface="Times New Roman" pitchFamily="18" charset="0"/>
                <a:cs typeface="Times New Roman" pitchFamily="18" charset="0"/>
              </a:rPr>
              <a:t>      </a:t>
            </a:r>
            <a:r>
              <a:rPr lang="en-US" sz="2800" dirty="0">
                <a:solidFill>
                  <a:schemeClr val="accent2"/>
                </a:solidFill>
                <a:latin typeface="Times New Roman" pitchFamily="18" charset="0"/>
                <a:cs typeface="Times New Roman" pitchFamily="18" charset="0"/>
              </a:rPr>
              <a:t>Sự tấp nập, đông vui, trù phú</a:t>
            </a:r>
            <a:endParaRPr lang="vi-VN" sz="2800" dirty="0">
              <a:solidFill>
                <a:schemeClr val="tx1"/>
              </a:solidFill>
              <a:latin typeface="Times New Roman" pitchFamily="18" charset="0"/>
              <a:cs typeface="Times New Roman" pitchFamily="18" charset="0"/>
            </a:endParaRPr>
          </a:p>
        </p:txBody>
      </p:sp>
      <p:sp>
        <p:nvSpPr>
          <p:cNvPr id="10" name="Right Arrow 9"/>
          <p:cNvSpPr/>
          <p:nvPr/>
        </p:nvSpPr>
        <p:spPr>
          <a:xfrm>
            <a:off x="4103688" y="4454525"/>
            <a:ext cx="434975" cy="217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1" name="Rectangle 10"/>
          <p:cNvSpPr/>
          <p:nvPr/>
        </p:nvSpPr>
        <p:spPr>
          <a:xfrm>
            <a:off x="4103688" y="4764088"/>
            <a:ext cx="4867275" cy="194468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chemeClr val="accent2"/>
              </a:solidFill>
              <a:latin typeface="Times New Roman" pitchFamily="18" charset="0"/>
              <a:cs typeface="Times New Roman" pitchFamily="18" charset="0"/>
            </a:endParaRPr>
          </a:p>
          <a:p>
            <a:pPr algn="just">
              <a:defRPr/>
            </a:pPr>
            <a:r>
              <a:rPr lang="en-US" sz="2400" dirty="0">
                <a:solidFill>
                  <a:schemeClr val="tx1"/>
                </a:solidFill>
                <a:latin typeface="Times New Roman" pitchFamily="18" charset="0"/>
                <a:cs typeface="Times New Roman" pitchFamily="18" charset="0"/>
              </a:rPr>
              <a:t>-</a:t>
            </a:r>
            <a:r>
              <a:rPr lang="en-US" sz="2400" dirty="0">
                <a:solidFill>
                  <a:schemeClr val="accent2"/>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Chợ họp ngay trên sông nước, có thể mua mọi thứ mà không cần bước ra khỏi thuyền; đa dạng về màu sức trang phục, ngôn ngữ của nhiều dân tộc         </a:t>
            </a:r>
            <a:r>
              <a:rPr lang="en-US" sz="2800" dirty="0">
                <a:solidFill>
                  <a:schemeClr val="accent2"/>
                </a:solidFill>
                <a:latin typeface="Times New Roman" pitchFamily="18" charset="0"/>
                <a:cs typeface="Times New Roman" pitchFamily="18" charset="0"/>
              </a:rPr>
              <a:t>Sự độc đáo</a:t>
            </a:r>
            <a:endParaRPr lang="en-US" sz="2800" dirty="0">
              <a:solidFill>
                <a:schemeClr val="tx1"/>
              </a:solidFill>
              <a:latin typeface="Times New Roman" pitchFamily="18" charset="0"/>
              <a:cs typeface="Times New Roman" pitchFamily="18" charset="0"/>
            </a:endParaRPr>
          </a:p>
          <a:p>
            <a:pPr algn="just">
              <a:defRPr/>
            </a:pPr>
            <a:r>
              <a:rPr lang="en-US" sz="2800" dirty="0">
                <a:solidFill>
                  <a:schemeClr val="tx1"/>
                </a:solidFill>
                <a:latin typeface="Times New Roman" pitchFamily="18" charset="0"/>
                <a:cs typeface="Times New Roman" pitchFamily="18" charset="0"/>
              </a:rPr>
              <a:t>      </a:t>
            </a:r>
            <a:endParaRPr lang="vi-VN" sz="2800" dirty="0">
              <a:solidFill>
                <a:schemeClr val="tx1"/>
              </a:solidFill>
              <a:latin typeface="Times New Roman" pitchFamily="18" charset="0"/>
              <a:cs typeface="Times New Roman" pitchFamily="18" charset="0"/>
            </a:endParaRPr>
          </a:p>
        </p:txBody>
      </p:sp>
      <p:sp>
        <p:nvSpPr>
          <p:cNvPr id="12" name="Right Arrow 11"/>
          <p:cNvSpPr/>
          <p:nvPr/>
        </p:nvSpPr>
        <p:spPr>
          <a:xfrm>
            <a:off x="4638675" y="6383338"/>
            <a:ext cx="434975" cy="217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extLst>
      <p:ext uri="{BB962C8B-B14F-4D97-AF65-F5344CB8AC3E}">
        <p14:creationId xmlns:p14="http://schemas.microsoft.com/office/powerpoint/2010/main" val="1360816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fill="hold" grpId="1" nodeType="clickEffect">
                                  <p:stCondLst>
                                    <p:cond delay="0"/>
                                  </p:stCondLst>
                                  <p:childTnLst>
                                    <p:anim calcmode="lin" valueType="num">
                                      <p:cBhvr additive="base">
                                        <p:cTn id="19" dur="500"/>
                                        <p:tgtEl>
                                          <p:spTgt spid="7"/>
                                        </p:tgtEl>
                                        <p:attrNameLst>
                                          <p:attrName>ppt_x</p:attrName>
                                        </p:attrNameLst>
                                      </p:cBhvr>
                                      <p:tavLst>
                                        <p:tav tm="0">
                                          <p:val>
                                            <p:strVal val="ppt_x"/>
                                          </p:val>
                                        </p:tav>
                                        <p:tav tm="100000">
                                          <p:val>
                                            <p:strVal val="ppt_x"/>
                                          </p:val>
                                        </p:tav>
                                      </p:tavLst>
                                    </p:anim>
                                    <p:anim calcmode="lin" valueType="num">
                                      <p:cBhvr additive="base">
                                        <p:cTn id="20" dur="500"/>
                                        <p:tgtEl>
                                          <p:spTgt spid="7"/>
                                        </p:tgtEl>
                                        <p:attrNameLst>
                                          <p:attrName>ppt_y</p:attrName>
                                        </p:attrNameLst>
                                      </p:cBhvr>
                                      <p:tavLst>
                                        <p:tav tm="0">
                                          <p:val>
                                            <p:strVal val="ppt_y"/>
                                          </p:val>
                                        </p:tav>
                                        <p:tav tm="100000">
                                          <p:val>
                                            <p:strVal val="1+ppt_h/2"/>
                                          </p:val>
                                        </p:tav>
                                      </p:tavLst>
                                    </p:anim>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871" y="548680"/>
            <a:ext cx="4236298" cy="3168352"/>
          </a:xfrm>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732" y="632207"/>
            <a:ext cx="4376118" cy="3024336"/>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78" y="3717032"/>
            <a:ext cx="4396684" cy="2880320"/>
          </a:xfrm>
          <a:prstGeom prst="rect">
            <a:avLst/>
          </a:prstGeom>
          <a:ln>
            <a:noFill/>
          </a:ln>
          <a:effectLst>
            <a:softEdge rad="112500"/>
          </a:effectLst>
        </p:spPr>
      </p:pic>
      <p:sp>
        <p:nvSpPr>
          <p:cNvPr id="10" name="Rectangle 9"/>
          <p:cNvSpPr/>
          <p:nvPr/>
        </p:nvSpPr>
        <p:spPr>
          <a:xfrm>
            <a:off x="2526335" y="0"/>
            <a:ext cx="4556055"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3. Cảnh chợ Năm Căn</a:t>
            </a:r>
          </a:p>
        </p:txBody>
      </p:sp>
      <p:sp>
        <p:nvSpPr>
          <p:cNvPr id="11" name="Cloud Callout 10"/>
          <p:cNvSpPr/>
          <p:nvPr/>
        </p:nvSpPr>
        <p:spPr>
          <a:xfrm>
            <a:off x="4797425" y="3884613"/>
            <a:ext cx="3919538" cy="2736850"/>
          </a:xfrm>
          <a:prstGeom prst="cloudCallout">
            <a:avLst>
              <a:gd name="adj1" fmla="val -56866"/>
              <a:gd name="adj2" fmla="val -5530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Em có nhận xét gì về cách miêu tả cảnh chợ Năm Căn của tác giả?</a:t>
            </a:r>
            <a:endParaRPr lang="vi-VN" sz="2800" dirty="0">
              <a:solidFill>
                <a:schemeClr val="tx1"/>
              </a:solidFill>
              <a:latin typeface="Times New Roman" pitchFamily="18" charset="0"/>
              <a:cs typeface="Times New Roman" pitchFamily="18" charset="0"/>
            </a:endParaRPr>
          </a:p>
        </p:txBody>
      </p:sp>
      <p:sp>
        <p:nvSpPr>
          <p:cNvPr id="12" name="Rectangle 11"/>
          <p:cNvSpPr/>
          <p:nvPr/>
        </p:nvSpPr>
        <p:spPr>
          <a:xfrm>
            <a:off x="4760913" y="3641725"/>
            <a:ext cx="3919537" cy="15605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accent2"/>
                </a:solidFill>
                <a:latin typeface="Times New Roman" pitchFamily="18" charset="0"/>
                <a:cs typeface="Times New Roman" pitchFamily="18" charset="0"/>
              </a:rPr>
              <a:t>- Miêu tả vừa bao quát, vừa cụ thể, chú ý cả màu sắc, hình </a:t>
            </a:r>
            <a:r>
              <a:rPr lang="en-US" sz="2800" dirty="0" err="1">
                <a:solidFill>
                  <a:schemeClr val="accent2"/>
                </a:solidFill>
                <a:latin typeface="Times New Roman" pitchFamily="18" charset="0"/>
                <a:cs typeface="Times New Roman" pitchFamily="18" charset="0"/>
              </a:rPr>
              <a:t>khối,âm</a:t>
            </a:r>
            <a:r>
              <a:rPr lang="en-US" sz="2800" dirty="0">
                <a:solidFill>
                  <a:schemeClr val="accent2"/>
                </a:solidFill>
                <a:latin typeface="Times New Roman" pitchFamily="18" charset="0"/>
                <a:cs typeface="Times New Roman" pitchFamily="18" charset="0"/>
              </a:rPr>
              <a:t> thanh.</a:t>
            </a:r>
            <a:endParaRPr lang="vi-VN" sz="2800" dirty="0">
              <a:latin typeface="Times New Roman" pitchFamily="18" charset="0"/>
              <a:cs typeface="Times New Roman" pitchFamily="18" charset="0"/>
            </a:endParaRPr>
          </a:p>
        </p:txBody>
      </p:sp>
      <p:sp>
        <p:nvSpPr>
          <p:cNvPr id="13" name="Cloud Callout 12"/>
          <p:cNvSpPr/>
          <p:nvPr/>
        </p:nvSpPr>
        <p:spPr>
          <a:xfrm>
            <a:off x="1619250" y="1177925"/>
            <a:ext cx="4029075" cy="2016125"/>
          </a:xfrm>
          <a:prstGeom prst="cloudCallout">
            <a:avLst>
              <a:gd name="adj1" fmla="val 21640"/>
              <a:gd name="adj2" fmla="val 6586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dirty="0">
              <a:solidFill>
                <a:schemeClr val="tx1"/>
              </a:solidFill>
              <a:latin typeface="Times New Roman" pitchFamily="18" charset="0"/>
              <a:cs typeface="Times New Roman" pitchFamily="18" charset="0"/>
            </a:endParaRPr>
          </a:p>
          <a:p>
            <a:pPr algn="ctr">
              <a:defRPr/>
            </a:pPr>
            <a:r>
              <a:rPr lang="en-US" sz="2200" dirty="0">
                <a:solidFill>
                  <a:schemeClr val="tx1"/>
                </a:solidFill>
                <a:latin typeface="Times New Roman" pitchFamily="18" charset="0"/>
                <a:cs typeface="Times New Roman" pitchFamily="18" charset="0"/>
              </a:rPr>
              <a:t>Em có nhận xét gì về thái độ, tình cảm, sự hiểu biết của tác giả về sông nước Cà Mau?</a:t>
            </a:r>
            <a:endParaRPr lang="vi-VN" sz="2200" dirty="0">
              <a:solidFill>
                <a:schemeClr val="tx1"/>
              </a:solidFill>
              <a:latin typeface="Times New Roman" pitchFamily="18" charset="0"/>
              <a:cs typeface="Times New Roman" pitchFamily="18" charset="0"/>
            </a:endParaRPr>
          </a:p>
        </p:txBody>
      </p:sp>
      <p:sp>
        <p:nvSpPr>
          <p:cNvPr id="14" name="Rectangle 13"/>
          <p:cNvSpPr/>
          <p:nvPr/>
        </p:nvSpPr>
        <p:spPr>
          <a:xfrm>
            <a:off x="4797425" y="5297488"/>
            <a:ext cx="3919538" cy="13239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700" dirty="0">
                <a:solidFill>
                  <a:schemeClr val="accent2"/>
                </a:solidFill>
                <a:latin typeface="Times New Roman" pitchFamily="18" charset="0"/>
                <a:cs typeface="Times New Roman" pitchFamily="18" charset="0"/>
              </a:rPr>
              <a:t>-&gt; Sự am hiểu sâu sắc, gắn bó; tình yêu với phong tục, cảnh vật, người Cà Mau…</a:t>
            </a:r>
            <a:endParaRPr lang="vi-VN" sz="2700" dirty="0">
              <a:latin typeface="Times New Roman" pitchFamily="18" charset="0"/>
              <a:cs typeface="Times New Roman" pitchFamily="18" charset="0"/>
            </a:endParaRPr>
          </a:p>
        </p:txBody>
      </p:sp>
    </p:spTree>
    <p:extLst>
      <p:ext uri="{BB962C8B-B14F-4D97-AF65-F5344CB8AC3E}">
        <p14:creationId xmlns:p14="http://schemas.microsoft.com/office/powerpoint/2010/main" val="1242737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1" nodeType="click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3" grpId="1"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628775"/>
            <a:ext cx="3311525" cy="1663700"/>
          </a:xfrm>
        </p:spPr>
      </p:pic>
      <p:pic>
        <p:nvPicPr>
          <p:cNvPr id="276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5888"/>
            <a:ext cx="33115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41300"/>
            <a:ext cx="4895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57563"/>
            <a:ext cx="33115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084763"/>
            <a:ext cx="3311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Callout 8"/>
          <p:cNvSpPr/>
          <p:nvPr/>
        </p:nvSpPr>
        <p:spPr>
          <a:xfrm>
            <a:off x="4114800" y="3933825"/>
            <a:ext cx="4129088" cy="2735263"/>
          </a:xfrm>
          <a:prstGeom prst="cloudCallout">
            <a:avLst>
              <a:gd name="adj1" fmla="val -58532"/>
              <a:gd name="adj2" fmla="val -8238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Qua bài học, em có cảm nhận như thế nào về cảnh sông nước Cà Mau?</a:t>
            </a:r>
            <a:endParaRPr lang="vi-VN" sz="2800" dirty="0">
              <a:solidFill>
                <a:schemeClr val="tx1"/>
              </a:solidFill>
              <a:latin typeface="Times New Roman" pitchFamily="18" charset="0"/>
              <a:cs typeface="Times New Roman" pitchFamily="18" charset="0"/>
            </a:endParaRPr>
          </a:p>
        </p:txBody>
      </p:sp>
      <p:sp>
        <p:nvSpPr>
          <p:cNvPr id="10" name="Cloud Callout 9"/>
          <p:cNvSpPr/>
          <p:nvPr/>
        </p:nvSpPr>
        <p:spPr>
          <a:xfrm>
            <a:off x="3924300" y="3500438"/>
            <a:ext cx="3960813" cy="2736850"/>
          </a:xfrm>
          <a:prstGeom prst="cloudCallout">
            <a:avLst>
              <a:gd name="adj1" fmla="val -58532"/>
              <a:gd name="adj2" fmla="val -8238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Em thấy Đất nước mình từ Bắc đến Nam cảnh sắc như thế nào?</a:t>
            </a:r>
            <a:endParaRPr lang="vi-VN" sz="2800" dirty="0">
              <a:solidFill>
                <a:schemeClr val="tx1"/>
              </a:solidFill>
              <a:latin typeface="Times New Roman" pitchFamily="18" charset="0"/>
              <a:cs typeface="Times New Roman" pitchFamily="18" charset="0"/>
            </a:endParaRPr>
          </a:p>
        </p:txBody>
      </p:sp>
      <p:sp>
        <p:nvSpPr>
          <p:cNvPr id="11" name="Cloud Callout 10"/>
          <p:cNvSpPr/>
          <p:nvPr/>
        </p:nvSpPr>
        <p:spPr>
          <a:xfrm>
            <a:off x="3724275" y="3394075"/>
            <a:ext cx="3960813" cy="3205163"/>
          </a:xfrm>
          <a:prstGeom prst="cloudCallout">
            <a:avLst>
              <a:gd name="adj1" fmla="val -58532"/>
              <a:gd name="adj2" fmla="val -8238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  Em phải làm gì để góp phần giữ gìn, bảo tồn TNTN và cảnh quan môi trường tươi đẹp này?</a:t>
            </a:r>
            <a:endParaRPr lang="vi-VN" sz="2800" dirty="0">
              <a:solidFill>
                <a:schemeClr val="tx1"/>
              </a:solidFill>
              <a:latin typeface="Times New Roman" pitchFamily="18" charset="0"/>
              <a:cs typeface="Times New Roman" pitchFamily="18" charset="0"/>
            </a:endParaRPr>
          </a:p>
        </p:txBody>
      </p:sp>
      <p:sp>
        <p:nvSpPr>
          <p:cNvPr id="12" name="Cloud Callout 11"/>
          <p:cNvSpPr/>
          <p:nvPr/>
        </p:nvSpPr>
        <p:spPr>
          <a:xfrm>
            <a:off x="4379913" y="3776663"/>
            <a:ext cx="3600450" cy="2927350"/>
          </a:xfrm>
          <a:prstGeom prst="cloudCallout">
            <a:avLst>
              <a:gd name="adj1" fmla="val -58532"/>
              <a:gd name="adj2" fmla="val -8238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  Em sẽ làm gì để góp phần xây dựng quê hương giàu đẹp?</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37864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grpId="1"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fill="hold" grpId="1"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5427" y="332656"/>
            <a:ext cx="2702664" cy="646331"/>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lgn="ctr">
              <a:defRPr/>
            </a:pPr>
            <a:r>
              <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III. Tổng kết</a:t>
            </a:r>
          </a:p>
        </p:txBody>
      </p:sp>
      <p:sp>
        <p:nvSpPr>
          <p:cNvPr id="5" name="Cloud Callout 4"/>
          <p:cNvSpPr/>
          <p:nvPr/>
        </p:nvSpPr>
        <p:spPr>
          <a:xfrm>
            <a:off x="5759450" y="1844675"/>
            <a:ext cx="3351213" cy="2879725"/>
          </a:xfrm>
          <a:prstGeom prst="cloudCallout">
            <a:avLst>
              <a:gd name="adj1" fmla="val -89266"/>
              <a:gd name="adj2" fmla="val -7645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Khái quát lại những đặc sắc về nghệ thuật của văn bản?</a:t>
            </a:r>
            <a:endParaRPr lang="vi-VN" sz="2800" dirty="0">
              <a:latin typeface="Times New Roman" pitchFamily="18" charset="0"/>
              <a:cs typeface="Times New Roman" pitchFamily="18" charset="0"/>
            </a:endParaRPr>
          </a:p>
        </p:txBody>
      </p:sp>
      <p:sp>
        <p:nvSpPr>
          <p:cNvPr id="6" name="Rectangle 5"/>
          <p:cNvSpPr/>
          <p:nvPr/>
        </p:nvSpPr>
        <p:spPr>
          <a:xfrm>
            <a:off x="395288" y="1196975"/>
            <a:ext cx="8569325" cy="2663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rabicPeriod"/>
              <a:defRPr/>
            </a:pPr>
            <a:r>
              <a:rPr lang="en-US" sz="2800" b="1" dirty="0">
                <a:solidFill>
                  <a:srgbClr val="C00000"/>
                </a:solidFill>
                <a:latin typeface="Times New Roman" pitchFamily="18" charset="0"/>
                <a:cs typeface="Times New Roman" pitchFamily="18" charset="0"/>
              </a:rPr>
              <a:t>Về nghệ thuật:</a:t>
            </a:r>
            <a:r>
              <a:rPr lang="en-US" sz="2800" b="1" dirty="0">
                <a:latin typeface="Times New Roman" pitchFamily="18" charset="0"/>
                <a:cs typeface="Times New Roman" pitchFamily="18" charset="0"/>
              </a:rPr>
              <a:t> </a:t>
            </a:r>
          </a:p>
          <a:p>
            <a:pPr>
              <a:defRPr/>
            </a:pPr>
            <a:r>
              <a:rPr lang="en-US" sz="2800" dirty="0">
                <a:solidFill>
                  <a:schemeClr val="bg1"/>
                </a:solidFill>
                <a:latin typeface="Times New Roman" pitchFamily="18" charset="0"/>
                <a:cs typeface="Times New Roman" pitchFamily="18" charset="0"/>
              </a:rPr>
              <a:t>- Miêu tả từ bao quát đến cụ thể; lựa chọn từ ngữ tinh tế, gợi hình, sử dụng có hiệu quả các biện pháp tu từ.</a:t>
            </a:r>
          </a:p>
          <a:p>
            <a:pPr>
              <a:defRPr/>
            </a:pPr>
            <a:r>
              <a:rPr lang="en-US" sz="2800" dirty="0">
                <a:solidFill>
                  <a:schemeClr val="bg1"/>
                </a:solidFill>
                <a:latin typeface="Times New Roman" pitchFamily="18" charset="0"/>
                <a:cs typeface="Times New Roman" pitchFamily="18" charset="0"/>
              </a:rPr>
              <a:t>-Kết hợp nhiều phương thức biểu đạt, trong đó miêu tả là chủ yếu.</a:t>
            </a:r>
          </a:p>
          <a:p>
            <a:pPr algn="ctr">
              <a:defRPr/>
            </a:pPr>
            <a:endParaRPr lang="vi-VN" dirty="0"/>
          </a:p>
        </p:txBody>
      </p:sp>
      <p:sp>
        <p:nvSpPr>
          <p:cNvPr id="7" name="Cloud Callout 6"/>
          <p:cNvSpPr/>
          <p:nvPr/>
        </p:nvSpPr>
        <p:spPr>
          <a:xfrm>
            <a:off x="3176588" y="3971925"/>
            <a:ext cx="4302125" cy="2879725"/>
          </a:xfrm>
          <a:prstGeom prst="cloudCallout">
            <a:avLst>
              <a:gd name="adj1" fmla="val -96582"/>
              <a:gd name="adj2" fmla="val -488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Nhận xét về cảnh sắc sông nước Cà Mau và tình cảm của tác giả dành cho nơi này?</a:t>
            </a:r>
            <a:endParaRPr lang="vi-VN" sz="2800" dirty="0">
              <a:latin typeface="Times New Roman" pitchFamily="18" charset="0"/>
              <a:cs typeface="Times New Roman" pitchFamily="18" charset="0"/>
            </a:endParaRPr>
          </a:p>
        </p:txBody>
      </p:sp>
      <p:sp>
        <p:nvSpPr>
          <p:cNvPr id="8" name="Rectangle 7"/>
          <p:cNvSpPr/>
          <p:nvPr/>
        </p:nvSpPr>
        <p:spPr>
          <a:xfrm>
            <a:off x="395288" y="3944938"/>
            <a:ext cx="8569325" cy="2663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C00000"/>
                </a:solidFill>
                <a:latin typeface="Times New Roman" pitchFamily="18" charset="0"/>
                <a:cs typeface="Times New Roman" pitchFamily="18" charset="0"/>
              </a:rPr>
              <a:t>2. Về nội dung: </a:t>
            </a:r>
          </a:p>
          <a:p>
            <a:pPr>
              <a:defRPr/>
            </a:pPr>
            <a:r>
              <a:rPr lang="en-US" sz="2800" dirty="0">
                <a:solidFill>
                  <a:schemeClr val="bg1"/>
                </a:solidFill>
                <a:latin typeface="Times New Roman" pitchFamily="18" charset="0"/>
                <a:cs typeface="Times New Roman" pitchFamily="18" charset="0"/>
              </a:rPr>
              <a:t>- Văn bản miêu tả sông nước Cà Mau đẹp rộng lớn, hoang dã, hùng vĩ, đầy sức sống; chợ Năm Căn tấp nập, trù phú độc đáo</a:t>
            </a:r>
            <a:r>
              <a:rPr lang="en-US" sz="2800" dirty="0">
                <a:solidFill>
                  <a:schemeClr val="bg1"/>
                </a:solidFill>
              </a:rPr>
              <a:t>.</a:t>
            </a:r>
            <a:endParaRPr lang="en-US" sz="2800" dirty="0">
              <a:solidFill>
                <a:schemeClr val="bg1"/>
              </a:solidFill>
              <a:latin typeface="Times New Roman" pitchFamily="18" charset="0"/>
              <a:cs typeface="Times New Roman" pitchFamily="18" charset="0"/>
            </a:endParaRPr>
          </a:p>
          <a:p>
            <a:pPr>
              <a:defRPr/>
            </a:pPr>
            <a:r>
              <a:rPr lang="en-US" sz="2800" dirty="0">
                <a:solidFill>
                  <a:schemeClr val="bg1"/>
                </a:solidFill>
                <a:latin typeface="Times New Roman" pitchFamily="18" charset="0"/>
                <a:cs typeface="Times New Roman" pitchFamily="18" charset="0"/>
              </a:rPr>
              <a:t>- Thể hiện sự gắn bó, tài quan sát, tình yêu sâu sắc của tác giả dành cho thiên nhiên và cuộc sống ở vùng Cà Mau.</a:t>
            </a:r>
          </a:p>
          <a:p>
            <a:pPr algn="ctr">
              <a:defRPr/>
            </a:pPr>
            <a:endParaRPr lang="vi-VN" dirty="0"/>
          </a:p>
        </p:txBody>
      </p:sp>
    </p:spTree>
    <p:extLst>
      <p:ext uri="{BB962C8B-B14F-4D97-AF65-F5344CB8AC3E}">
        <p14:creationId xmlns:p14="http://schemas.microsoft.com/office/powerpoint/2010/main" val="242524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0" nodeType="clickEffect">
                                  <p:stCondLst>
                                    <p:cond delay="0"/>
                                  </p:stCondLst>
                                  <p:childTnLst>
                                    <p:anim calcmode="lin" valueType="num">
                                      <p:cBhvr additive="base">
                                        <p:cTn id="13"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p:tgtEl>
                                          <p:spTgt spid="5">
                                            <p:txEl>
                                              <p:pRg st="0" end="0"/>
                                            </p:txEl>
                                          </p:spTgt>
                                        </p:tgtEl>
                                        <p:attrNameLst>
                                          <p:attrName>ppt_y</p:attrName>
                                        </p:attrNameLst>
                                      </p:cBhvr>
                                      <p:tavLst>
                                        <p:tav tm="0">
                                          <p:val>
                                            <p:strVal val="ppt_y"/>
                                          </p:val>
                                        </p:tav>
                                        <p:tav tm="100000">
                                          <p:val>
                                            <p:strVal val="1+ppt_h/2"/>
                                          </p:val>
                                        </p:tav>
                                      </p:tavLst>
                                    </p:anim>
                                    <p:set>
                                      <p:cBhvr>
                                        <p:cTn id="15" dur="1" fill="hold">
                                          <p:stCondLst>
                                            <p:cond delay="499"/>
                                          </p:stCondLst>
                                        </p:cTn>
                                        <p:tgtEl>
                                          <p:spTgt spid="5">
                                            <p:txEl>
                                              <p:pRg st="0" end="0"/>
                                            </p:txEl>
                                          </p:spTgt>
                                        </p:tgtEl>
                                        <p:attrNameLst>
                                          <p:attrName>style.visibility</p:attrName>
                                        </p:attrNameLst>
                                      </p:cBhvr>
                                      <p:to>
                                        <p:strVal val="hidden"/>
                                      </p:to>
                                    </p:set>
                                  </p:childTnLst>
                                </p:cTn>
                              </p:par>
                              <p:par>
                                <p:cTn id="16" presetID="2" presetClass="exit" presetSubtype="4" fill="hold" grpId="0" nodeType="withEffect">
                                  <p:stCondLst>
                                    <p:cond delay="0"/>
                                  </p:stCondLst>
                                  <p:childTnLst>
                                    <p:anim calcmode="lin" valueType="num">
                                      <p:cBhvr additive="base">
                                        <p:cTn id="17" dur="500"/>
                                        <p:tgtEl>
                                          <p:spTgt spid="5">
                                            <p:bg/>
                                          </p:spTgt>
                                        </p:tgtEl>
                                        <p:attrNameLst>
                                          <p:attrName>ppt_x</p:attrName>
                                        </p:attrNameLst>
                                      </p:cBhvr>
                                      <p:tavLst>
                                        <p:tav tm="0">
                                          <p:val>
                                            <p:strVal val="ppt_x"/>
                                          </p:val>
                                        </p:tav>
                                        <p:tav tm="100000">
                                          <p:val>
                                            <p:strVal val="ppt_x"/>
                                          </p:val>
                                        </p:tav>
                                      </p:tavLst>
                                    </p:anim>
                                    <p:anim calcmode="lin" valueType="num">
                                      <p:cBhvr additive="base">
                                        <p:cTn id="18" dur="500"/>
                                        <p:tgtEl>
                                          <p:spTgt spid="5">
                                            <p:bg/>
                                          </p:spTgt>
                                        </p:tgtEl>
                                        <p:attrNameLst>
                                          <p:attrName>ppt_y</p:attrName>
                                        </p:attrNameLst>
                                      </p:cBhvr>
                                      <p:tavLst>
                                        <p:tav tm="0">
                                          <p:val>
                                            <p:strVal val="ppt_y"/>
                                          </p:val>
                                        </p:tav>
                                        <p:tav tm="100000">
                                          <p:val>
                                            <p:strVal val="1+ppt_h/2"/>
                                          </p:val>
                                        </p:tav>
                                      </p:tavLst>
                                    </p:anim>
                                    <p:set>
                                      <p:cBhvr>
                                        <p:cTn id="19" dur="1" fill="hold">
                                          <p:stCondLst>
                                            <p:cond delay="499"/>
                                          </p:stCondLst>
                                        </p:cTn>
                                        <p:tgtEl>
                                          <p:spTgt spid="5">
                                            <p:bg/>
                                          </p:spTgt>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xit" presetSubtype="4" fill="hold" grpId="1"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animBg="1"/>
      <p:bldP spid="7" grpId="0" animBg="1"/>
      <p:bldP spid="7" grpId="1"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808" y="260648"/>
            <a:ext cx="3055067"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Trò chơi ô chữ</a:t>
            </a:r>
          </a:p>
        </p:txBody>
      </p:sp>
      <p:graphicFrame>
        <p:nvGraphicFramePr>
          <p:cNvPr id="6" name="Table 5"/>
          <p:cNvGraphicFramePr>
            <a:graphicFrameLocks noGrp="1"/>
          </p:cNvGraphicFramePr>
          <p:nvPr/>
        </p:nvGraphicFramePr>
        <p:xfrm>
          <a:off x="2124075" y="1412875"/>
          <a:ext cx="6480171" cy="4479924"/>
        </p:xfrm>
        <a:graphic>
          <a:graphicData uri="http://schemas.openxmlformats.org/drawingml/2006/table">
            <a:tbl>
              <a:tblPr firstRow="1" bandRow="1">
                <a:tableStyleId>{5C22544A-7EE6-4342-B048-85BDC9FD1C3A}</a:tableStyleId>
              </a:tblPr>
              <a:tblGrid>
                <a:gridCol w="720019"/>
                <a:gridCol w="720019"/>
                <a:gridCol w="720019"/>
                <a:gridCol w="720019"/>
                <a:gridCol w="720019"/>
                <a:gridCol w="720019"/>
                <a:gridCol w="720019"/>
                <a:gridCol w="720019"/>
                <a:gridCol w="720019"/>
              </a:tblGrid>
              <a:tr h="746654">
                <a:tc rowSpan="2">
                  <a:txBody>
                    <a:bodyPr/>
                    <a:lstStyle/>
                    <a:p>
                      <a:endParaRPr lang="vi-VN" sz="1800" dirty="0"/>
                    </a:p>
                  </a:txBody>
                  <a:tcPr marL="91432" marR="91432" marT="45716" marB="45716">
                    <a:lnL w="12700" cmpd="sng">
                      <a:noFill/>
                    </a:lnL>
                    <a:lnR w="12700" cap="flat" cmpd="sng" algn="ctr">
                      <a:solidFill>
                        <a:schemeClr val="tx1"/>
                      </a:solidFill>
                      <a:prstDash val="solid"/>
                      <a:round/>
                      <a:headEnd type="none" w="med" len="med"/>
                      <a:tailEnd type="none" w="med" len="med"/>
                    </a:lnR>
                    <a:lnT w="12700" cmpd="sng">
                      <a:noFill/>
                    </a:lnT>
                    <a:lnB w="38100" cmpd="sng">
                      <a:noFill/>
                    </a:lnB>
                    <a:solidFill>
                      <a:schemeClr val="bg1"/>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6654">
                <a:tc vMerge="1">
                  <a:txBody>
                    <a:bodyPr/>
                    <a:lstStyle/>
                    <a:p>
                      <a:endParaRPr lang="vi-VN" dirty="0"/>
                    </a:p>
                  </a:txBody>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a:p>
                  </a:txBody>
                  <a:tcPr/>
                </a:tc>
                <a:tc hMerge="1">
                  <a:txBody>
                    <a:bodyPr/>
                    <a:lstStyle/>
                    <a:p>
                      <a:endParaRPr lang="vi-VN"/>
                    </a:p>
                  </a:txBody>
                  <a:tcPr/>
                </a:tc>
              </a:tr>
              <a:tr h="746654">
                <a:tc gridSpan="2">
                  <a:txBody>
                    <a:bodyPr/>
                    <a:lstStyle/>
                    <a:p>
                      <a:endParaRPr lang="vi-VN" sz="1800" dirty="0"/>
                    </a:p>
                  </a:txBody>
                  <a:tcPr marL="91432" marR="91432" marT="45716" marB="45716">
                    <a:lnL w="12700" cmpd="sng">
                      <a:noFill/>
                    </a:lnL>
                    <a:lnR w="12700" cap="flat" cmpd="sng" algn="ctr">
                      <a:solidFill>
                        <a:schemeClr val="tx1"/>
                      </a:solidFill>
                      <a:prstDash val="solid"/>
                      <a:round/>
                      <a:headEnd type="none" w="med" len="med"/>
                      <a:tailEnd type="none" w="med" len="med"/>
                    </a:lnR>
                    <a:lnT w="38100" cmpd="sng">
                      <a:noFill/>
                    </a:lnT>
                    <a:lnB w="12700" cmpd="sng">
                      <a:noFill/>
                    </a:lnB>
                    <a:solidFill>
                      <a:schemeClr val="bg1"/>
                    </a:solidFill>
                  </a:tcPr>
                </a:tc>
                <a:tc hMerge="1">
                  <a:txBody>
                    <a:bodyPr/>
                    <a:lstStyle/>
                    <a:p>
                      <a:endParaRPr lang="vi-VN"/>
                    </a:p>
                  </a:txBody>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2">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mpd="sng">
                      <a:noFill/>
                    </a:lnR>
                    <a:lnT w="12700" cmpd="sng">
                      <a:noFill/>
                    </a:lnT>
                    <a:lnB w="12700" cmpd="sng">
                      <a:noFill/>
                    </a:lnB>
                    <a:solidFill>
                      <a:schemeClr val="bg1"/>
                    </a:solidFill>
                  </a:tcPr>
                </a:tc>
                <a:tc hMerge="1">
                  <a:txBody>
                    <a:bodyPr/>
                    <a:lstStyle/>
                    <a:p>
                      <a:endParaRPr lang="vi-VN"/>
                    </a:p>
                  </a:txBody>
                  <a:tcPr/>
                </a:tc>
              </a:tr>
              <a:tr h="746654">
                <a:tc>
                  <a:txBody>
                    <a:bodyPr/>
                    <a:lstStyle/>
                    <a:p>
                      <a:endParaRPr lang="vi-VN" sz="1800" dirty="0"/>
                    </a:p>
                  </a:txBody>
                  <a:tcPr marL="91432" marR="91432" marT="45716" marB="45716">
                    <a:lnL w="12700" cmpd="sng">
                      <a:noFill/>
                    </a:lnL>
                    <a:lnR w="12700" cap="flat" cmpd="sng" algn="ctr">
                      <a:solidFill>
                        <a:schemeClr val="tx1"/>
                      </a:solidFill>
                      <a:prstDash val="solid"/>
                      <a:round/>
                      <a:headEnd type="none" w="med" len="med"/>
                      <a:tailEnd type="none" w="med" len="med"/>
                    </a:lnR>
                    <a:lnT w="12700" cmpd="sng">
                      <a:noFill/>
                    </a:lnT>
                    <a:lnB w="12700" cmpd="sng">
                      <a:noFill/>
                    </a:lnB>
                    <a:solidFill>
                      <a:schemeClr val="bg1"/>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gridSpan="4">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a:p>
                  </a:txBody>
                  <a:tcPr/>
                </a:tc>
                <a:tc hMerge="1">
                  <a:txBody>
                    <a:bodyPr/>
                    <a:lstStyle/>
                    <a:p>
                      <a:endParaRPr lang="vi-VN"/>
                    </a:p>
                  </a:txBody>
                  <a:tcPr/>
                </a:tc>
                <a:tc hMerge="1">
                  <a:txBody>
                    <a:bodyPr/>
                    <a:lstStyle/>
                    <a:p>
                      <a:endParaRPr lang="vi-VN"/>
                    </a:p>
                  </a:txBody>
                  <a:tcPr/>
                </a:tc>
              </a:tr>
              <a:tr h="746654">
                <a:tc rowSpan="2">
                  <a:txBody>
                    <a:bodyPr/>
                    <a:lstStyle/>
                    <a:p>
                      <a:endParaRPr lang="vi-VN" sz="1800" dirty="0"/>
                    </a:p>
                  </a:txBody>
                  <a:tcPr marL="91432" marR="91432" marT="45716" marB="45716">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vi-VN" sz="1800" dirty="0"/>
                    </a:p>
                  </a:txBody>
                  <a:tcPr marL="91432" marR="91432" marT="45716" marB="4571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746654">
                <a:tc vMerge="1">
                  <a:txBody>
                    <a:bodyPr/>
                    <a:lstStyle/>
                    <a:p>
                      <a:endParaRPr lang="vi-VN"/>
                    </a:p>
                  </a:txBody>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endParaRPr lang="vi-VN" sz="1800" dirty="0"/>
                    </a:p>
                  </a:txBody>
                  <a:tcPr marL="91432" marR="91432" marT="45716" marB="45716">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vi-VN" dirty="0"/>
                    </a:p>
                  </a:txBody>
                  <a:tcPr/>
                </a:tc>
              </a:tr>
            </a:tbl>
          </a:graphicData>
        </a:graphic>
      </p:graphicFrame>
      <p:sp>
        <p:nvSpPr>
          <p:cNvPr id="7" name="Oval 6"/>
          <p:cNvSpPr/>
          <p:nvPr/>
        </p:nvSpPr>
        <p:spPr>
          <a:xfrm>
            <a:off x="395288" y="1412875"/>
            <a:ext cx="720725" cy="647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Times New Roman" pitchFamily="18" charset="0"/>
                <a:cs typeface="Times New Roman" pitchFamily="18" charset="0"/>
              </a:rPr>
              <a:t>?</a:t>
            </a:r>
            <a:endParaRPr lang="vi-VN" sz="5400" dirty="0">
              <a:latin typeface="Times New Roman" pitchFamily="18" charset="0"/>
              <a:cs typeface="Times New Roman" pitchFamily="18" charset="0"/>
            </a:endParaRPr>
          </a:p>
        </p:txBody>
      </p:sp>
      <p:sp>
        <p:nvSpPr>
          <p:cNvPr id="8" name="Oval 7"/>
          <p:cNvSpPr/>
          <p:nvPr/>
        </p:nvSpPr>
        <p:spPr>
          <a:xfrm>
            <a:off x="395288" y="2214563"/>
            <a:ext cx="720725"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Times New Roman" pitchFamily="18" charset="0"/>
                <a:cs typeface="Times New Roman" pitchFamily="18" charset="0"/>
              </a:rPr>
              <a:t>?</a:t>
            </a:r>
            <a:endParaRPr lang="vi-VN" sz="5400" dirty="0">
              <a:latin typeface="Times New Roman" pitchFamily="18" charset="0"/>
              <a:cs typeface="Times New Roman" pitchFamily="18" charset="0"/>
            </a:endParaRPr>
          </a:p>
        </p:txBody>
      </p:sp>
      <p:sp>
        <p:nvSpPr>
          <p:cNvPr id="9" name="Oval 8"/>
          <p:cNvSpPr/>
          <p:nvPr/>
        </p:nvSpPr>
        <p:spPr>
          <a:xfrm>
            <a:off x="395288" y="2935288"/>
            <a:ext cx="720725"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Times New Roman" pitchFamily="18" charset="0"/>
                <a:cs typeface="Times New Roman" pitchFamily="18" charset="0"/>
              </a:rPr>
              <a:t>?</a:t>
            </a:r>
            <a:endParaRPr lang="vi-VN" sz="5400" dirty="0">
              <a:latin typeface="Times New Roman" pitchFamily="18" charset="0"/>
              <a:cs typeface="Times New Roman" pitchFamily="18" charset="0"/>
            </a:endParaRPr>
          </a:p>
        </p:txBody>
      </p:sp>
      <p:sp>
        <p:nvSpPr>
          <p:cNvPr id="10" name="Oval 9"/>
          <p:cNvSpPr/>
          <p:nvPr/>
        </p:nvSpPr>
        <p:spPr>
          <a:xfrm>
            <a:off x="395288" y="3749675"/>
            <a:ext cx="720725" cy="61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Times New Roman" pitchFamily="18" charset="0"/>
                <a:cs typeface="Times New Roman" pitchFamily="18" charset="0"/>
              </a:rPr>
              <a:t>?</a:t>
            </a:r>
            <a:endParaRPr lang="vi-VN" sz="5400" dirty="0">
              <a:latin typeface="Times New Roman" pitchFamily="18" charset="0"/>
              <a:cs typeface="Times New Roman" pitchFamily="18" charset="0"/>
            </a:endParaRPr>
          </a:p>
        </p:txBody>
      </p:sp>
      <p:sp>
        <p:nvSpPr>
          <p:cNvPr id="11" name="Oval 10"/>
          <p:cNvSpPr/>
          <p:nvPr/>
        </p:nvSpPr>
        <p:spPr>
          <a:xfrm>
            <a:off x="395288" y="4497388"/>
            <a:ext cx="720725" cy="587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Times New Roman" pitchFamily="18" charset="0"/>
                <a:cs typeface="Times New Roman" pitchFamily="18" charset="0"/>
              </a:rPr>
              <a:t>?</a:t>
            </a:r>
            <a:endParaRPr lang="vi-VN" sz="5400" dirty="0">
              <a:latin typeface="Times New Roman" pitchFamily="18" charset="0"/>
              <a:cs typeface="Times New Roman" pitchFamily="18" charset="0"/>
            </a:endParaRPr>
          </a:p>
        </p:txBody>
      </p:sp>
      <p:sp>
        <p:nvSpPr>
          <p:cNvPr id="12" name="Oval 11"/>
          <p:cNvSpPr/>
          <p:nvPr/>
        </p:nvSpPr>
        <p:spPr>
          <a:xfrm>
            <a:off x="411163" y="5218113"/>
            <a:ext cx="720725" cy="587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Times New Roman" pitchFamily="18" charset="0"/>
                <a:cs typeface="Times New Roman" pitchFamily="18" charset="0"/>
              </a:rPr>
              <a:t>?</a:t>
            </a:r>
            <a:endParaRPr lang="vi-VN" sz="5400" dirty="0">
              <a:latin typeface="Times New Roman" pitchFamily="18" charset="0"/>
              <a:cs typeface="Times New Roman" pitchFamily="18" charset="0"/>
            </a:endParaRPr>
          </a:p>
        </p:txBody>
      </p:sp>
      <p:sp>
        <p:nvSpPr>
          <p:cNvPr id="13" name="Rounded Rectangle 12"/>
          <p:cNvSpPr/>
          <p:nvPr/>
        </p:nvSpPr>
        <p:spPr>
          <a:xfrm>
            <a:off x="1547813" y="1412875"/>
            <a:ext cx="1079500" cy="647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itchFamily="18" charset="0"/>
                <a:cs typeface="Times New Roman" pitchFamily="18" charset="0"/>
              </a:rPr>
              <a:t>Đ A 1</a:t>
            </a:r>
            <a:endParaRPr lang="vi-VN" sz="2800" b="1" dirty="0">
              <a:latin typeface="Times New Roman" pitchFamily="18" charset="0"/>
              <a:cs typeface="Times New Roman" pitchFamily="18" charset="0"/>
            </a:endParaRPr>
          </a:p>
        </p:txBody>
      </p:sp>
      <p:sp>
        <p:nvSpPr>
          <p:cNvPr id="19" name="Rounded Rectangle 18"/>
          <p:cNvSpPr/>
          <p:nvPr/>
        </p:nvSpPr>
        <p:spPr>
          <a:xfrm>
            <a:off x="1547813" y="2205038"/>
            <a:ext cx="1079500" cy="647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itchFamily="18" charset="0"/>
                <a:cs typeface="Times New Roman" pitchFamily="18" charset="0"/>
              </a:rPr>
              <a:t>Đ A 2</a:t>
            </a:r>
            <a:endParaRPr lang="vi-VN" sz="2800" b="1" dirty="0">
              <a:latin typeface="Times New Roman" pitchFamily="18" charset="0"/>
              <a:cs typeface="Times New Roman" pitchFamily="18" charset="0"/>
            </a:endParaRPr>
          </a:p>
        </p:txBody>
      </p:sp>
      <p:sp>
        <p:nvSpPr>
          <p:cNvPr id="20" name="Rounded Rectangle 19"/>
          <p:cNvSpPr/>
          <p:nvPr/>
        </p:nvSpPr>
        <p:spPr>
          <a:xfrm>
            <a:off x="1547813" y="2935288"/>
            <a:ext cx="1079500" cy="647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itchFamily="18" charset="0"/>
                <a:cs typeface="Times New Roman" pitchFamily="18" charset="0"/>
              </a:rPr>
              <a:t>Đ A 3</a:t>
            </a:r>
            <a:endParaRPr lang="vi-VN" sz="2800" b="1" dirty="0">
              <a:latin typeface="Times New Roman" pitchFamily="18" charset="0"/>
              <a:cs typeface="Times New Roman" pitchFamily="18" charset="0"/>
            </a:endParaRPr>
          </a:p>
        </p:txBody>
      </p:sp>
      <p:sp>
        <p:nvSpPr>
          <p:cNvPr id="21" name="Rounded Rectangle 20"/>
          <p:cNvSpPr/>
          <p:nvPr/>
        </p:nvSpPr>
        <p:spPr>
          <a:xfrm>
            <a:off x="1547813" y="3678238"/>
            <a:ext cx="1079500" cy="647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itchFamily="18" charset="0"/>
                <a:cs typeface="Times New Roman" pitchFamily="18" charset="0"/>
              </a:rPr>
              <a:t>Đ A 4</a:t>
            </a:r>
            <a:endParaRPr lang="vi-VN" sz="2800" b="1" dirty="0">
              <a:latin typeface="Times New Roman" pitchFamily="18" charset="0"/>
              <a:cs typeface="Times New Roman" pitchFamily="18" charset="0"/>
            </a:endParaRPr>
          </a:p>
        </p:txBody>
      </p:sp>
      <p:sp>
        <p:nvSpPr>
          <p:cNvPr id="22" name="Rounded Rectangle 21"/>
          <p:cNvSpPr/>
          <p:nvPr/>
        </p:nvSpPr>
        <p:spPr>
          <a:xfrm>
            <a:off x="1563688" y="4432300"/>
            <a:ext cx="1079500" cy="647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itchFamily="18" charset="0"/>
                <a:cs typeface="Times New Roman" pitchFamily="18" charset="0"/>
              </a:rPr>
              <a:t>Đ A 5</a:t>
            </a:r>
            <a:endParaRPr lang="vi-VN" sz="2800" b="1" dirty="0">
              <a:latin typeface="Times New Roman" pitchFamily="18" charset="0"/>
              <a:cs typeface="Times New Roman" pitchFamily="18" charset="0"/>
            </a:endParaRPr>
          </a:p>
        </p:txBody>
      </p:sp>
      <p:sp>
        <p:nvSpPr>
          <p:cNvPr id="23" name="Rounded Rectangle 22"/>
          <p:cNvSpPr/>
          <p:nvPr/>
        </p:nvSpPr>
        <p:spPr>
          <a:xfrm>
            <a:off x="1563688" y="5249863"/>
            <a:ext cx="1079500" cy="647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itchFamily="18" charset="0"/>
                <a:cs typeface="Times New Roman" pitchFamily="18" charset="0"/>
              </a:rPr>
              <a:t>Đ A 6</a:t>
            </a:r>
            <a:endParaRPr lang="vi-VN" sz="2800" b="1" dirty="0">
              <a:latin typeface="Times New Roman" pitchFamily="18" charset="0"/>
              <a:cs typeface="Times New Roman" pitchFamily="18" charset="0"/>
            </a:endParaRPr>
          </a:p>
        </p:txBody>
      </p:sp>
      <p:sp>
        <p:nvSpPr>
          <p:cNvPr id="24" name="TextBox 23"/>
          <p:cNvSpPr txBox="1">
            <a:spLocks noChangeArrowheads="1"/>
          </p:cNvSpPr>
          <p:nvPr/>
        </p:nvSpPr>
        <p:spPr bwMode="auto">
          <a:xfrm>
            <a:off x="2843213" y="1557338"/>
            <a:ext cx="649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Đ</a:t>
            </a:r>
            <a:endParaRPr lang="vi-VN" sz="3200" b="1">
              <a:latin typeface="Times New Roman" pitchFamily="18" charset="0"/>
              <a:cs typeface="Times New Roman" pitchFamily="18" charset="0"/>
            </a:endParaRPr>
          </a:p>
        </p:txBody>
      </p:sp>
      <p:sp>
        <p:nvSpPr>
          <p:cNvPr id="25" name="TextBox 24"/>
          <p:cNvSpPr txBox="1">
            <a:spLocks noChangeArrowheads="1"/>
          </p:cNvSpPr>
          <p:nvPr/>
        </p:nvSpPr>
        <p:spPr bwMode="auto">
          <a:xfrm>
            <a:off x="3575050" y="1557338"/>
            <a:ext cx="649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O</a:t>
            </a:r>
            <a:endParaRPr lang="vi-VN" sz="3200" b="1">
              <a:latin typeface="Times New Roman" pitchFamily="18" charset="0"/>
              <a:cs typeface="Times New Roman" pitchFamily="18" charset="0"/>
            </a:endParaRPr>
          </a:p>
        </p:txBody>
      </p:sp>
      <p:sp>
        <p:nvSpPr>
          <p:cNvPr id="26" name="TextBox 25"/>
          <p:cNvSpPr txBox="1">
            <a:spLocks noChangeArrowheads="1"/>
          </p:cNvSpPr>
          <p:nvPr/>
        </p:nvSpPr>
        <p:spPr bwMode="auto">
          <a:xfrm>
            <a:off x="4249738" y="155575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À</a:t>
            </a:r>
            <a:endParaRPr lang="vi-VN" sz="3200" b="1">
              <a:latin typeface="Times New Roman" pitchFamily="18" charset="0"/>
              <a:cs typeface="Times New Roman" pitchFamily="18" charset="0"/>
            </a:endParaRPr>
          </a:p>
        </p:txBody>
      </p:sp>
      <p:sp>
        <p:nvSpPr>
          <p:cNvPr id="27" name="TextBox 26"/>
          <p:cNvSpPr txBox="1">
            <a:spLocks noChangeArrowheads="1"/>
          </p:cNvSpPr>
          <p:nvPr/>
        </p:nvSpPr>
        <p:spPr bwMode="auto">
          <a:xfrm>
            <a:off x="5076825" y="1543050"/>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N</a:t>
            </a:r>
            <a:endParaRPr lang="vi-VN" sz="3200" b="1">
              <a:latin typeface="Times New Roman" pitchFamily="18" charset="0"/>
              <a:cs typeface="Times New Roman" pitchFamily="18" charset="0"/>
            </a:endParaRPr>
          </a:p>
        </p:txBody>
      </p:sp>
      <p:sp>
        <p:nvSpPr>
          <p:cNvPr id="28" name="TextBox 27"/>
          <p:cNvSpPr txBox="1">
            <a:spLocks noChangeArrowheads="1"/>
          </p:cNvSpPr>
          <p:nvPr/>
        </p:nvSpPr>
        <p:spPr bwMode="auto">
          <a:xfrm>
            <a:off x="5795963" y="1543050"/>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G</a:t>
            </a:r>
            <a:endParaRPr lang="vi-VN" sz="3200" b="1">
              <a:latin typeface="Times New Roman" pitchFamily="18" charset="0"/>
              <a:cs typeface="Times New Roman" pitchFamily="18" charset="0"/>
            </a:endParaRPr>
          </a:p>
        </p:txBody>
      </p:sp>
      <p:sp>
        <p:nvSpPr>
          <p:cNvPr id="29" name="TextBox 28"/>
          <p:cNvSpPr txBox="1">
            <a:spLocks noChangeArrowheads="1"/>
          </p:cNvSpPr>
          <p:nvPr/>
        </p:nvSpPr>
        <p:spPr bwMode="auto">
          <a:xfrm>
            <a:off x="6443663" y="154940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I</a:t>
            </a:r>
            <a:endParaRPr lang="vi-VN" sz="3200" b="1">
              <a:latin typeface="Times New Roman" pitchFamily="18" charset="0"/>
              <a:cs typeface="Times New Roman" pitchFamily="18" charset="0"/>
            </a:endParaRPr>
          </a:p>
        </p:txBody>
      </p:sp>
      <p:sp>
        <p:nvSpPr>
          <p:cNvPr id="30" name="TextBox 29"/>
          <p:cNvSpPr txBox="1">
            <a:spLocks noChangeArrowheads="1"/>
          </p:cNvSpPr>
          <p:nvPr/>
        </p:nvSpPr>
        <p:spPr bwMode="auto">
          <a:xfrm>
            <a:off x="7145338" y="1535113"/>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Ỏ</a:t>
            </a:r>
            <a:endParaRPr lang="vi-VN" sz="3200" b="1">
              <a:latin typeface="Times New Roman" pitchFamily="18" charset="0"/>
              <a:cs typeface="Times New Roman" pitchFamily="18" charset="0"/>
            </a:endParaRPr>
          </a:p>
        </p:txBody>
      </p:sp>
      <p:sp>
        <p:nvSpPr>
          <p:cNvPr id="31" name="TextBox 30"/>
          <p:cNvSpPr txBox="1">
            <a:spLocks noChangeArrowheads="1"/>
          </p:cNvSpPr>
          <p:nvPr/>
        </p:nvSpPr>
        <p:spPr bwMode="auto">
          <a:xfrm>
            <a:off x="7956550" y="1527175"/>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I</a:t>
            </a:r>
            <a:endParaRPr lang="vi-VN" sz="3200" b="1">
              <a:latin typeface="Times New Roman" pitchFamily="18" charset="0"/>
              <a:cs typeface="Times New Roman" pitchFamily="18" charset="0"/>
            </a:endParaRPr>
          </a:p>
        </p:txBody>
      </p:sp>
      <p:sp>
        <p:nvSpPr>
          <p:cNvPr id="32" name="TextBox 31"/>
          <p:cNvSpPr txBox="1">
            <a:spLocks noChangeArrowheads="1"/>
          </p:cNvSpPr>
          <p:nvPr/>
        </p:nvSpPr>
        <p:spPr bwMode="auto">
          <a:xfrm>
            <a:off x="2895600" y="224155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B</a:t>
            </a:r>
            <a:endParaRPr lang="vi-VN" sz="3200" b="1">
              <a:latin typeface="Times New Roman" pitchFamily="18" charset="0"/>
              <a:cs typeface="Times New Roman" pitchFamily="18" charset="0"/>
            </a:endParaRPr>
          </a:p>
        </p:txBody>
      </p:sp>
      <p:sp>
        <p:nvSpPr>
          <p:cNvPr id="33" name="TextBox 32"/>
          <p:cNvSpPr txBox="1">
            <a:spLocks noChangeArrowheads="1"/>
          </p:cNvSpPr>
          <p:nvPr/>
        </p:nvSpPr>
        <p:spPr bwMode="auto">
          <a:xfrm>
            <a:off x="3616325" y="227965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Ọ</a:t>
            </a:r>
            <a:endParaRPr lang="vi-VN" sz="3200" b="1">
              <a:latin typeface="Times New Roman" pitchFamily="18" charset="0"/>
              <a:cs typeface="Times New Roman" pitchFamily="18" charset="0"/>
            </a:endParaRPr>
          </a:p>
        </p:txBody>
      </p:sp>
      <p:sp>
        <p:nvSpPr>
          <p:cNvPr id="34" name="TextBox 33"/>
          <p:cNvSpPr txBox="1">
            <a:spLocks noChangeArrowheads="1"/>
          </p:cNvSpPr>
          <p:nvPr/>
        </p:nvSpPr>
        <p:spPr bwMode="auto">
          <a:xfrm>
            <a:off x="4371975" y="2279650"/>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M</a:t>
            </a:r>
            <a:endParaRPr lang="vi-VN" sz="3200" b="1">
              <a:latin typeface="Times New Roman" pitchFamily="18" charset="0"/>
              <a:cs typeface="Times New Roman" pitchFamily="18" charset="0"/>
            </a:endParaRPr>
          </a:p>
        </p:txBody>
      </p:sp>
      <p:sp>
        <p:nvSpPr>
          <p:cNvPr id="35" name="TextBox 34"/>
          <p:cNvSpPr txBox="1">
            <a:spLocks noChangeArrowheads="1"/>
          </p:cNvSpPr>
          <p:nvPr/>
        </p:nvSpPr>
        <p:spPr bwMode="auto">
          <a:xfrm>
            <a:off x="5054600" y="2251075"/>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dirty="0">
                <a:latin typeface="Times New Roman" pitchFamily="18" charset="0"/>
                <a:cs typeface="Times New Roman" pitchFamily="18" charset="0"/>
              </a:rPr>
              <a:t>Ắ</a:t>
            </a:r>
            <a:endParaRPr lang="vi-VN" sz="3200" b="1" dirty="0">
              <a:latin typeface="Times New Roman" pitchFamily="18" charset="0"/>
              <a:cs typeface="Times New Roman" pitchFamily="18" charset="0"/>
            </a:endParaRPr>
          </a:p>
        </p:txBody>
      </p:sp>
      <p:sp>
        <p:nvSpPr>
          <p:cNvPr id="36" name="TextBox 35"/>
          <p:cNvSpPr txBox="1">
            <a:spLocks noChangeArrowheads="1"/>
          </p:cNvSpPr>
          <p:nvPr/>
        </p:nvSpPr>
        <p:spPr bwMode="auto">
          <a:xfrm>
            <a:off x="5795963" y="2263775"/>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T</a:t>
            </a:r>
            <a:endParaRPr lang="vi-VN" sz="3200" b="1">
              <a:latin typeface="Times New Roman" pitchFamily="18" charset="0"/>
              <a:cs typeface="Times New Roman" pitchFamily="18" charset="0"/>
            </a:endParaRPr>
          </a:p>
        </p:txBody>
      </p:sp>
      <p:sp>
        <p:nvSpPr>
          <p:cNvPr id="37" name="TextBox 36"/>
          <p:cNvSpPr txBox="1">
            <a:spLocks noChangeArrowheads="1"/>
          </p:cNvSpPr>
          <p:nvPr/>
        </p:nvSpPr>
        <p:spPr bwMode="auto">
          <a:xfrm>
            <a:off x="3598863" y="3013075"/>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C</a:t>
            </a:r>
            <a:endParaRPr lang="vi-VN" sz="3200" b="1">
              <a:latin typeface="Times New Roman" pitchFamily="18" charset="0"/>
              <a:cs typeface="Times New Roman" pitchFamily="18" charset="0"/>
            </a:endParaRPr>
          </a:p>
        </p:txBody>
      </p:sp>
      <p:sp>
        <p:nvSpPr>
          <p:cNvPr id="38" name="TextBox 37"/>
          <p:cNvSpPr txBox="1">
            <a:spLocks noChangeArrowheads="1"/>
          </p:cNvSpPr>
          <p:nvPr/>
        </p:nvSpPr>
        <p:spPr bwMode="auto">
          <a:xfrm>
            <a:off x="4344988" y="299720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À</a:t>
            </a:r>
            <a:endParaRPr lang="vi-VN" sz="3200" b="1">
              <a:latin typeface="Times New Roman" pitchFamily="18" charset="0"/>
              <a:cs typeface="Times New Roman" pitchFamily="18" charset="0"/>
            </a:endParaRPr>
          </a:p>
        </p:txBody>
      </p:sp>
      <p:sp>
        <p:nvSpPr>
          <p:cNvPr id="39" name="TextBox 38"/>
          <p:cNvSpPr txBox="1">
            <a:spLocks noChangeArrowheads="1"/>
          </p:cNvSpPr>
          <p:nvPr/>
        </p:nvSpPr>
        <p:spPr bwMode="auto">
          <a:xfrm>
            <a:off x="5054600" y="2981325"/>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M</a:t>
            </a:r>
            <a:endParaRPr lang="vi-VN" sz="3200" b="1">
              <a:latin typeface="Times New Roman" pitchFamily="18" charset="0"/>
              <a:cs typeface="Times New Roman" pitchFamily="18" charset="0"/>
            </a:endParaRPr>
          </a:p>
        </p:txBody>
      </p:sp>
      <p:sp>
        <p:nvSpPr>
          <p:cNvPr id="40" name="TextBox 39"/>
          <p:cNvSpPr txBox="1">
            <a:spLocks noChangeArrowheads="1"/>
          </p:cNvSpPr>
          <p:nvPr/>
        </p:nvSpPr>
        <p:spPr bwMode="auto">
          <a:xfrm>
            <a:off x="5795963" y="2987675"/>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A</a:t>
            </a:r>
            <a:endParaRPr lang="vi-VN" sz="3200" b="1">
              <a:latin typeface="Times New Roman" pitchFamily="18" charset="0"/>
              <a:cs typeface="Times New Roman" pitchFamily="18" charset="0"/>
            </a:endParaRPr>
          </a:p>
        </p:txBody>
      </p:sp>
      <p:sp>
        <p:nvSpPr>
          <p:cNvPr id="41" name="TextBox 40"/>
          <p:cNvSpPr txBox="1">
            <a:spLocks noChangeArrowheads="1"/>
          </p:cNvSpPr>
          <p:nvPr/>
        </p:nvSpPr>
        <p:spPr bwMode="auto">
          <a:xfrm>
            <a:off x="6497638" y="2982913"/>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U</a:t>
            </a:r>
            <a:endParaRPr lang="vi-VN" sz="3200" b="1">
              <a:latin typeface="Times New Roman" pitchFamily="18" charset="0"/>
              <a:cs typeface="Times New Roman" pitchFamily="18" charset="0"/>
            </a:endParaRPr>
          </a:p>
        </p:txBody>
      </p:sp>
      <p:sp>
        <p:nvSpPr>
          <p:cNvPr id="42" name="TextBox 41"/>
          <p:cNvSpPr txBox="1">
            <a:spLocks noChangeArrowheads="1"/>
          </p:cNvSpPr>
          <p:nvPr/>
        </p:nvSpPr>
        <p:spPr bwMode="auto">
          <a:xfrm>
            <a:off x="2895600" y="3709988"/>
            <a:ext cx="647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Đ</a:t>
            </a:r>
            <a:endParaRPr lang="vi-VN" sz="3200" b="1">
              <a:latin typeface="Times New Roman" pitchFamily="18" charset="0"/>
              <a:cs typeface="Times New Roman" pitchFamily="18" charset="0"/>
            </a:endParaRPr>
          </a:p>
        </p:txBody>
      </p:sp>
      <p:sp>
        <p:nvSpPr>
          <p:cNvPr id="43" name="TextBox 42"/>
          <p:cNvSpPr txBox="1">
            <a:spLocks noChangeArrowheads="1"/>
          </p:cNvSpPr>
          <p:nvPr/>
        </p:nvSpPr>
        <p:spPr bwMode="auto">
          <a:xfrm>
            <a:off x="3616325" y="3741738"/>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Ư</a:t>
            </a:r>
            <a:endParaRPr lang="vi-VN" sz="3200" b="1">
              <a:latin typeface="Times New Roman" pitchFamily="18" charset="0"/>
              <a:cs typeface="Times New Roman" pitchFamily="18" charset="0"/>
            </a:endParaRPr>
          </a:p>
        </p:txBody>
      </p:sp>
      <p:sp>
        <p:nvSpPr>
          <p:cNvPr id="44" name="TextBox 43"/>
          <p:cNvSpPr txBox="1">
            <a:spLocks noChangeArrowheads="1"/>
          </p:cNvSpPr>
          <p:nvPr/>
        </p:nvSpPr>
        <p:spPr bwMode="auto">
          <a:xfrm>
            <a:off x="4344988" y="3733800"/>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Ớ</a:t>
            </a:r>
            <a:endParaRPr lang="vi-VN" sz="3200" b="1">
              <a:latin typeface="Times New Roman" pitchFamily="18" charset="0"/>
              <a:cs typeface="Times New Roman" pitchFamily="18" charset="0"/>
            </a:endParaRPr>
          </a:p>
        </p:txBody>
      </p:sp>
      <p:sp>
        <p:nvSpPr>
          <p:cNvPr id="45" name="TextBox 44"/>
          <p:cNvSpPr txBox="1">
            <a:spLocks noChangeArrowheads="1"/>
          </p:cNvSpPr>
          <p:nvPr/>
        </p:nvSpPr>
        <p:spPr bwMode="auto">
          <a:xfrm>
            <a:off x="5019675" y="3749675"/>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C</a:t>
            </a:r>
            <a:endParaRPr lang="vi-VN" sz="3200" b="1">
              <a:latin typeface="Times New Roman" pitchFamily="18" charset="0"/>
              <a:cs typeface="Times New Roman" pitchFamily="18" charset="0"/>
            </a:endParaRPr>
          </a:p>
        </p:txBody>
      </p:sp>
      <p:sp>
        <p:nvSpPr>
          <p:cNvPr id="47" name="TextBox 46"/>
          <p:cNvSpPr txBox="1">
            <a:spLocks noChangeArrowheads="1"/>
          </p:cNvSpPr>
          <p:nvPr/>
        </p:nvSpPr>
        <p:spPr bwMode="auto">
          <a:xfrm>
            <a:off x="3575050" y="4495800"/>
            <a:ext cx="649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H</a:t>
            </a:r>
            <a:endParaRPr lang="vi-VN" sz="3200" b="1">
              <a:latin typeface="Times New Roman" pitchFamily="18" charset="0"/>
              <a:cs typeface="Times New Roman" pitchFamily="18" charset="0"/>
            </a:endParaRPr>
          </a:p>
        </p:txBody>
      </p:sp>
      <p:sp>
        <p:nvSpPr>
          <p:cNvPr id="48" name="TextBox 47"/>
          <p:cNvSpPr txBox="1">
            <a:spLocks noChangeArrowheads="1"/>
          </p:cNvSpPr>
          <p:nvPr/>
        </p:nvSpPr>
        <p:spPr bwMode="auto">
          <a:xfrm>
            <a:off x="4338638" y="4498975"/>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O</a:t>
            </a:r>
            <a:endParaRPr lang="vi-VN" sz="3200" b="1">
              <a:latin typeface="Times New Roman" pitchFamily="18" charset="0"/>
              <a:cs typeface="Times New Roman" pitchFamily="18" charset="0"/>
            </a:endParaRPr>
          </a:p>
        </p:txBody>
      </p:sp>
      <p:sp>
        <p:nvSpPr>
          <p:cNvPr id="49" name="TextBox 48"/>
          <p:cNvSpPr txBox="1">
            <a:spLocks noChangeArrowheads="1"/>
          </p:cNvSpPr>
          <p:nvPr/>
        </p:nvSpPr>
        <p:spPr bwMode="auto">
          <a:xfrm>
            <a:off x="5076825" y="4481513"/>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A</a:t>
            </a:r>
            <a:endParaRPr lang="vi-VN" sz="3200" b="1">
              <a:latin typeface="Times New Roman" pitchFamily="18" charset="0"/>
              <a:cs typeface="Times New Roman" pitchFamily="18" charset="0"/>
            </a:endParaRPr>
          </a:p>
        </p:txBody>
      </p:sp>
      <p:sp>
        <p:nvSpPr>
          <p:cNvPr id="50" name="TextBox 49"/>
          <p:cNvSpPr txBox="1">
            <a:spLocks noChangeArrowheads="1"/>
          </p:cNvSpPr>
          <p:nvPr/>
        </p:nvSpPr>
        <p:spPr bwMode="auto">
          <a:xfrm>
            <a:off x="5795963" y="4478338"/>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N</a:t>
            </a:r>
            <a:endParaRPr lang="vi-VN" sz="3200" b="1">
              <a:latin typeface="Times New Roman" pitchFamily="18" charset="0"/>
              <a:cs typeface="Times New Roman" pitchFamily="18" charset="0"/>
            </a:endParaRPr>
          </a:p>
        </p:txBody>
      </p:sp>
      <p:sp>
        <p:nvSpPr>
          <p:cNvPr id="51" name="TextBox 50"/>
          <p:cNvSpPr txBox="1">
            <a:spLocks noChangeArrowheads="1"/>
          </p:cNvSpPr>
          <p:nvPr/>
        </p:nvSpPr>
        <p:spPr bwMode="auto">
          <a:xfrm>
            <a:off x="6467475" y="4494213"/>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G</a:t>
            </a:r>
            <a:endParaRPr lang="vi-VN" sz="3200" b="1">
              <a:latin typeface="Times New Roman" pitchFamily="18" charset="0"/>
              <a:cs typeface="Times New Roman" pitchFamily="18" charset="0"/>
            </a:endParaRPr>
          </a:p>
        </p:txBody>
      </p:sp>
      <p:sp>
        <p:nvSpPr>
          <p:cNvPr id="52" name="TextBox 51"/>
          <p:cNvSpPr txBox="1">
            <a:spLocks noChangeArrowheads="1"/>
          </p:cNvSpPr>
          <p:nvPr/>
        </p:nvSpPr>
        <p:spPr bwMode="auto">
          <a:xfrm>
            <a:off x="7153275" y="4494213"/>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S</a:t>
            </a:r>
            <a:endParaRPr lang="vi-VN" sz="3200" b="1">
              <a:latin typeface="Times New Roman" pitchFamily="18" charset="0"/>
              <a:cs typeface="Times New Roman" pitchFamily="18" charset="0"/>
            </a:endParaRPr>
          </a:p>
        </p:txBody>
      </p:sp>
      <p:sp>
        <p:nvSpPr>
          <p:cNvPr id="53" name="TextBox 52"/>
          <p:cNvSpPr txBox="1">
            <a:spLocks noChangeArrowheads="1"/>
          </p:cNvSpPr>
          <p:nvPr/>
        </p:nvSpPr>
        <p:spPr bwMode="auto">
          <a:xfrm>
            <a:off x="7891463" y="4511675"/>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Ơ</a:t>
            </a:r>
            <a:endParaRPr lang="vi-VN" sz="3200" b="1">
              <a:latin typeface="Times New Roman" pitchFamily="18" charset="0"/>
              <a:cs typeface="Times New Roman" pitchFamily="18" charset="0"/>
            </a:endParaRPr>
          </a:p>
        </p:txBody>
      </p:sp>
      <p:sp>
        <p:nvSpPr>
          <p:cNvPr id="54" name="TextBox 53"/>
          <p:cNvSpPr txBox="1">
            <a:spLocks noChangeArrowheads="1"/>
          </p:cNvSpPr>
          <p:nvPr/>
        </p:nvSpPr>
        <p:spPr bwMode="auto">
          <a:xfrm>
            <a:off x="2797175" y="5218113"/>
            <a:ext cx="649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C</a:t>
            </a:r>
            <a:endParaRPr lang="vi-VN" sz="3200" b="1">
              <a:latin typeface="Times New Roman" pitchFamily="18" charset="0"/>
              <a:cs typeface="Times New Roman" pitchFamily="18" charset="0"/>
            </a:endParaRPr>
          </a:p>
        </p:txBody>
      </p:sp>
      <p:sp>
        <p:nvSpPr>
          <p:cNvPr id="55" name="TextBox 54"/>
          <p:cNvSpPr txBox="1">
            <a:spLocks noChangeArrowheads="1"/>
          </p:cNvSpPr>
          <p:nvPr/>
        </p:nvSpPr>
        <p:spPr bwMode="auto">
          <a:xfrm>
            <a:off x="3616325" y="5219700"/>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H</a:t>
            </a:r>
            <a:endParaRPr lang="vi-VN" sz="3200" b="1">
              <a:latin typeface="Times New Roman" pitchFamily="18" charset="0"/>
              <a:cs typeface="Times New Roman" pitchFamily="18" charset="0"/>
            </a:endParaRPr>
          </a:p>
        </p:txBody>
      </p:sp>
      <p:sp>
        <p:nvSpPr>
          <p:cNvPr id="56" name="TextBox 55"/>
          <p:cNvSpPr txBox="1">
            <a:spLocks noChangeArrowheads="1"/>
          </p:cNvSpPr>
          <p:nvPr/>
        </p:nvSpPr>
        <p:spPr bwMode="auto">
          <a:xfrm>
            <a:off x="4344988" y="5219700"/>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Ợ</a:t>
            </a:r>
            <a:endParaRPr lang="vi-VN" sz="3200" b="1">
              <a:latin typeface="Times New Roman" pitchFamily="18" charset="0"/>
              <a:cs typeface="Times New Roman" pitchFamily="18" charset="0"/>
            </a:endParaRPr>
          </a:p>
        </p:txBody>
      </p:sp>
      <p:sp>
        <p:nvSpPr>
          <p:cNvPr id="57" name="TextBox 56"/>
          <p:cNvSpPr txBox="1">
            <a:spLocks noChangeArrowheads="1"/>
          </p:cNvSpPr>
          <p:nvPr/>
        </p:nvSpPr>
        <p:spPr bwMode="auto">
          <a:xfrm>
            <a:off x="5049838" y="5249863"/>
            <a:ext cx="647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N</a:t>
            </a:r>
            <a:endParaRPr lang="vi-VN" sz="3200" b="1">
              <a:latin typeface="Times New Roman" pitchFamily="18" charset="0"/>
              <a:cs typeface="Times New Roman" pitchFamily="18" charset="0"/>
            </a:endParaRPr>
          </a:p>
        </p:txBody>
      </p:sp>
      <p:sp>
        <p:nvSpPr>
          <p:cNvPr id="58" name="TextBox 57"/>
          <p:cNvSpPr txBox="1">
            <a:spLocks noChangeArrowheads="1"/>
          </p:cNvSpPr>
          <p:nvPr/>
        </p:nvSpPr>
        <p:spPr bwMode="auto">
          <a:xfrm>
            <a:off x="5795963" y="5264150"/>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Ổ</a:t>
            </a:r>
            <a:endParaRPr lang="vi-VN" sz="3200" b="1">
              <a:latin typeface="Times New Roman" pitchFamily="18" charset="0"/>
              <a:cs typeface="Times New Roman" pitchFamily="18" charset="0"/>
            </a:endParaRPr>
          </a:p>
        </p:txBody>
      </p:sp>
      <p:sp>
        <p:nvSpPr>
          <p:cNvPr id="59" name="TextBox 58"/>
          <p:cNvSpPr txBox="1">
            <a:spLocks noChangeArrowheads="1"/>
          </p:cNvSpPr>
          <p:nvPr/>
        </p:nvSpPr>
        <p:spPr bwMode="auto">
          <a:xfrm>
            <a:off x="6503988" y="5249863"/>
            <a:ext cx="6492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latin typeface="Times New Roman" pitchFamily="18" charset="0"/>
                <a:cs typeface="Times New Roman" pitchFamily="18" charset="0"/>
              </a:rPr>
              <a:t>I</a:t>
            </a:r>
            <a:endParaRPr lang="vi-VN" sz="3200" b="1">
              <a:latin typeface="Times New Roman" pitchFamily="18" charset="0"/>
              <a:cs typeface="Times New Roman" pitchFamily="18" charset="0"/>
            </a:endParaRPr>
          </a:p>
        </p:txBody>
      </p:sp>
      <p:sp>
        <p:nvSpPr>
          <p:cNvPr id="60" name="TextBox 59"/>
          <p:cNvSpPr txBox="1">
            <a:spLocks noChangeArrowheads="1"/>
          </p:cNvSpPr>
          <p:nvPr/>
        </p:nvSpPr>
        <p:spPr bwMode="auto">
          <a:xfrm>
            <a:off x="566738" y="5975350"/>
            <a:ext cx="8351837" cy="523875"/>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a:latin typeface="Times New Roman" pitchFamily="18" charset="0"/>
                <a:cs typeface="Times New Roman" pitchFamily="18" charset="0"/>
              </a:rPr>
              <a:t>Câu 1: Ai là tác giả văn bản Sông nước Cà Mau?</a:t>
            </a:r>
            <a:endParaRPr lang="vi-VN" sz="2800">
              <a:latin typeface="Times New Roman" pitchFamily="18" charset="0"/>
              <a:cs typeface="Times New Roman" pitchFamily="18" charset="0"/>
            </a:endParaRPr>
          </a:p>
        </p:txBody>
      </p:sp>
      <p:sp>
        <p:nvSpPr>
          <p:cNvPr id="61" name="TextBox 60"/>
          <p:cNvSpPr txBox="1">
            <a:spLocks noChangeArrowheads="1"/>
          </p:cNvSpPr>
          <p:nvPr/>
        </p:nvSpPr>
        <p:spPr bwMode="auto">
          <a:xfrm>
            <a:off x="180284" y="6188075"/>
            <a:ext cx="9324975" cy="523875"/>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kênh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vừng</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62" name="TextBox 61"/>
          <p:cNvSpPr txBox="1">
            <a:spLocks noChangeArrowheads="1"/>
          </p:cNvSpPr>
          <p:nvPr/>
        </p:nvSpPr>
        <p:spPr bwMode="auto">
          <a:xfrm>
            <a:off x="395288" y="6088063"/>
            <a:ext cx="8353425" cy="522287"/>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Truyện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ta?</a:t>
            </a:r>
            <a:endParaRPr lang="vi-VN" sz="2800" dirty="0">
              <a:latin typeface="Times New Roman" pitchFamily="18" charset="0"/>
              <a:cs typeface="Times New Roman" pitchFamily="18" charset="0"/>
            </a:endParaRPr>
          </a:p>
        </p:txBody>
      </p:sp>
      <p:sp>
        <p:nvSpPr>
          <p:cNvPr id="63" name="TextBox 62"/>
          <p:cNvSpPr txBox="1">
            <a:spLocks noChangeArrowheads="1"/>
          </p:cNvSpPr>
          <p:nvPr/>
        </p:nvSpPr>
        <p:spPr bwMode="auto">
          <a:xfrm>
            <a:off x="271909" y="6103459"/>
            <a:ext cx="8350250" cy="522288"/>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Loài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a:t>
            </a:r>
            <a:r>
              <a:rPr lang="en-US" sz="2800" dirty="0">
                <a:latin typeface="Times New Roman" pitchFamily="18" charset="0"/>
                <a:cs typeface="Times New Roman" pitchFamily="18" charset="0"/>
              </a:rPr>
              <a:t> Mau?</a:t>
            </a:r>
            <a:endParaRPr lang="vi-VN" sz="2800" dirty="0">
              <a:latin typeface="Times New Roman" pitchFamily="18" charset="0"/>
              <a:cs typeface="Times New Roman" pitchFamily="18" charset="0"/>
            </a:endParaRPr>
          </a:p>
        </p:txBody>
      </p:sp>
      <p:sp>
        <p:nvSpPr>
          <p:cNvPr id="64" name="TextBox 63"/>
          <p:cNvSpPr txBox="1">
            <a:spLocks noChangeArrowheads="1"/>
          </p:cNvSpPr>
          <p:nvPr/>
        </p:nvSpPr>
        <p:spPr bwMode="auto">
          <a:xfrm>
            <a:off x="210288" y="6137551"/>
            <a:ext cx="8353425" cy="522288"/>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a:t>
            </a:r>
            <a:r>
              <a:rPr lang="en-US" sz="2800" dirty="0">
                <a:latin typeface="Times New Roman" pitchFamily="18" charset="0"/>
                <a:cs typeface="Times New Roman" pitchFamily="18" charset="0"/>
              </a:rPr>
              <a:t> Mau?</a:t>
            </a:r>
            <a:endParaRPr lang="vi-VN" sz="2800" dirty="0">
              <a:latin typeface="Times New Roman" pitchFamily="18" charset="0"/>
              <a:cs typeface="Times New Roman" pitchFamily="18" charset="0"/>
            </a:endParaRPr>
          </a:p>
        </p:txBody>
      </p:sp>
      <p:sp>
        <p:nvSpPr>
          <p:cNvPr id="65" name="TextBox 64"/>
          <p:cNvSpPr txBox="1">
            <a:spLocks noChangeArrowheads="1"/>
          </p:cNvSpPr>
          <p:nvPr/>
        </p:nvSpPr>
        <p:spPr bwMode="auto">
          <a:xfrm>
            <a:off x="195422" y="5994304"/>
            <a:ext cx="8351837" cy="954087"/>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6: </a:t>
            </a:r>
            <a:r>
              <a:rPr lang="en-US" sz="2800" dirty="0" err="1">
                <a:latin typeface="Times New Roman" pitchFamily="18" charset="0"/>
                <a:cs typeface="Times New Roman" pitchFamily="18" charset="0"/>
              </a:rPr>
              <a:t>Chợ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768955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1000"/>
                                        <p:tgtEl>
                                          <p:spTgt spid="32"/>
                                        </p:tgtEl>
                                      </p:cBhvr>
                                    </p:animEffect>
                                    <p:anim calcmode="lin" valueType="num">
                                      <p:cBhvr>
                                        <p:cTn id="66" dur="1000" fill="hold"/>
                                        <p:tgtEl>
                                          <p:spTgt spid="32"/>
                                        </p:tgtEl>
                                        <p:attrNameLst>
                                          <p:attrName>ppt_x</p:attrName>
                                        </p:attrNameLst>
                                      </p:cBhvr>
                                      <p:tavLst>
                                        <p:tav tm="0">
                                          <p:val>
                                            <p:strVal val="#ppt_x"/>
                                          </p:val>
                                        </p:tav>
                                        <p:tav tm="100000">
                                          <p:val>
                                            <p:strVal val="#ppt_x"/>
                                          </p:val>
                                        </p:tav>
                                      </p:tavLst>
                                    </p:anim>
                                    <p:anim calcmode="lin" valueType="num">
                                      <p:cBhvr>
                                        <p:cTn id="67" dur="1000" fill="hold"/>
                                        <p:tgtEl>
                                          <p:spTgt spid="3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1000"/>
                                        <p:tgtEl>
                                          <p:spTgt spid="36"/>
                                        </p:tgtEl>
                                      </p:cBhvr>
                                    </p:animEffect>
                                    <p:anim calcmode="lin" valueType="num">
                                      <p:cBhvr>
                                        <p:cTn id="86" dur="1000" fill="hold"/>
                                        <p:tgtEl>
                                          <p:spTgt spid="36"/>
                                        </p:tgtEl>
                                        <p:attrNameLst>
                                          <p:attrName>ppt_x</p:attrName>
                                        </p:attrNameLst>
                                      </p:cBhvr>
                                      <p:tavLst>
                                        <p:tav tm="0">
                                          <p:val>
                                            <p:strVal val="#ppt_x"/>
                                          </p:val>
                                        </p:tav>
                                        <p:tav tm="100000">
                                          <p:val>
                                            <p:strVal val="#ppt_x"/>
                                          </p:val>
                                        </p:tav>
                                      </p:tavLst>
                                    </p:anim>
                                    <p:anim calcmode="lin" valueType="num">
                                      <p:cBhvr>
                                        <p:cTn id="8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88" restart="whenNotActive" fill="hold" evtFilter="cancelBubble" nodeType="interactiveSeq">
                <p:stCondLst>
                  <p:cond evt="onClick" delay="0">
                    <p:tgtEl>
                      <p:spTgt spid="9"/>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62"/>
                                        </p:tgtEl>
                                        <p:attrNameLst>
                                          <p:attrName>style.visibility</p:attrName>
                                        </p:attrNameLst>
                                      </p:cBhvr>
                                      <p:to>
                                        <p:strVal val="visible"/>
                                      </p:to>
                                    </p:set>
                                    <p:anim calcmode="lin" valueType="num">
                                      <p:cBhvr additive="base">
                                        <p:cTn id="93" dur="500" fill="hold"/>
                                        <p:tgtEl>
                                          <p:spTgt spid="62"/>
                                        </p:tgtEl>
                                        <p:attrNameLst>
                                          <p:attrName>ppt_x</p:attrName>
                                        </p:attrNameLst>
                                      </p:cBhvr>
                                      <p:tavLst>
                                        <p:tav tm="0">
                                          <p:val>
                                            <p:strVal val="#ppt_x"/>
                                          </p:val>
                                        </p:tav>
                                        <p:tav tm="100000">
                                          <p:val>
                                            <p:strVal val="#ppt_x"/>
                                          </p:val>
                                        </p:tav>
                                      </p:tavLst>
                                    </p:anim>
                                    <p:anim calcmode="lin" valueType="num">
                                      <p:cBhvr additive="base">
                                        <p:cTn id="9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95" restart="whenNotActive" fill="hold" evtFilter="cancelBubble" nodeType="interactiveSeq">
                <p:stCondLst>
                  <p:cond evt="onClick" delay="0">
                    <p:tgtEl>
                      <p:spTgt spid="20"/>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1000"/>
                                        <p:tgtEl>
                                          <p:spTgt spid="39"/>
                                        </p:tgtEl>
                                      </p:cBhvr>
                                    </p:animEffect>
                                    <p:anim calcmode="lin" valueType="num">
                                      <p:cBhvr>
                                        <p:cTn id="111" dur="1000" fill="hold"/>
                                        <p:tgtEl>
                                          <p:spTgt spid="39"/>
                                        </p:tgtEl>
                                        <p:attrNameLst>
                                          <p:attrName>ppt_x</p:attrName>
                                        </p:attrNameLst>
                                      </p:cBhvr>
                                      <p:tavLst>
                                        <p:tav tm="0">
                                          <p:val>
                                            <p:strVal val="#ppt_x"/>
                                          </p:val>
                                        </p:tav>
                                        <p:tav tm="100000">
                                          <p:val>
                                            <p:strVal val="#ppt_x"/>
                                          </p:val>
                                        </p:tav>
                                      </p:tavLst>
                                    </p:anim>
                                    <p:anim calcmode="lin" valueType="num">
                                      <p:cBhvr>
                                        <p:cTn id="112" dur="1000" fill="hold"/>
                                        <p:tgtEl>
                                          <p:spTgt spid="39"/>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fade">
                                      <p:cBhvr>
                                        <p:cTn id="115" dur="1000"/>
                                        <p:tgtEl>
                                          <p:spTgt spid="40"/>
                                        </p:tgtEl>
                                      </p:cBhvr>
                                    </p:animEffect>
                                    <p:anim calcmode="lin" valueType="num">
                                      <p:cBhvr>
                                        <p:cTn id="116" dur="1000" fill="hold"/>
                                        <p:tgtEl>
                                          <p:spTgt spid="40"/>
                                        </p:tgtEl>
                                        <p:attrNameLst>
                                          <p:attrName>ppt_x</p:attrName>
                                        </p:attrNameLst>
                                      </p:cBhvr>
                                      <p:tavLst>
                                        <p:tav tm="0">
                                          <p:val>
                                            <p:strVal val="#ppt_x"/>
                                          </p:val>
                                        </p:tav>
                                        <p:tav tm="100000">
                                          <p:val>
                                            <p:strVal val="#ppt_x"/>
                                          </p:val>
                                        </p:tav>
                                      </p:tavLst>
                                    </p:anim>
                                    <p:anim calcmode="lin" valueType="num">
                                      <p:cBhvr>
                                        <p:cTn id="117" dur="1000" fill="hold"/>
                                        <p:tgtEl>
                                          <p:spTgt spid="40"/>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1000"/>
                                        <p:tgtEl>
                                          <p:spTgt spid="41"/>
                                        </p:tgtEl>
                                      </p:cBhvr>
                                    </p:animEffect>
                                    <p:anim calcmode="lin" valueType="num">
                                      <p:cBhvr>
                                        <p:cTn id="121" dur="1000" fill="hold"/>
                                        <p:tgtEl>
                                          <p:spTgt spid="41"/>
                                        </p:tgtEl>
                                        <p:attrNameLst>
                                          <p:attrName>ppt_x</p:attrName>
                                        </p:attrNameLst>
                                      </p:cBhvr>
                                      <p:tavLst>
                                        <p:tav tm="0">
                                          <p:val>
                                            <p:strVal val="#ppt_x"/>
                                          </p:val>
                                        </p:tav>
                                        <p:tav tm="100000">
                                          <p:val>
                                            <p:strVal val="#ppt_x"/>
                                          </p:val>
                                        </p:tav>
                                      </p:tavLst>
                                    </p:anim>
                                    <p:anim calcmode="lin" valueType="num">
                                      <p:cBhvr>
                                        <p:cTn id="12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23" restart="whenNotActive" fill="hold" evtFilter="cancelBubble" nodeType="interactiveSeq">
                <p:stCondLst>
                  <p:cond evt="onClick" delay="0">
                    <p:tgtEl>
                      <p:spTgt spid="10"/>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1000"/>
                                        <p:tgtEl>
                                          <p:spTgt spid="63"/>
                                        </p:tgtEl>
                                      </p:cBhvr>
                                    </p:animEffect>
                                    <p:anim calcmode="lin" valueType="num">
                                      <p:cBhvr>
                                        <p:cTn id="129" dur="1000" fill="hold"/>
                                        <p:tgtEl>
                                          <p:spTgt spid="63"/>
                                        </p:tgtEl>
                                        <p:attrNameLst>
                                          <p:attrName>ppt_x</p:attrName>
                                        </p:attrNameLst>
                                      </p:cBhvr>
                                      <p:tavLst>
                                        <p:tav tm="0">
                                          <p:val>
                                            <p:strVal val="#ppt_x"/>
                                          </p:val>
                                        </p:tav>
                                        <p:tav tm="100000">
                                          <p:val>
                                            <p:strVal val="#ppt_x"/>
                                          </p:val>
                                        </p:tav>
                                      </p:tavLst>
                                    </p:anim>
                                    <p:anim calcmode="lin" valueType="num">
                                      <p:cBhvr>
                                        <p:cTn id="13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131" restart="whenNotActive" fill="hold" evtFilter="cancelBubble" nodeType="interactiveSeq">
                <p:stCondLst>
                  <p:cond evt="onClick" delay="0">
                    <p:tgtEl>
                      <p:spTgt spid="21"/>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fade">
                                      <p:cBhvr>
                                        <p:cTn id="136" dur="1000"/>
                                        <p:tgtEl>
                                          <p:spTgt spid="42"/>
                                        </p:tgtEl>
                                      </p:cBhvr>
                                    </p:animEffect>
                                    <p:anim calcmode="lin" valueType="num">
                                      <p:cBhvr>
                                        <p:cTn id="137" dur="1000" fill="hold"/>
                                        <p:tgtEl>
                                          <p:spTgt spid="42"/>
                                        </p:tgtEl>
                                        <p:attrNameLst>
                                          <p:attrName>ppt_x</p:attrName>
                                        </p:attrNameLst>
                                      </p:cBhvr>
                                      <p:tavLst>
                                        <p:tav tm="0">
                                          <p:val>
                                            <p:strVal val="#ppt_x"/>
                                          </p:val>
                                        </p:tav>
                                        <p:tav tm="100000">
                                          <p:val>
                                            <p:strVal val="#ppt_x"/>
                                          </p:val>
                                        </p:tav>
                                      </p:tavLst>
                                    </p:anim>
                                    <p:anim calcmode="lin" valueType="num">
                                      <p:cBhvr>
                                        <p:cTn id="138" dur="1000" fill="hold"/>
                                        <p:tgtEl>
                                          <p:spTgt spid="42"/>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fade">
                                      <p:cBhvr>
                                        <p:cTn id="141" dur="1000"/>
                                        <p:tgtEl>
                                          <p:spTgt spid="43"/>
                                        </p:tgtEl>
                                      </p:cBhvr>
                                    </p:animEffect>
                                    <p:anim calcmode="lin" valueType="num">
                                      <p:cBhvr>
                                        <p:cTn id="142" dur="1000" fill="hold"/>
                                        <p:tgtEl>
                                          <p:spTgt spid="43"/>
                                        </p:tgtEl>
                                        <p:attrNameLst>
                                          <p:attrName>ppt_x</p:attrName>
                                        </p:attrNameLst>
                                      </p:cBhvr>
                                      <p:tavLst>
                                        <p:tav tm="0">
                                          <p:val>
                                            <p:strVal val="#ppt_x"/>
                                          </p:val>
                                        </p:tav>
                                        <p:tav tm="100000">
                                          <p:val>
                                            <p:strVal val="#ppt_x"/>
                                          </p:val>
                                        </p:tav>
                                      </p:tavLst>
                                    </p:anim>
                                    <p:anim calcmode="lin" valueType="num">
                                      <p:cBhvr>
                                        <p:cTn id="143" dur="1000" fill="hold"/>
                                        <p:tgtEl>
                                          <p:spTgt spid="43"/>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44"/>
                                        </p:tgtEl>
                                        <p:attrNameLst>
                                          <p:attrName>style.visibility</p:attrName>
                                        </p:attrNameLst>
                                      </p:cBhvr>
                                      <p:to>
                                        <p:strVal val="visible"/>
                                      </p:to>
                                    </p:set>
                                    <p:animEffect transition="in" filter="fade">
                                      <p:cBhvr>
                                        <p:cTn id="146" dur="1000"/>
                                        <p:tgtEl>
                                          <p:spTgt spid="44"/>
                                        </p:tgtEl>
                                      </p:cBhvr>
                                    </p:animEffect>
                                    <p:anim calcmode="lin" valueType="num">
                                      <p:cBhvr>
                                        <p:cTn id="147" dur="1000" fill="hold"/>
                                        <p:tgtEl>
                                          <p:spTgt spid="44"/>
                                        </p:tgtEl>
                                        <p:attrNameLst>
                                          <p:attrName>ppt_x</p:attrName>
                                        </p:attrNameLst>
                                      </p:cBhvr>
                                      <p:tavLst>
                                        <p:tav tm="0">
                                          <p:val>
                                            <p:strVal val="#ppt_x"/>
                                          </p:val>
                                        </p:tav>
                                        <p:tav tm="100000">
                                          <p:val>
                                            <p:strVal val="#ppt_x"/>
                                          </p:val>
                                        </p:tav>
                                      </p:tavLst>
                                    </p:anim>
                                    <p:anim calcmode="lin" valueType="num">
                                      <p:cBhvr>
                                        <p:cTn id="148" dur="1000" fill="hold"/>
                                        <p:tgtEl>
                                          <p:spTgt spid="44"/>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45"/>
                                        </p:tgtEl>
                                        <p:attrNameLst>
                                          <p:attrName>style.visibility</p:attrName>
                                        </p:attrNameLst>
                                      </p:cBhvr>
                                      <p:to>
                                        <p:strVal val="visible"/>
                                      </p:to>
                                    </p:set>
                                    <p:animEffect transition="in" filter="fade">
                                      <p:cBhvr>
                                        <p:cTn id="151" dur="1000"/>
                                        <p:tgtEl>
                                          <p:spTgt spid="45"/>
                                        </p:tgtEl>
                                      </p:cBhvr>
                                    </p:animEffect>
                                    <p:anim calcmode="lin" valueType="num">
                                      <p:cBhvr>
                                        <p:cTn id="152" dur="1000" fill="hold"/>
                                        <p:tgtEl>
                                          <p:spTgt spid="45"/>
                                        </p:tgtEl>
                                        <p:attrNameLst>
                                          <p:attrName>ppt_x</p:attrName>
                                        </p:attrNameLst>
                                      </p:cBhvr>
                                      <p:tavLst>
                                        <p:tav tm="0">
                                          <p:val>
                                            <p:strVal val="#ppt_x"/>
                                          </p:val>
                                        </p:tav>
                                        <p:tav tm="100000">
                                          <p:val>
                                            <p:strVal val="#ppt_x"/>
                                          </p:val>
                                        </p:tav>
                                      </p:tavLst>
                                    </p:anim>
                                    <p:anim calcmode="lin" valueType="num">
                                      <p:cBhvr>
                                        <p:cTn id="1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54" restart="whenNotActive" fill="hold" evtFilter="cancelBubble" nodeType="interactiveSeq">
                <p:stCondLst>
                  <p:cond evt="onClick" delay="0">
                    <p:tgtEl>
                      <p:spTgt spid="11"/>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42" presetClass="entr" presetSubtype="0" fill="hold" grpId="0" nodeType="clickEffect">
                                  <p:stCondLst>
                                    <p:cond delay="0"/>
                                  </p:stCondLst>
                                  <p:childTnLst>
                                    <p:set>
                                      <p:cBhvr>
                                        <p:cTn id="158" dur="1" fill="hold">
                                          <p:stCondLst>
                                            <p:cond delay="0"/>
                                          </p:stCondLst>
                                        </p:cTn>
                                        <p:tgtEl>
                                          <p:spTgt spid="64"/>
                                        </p:tgtEl>
                                        <p:attrNameLst>
                                          <p:attrName>style.visibility</p:attrName>
                                        </p:attrNameLst>
                                      </p:cBhvr>
                                      <p:to>
                                        <p:strVal val="visible"/>
                                      </p:to>
                                    </p:set>
                                    <p:animEffect transition="in" filter="fade">
                                      <p:cBhvr>
                                        <p:cTn id="159" dur="1000"/>
                                        <p:tgtEl>
                                          <p:spTgt spid="64"/>
                                        </p:tgtEl>
                                      </p:cBhvr>
                                    </p:animEffect>
                                    <p:anim calcmode="lin" valueType="num">
                                      <p:cBhvr>
                                        <p:cTn id="160" dur="1000" fill="hold"/>
                                        <p:tgtEl>
                                          <p:spTgt spid="64"/>
                                        </p:tgtEl>
                                        <p:attrNameLst>
                                          <p:attrName>ppt_x</p:attrName>
                                        </p:attrNameLst>
                                      </p:cBhvr>
                                      <p:tavLst>
                                        <p:tav tm="0">
                                          <p:val>
                                            <p:strVal val="#ppt_x"/>
                                          </p:val>
                                        </p:tav>
                                        <p:tav tm="100000">
                                          <p:val>
                                            <p:strVal val="#ppt_x"/>
                                          </p:val>
                                        </p:tav>
                                      </p:tavLst>
                                    </p:anim>
                                    <p:anim calcmode="lin" valueType="num">
                                      <p:cBhvr>
                                        <p:cTn id="16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62" restart="whenNotActive" fill="hold" evtFilter="cancelBubble" nodeType="interactiveSeq">
                <p:stCondLst>
                  <p:cond evt="onClick" delay="0">
                    <p:tgtEl>
                      <p:spTgt spid="22"/>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entr" presetSubtype="0" fill="hold" grpId="0" nodeType="withEffect">
                                  <p:stCondLst>
                                    <p:cond delay="0"/>
                                  </p:stCondLst>
                                  <p:childTnLst>
                                    <p:set>
                                      <p:cBhvr>
                                        <p:cTn id="166" dur="1" fill="hold">
                                          <p:stCondLst>
                                            <p:cond delay="0"/>
                                          </p:stCondLst>
                                        </p:cTn>
                                        <p:tgtEl>
                                          <p:spTgt spid="47"/>
                                        </p:tgtEl>
                                        <p:attrNameLst>
                                          <p:attrName>style.visibility</p:attrName>
                                        </p:attrNameLst>
                                      </p:cBhvr>
                                      <p:to>
                                        <p:strVal val="visible"/>
                                      </p:to>
                                    </p:set>
                                    <p:animEffect transition="in" filter="fade">
                                      <p:cBhvr>
                                        <p:cTn id="167" dur="1000"/>
                                        <p:tgtEl>
                                          <p:spTgt spid="47"/>
                                        </p:tgtEl>
                                      </p:cBhvr>
                                    </p:animEffect>
                                    <p:anim calcmode="lin" valueType="num">
                                      <p:cBhvr>
                                        <p:cTn id="168" dur="1000" fill="hold"/>
                                        <p:tgtEl>
                                          <p:spTgt spid="47"/>
                                        </p:tgtEl>
                                        <p:attrNameLst>
                                          <p:attrName>ppt_x</p:attrName>
                                        </p:attrNameLst>
                                      </p:cBhvr>
                                      <p:tavLst>
                                        <p:tav tm="0">
                                          <p:val>
                                            <p:strVal val="#ppt_x"/>
                                          </p:val>
                                        </p:tav>
                                        <p:tav tm="100000">
                                          <p:val>
                                            <p:strVal val="#ppt_x"/>
                                          </p:val>
                                        </p:tav>
                                      </p:tavLst>
                                    </p:anim>
                                    <p:anim calcmode="lin" valueType="num">
                                      <p:cBhvr>
                                        <p:cTn id="169" dur="1000" fill="hold"/>
                                        <p:tgtEl>
                                          <p:spTgt spid="47"/>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48"/>
                                        </p:tgtEl>
                                        <p:attrNameLst>
                                          <p:attrName>style.visibility</p:attrName>
                                        </p:attrNameLst>
                                      </p:cBhvr>
                                      <p:to>
                                        <p:strVal val="visible"/>
                                      </p:to>
                                    </p:set>
                                    <p:animEffect transition="in" filter="fade">
                                      <p:cBhvr>
                                        <p:cTn id="172" dur="1000"/>
                                        <p:tgtEl>
                                          <p:spTgt spid="48"/>
                                        </p:tgtEl>
                                      </p:cBhvr>
                                    </p:animEffect>
                                    <p:anim calcmode="lin" valueType="num">
                                      <p:cBhvr>
                                        <p:cTn id="173" dur="1000" fill="hold"/>
                                        <p:tgtEl>
                                          <p:spTgt spid="48"/>
                                        </p:tgtEl>
                                        <p:attrNameLst>
                                          <p:attrName>ppt_x</p:attrName>
                                        </p:attrNameLst>
                                      </p:cBhvr>
                                      <p:tavLst>
                                        <p:tav tm="0">
                                          <p:val>
                                            <p:strVal val="#ppt_x"/>
                                          </p:val>
                                        </p:tav>
                                        <p:tav tm="100000">
                                          <p:val>
                                            <p:strVal val="#ppt_x"/>
                                          </p:val>
                                        </p:tav>
                                      </p:tavLst>
                                    </p:anim>
                                    <p:anim calcmode="lin" valueType="num">
                                      <p:cBhvr>
                                        <p:cTn id="174" dur="1000" fill="hold"/>
                                        <p:tgtEl>
                                          <p:spTgt spid="48"/>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49"/>
                                        </p:tgtEl>
                                        <p:attrNameLst>
                                          <p:attrName>style.visibility</p:attrName>
                                        </p:attrNameLst>
                                      </p:cBhvr>
                                      <p:to>
                                        <p:strVal val="visible"/>
                                      </p:to>
                                    </p:set>
                                    <p:animEffect transition="in" filter="fade">
                                      <p:cBhvr>
                                        <p:cTn id="177" dur="1000"/>
                                        <p:tgtEl>
                                          <p:spTgt spid="49"/>
                                        </p:tgtEl>
                                      </p:cBhvr>
                                    </p:animEffect>
                                    <p:anim calcmode="lin" valueType="num">
                                      <p:cBhvr>
                                        <p:cTn id="178" dur="1000" fill="hold"/>
                                        <p:tgtEl>
                                          <p:spTgt spid="49"/>
                                        </p:tgtEl>
                                        <p:attrNameLst>
                                          <p:attrName>ppt_x</p:attrName>
                                        </p:attrNameLst>
                                      </p:cBhvr>
                                      <p:tavLst>
                                        <p:tav tm="0">
                                          <p:val>
                                            <p:strVal val="#ppt_x"/>
                                          </p:val>
                                        </p:tav>
                                        <p:tav tm="100000">
                                          <p:val>
                                            <p:strVal val="#ppt_x"/>
                                          </p:val>
                                        </p:tav>
                                      </p:tavLst>
                                    </p:anim>
                                    <p:anim calcmode="lin" valueType="num">
                                      <p:cBhvr>
                                        <p:cTn id="179" dur="1000" fill="hold"/>
                                        <p:tgtEl>
                                          <p:spTgt spid="49"/>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50"/>
                                        </p:tgtEl>
                                        <p:attrNameLst>
                                          <p:attrName>style.visibility</p:attrName>
                                        </p:attrNameLst>
                                      </p:cBhvr>
                                      <p:to>
                                        <p:strVal val="visible"/>
                                      </p:to>
                                    </p:set>
                                    <p:animEffect transition="in" filter="fade">
                                      <p:cBhvr>
                                        <p:cTn id="182" dur="1000"/>
                                        <p:tgtEl>
                                          <p:spTgt spid="50"/>
                                        </p:tgtEl>
                                      </p:cBhvr>
                                    </p:animEffect>
                                    <p:anim calcmode="lin" valueType="num">
                                      <p:cBhvr>
                                        <p:cTn id="183" dur="1000" fill="hold"/>
                                        <p:tgtEl>
                                          <p:spTgt spid="50"/>
                                        </p:tgtEl>
                                        <p:attrNameLst>
                                          <p:attrName>ppt_x</p:attrName>
                                        </p:attrNameLst>
                                      </p:cBhvr>
                                      <p:tavLst>
                                        <p:tav tm="0">
                                          <p:val>
                                            <p:strVal val="#ppt_x"/>
                                          </p:val>
                                        </p:tav>
                                        <p:tav tm="100000">
                                          <p:val>
                                            <p:strVal val="#ppt_x"/>
                                          </p:val>
                                        </p:tav>
                                      </p:tavLst>
                                    </p:anim>
                                    <p:anim calcmode="lin" valueType="num">
                                      <p:cBhvr>
                                        <p:cTn id="184" dur="1000" fill="hold"/>
                                        <p:tgtEl>
                                          <p:spTgt spid="50"/>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51"/>
                                        </p:tgtEl>
                                        <p:attrNameLst>
                                          <p:attrName>style.visibility</p:attrName>
                                        </p:attrNameLst>
                                      </p:cBhvr>
                                      <p:to>
                                        <p:strVal val="visible"/>
                                      </p:to>
                                    </p:set>
                                    <p:animEffect transition="in" filter="fade">
                                      <p:cBhvr>
                                        <p:cTn id="187" dur="1000"/>
                                        <p:tgtEl>
                                          <p:spTgt spid="51"/>
                                        </p:tgtEl>
                                      </p:cBhvr>
                                    </p:animEffect>
                                    <p:anim calcmode="lin" valueType="num">
                                      <p:cBhvr>
                                        <p:cTn id="188" dur="1000" fill="hold"/>
                                        <p:tgtEl>
                                          <p:spTgt spid="51"/>
                                        </p:tgtEl>
                                        <p:attrNameLst>
                                          <p:attrName>ppt_x</p:attrName>
                                        </p:attrNameLst>
                                      </p:cBhvr>
                                      <p:tavLst>
                                        <p:tav tm="0">
                                          <p:val>
                                            <p:strVal val="#ppt_x"/>
                                          </p:val>
                                        </p:tav>
                                        <p:tav tm="100000">
                                          <p:val>
                                            <p:strVal val="#ppt_x"/>
                                          </p:val>
                                        </p:tav>
                                      </p:tavLst>
                                    </p:anim>
                                    <p:anim calcmode="lin" valueType="num">
                                      <p:cBhvr>
                                        <p:cTn id="189" dur="1000" fill="hold"/>
                                        <p:tgtEl>
                                          <p:spTgt spid="51"/>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52"/>
                                        </p:tgtEl>
                                        <p:attrNameLst>
                                          <p:attrName>style.visibility</p:attrName>
                                        </p:attrNameLst>
                                      </p:cBhvr>
                                      <p:to>
                                        <p:strVal val="visible"/>
                                      </p:to>
                                    </p:set>
                                    <p:animEffect transition="in" filter="fade">
                                      <p:cBhvr>
                                        <p:cTn id="192" dur="1000"/>
                                        <p:tgtEl>
                                          <p:spTgt spid="52"/>
                                        </p:tgtEl>
                                      </p:cBhvr>
                                    </p:animEffect>
                                    <p:anim calcmode="lin" valueType="num">
                                      <p:cBhvr>
                                        <p:cTn id="193" dur="1000" fill="hold"/>
                                        <p:tgtEl>
                                          <p:spTgt spid="52"/>
                                        </p:tgtEl>
                                        <p:attrNameLst>
                                          <p:attrName>ppt_x</p:attrName>
                                        </p:attrNameLst>
                                      </p:cBhvr>
                                      <p:tavLst>
                                        <p:tav tm="0">
                                          <p:val>
                                            <p:strVal val="#ppt_x"/>
                                          </p:val>
                                        </p:tav>
                                        <p:tav tm="100000">
                                          <p:val>
                                            <p:strVal val="#ppt_x"/>
                                          </p:val>
                                        </p:tav>
                                      </p:tavLst>
                                    </p:anim>
                                    <p:anim calcmode="lin" valueType="num">
                                      <p:cBhvr>
                                        <p:cTn id="194" dur="1000" fill="hold"/>
                                        <p:tgtEl>
                                          <p:spTgt spid="52"/>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53"/>
                                        </p:tgtEl>
                                        <p:attrNameLst>
                                          <p:attrName>style.visibility</p:attrName>
                                        </p:attrNameLst>
                                      </p:cBhvr>
                                      <p:to>
                                        <p:strVal val="visible"/>
                                      </p:to>
                                    </p:set>
                                    <p:animEffect transition="in" filter="fade">
                                      <p:cBhvr>
                                        <p:cTn id="197" dur="1000"/>
                                        <p:tgtEl>
                                          <p:spTgt spid="53"/>
                                        </p:tgtEl>
                                      </p:cBhvr>
                                    </p:animEffect>
                                    <p:anim calcmode="lin" valueType="num">
                                      <p:cBhvr>
                                        <p:cTn id="198" dur="1000" fill="hold"/>
                                        <p:tgtEl>
                                          <p:spTgt spid="53"/>
                                        </p:tgtEl>
                                        <p:attrNameLst>
                                          <p:attrName>ppt_x</p:attrName>
                                        </p:attrNameLst>
                                      </p:cBhvr>
                                      <p:tavLst>
                                        <p:tav tm="0">
                                          <p:val>
                                            <p:strVal val="#ppt_x"/>
                                          </p:val>
                                        </p:tav>
                                        <p:tav tm="100000">
                                          <p:val>
                                            <p:strVal val="#ppt_x"/>
                                          </p:val>
                                        </p:tav>
                                      </p:tavLst>
                                    </p:anim>
                                    <p:anim calcmode="lin" valueType="num">
                                      <p:cBhvr>
                                        <p:cTn id="19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200" restart="whenNotActive" fill="hold" evtFilter="cancelBubble" nodeType="interactiveSeq">
                <p:stCondLst>
                  <p:cond evt="onClick" delay="0">
                    <p:tgtEl>
                      <p:spTgt spid="12"/>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42" presetClass="entr" presetSubtype="0" fill="hold" grpId="0" nodeType="clickEffect">
                                  <p:stCondLst>
                                    <p:cond delay="0"/>
                                  </p:stCondLst>
                                  <p:childTnLst>
                                    <p:set>
                                      <p:cBhvr>
                                        <p:cTn id="204" dur="1" fill="hold">
                                          <p:stCondLst>
                                            <p:cond delay="0"/>
                                          </p:stCondLst>
                                        </p:cTn>
                                        <p:tgtEl>
                                          <p:spTgt spid="65"/>
                                        </p:tgtEl>
                                        <p:attrNameLst>
                                          <p:attrName>style.visibility</p:attrName>
                                        </p:attrNameLst>
                                      </p:cBhvr>
                                      <p:to>
                                        <p:strVal val="visible"/>
                                      </p:to>
                                    </p:set>
                                    <p:animEffect transition="in" filter="fade">
                                      <p:cBhvr>
                                        <p:cTn id="205" dur="1000"/>
                                        <p:tgtEl>
                                          <p:spTgt spid="65"/>
                                        </p:tgtEl>
                                      </p:cBhvr>
                                    </p:animEffect>
                                    <p:anim calcmode="lin" valueType="num">
                                      <p:cBhvr>
                                        <p:cTn id="206" dur="1000" fill="hold"/>
                                        <p:tgtEl>
                                          <p:spTgt spid="65"/>
                                        </p:tgtEl>
                                        <p:attrNameLst>
                                          <p:attrName>ppt_x</p:attrName>
                                        </p:attrNameLst>
                                      </p:cBhvr>
                                      <p:tavLst>
                                        <p:tav tm="0">
                                          <p:val>
                                            <p:strVal val="#ppt_x"/>
                                          </p:val>
                                        </p:tav>
                                        <p:tav tm="100000">
                                          <p:val>
                                            <p:strVal val="#ppt_x"/>
                                          </p:val>
                                        </p:tav>
                                      </p:tavLst>
                                    </p:anim>
                                    <p:anim calcmode="lin" valueType="num">
                                      <p:cBhvr>
                                        <p:cTn id="20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208" restart="whenNotActive" fill="hold" evtFilter="cancelBubble" nodeType="interactiveSeq">
                <p:stCondLst>
                  <p:cond evt="onClick" delay="0">
                    <p:tgtEl>
                      <p:spTgt spid="23"/>
                    </p:tgtEl>
                  </p:cond>
                </p:stCondLst>
                <p:endSync evt="end" delay="0">
                  <p:rtn val="all"/>
                </p:endSync>
                <p:childTnLst>
                  <p:par>
                    <p:cTn id="209" fill="hold" nodeType="clickPar">
                      <p:stCondLst>
                        <p:cond delay="0"/>
                      </p:stCondLst>
                      <p:childTnLst>
                        <p:par>
                          <p:cTn id="210" fill="hold" nodeType="withGroup">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54"/>
                                        </p:tgtEl>
                                        <p:attrNameLst>
                                          <p:attrName>style.visibility</p:attrName>
                                        </p:attrNameLst>
                                      </p:cBhvr>
                                      <p:to>
                                        <p:strVal val="visible"/>
                                      </p:to>
                                    </p:set>
                                    <p:anim calcmode="lin" valueType="num">
                                      <p:cBhvr additive="base">
                                        <p:cTn id="213" dur="500" fill="hold"/>
                                        <p:tgtEl>
                                          <p:spTgt spid="54"/>
                                        </p:tgtEl>
                                        <p:attrNameLst>
                                          <p:attrName>ppt_x</p:attrName>
                                        </p:attrNameLst>
                                      </p:cBhvr>
                                      <p:tavLst>
                                        <p:tav tm="0">
                                          <p:val>
                                            <p:strVal val="#ppt_x"/>
                                          </p:val>
                                        </p:tav>
                                        <p:tav tm="100000">
                                          <p:val>
                                            <p:strVal val="#ppt_x"/>
                                          </p:val>
                                        </p:tav>
                                      </p:tavLst>
                                    </p:anim>
                                    <p:anim calcmode="lin" valueType="num">
                                      <p:cBhvr additive="base">
                                        <p:cTn id="214" dur="500" fill="hold"/>
                                        <p:tgtEl>
                                          <p:spTgt spid="54"/>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55"/>
                                        </p:tgtEl>
                                        <p:attrNameLst>
                                          <p:attrName>style.visibility</p:attrName>
                                        </p:attrNameLst>
                                      </p:cBhvr>
                                      <p:to>
                                        <p:strVal val="visible"/>
                                      </p:to>
                                    </p:set>
                                    <p:anim calcmode="lin" valueType="num">
                                      <p:cBhvr additive="base">
                                        <p:cTn id="217" dur="500" fill="hold"/>
                                        <p:tgtEl>
                                          <p:spTgt spid="55"/>
                                        </p:tgtEl>
                                        <p:attrNameLst>
                                          <p:attrName>ppt_x</p:attrName>
                                        </p:attrNameLst>
                                      </p:cBhvr>
                                      <p:tavLst>
                                        <p:tav tm="0">
                                          <p:val>
                                            <p:strVal val="#ppt_x"/>
                                          </p:val>
                                        </p:tav>
                                        <p:tav tm="100000">
                                          <p:val>
                                            <p:strVal val="#ppt_x"/>
                                          </p:val>
                                        </p:tav>
                                      </p:tavLst>
                                    </p:anim>
                                    <p:anim calcmode="lin" valueType="num">
                                      <p:cBhvr additive="base">
                                        <p:cTn id="218" dur="500" fill="hold"/>
                                        <p:tgtEl>
                                          <p:spTgt spid="55"/>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56"/>
                                        </p:tgtEl>
                                        <p:attrNameLst>
                                          <p:attrName>style.visibility</p:attrName>
                                        </p:attrNameLst>
                                      </p:cBhvr>
                                      <p:to>
                                        <p:strVal val="visible"/>
                                      </p:to>
                                    </p:set>
                                    <p:anim calcmode="lin" valueType="num">
                                      <p:cBhvr additive="base">
                                        <p:cTn id="221" dur="500" fill="hold"/>
                                        <p:tgtEl>
                                          <p:spTgt spid="56"/>
                                        </p:tgtEl>
                                        <p:attrNameLst>
                                          <p:attrName>ppt_x</p:attrName>
                                        </p:attrNameLst>
                                      </p:cBhvr>
                                      <p:tavLst>
                                        <p:tav tm="0">
                                          <p:val>
                                            <p:strVal val="#ppt_x"/>
                                          </p:val>
                                        </p:tav>
                                        <p:tav tm="100000">
                                          <p:val>
                                            <p:strVal val="#ppt_x"/>
                                          </p:val>
                                        </p:tav>
                                      </p:tavLst>
                                    </p:anim>
                                    <p:anim calcmode="lin" valueType="num">
                                      <p:cBhvr additive="base">
                                        <p:cTn id="222" dur="500" fill="hold"/>
                                        <p:tgtEl>
                                          <p:spTgt spid="56"/>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57"/>
                                        </p:tgtEl>
                                        <p:attrNameLst>
                                          <p:attrName>style.visibility</p:attrName>
                                        </p:attrNameLst>
                                      </p:cBhvr>
                                      <p:to>
                                        <p:strVal val="visible"/>
                                      </p:to>
                                    </p:set>
                                    <p:anim calcmode="lin" valueType="num">
                                      <p:cBhvr additive="base">
                                        <p:cTn id="225" dur="500" fill="hold"/>
                                        <p:tgtEl>
                                          <p:spTgt spid="57"/>
                                        </p:tgtEl>
                                        <p:attrNameLst>
                                          <p:attrName>ppt_x</p:attrName>
                                        </p:attrNameLst>
                                      </p:cBhvr>
                                      <p:tavLst>
                                        <p:tav tm="0">
                                          <p:val>
                                            <p:strVal val="#ppt_x"/>
                                          </p:val>
                                        </p:tav>
                                        <p:tav tm="100000">
                                          <p:val>
                                            <p:strVal val="#ppt_x"/>
                                          </p:val>
                                        </p:tav>
                                      </p:tavLst>
                                    </p:anim>
                                    <p:anim calcmode="lin" valueType="num">
                                      <p:cBhvr additive="base">
                                        <p:cTn id="226" dur="500" fill="hold"/>
                                        <p:tgtEl>
                                          <p:spTgt spid="57"/>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58"/>
                                        </p:tgtEl>
                                        <p:attrNameLst>
                                          <p:attrName>style.visibility</p:attrName>
                                        </p:attrNameLst>
                                      </p:cBhvr>
                                      <p:to>
                                        <p:strVal val="visible"/>
                                      </p:to>
                                    </p:set>
                                    <p:anim calcmode="lin" valueType="num">
                                      <p:cBhvr additive="base">
                                        <p:cTn id="229" dur="500" fill="hold"/>
                                        <p:tgtEl>
                                          <p:spTgt spid="58"/>
                                        </p:tgtEl>
                                        <p:attrNameLst>
                                          <p:attrName>ppt_x</p:attrName>
                                        </p:attrNameLst>
                                      </p:cBhvr>
                                      <p:tavLst>
                                        <p:tav tm="0">
                                          <p:val>
                                            <p:strVal val="#ppt_x"/>
                                          </p:val>
                                        </p:tav>
                                        <p:tav tm="100000">
                                          <p:val>
                                            <p:strVal val="#ppt_x"/>
                                          </p:val>
                                        </p:tav>
                                      </p:tavLst>
                                    </p:anim>
                                    <p:anim calcmode="lin" valueType="num">
                                      <p:cBhvr additive="base">
                                        <p:cTn id="230" dur="500" fill="hold"/>
                                        <p:tgtEl>
                                          <p:spTgt spid="58"/>
                                        </p:tgtEl>
                                        <p:attrNameLst>
                                          <p:attrName>ppt_y</p:attrName>
                                        </p:attrNameLst>
                                      </p:cBhvr>
                                      <p:tavLst>
                                        <p:tav tm="0">
                                          <p:val>
                                            <p:strVal val="1+#ppt_h/2"/>
                                          </p:val>
                                        </p:tav>
                                        <p:tav tm="100000">
                                          <p:val>
                                            <p:strVal val="#ppt_y"/>
                                          </p:val>
                                        </p:tav>
                                      </p:tavLst>
                                    </p:anim>
                                  </p:childTnLst>
                                </p:cTn>
                              </p:par>
                              <p:par>
                                <p:cTn id="231" presetID="2" presetClass="entr" presetSubtype="4" fill="hold" grpId="0" nodeType="withEffect">
                                  <p:stCondLst>
                                    <p:cond delay="0"/>
                                  </p:stCondLst>
                                  <p:childTnLst>
                                    <p:set>
                                      <p:cBhvr>
                                        <p:cTn id="232" dur="1" fill="hold">
                                          <p:stCondLst>
                                            <p:cond delay="0"/>
                                          </p:stCondLst>
                                        </p:cTn>
                                        <p:tgtEl>
                                          <p:spTgt spid="59"/>
                                        </p:tgtEl>
                                        <p:attrNameLst>
                                          <p:attrName>style.visibility</p:attrName>
                                        </p:attrNameLst>
                                      </p:cBhvr>
                                      <p:to>
                                        <p:strVal val="visible"/>
                                      </p:to>
                                    </p:set>
                                    <p:anim calcmode="lin" valueType="num">
                                      <p:cBhvr additive="base">
                                        <p:cTn id="233" dur="500" fill="hold"/>
                                        <p:tgtEl>
                                          <p:spTgt spid="59"/>
                                        </p:tgtEl>
                                        <p:attrNameLst>
                                          <p:attrName>ppt_x</p:attrName>
                                        </p:attrNameLst>
                                      </p:cBhvr>
                                      <p:tavLst>
                                        <p:tav tm="0">
                                          <p:val>
                                            <p:strVal val="#ppt_x"/>
                                          </p:val>
                                        </p:tav>
                                        <p:tav tm="100000">
                                          <p:val>
                                            <p:strVal val="#ppt_x"/>
                                          </p:val>
                                        </p:tav>
                                      </p:tavLst>
                                    </p:anim>
                                    <p:anim calcmode="lin" valueType="num">
                                      <p:cBhvr additive="base">
                                        <p:cTn id="23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animBg="1"/>
      <p:bldP spid="61" grpId="0" animBg="1"/>
      <p:bldP spid="62" grpId="0" animBg="1"/>
      <p:bldP spid="63" grpId="0" animBg="1"/>
      <p:bldP spid="64"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vi-VN" smtClean="0"/>
          </a:p>
        </p:txBody>
      </p:sp>
      <p:pic>
        <p:nvPicPr>
          <p:cNvPr id="40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11638" y="115888"/>
            <a:ext cx="4932362" cy="6707187"/>
          </a:xfrm>
        </p:spPr>
      </p:pic>
      <p:sp>
        <p:nvSpPr>
          <p:cNvPr id="2" name="Cloud Callout 1"/>
          <p:cNvSpPr/>
          <p:nvPr/>
        </p:nvSpPr>
        <p:spPr>
          <a:xfrm>
            <a:off x="30163" y="19050"/>
            <a:ext cx="4248150" cy="2305050"/>
          </a:xfrm>
          <a:prstGeom prst="cloudCallout">
            <a:avLst>
              <a:gd name="adj1" fmla="val 43427"/>
              <a:gd name="adj2" fmla="val 1225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Quan sát bản đồ và xác định vị trí địa lý của tỉnh Cà Mau?</a:t>
            </a:r>
            <a:endParaRPr lang="vi-VN" sz="2800" dirty="0">
              <a:latin typeface="Times New Roman" pitchFamily="18" charset="0"/>
              <a:cs typeface="Times New Roman" pitchFamily="18" charset="0"/>
            </a:endParaRPr>
          </a:p>
        </p:txBody>
      </p:sp>
      <p:sp>
        <p:nvSpPr>
          <p:cNvPr id="3" name="TextBox 2"/>
          <p:cNvSpPr txBox="1">
            <a:spLocks noChangeArrowheads="1"/>
          </p:cNvSpPr>
          <p:nvPr/>
        </p:nvSpPr>
        <p:spPr bwMode="auto">
          <a:xfrm>
            <a:off x="174625" y="277813"/>
            <a:ext cx="39592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600">
                <a:latin typeface="Times New Roman" pitchFamily="18" charset="0"/>
                <a:cs typeface="Times New Roman" pitchFamily="18" charset="0"/>
              </a:rPr>
              <a:t>- Là tỉnh cuối cùng của Việt Nam</a:t>
            </a:r>
            <a:endParaRPr lang="vi-VN" sz="2600">
              <a:latin typeface="Times New Roman" pitchFamily="18" charset="0"/>
              <a:cs typeface="Times New Roman" pitchFamily="18" charset="0"/>
            </a:endParaRPr>
          </a:p>
        </p:txBody>
      </p:sp>
      <p:sp>
        <p:nvSpPr>
          <p:cNvPr id="6" name="TextBox 5"/>
          <p:cNvSpPr txBox="1">
            <a:spLocks noChangeArrowheads="1"/>
          </p:cNvSpPr>
          <p:nvPr/>
        </p:nvSpPr>
        <p:spPr bwMode="auto">
          <a:xfrm>
            <a:off x="184150" y="1189038"/>
            <a:ext cx="3959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600">
                <a:latin typeface="Times New Roman" pitchFamily="18" charset="0"/>
                <a:cs typeface="Times New Roman" pitchFamily="18" charset="0"/>
              </a:rPr>
              <a:t>- Bắc giáp Kiên Giang, Bạc Liêu</a:t>
            </a:r>
            <a:endParaRPr lang="vi-VN" sz="2600">
              <a:latin typeface="Times New Roman" pitchFamily="18" charset="0"/>
              <a:cs typeface="Times New Roman" pitchFamily="18" charset="0"/>
            </a:endParaRPr>
          </a:p>
        </p:txBody>
      </p:sp>
      <p:sp>
        <p:nvSpPr>
          <p:cNvPr id="7" name="TextBox 6"/>
          <p:cNvSpPr txBox="1">
            <a:spLocks noChangeArrowheads="1"/>
          </p:cNvSpPr>
          <p:nvPr/>
        </p:nvSpPr>
        <p:spPr bwMode="auto">
          <a:xfrm>
            <a:off x="184150" y="2085975"/>
            <a:ext cx="3959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600">
                <a:latin typeface="Times New Roman" pitchFamily="18" charset="0"/>
                <a:cs typeface="Times New Roman" pitchFamily="18" charset="0"/>
              </a:rPr>
              <a:t>- Đông giáp biển Đông</a:t>
            </a:r>
            <a:endParaRPr lang="vi-VN" sz="2600">
              <a:latin typeface="Times New Roman" pitchFamily="18" charset="0"/>
              <a:cs typeface="Times New Roman" pitchFamily="18" charset="0"/>
            </a:endParaRPr>
          </a:p>
        </p:txBody>
      </p:sp>
      <p:sp>
        <p:nvSpPr>
          <p:cNvPr id="8" name="TextBox 7"/>
          <p:cNvSpPr txBox="1">
            <a:spLocks noChangeArrowheads="1"/>
          </p:cNvSpPr>
          <p:nvPr/>
        </p:nvSpPr>
        <p:spPr bwMode="auto">
          <a:xfrm>
            <a:off x="184150" y="2579688"/>
            <a:ext cx="3959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600">
                <a:latin typeface="Times New Roman" pitchFamily="18" charset="0"/>
                <a:cs typeface="Times New Roman" pitchFamily="18" charset="0"/>
              </a:rPr>
              <a:t>- Tây và Nam giáp vịnh Thái Lan</a:t>
            </a:r>
            <a:endParaRPr lang="vi-VN" sz="2600">
              <a:latin typeface="Times New Roman" pitchFamily="18" charset="0"/>
              <a:cs typeface="Times New Roman" pitchFamily="18" charset="0"/>
            </a:endParaRPr>
          </a:p>
        </p:txBody>
      </p:sp>
      <p:sp>
        <p:nvSpPr>
          <p:cNvPr id="9" name="Cloud Callout 8"/>
          <p:cNvSpPr/>
          <p:nvPr/>
        </p:nvSpPr>
        <p:spPr>
          <a:xfrm>
            <a:off x="-104775" y="4221163"/>
            <a:ext cx="4248150" cy="2305050"/>
          </a:xfrm>
          <a:prstGeom prst="cloudCallout">
            <a:avLst>
              <a:gd name="adj1" fmla="val 66011"/>
              <a:gd name="adj2" fmla="val -1519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Vị trí địa lý tỉnh Cà Mau có gì đặc biệt?</a:t>
            </a:r>
            <a:endParaRPr lang="vi-VN" sz="2800" dirty="0">
              <a:latin typeface="Times New Roman" pitchFamily="18" charset="0"/>
              <a:cs typeface="Times New Roman" pitchFamily="18" charset="0"/>
            </a:endParaRPr>
          </a:p>
        </p:txBody>
      </p:sp>
      <p:sp>
        <p:nvSpPr>
          <p:cNvPr id="4" name="Rectangle 3"/>
          <p:cNvSpPr/>
          <p:nvPr/>
        </p:nvSpPr>
        <p:spPr>
          <a:xfrm>
            <a:off x="219075" y="3789363"/>
            <a:ext cx="3600450" cy="27368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Ba mặt đều giáp biển, có diện tích rừng ngập mặn lớn, sông ngòi, hệ động thực vật đa dạng phong phú.</a:t>
            </a:r>
            <a:endParaRPr lang="vi-VN" sz="2800" dirty="0">
              <a:solidFill>
                <a:schemeClr val="tx1"/>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115888"/>
            <a:ext cx="4865687"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944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grpId="1" nodeType="click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ppt_x"/>
                                          </p:val>
                                        </p:tav>
                                      </p:tavLst>
                                    </p:anim>
                                    <p:anim calcmode="lin" valueType="num">
                                      <p:cBhvr additive="base">
                                        <p:cTn id="23" dur="500"/>
                                        <p:tgtEl>
                                          <p:spTgt spid="2"/>
                                        </p:tgtEl>
                                        <p:attrNameLst>
                                          <p:attrName>ppt_y</p:attrName>
                                        </p:attrNameLst>
                                      </p:cBhvr>
                                      <p:tavLst>
                                        <p:tav tm="0">
                                          <p:val>
                                            <p:strVal val="ppt_y"/>
                                          </p:val>
                                        </p:tav>
                                        <p:tav tm="100000">
                                          <p:val>
                                            <p:strVal val="1+ppt_h/2"/>
                                          </p:val>
                                        </p:tav>
                                      </p:tavLst>
                                    </p:anim>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099"/>
                                        </p:tgtEl>
                                        <p:attrNameLst>
                                          <p:attrName>style.visibility</p:attrName>
                                        </p:attrNameLst>
                                      </p:cBhvr>
                                      <p:to>
                                        <p:strVal val="visible"/>
                                      </p:to>
                                    </p:set>
                                    <p:anim calcmode="lin" valueType="num">
                                      <p:cBhvr additive="base">
                                        <p:cTn id="29" dur="500" fill="hold"/>
                                        <p:tgtEl>
                                          <p:spTgt spid="4099"/>
                                        </p:tgtEl>
                                        <p:attrNameLst>
                                          <p:attrName>ppt_x</p:attrName>
                                        </p:attrNameLst>
                                      </p:cBhvr>
                                      <p:tavLst>
                                        <p:tav tm="0">
                                          <p:val>
                                            <p:strVal val="#ppt_x"/>
                                          </p:val>
                                        </p:tav>
                                        <p:tav tm="100000">
                                          <p:val>
                                            <p:strVal val="#ppt_x"/>
                                          </p:val>
                                        </p:tav>
                                      </p:tavLst>
                                    </p:anim>
                                    <p:anim calcmode="lin" valueType="num">
                                      <p:cBhvr additive="base">
                                        <p:cTn id="30"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4" fill="hold" grpId="1" nodeType="clickEffect">
                                  <p:stCondLst>
                                    <p:cond delay="0"/>
                                  </p:stCondLst>
                                  <p:childTnLst>
                                    <p:anim calcmode="lin" valueType="num">
                                      <p:cBhvr additive="base">
                                        <p:cTn id="58" dur="500"/>
                                        <p:tgtEl>
                                          <p:spTgt spid="9"/>
                                        </p:tgtEl>
                                        <p:attrNameLst>
                                          <p:attrName>ppt_x</p:attrName>
                                        </p:attrNameLst>
                                      </p:cBhvr>
                                      <p:tavLst>
                                        <p:tav tm="0">
                                          <p:val>
                                            <p:strVal val="ppt_x"/>
                                          </p:val>
                                        </p:tav>
                                        <p:tav tm="100000">
                                          <p:val>
                                            <p:strVal val="ppt_x"/>
                                          </p:val>
                                        </p:tav>
                                      </p:tavLst>
                                    </p:anim>
                                    <p:anim calcmode="lin" valueType="num">
                                      <p:cBhvr additive="base">
                                        <p:cTn id="59" dur="500"/>
                                        <p:tgtEl>
                                          <p:spTgt spid="9"/>
                                        </p:tgtEl>
                                        <p:attrNameLst>
                                          <p:attrName>ppt_y</p:attrName>
                                        </p:attrNameLst>
                                      </p:cBhvr>
                                      <p:tavLst>
                                        <p:tav tm="0">
                                          <p:val>
                                            <p:strVal val="ppt_y"/>
                                          </p:val>
                                        </p:tav>
                                        <p:tav tm="100000">
                                          <p:val>
                                            <p:strVal val="1+ppt_h/2"/>
                                          </p:val>
                                        </p:tav>
                                      </p:tavLst>
                                    </p:anim>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6" grpId="0"/>
      <p:bldP spid="7" grpId="0"/>
      <p:bldP spid="8" grpId="0"/>
      <p:bldP spid="9" grpId="0" animBg="1"/>
      <p:bldP spid="9" grpId="1"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vi-VN" smtClean="0"/>
          </a:p>
        </p:txBody>
      </p:sp>
      <p:pic>
        <p:nvPicPr>
          <p:cNvPr id="317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 y="115888"/>
            <a:ext cx="9043988" cy="6626225"/>
          </a:xfrm>
        </p:spPr>
      </p:pic>
      <p:sp>
        <p:nvSpPr>
          <p:cNvPr id="5" name="Rectangle 4"/>
          <p:cNvSpPr/>
          <p:nvPr/>
        </p:nvSpPr>
        <p:spPr>
          <a:xfrm>
            <a:off x="1743346" y="260648"/>
            <a:ext cx="565731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Hướng dẫn về nhà</a:t>
            </a:r>
          </a:p>
        </p:txBody>
      </p:sp>
      <p:sp>
        <p:nvSpPr>
          <p:cNvPr id="6" name="Rectangle 5"/>
          <p:cNvSpPr/>
          <p:nvPr/>
        </p:nvSpPr>
        <p:spPr>
          <a:xfrm>
            <a:off x="562505" y="1844824"/>
            <a:ext cx="8366586" cy="1200329"/>
          </a:xfrm>
          <a:prstGeom prst="rect">
            <a:avLst/>
          </a:prstGeom>
          <a:noFill/>
        </p:spPr>
        <p:txBody>
          <a:bodyPr wrap="none">
            <a:spAutoFit/>
          </a:bodyPr>
          <a:lstStyle/>
          <a:p>
            <a:pPr algn="just">
              <a:defRPr/>
            </a:pPr>
            <a:r>
              <a:rPr lang="en-US" sz="36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1. Viết một đoạn văn trình bày cảm nhận </a:t>
            </a:r>
          </a:p>
          <a:p>
            <a:pPr algn="just">
              <a:defRPr/>
            </a:pPr>
            <a:r>
              <a:rPr lang="en-US" sz="36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của em về vùng đất Cà Mau.</a:t>
            </a:r>
          </a:p>
        </p:txBody>
      </p:sp>
      <p:sp>
        <p:nvSpPr>
          <p:cNvPr id="7" name="Rectangle 6"/>
          <p:cNvSpPr/>
          <p:nvPr/>
        </p:nvSpPr>
        <p:spPr>
          <a:xfrm>
            <a:off x="562505" y="3501008"/>
            <a:ext cx="8145218" cy="1200329"/>
          </a:xfrm>
          <a:prstGeom prst="rect">
            <a:avLst/>
          </a:prstGeom>
          <a:noFill/>
        </p:spPr>
        <p:txBody>
          <a:bodyPr>
            <a:spAutoFit/>
          </a:bodyPr>
          <a:lstStyle/>
          <a:p>
            <a:pPr algn="just">
              <a:defRPr/>
            </a:pPr>
            <a:r>
              <a:rPr lang="en-US" sz="36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 Sưu tầm những bài thơ, bài hát viết về Cà Mau.</a:t>
            </a:r>
          </a:p>
        </p:txBody>
      </p:sp>
      <p:sp>
        <p:nvSpPr>
          <p:cNvPr id="8" name="Rectangle 7"/>
          <p:cNvSpPr/>
          <p:nvPr/>
        </p:nvSpPr>
        <p:spPr>
          <a:xfrm>
            <a:off x="531238" y="5197502"/>
            <a:ext cx="8145218" cy="646331"/>
          </a:xfrm>
          <a:prstGeom prst="rect">
            <a:avLst/>
          </a:prstGeom>
          <a:noFill/>
        </p:spPr>
        <p:txBody>
          <a:bodyPr>
            <a:spAutoFit/>
          </a:bodyPr>
          <a:lstStyle/>
          <a:p>
            <a:pPr algn="just">
              <a:defRPr/>
            </a:pPr>
            <a:r>
              <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3. Soạn bài: “bức tranh của em gái tôi”.</a:t>
            </a:r>
          </a:p>
        </p:txBody>
      </p:sp>
    </p:spTree>
    <p:extLst>
      <p:ext uri="{BB962C8B-B14F-4D97-AF65-F5344CB8AC3E}">
        <p14:creationId xmlns:p14="http://schemas.microsoft.com/office/powerpoint/2010/main" val="1964998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vi-VN" smtClean="0"/>
          </a:p>
        </p:txBody>
      </p:sp>
      <p:sp>
        <p:nvSpPr>
          <p:cNvPr id="4" name="Rectangle 3"/>
          <p:cNvSpPr/>
          <p:nvPr/>
        </p:nvSpPr>
        <p:spPr>
          <a:xfrm>
            <a:off x="3851920" y="183316"/>
            <a:ext cx="1734769"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Bài mới</a:t>
            </a:r>
          </a:p>
        </p:txBody>
      </p:sp>
      <p:sp>
        <p:nvSpPr>
          <p:cNvPr id="3" name="Rectangle 2"/>
          <p:cNvSpPr/>
          <p:nvPr/>
        </p:nvSpPr>
        <p:spPr>
          <a:xfrm>
            <a:off x="495300" y="829647"/>
            <a:ext cx="8153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Video giới thiệu về Sông nước Cà Mau </a:t>
            </a:r>
            <a:endParaRPr lang="vi-VN" sz="2800" dirty="0">
              <a:latin typeface="Times New Roman" pitchFamily="18" charset="0"/>
              <a:cs typeface="Times New Roman" pitchFamily="18" charset="0"/>
            </a:endParaRPr>
          </a:p>
        </p:txBody>
      </p:sp>
      <p:pic>
        <p:nvPicPr>
          <p:cNvPr id="5" name="BAI CA DAT PHUONG NA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573" y="1772816"/>
            <a:ext cx="7800867" cy="4536504"/>
          </a:xfrm>
          <a:prstGeom prst="rect">
            <a:avLst/>
          </a:prstGeom>
        </p:spPr>
      </p:pic>
    </p:spTree>
    <p:extLst>
      <p:ext uri="{BB962C8B-B14F-4D97-AF65-F5344CB8AC3E}">
        <p14:creationId xmlns:p14="http://schemas.microsoft.com/office/powerpoint/2010/main" val="1387226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pPr eaLnBrk="1" hangingPunct="1"/>
            <a:endParaRPr lang="vi-VN"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vi-VN"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 y="12932"/>
            <a:ext cx="9143999" cy="6858000"/>
          </a:xfrm>
          <a:prstGeom prst="rect">
            <a:avLst/>
          </a:prstGeom>
          <a:ln>
            <a:noFill/>
          </a:ln>
          <a:effectLst>
            <a:softEdge rad="112500"/>
          </a:effectLst>
        </p:spPr>
      </p:pic>
      <p:sp>
        <p:nvSpPr>
          <p:cNvPr id="5" name="Rectangle 4"/>
          <p:cNvSpPr/>
          <p:nvPr/>
        </p:nvSpPr>
        <p:spPr>
          <a:xfrm>
            <a:off x="2195736" y="1340768"/>
            <a:ext cx="5001690" cy="646331"/>
          </a:xfrm>
          <a:prstGeom prst="rect">
            <a:avLst/>
          </a:prstGeom>
          <a:noFill/>
        </p:spPr>
        <p:txBody>
          <a:bodyPr wrap="none">
            <a:spAutoFit/>
          </a:bodyPr>
          <a:lstStyle/>
          <a:p>
            <a:pPr algn="ctr" fontAlgn="auto">
              <a:spcBef>
                <a:spcPts val="0"/>
              </a:spcBef>
              <a:spcAft>
                <a:spcPts val="0"/>
              </a:spcAft>
              <a:defRPr/>
            </a:pPr>
            <a:r>
              <a:rPr lang="en-US" sz="3600" b="1" dirty="0">
                <a:ln w="17780" cmpd="sng">
                  <a:solidFill>
                    <a:srgbClr val="FFFFFF"/>
                  </a:solidFill>
                  <a:prstDash val="solid"/>
                  <a:miter lim="800000"/>
                </a:ln>
                <a:solidFill>
                  <a:srgbClr val="002060"/>
                </a:solidFill>
                <a:effectLst>
                  <a:outerShdw blurRad="50800" algn="tl" rotWithShape="0">
                    <a:srgbClr val="000000"/>
                  </a:outerShdw>
                </a:effectLst>
                <a:latin typeface="Times New Roman" pitchFamily="18" charset="0"/>
                <a:cs typeface="Times New Roman" pitchFamily="18" charset="0"/>
              </a:rPr>
              <a:t>SÔNG NƯỚC CÀ MAU</a:t>
            </a:r>
          </a:p>
        </p:txBody>
      </p:sp>
      <p:sp>
        <p:nvSpPr>
          <p:cNvPr id="6" name="Rectangle 5"/>
          <p:cNvSpPr/>
          <p:nvPr/>
        </p:nvSpPr>
        <p:spPr>
          <a:xfrm>
            <a:off x="346390" y="1332057"/>
            <a:ext cx="1677062" cy="584775"/>
          </a:xfrm>
          <a:prstGeom prst="rect">
            <a:avLst/>
          </a:prstGeom>
          <a:noFill/>
        </p:spPr>
        <p:txBody>
          <a:bodyPr wrap="none">
            <a:spAutoFit/>
          </a:bodyPr>
          <a:lstStyle/>
          <a:p>
            <a:pPr algn="ctr" fontAlgn="auto">
              <a:spcBef>
                <a:spcPts val="0"/>
              </a:spcBef>
              <a:spcAft>
                <a:spcPts val="0"/>
              </a:spcAft>
              <a:defRPr/>
            </a:pPr>
            <a:r>
              <a:rPr lang="en-US" sz="3200"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Văn bản</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8" name="Rectangle 7"/>
          <p:cNvSpPr/>
          <p:nvPr/>
        </p:nvSpPr>
        <p:spPr>
          <a:xfrm>
            <a:off x="463324" y="755993"/>
            <a:ext cx="1943738" cy="584775"/>
          </a:xfrm>
          <a:prstGeom prst="rect">
            <a:avLst/>
          </a:prstGeom>
          <a:noFill/>
        </p:spPr>
        <p:txBody>
          <a:bodyPr wrap="none">
            <a:spAutoFit/>
          </a:bodyPr>
          <a:lstStyle/>
          <a:p>
            <a:pPr algn="ctr" fontAlgn="auto">
              <a:spcBef>
                <a:spcPts val="0"/>
              </a:spcBef>
              <a:spcAft>
                <a:spcPts val="0"/>
              </a:spcAft>
              <a:defRPr/>
            </a:pPr>
            <a:r>
              <a:rPr lang="en-US" sz="3200"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Tiết </a:t>
            </a:r>
            <a:r>
              <a:rPr lang="en-US" sz="3200" b="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77-78</a:t>
            </a: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9" name="Rectangle 8"/>
          <p:cNvSpPr/>
          <p:nvPr/>
        </p:nvSpPr>
        <p:spPr>
          <a:xfrm>
            <a:off x="5364088" y="2857525"/>
            <a:ext cx="1973617" cy="584775"/>
          </a:xfrm>
          <a:prstGeom prst="rect">
            <a:avLst/>
          </a:prstGeom>
          <a:noFill/>
        </p:spPr>
        <p:txBody>
          <a:bodyPr wrap="none">
            <a:spAutoFit/>
          </a:bodyPr>
          <a:lstStyle/>
          <a:p>
            <a:pPr algn="ctr" fontAlgn="auto">
              <a:spcBef>
                <a:spcPts val="0"/>
              </a:spcBef>
              <a:spcAft>
                <a:spcPts val="0"/>
              </a:spcAft>
              <a:defRPr/>
            </a:pPr>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Đoàn Giỏi</a:t>
            </a:r>
          </a:p>
        </p:txBody>
      </p:sp>
      <p:sp>
        <p:nvSpPr>
          <p:cNvPr id="10" name="Rectangle 9"/>
          <p:cNvSpPr/>
          <p:nvPr/>
        </p:nvSpPr>
        <p:spPr>
          <a:xfrm>
            <a:off x="1167535" y="2060848"/>
            <a:ext cx="6346033" cy="646331"/>
          </a:xfrm>
          <a:prstGeom prst="rect">
            <a:avLst/>
          </a:prstGeom>
          <a:noFill/>
        </p:spPr>
        <p:txBody>
          <a:bodyPr wrap="none">
            <a:spAutoFit/>
          </a:bodyPr>
          <a:lstStyle/>
          <a:p>
            <a:pPr algn="ctr" fontAlgn="auto">
              <a:spcBef>
                <a:spcPts val="0"/>
              </a:spcBef>
              <a:spcAft>
                <a:spcPts val="0"/>
              </a:spcAft>
              <a:defRPr/>
            </a:pPr>
            <a:r>
              <a:rPr lang="en-US" sz="3600" b="1" dirty="0">
                <a:ln w="17780" cmpd="sng">
                  <a:solidFill>
                    <a:srgbClr val="FFFFFF"/>
                  </a:solidFill>
                  <a:prstDash val="solid"/>
                  <a:miter lim="800000"/>
                </a:ln>
                <a:solidFill>
                  <a:srgbClr val="0070C0"/>
                </a:solidFill>
                <a:effectLst>
                  <a:outerShdw blurRad="50800" algn="tl" rotWithShape="0">
                    <a:srgbClr val="000000"/>
                  </a:outerShdw>
                </a:effectLst>
                <a:latin typeface="Times New Roman" pitchFamily="18" charset="0"/>
                <a:cs typeface="Times New Roman" pitchFamily="18" charset="0"/>
              </a:rPr>
              <a:t>(Trích: Đất rừng phương Nam)</a:t>
            </a:r>
          </a:p>
        </p:txBody>
      </p:sp>
    </p:spTree>
    <p:extLst>
      <p:ext uri="{BB962C8B-B14F-4D97-AF65-F5344CB8AC3E}">
        <p14:creationId xmlns:p14="http://schemas.microsoft.com/office/powerpoint/2010/main" val="2228914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0" y="391415"/>
            <a:ext cx="1980029"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1.Tác giả</a:t>
            </a:r>
          </a:p>
        </p:txBody>
      </p:sp>
      <p:pic>
        <p:nvPicPr>
          <p:cNvPr id="5" name="Picture 7"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052513"/>
            <a:ext cx="4800600"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4968875" y="1038225"/>
            <a:ext cx="4011613"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 </a:t>
            </a:r>
            <a:r>
              <a:rPr lang="en-US" sz="2600">
                <a:latin typeface="Times New Roman" pitchFamily="18" charset="0"/>
                <a:cs typeface="Times New Roman" pitchFamily="18" charset="0"/>
              </a:rPr>
              <a:t>Đoàn Giỏi (1925-1989), bút danh Nguyễn Hoài – Nguyễn Phú Lễ.</a:t>
            </a:r>
          </a:p>
          <a:p>
            <a:r>
              <a:rPr lang="en-US" sz="2600">
                <a:latin typeface="Times New Roman" pitchFamily="18" charset="0"/>
                <a:cs typeface="Times New Roman" pitchFamily="18" charset="0"/>
              </a:rPr>
              <a:t>- Quê ở Châu Thành, Tiền Giang.</a:t>
            </a:r>
          </a:p>
          <a:p>
            <a:r>
              <a:rPr lang="en-US" sz="2600">
                <a:latin typeface="Times New Roman" pitchFamily="18" charset="0"/>
                <a:cs typeface="Times New Roman" pitchFamily="18" charset="0"/>
              </a:rPr>
              <a:t>- Đề tài sáng tác: Viết về thiên nhiên, cuộc sống và con người Nam Bộ.</a:t>
            </a:r>
          </a:p>
          <a:p>
            <a:r>
              <a:rPr lang="en-US" sz="2600">
                <a:latin typeface="Times New Roman" pitchFamily="18" charset="0"/>
                <a:cs typeface="Times New Roman" pitchFamily="18" charset="0"/>
              </a:rPr>
              <a:t>- Những tác phẩm chính: Người Nam thà chết không hàng (1947); Kí (1948); Chiến sỹ Tháp Mười (1949); Cá bống mú (1956); Đất rừng Phương Nam (1957).</a:t>
            </a:r>
          </a:p>
        </p:txBody>
      </p:sp>
      <p:sp>
        <p:nvSpPr>
          <p:cNvPr id="7" name="Rectangle 6"/>
          <p:cNvSpPr/>
          <p:nvPr/>
        </p:nvSpPr>
        <p:spPr>
          <a:xfrm>
            <a:off x="2060782" y="69920"/>
            <a:ext cx="3690113" cy="646331"/>
          </a:xfrm>
          <a:prstGeom prst="rect">
            <a:avLst/>
          </a:prstGeom>
          <a:noFill/>
        </p:spPr>
        <p:txBody>
          <a:bodyPr wrap="none">
            <a:spAutoFit/>
          </a:bodyPr>
          <a:lstStyle/>
          <a:p>
            <a:pPr algn="ctr">
              <a:defRPr/>
            </a:pP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I. Tìm hiểu chung</a:t>
            </a:r>
          </a:p>
        </p:txBody>
      </p:sp>
      <p:sp>
        <p:nvSpPr>
          <p:cNvPr id="2" name="Cloud Callout 1"/>
          <p:cNvSpPr/>
          <p:nvPr/>
        </p:nvSpPr>
        <p:spPr>
          <a:xfrm>
            <a:off x="2268538" y="1060450"/>
            <a:ext cx="3598862" cy="3168650"/>
          </a:xfrm>
          <a:prstGeom prst="cloudCallout">
            <a:avLst>
              <a:gd name="adj1" fmla="val -74973"/>
              <a:gd name="adj2" fmla="val -510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Hãy giới  thiệu những hiểu biết của em về nhà văn Đoàn Giỏi?</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423685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grpId="1" nodeType="click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ppt_x"/>
                                          </p:val>
                                        </p:tav>
                                      </p:tavLst>
                                    </p:anim>
                                    <p:anim calcmode="lin" valueType="num">
                                      <p:cBhvr additive="base">
                                        <p:cTn id="23" dur="500"/>
                                        <p:tgtEl>
                                          <p:spTgt spid="2"/>
                                        </p:tgtEl>
                                        <p:attrNameLst>
                                          <p:attrName>ppt_y</p:attrName>
                                        </p:attrNameLst>
                                      </p:cBhvr>
                                      <p:tavLst>
                                        <p:tav tm="0">
                                          <p:val>
                                            <p:strVal val="ppt_y"/>
                                          </p:val>
                                        </p:tav>
                                        <p:tav tm="100000">
                                          <p:val>
                                            <p:strVal val="1+ppt_h/2"/>
                                          </p:val>
                                        </p:tav>
                                      </p:tavLst>
                                    </p:anim>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ĐOÀN GIỎI</a:t>
            </a:r>
            <a:endParaRPr lang="en-US" sz="24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163" descr="images597807_Doan-Gioi_giadinh"/>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638228" y="1600200"/>
            <a:ext cx="4326260" cy="442108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Résultat de recherche d'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600200"/>
            <a:ext cx="4266629" cy="4421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2" y="5340900"/>
            <a:ext cx="1080120" cy="155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300968" y="5113139"/>
            <a:ext cx="2002793" cy="13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20" y="-99392"/>
            <a:ext cx="3312368" cy="211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639459" y="-366651"/>
            <a:ext cx="2201785"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4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563" y="3933825"/>
            <a:ext cx="1752600" cy="2609850"/>
          </a:xfrm>
        </p:spPr>
      </p:pic>
      <p:pic>
        <p:nvPicPr>
          <p:cNvPr id="81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41438"/>
            <a:ext cx="17145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7563" y="133688"/>
            <a:ext cx="8641596" cy="1015663"/>
          </a:xfrm>
          <a:prstGeom prst="rect">
            <a:avLst/>
          </a:prstGeom>
          <a:noFill/>
        </p:spPr>
        <p:txBody>
          <a:bodyPr wrap="none">
            <a:spAutoFit/>
          </a:bodyPr>
          <a:lstStyle/>
          <a:p>
            <a:pPr algn="ctr">
              <a:defRPr/>
            </a:pPr>
            <a:r>
              <a:rPr lang="en-US" sz="30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2. </a:t>
            </a:r>
            <a:r>
              <a:rPr lang="en-US" sz="30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Tác</a:t>
            </a:r>
            <a:r>
              <a:rPr lang="en-US" sz="30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000" b="1" dirty="0" err="1"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phẩm</a:t>
            </a:r>
            <a:endParaRPr lang="en-US" sz="30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defRPr/>
            </a:pPr>
            <a:r>
              <a:rPr lang="en-US" sz="3000" b="1" dirty="0" err="1">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Xuất</a:t>
            </a:r>
            <a:r>
              <a:rPr lang="en-US" sz="30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000" b="1" dirty="0" err="1"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xứ</a:t>
            </a:r>
            <a:r>
              <a:rPr lang="en-US" sz="3000" b="1"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0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rPr>
              <a:t>đoạn trích, bối cảnh lịch sử trong tác phẩm</a:t>
            </a:r>
          </a:p>
        </p:txBody>
      </p:sp>
      <p:sp>
        <p:nvSpPr>
          <p:cNvPr id="7" name="Cloud Callout 6"/>
          <p:cNvSpPr/>
          <p:nvPr/>
        </p:nvSpPr>
        <p:spPr>
          <a:xfrm>
            <a:off x="2916238" y="1341438"/>
            <a:ext cx="3024187" cy="2592387"/>
          </a:xfrm>
          <a:prstGeom prst="cloudCallout">
            <a:avLst>
              <a:gd name="adj1" fmla="val -62765"/>
              <a:gd name="adj2" fmla="val 8865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Nêu xuất sứ của Văn bản “Sông nước Cà Mau”</a:t>
            </a:r>
            <a:endParaRPr lang="vi-VN" sz="2800" dirty="0">
              <a:latin typeface="Times New Roman" pitchFamily="18" charset="0"/>
              <a:cs typeface="Times New Roman" pitchFamily="18" charset="0"/>
            </a:endParaRPr>
          </a:p>
        </p:txBody>
      </p:sp>
      <p:sp>
        <p:nvSpPr>
          <p:cNvPr id="8" name="Rectangle 7"/>
          <p:cNvSpPr/>
          <p:nvPr/>
        </p:nvSpPr>
        <p:spPr>
          <a:xfrm>
            <a:off x="2411413" y="1484313"/>
            <a:ext cx="6337300" cy="1439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latin typeface="Times New Roman" pitchFamily="18" charset="0"/>
                <a:cs typeface="Times New Roman" pitchFamily="18" charset="0"/>
              </a:rPr>
              <a:t>- Bài văn  “Sông nước Cà Mau” được trích từ chương XVIII của truyện dài “Đất rừng phương Nam”</a:t>
            </a:r>
            <a:endParaRPr lang="vi-VN" sz="2800" dirty="0">
              <a:latin typeface="Times New Roman" pitchFamily="18" charset="0"/>
              <a:cs typeface="Times New Roman" pitchFamily="18" charset="0"/>
            </a:endParaRPr>
          </a:p>
        </p:txBody>
      </p:sp>
      <p:sp>
        <p:nvSpPr>
          <p:cNvPr id="9" name="Cloud Callout 8"/>
          <p:cNvSpPr/>
          <p:nvPr/>
        </p:nvSpPr>
        <p:spPr>
          <a:xfrm>
            <a:off x="2538413" y="1484313"/>
            <a:ext cx="3024187" cy="2736850"/>
          </a:xfrm>
          <a:prstGeom prst="cloudCallout">
            <a:avLst>
              <a:gd name="adj1" fmla="val -62765"/>
              <a:gd name="adj2" fmla="val 8865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Bối cảnh lịch sử trong câu truyện là thời kì nào?</a:t>
            </a:r>
            <a:endParaRPr lang="vi-VN" sz="2800" dirty="0">
              <a:latin typeface="Times New Roman" pitchFamily="18" charset="0"/>
              <a:cs typeface="Times New Roman" pitchFamily="18" charset="0"/>
            </a:endParaRPr>
          </a:p>
        </p:txBody>
      </p:sp>
      <p:sp>
        <p:nvSpPr>
          <p:cNvPr id="10" name="Rectangle 9"/>
          <p:cNvSpPr/>
          <p:nvPr/>
        </p:nvSpPr>
        <p:spPr>
          <a:xfrm>
            <a:off x="2393950" y="3021013"/>
            <a:ext cx="6335713" cy="14398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tx1"/>
                </a:solidFill>
                <a:latin typeface="Times New Roman" pitchFamily="18" charset="0"/>
                <a:cs typeface="Times New Roman" pitchFamily="18" charset="0"/>
              </a:rPr>
              <a:t>- Bối cảnh lịch sử: cuộc sống của người dân vùng Cà Mau  trong những năm đầu của cuộc kháng chiến chống Pháp (1930)</a:t>
            </a:r>
            <a:endParaRPr lang="vi-VN" sz="2800" dirty="0">
              <a:solidFill>
                <a:schemeClr val="tx1"/>
              </a:solidFill>
              <a:latin typeface="Times New Roman" pitchFamily="18" charset="0"/>
              <a:cs typeface="Times New Roman" pitchFamily="18" charset="0"/>
            </a:endParaRPr>
          </a:p>
        </p:txBody>
      </p:sp>
      <p:sp>
        <p:nvSpPr>
          <p:cNvPr id="11" name="Cloud Callout 10"/>
          <p:cNvSpPr/>
          <p:nvPr/>
        </p:nvSpPr>
        <p:spPr>
          <a:xfrm>
            <a:off x="4779963" y="4621213"/>
            <a:ext cx="3816350" cy="2205037"/>
          </a:xfrm>
          <a:prstGeom prst="cloudCallout">
            <a:avLst>
              <a:gd name="adj1" fmla="val -120447"/>
              <a:gd name="adj2" fmla="val -259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Em biết gì về tác phẩm Đất rừng phương Nam?</a:t>
            </a:r>
            <a:endParaRPr lang="vi-VN" sz="2800" dirty="0">
              <a:solidFill>
                <a:schemeClr val="tx1"/>
              </a:solidFill>
              <a:latin typeface="Times New Roman" pitchFamily="18" charset="0"/>
              <a:cs typeface="Times New Roman" pitchFamily="18" charset="0"/>
            </a:endParaRPr>
          </a:p>
        </p:txBody>
      </p:sp>
      <p:sp>
        <p:nvSpPr>
          <p:cNvPr id="12" name="Rectangle 11"/>
          <p:cNvSpPr/>
          <p:nvPr/>
        </p:nvSpPr>
        <p:spPr>
          <a:xfrm>
            <a:off x="2393950" y="4621213"/>
            <a:ext cx="6642100" cy="2205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latin typeface="Times New Roman" pitchFamily="18" charset="0"/>
                <a:cs typeface="Times New Roman" pitchFamily="18" charset="0"/>
              </a:rPr>
              <a:t>- </a:t>
            </a:r>
            <a:r>
              <a:rPr lang="en-US" sz="2600" dirty="0">
                <a:latin typeface="Times New Roman" pitchFamily="18" charset="0"/>
                <a:cs typeface="Times New Roman" pitchFamily="18" charset="0"/>
              </a:rPr>
              <a:t>Đất rừng phương Nam là truyện nổi tiếng nhất của Đoàn Giỏi, đã được dịch ra nhiều thứ tiếng (Anh, Pháp, Nga, Hoa…); truyện đã được chuyển thể thành phim, là phim VN đầu tiên được xuất khẩu qua </a:t>
            </a:r>
            <a:r>
              <a:rPr lang="en-US" sz="2600" dirty="0" err="1">
                <a:latin typeface="Times New Roman" pitchFamily="18" charset="0"/>
                <a:cs typeface="Times New Roman" pitchFamily="18" charset="0"/>
              </a:rPr>
              <a:t>Mỹ</a:t>
            </a:r>
            <a:r>
              <a:rPr lang="en-US" sz="2600" dirty="0">
                <a:latin typeface="Times New Roman" pitchFamily="18" charset="0"/>
                <a:cs typeface="Times New Roman" pitchFamily="18" charset="0"/>
              </a:rPr>
              <a:t> với phụ đề tiếng Anh.</a:t>
            </a:r>
            <a:endParaRPr lang="vi-VN" sz="2600" dirty="0">
              <a:latin typeface="Times New Roman" pitchFamily="18" charset="0"/>
              <a:cs typeface="Times New Roman" pitchFamily="18" charset="0"/>
            </a:endParaRPr>
          </a:p>
        </p:txBody>
      </p:sp>
    </p:spTree>
    <p:extLst>
      <p:ext uri="{BB962C8B-B14F-4D97-AF65-F5344CB8AC3E}">
        <p14:creationId xmlns:p14="http://schemas.microsoft.com/office/powerpoint/2010/main" val="3126784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1"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07949" y="1143000"/>
            <a:ext cx="2231677" cy="5256213"/>
          </a:xfrm>
        </p:spPr>
      </p:pic>
      <p:sp>
        <p:nvSpPr>
          <p:cNvPr id="4" name="Rectangle 3"/>
          <p:cNvSpPr/>
          <p:nvPr/>
        </p:nvSpPr>
        <p:spPr>
          <a:xfrm>
            <a:off x="84831" y="188640"/>
            <a:ext cx="8946295" cy="553998"/>
          </a:xfrm>
          <a:prstGeom prst="rect">
            <a:avLst/>
          </a:prstGeom>
          <a:noFill/>
        </p:spPr>
        <p:txBody>
          <a:bodyPr wrap="none">
            <a:spAutoFit/>
          </a:bodyPr>
          <a:lstStyle/>
          <a:p>
            <a:pPr algn="ctr">
              <a:defRPr/>
            </a:pPr>
            <a:r>
              <a:rPr lang="en-US" sz="3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Video giới thiệu về Tác </a:t>
            </a:r>
            <a:r>
              <a:rPr lang="en-US" sz="3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phẩm Đất Rừng phương Nam</a:t>
            </a:r>
            <a:endParaRPr lang="en-US" sz="3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3" name="TRAILER ĐẤT PHƯƠNG NAM - Segment1(00_00_00.000-00_01_06.760)(1) - Segment1(00_00_11.288-00_00_49.54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3728" y="1162891"/>
            <a:ext cx="7848872" cy="4572000"/>
          </a:xfrm>
          <a:prstGeom prst="rect">
            <a:avLst/>
          </a:prstGeom>
        </p:spPr>
      </p:pic>
    </p:spTree>
    <p:extLst>
      <p:ext uri="{BB962C8B-B14F-4D97-AF65-F5344CB8AC3E}">
        <p14:creationId xmlns:p14="http://schemas.microsoft.com/office/powerpoint/2010/main" val="1351927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3269&quot;&gt;&lt;/object&gt;&lt;object type=&quot;2&quot; unique_id=&quot;13270&quot;&gt;&lt;object type=&quot;3&quot; unique_id=&quot;13271&quot;&gt;&lt;property id=&quot;20148&quot; value=&quot;5&quot;/&gt;&lt;property id=&quot;20300&quot; value=&quot;Slide 1&quot;/&gt;&lt;property id=&quot;20307&quot; value=&quot;257&quot;/&gt;&lt;/object&gt;&lt;object type=&quot;3&quot; unique_id=&quot;13272&quot;&gt;&lt;property id=&quot;20148&quot; value=&quot;5&quot;/&gt;&lt;property id=&quot;20300&quot; value=&quot;Slide 2&quot;/&gt;&lt;property id=&quot;20307&quot; value=&quot;258&quot;/&gt;&lt;/object&gt;&lt;object type=&quot;3&quot; unique_id=&quot;13273&quot;&gt;&lt;property id=&quot;20148&quot; value=&quot;5&quot;/&gt;&lt;property id=&quot;20300&quot; value=&quot;Slide 3&quot;/&gt;&lt;property id=&quot;20307&quot; value=&quot;259&quot;/&gt;&lt;/object&gt;&lt;object type=&quot;3&quot; unique_id=&quot;13274&quot;&gt;&lt;property id=&quot;20148&quot; value=&quot;5&quot;/&gt;&lt;property id=&quot;20300&quot; value=&quot;Slide 4&quot;/&gt;&lt;property id=&quot;20307&quot; value=&quot;260&quot;/&gt;&lt;/object&gt;&lt;object type=&quot;3&quot; unique_id=&quot;13275&quot;&gt;&lt;property id=&quot;20148&quot; value=&quot;5&quot;/&gt;&lt;property id=&quot;20300&quot; value=&quot;Slide 5&quot;/&gt;&lt;property id=&quot;20307&quot; value=&quot;261&quot;/&gt;&lt;/object&gt;&lt;object type=&quot;3&quot; unique_id=&quot;13276&quot;&gt;&lt;property id=&quot;20148&quot; value=&quot;5&quot;/&gt;&lt;property id=&quot;20300&quot; value=&quot;Slide 6&quot;/&gt;&lt;property id=&quot;20307&quot; value=&quot;262&quot;/&gt;&lt;/object&gt;&lt;object type=&quot;3&quot; unique_id=&quot;13277&quot;&gt;&lt;property id=&quot;20148&quot; value=&quot;5&quot;/&gt;&lt;property id=&quot;20300&quot; value=&quot;Slide 7&quot;/&gt;&lt;property id=&quot;20307&quot; value=&quot;263&quot;/&gt;&lt;/object&gt;&lt;object type=&quot;3&quot; unique_id=&quot;13278&quot;&gt;&lt;property id=&quot;20148&quot; value=&quot;5&quot;/&gt;&lt;property id=&quot;20300&quot; value=&quot;Slide 8&quot;/&gt;&lt;property id=&quot;20307&quot; value=&quot;264&quot;/&gt;&lt;/object&gt;&lt;object type=&quot;3&quot; unique_id=&quot;13279&quot;&gt;&lt;property id=&quot;20148&quot; value=&quot;5&quot;/&gt;&lt;property id=&quot;20300&quot; value=&quot;Slide 9&quot;/&gt;&lt;property id=&quot;20307&quot; value=&quot;265&quot;/&gt;&lt;/object&gt;&lt;object type=&quot;3&quot; unique_id=&quot;13280&quot;&gt;&lt;property id=&quot;20148&quot; value=&quot;5&quot;/&gt;&lt;property id=&quot;20300&quot; value=&quot;Slide 10&quot;/&gt;&lt;property id=&quot;20307&quot; value=&quot;266&quot;/&gt;&lt;/object&gt;&lt;object type=&quot;3&quot; unique_id=&quot;13281&quot;&gt;&lt;property id=&quot;20148&quot; value=&quot;5&quot;/&gt;&lt;property id=&quot;20300&quot; value=&quot;Slide 11&quot;/&gt;&lt;property id=&quot;20307&quot; value=&quot;267&quot;/&gt;&lt;/object&gt;&lt;object type=&quot;3&quot; unique_id=&quot;13282&quot;&gt;&lt;property id=&quot;20148&quot; value=&quot;5&quot;/&gt;&lt;property id=&quot;20300&quot; value=&quot;Slide 12&quot;/&gt;&lt;property id=&quot;20307&quot; value=&quot;268&quot;/&gt;&lt;/object&gt;&lt;object type=&quot;3&quot; unique_id=&quot;13283&quot;&gt;&lt;property id=&quot;20148&quot; value=&quot;5&quot;/&gt;&lt;property id=&quot;20300&quot; value=&quot;Slide 13&quot;/&gt;&lt;property id=&quot;20307&quot; value=&quot;269&quot;/&gt;&lt;/object&gt;&lt;object type=&quot;3&quot; unique_id=&quot;13284&quot;&gt;&lt;property id=&quot;20148&quot; value=&quot;5&quot;/&gt;&lt;property id=&quot;20300&quot; value=&quot;Slide 14&quot;/&gt;&lt;property id=&quot;20307&quot; value=&quot;270&quot;/&gt;&lt;/object&gt;&lt;object type=&quot;3&quot; unique_id=&quot;13285&quot;&gt;&lt;property id=&quot;20148&quot; value=&quot;5&quot;/&gt;&lt;property id=&quot;20300&quot; value=&quot;Slide 15&quot;/&gt;&lt;property id=&quot;20307&quot; value=&quot;271&quot;/&gt;&lt;/object&gt;&lt;object type=&quot;3&quot; unique_id=&quot;13286&quot;&gt;&lt;property id=&quot;20148&quot; value=&quot;5&quot;/&gt;&lt;property id=&quot;20300&quot; value=&quot;Slide 16&quot;/&gt;&lt;property id=&quot;20307&quot; value=&quot;272&quot;/&gt;&lt;/object&gt;&lt;object type=&quot;3&quot; unique_id=&quot;13287&quot;&gt;&lt;property id=&quot;20148&quot; value=&quot;5&quot;/&gt;&lt;property id=&quot;20300&quot; value=&quot;Slide 17&quot;/&gt;&lt;property id=&quot;20307&quot; value=&quot;273&quot;/&gt;&lt;/object&gt;&lt;object type=&quot;3&quot; unique_id=&quot;13289&quot;&gt;&lt;property id=&quot;20148&quot; value=&quot;5&quot;/&gt;&lt;property id=&quot;20300&quot; value=&quot;Slide 18&quot;/&gt;&lt;property id=&quot;20307&quot; value=&quot;275&quot;/&gt;&lt;/object&gt;&lt;object type=&quot;3&quot; unique_id=&quot;13290&quot;&gt;&lt;property id=&quot;20148&quot; value=&quot;5&quot;/&gt;&lt;property id=&quot;20300&quot; value=&quot;Slide 19&quot;/&gt;&lt;property id=&quot;20307&quot; value=&quot;276&quot;/&gt;&lt;/object&gt;&lt;object type=&quot;3&quot; unique_id=&quot;13291&quot;&gt;&lt;property id=&quot;20148&quot; value=&quot;5&quot;/&gt;&lt;property id=&quot;20300&quot; value=&quot;Slide 20&quot;/&gt;&lt;property id=&quot;20307&quot; value=&quot;277&quot;/&gt;&lt;/object&gt;&lt;object type=&quot;3&quot; unique_id=&quot;13292&quot;&gt;&lt;property id=&quot;20148&quot; value=&quot;5&quot;/&gt;&lt;property id=&quot;20300&quot; value=&quot;Slide 21&quot;/&gt;&lt;property id=&quot;20307&quot; value=&quot;278&quot;/&gt;&lt;/object&gt;&lt;object type=&quot;3&quot; unique_id=&quot;13293&quot;&gt;&lt;property id=&quot;20148&quot; value=&quot;5&quot;/&gt;&lt;property id=&quot;20300&quot; value=&quot;Slide 22&quot;/&gt;&lt;property id=&quot;20307&quot; value=&quot;279&quot;/&gt;&lt;/object&gt;&lt;object type=&quot;3&quot; unique_id=&quot;13294&quot;&gt;&lt;property id=&quot;20148&quot; value=&quot;5&quot;/&gt;&lt;property id=&quot;20300&quot; value=&quot;Slide 23&quot;/&gt;&lt;property id=&quot;20307&quot; value=&quot;280&quot;/&gt;&lt;/object&gt;&lt;object type=&quot;3&quot; unique_id=&quot;13295&quot;&gt;&lt;property id=&quot;20148&quot; value=&quot;5&quot;/&gt;&lt;property id=&quot;20300&quot; value=&quot;Slide 24&quot;/&gt;&lt;property id=&quot;20307&quot; value=&quot;281&quot;/&gt;&lt;/object&gt;&lt;object type=&quot;3&quot; unique_id=&quot;13296&quot;&gt;&lt;property id=&quot;20148&quot; value=&quot;5&quot;/&gt;&lt;property id=&quot;20300&quot; value=&quot;Slide 25&quot;/&gt;&lt;property id=&quot;20307&quot; value=&quot;282&quot;/&gt;&lt;/object&gt;&lt;object type=&quot;3&quot; unique_id=&quot;13297&quot;&gt;&lt;property id=&quot;20148&quot; value=&quot;5&quot;/&gt;&lt;property id=&quot;20300&quot; value=&quot;Slide 26&quot;/&gt;&lt;property id=&quot;20307&quot; value=&quot;283&quot;/&gt;&lt;/object&gt;&lt;object type=&quot;3&quot; unique_id=&quot;13298&quot;&gt;&lt;property id=&quot;20148&quot; value=&quot;5&quot;/&gt;&lt;property id=&quot;20300&quot; value=&quot;Slide 27 - &amp;quot;Video Thư giãn và cảm nhận!&amp;quot;&quot;/&gt;&lt;property id=&quot;20307&quot; value=&quot;284&quot;/&gt;&lt;/object&gt;&lt;object type=&quot;3&quot; unique_id=&quot;13299&quot;&gt;&lt;property id=&quot;20148&quot; value=&quot;5&quot;/&gt;&lt;property id=&quot;20300&quot; value=&quot;Slide 28&quot;/&gt;&lt;property id=&quot;20307&quot; value=&quot;285&quot;/&gt;&lt;/object&gt;&lt;object type=&quot;3&quot; unique_id=&quot;13300&quot;&gt;&lt;property id=&quot;20148&quot; value=&quot;5&quot;/&gt;&lt;property id=&quot;20300&quot; value=&quot;Slide 29&quot;/&gt;&lt;property id=&quot;20307&quot; value=&quot;286&quot;/&gt;&lt;/object&gt;&lt;object type=&quot;3&quot; unique_id=&quot;13301&quot;&gt;&lt;property id=&quot;20148&quot; value=&quot;5&quot;/&gt;&lt;property id=&quot;20300&quot; value=&quot;Slide 30&quot;/&gt;&lt;property id=&quot;20307&quot; value=&quot;28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vi-V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vi-VN" sz="18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3126</Words>
  <Application>Microsoft Office PowerPoint</Application>
  <PresentationFormat>On-screen Show (4:3)</PresentationFormat>
  <Paragraphs>259</Paragraphs>
  <Slides>30</Slides>
  <Notes>1</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Symbol</vt:lpstr>
      <vt:lpstr>Times New Roman</vt:lpstr>
      <vt:lpstr>Wingdings</vt:lpstr>
      <vt:lpstr>Office Theme</vt:lpstr>
      <vt:lpstr>Watermark</vt:lpstr>
      <vt:lpstr>PowerPoint Presentation</vt:lpstr>
      <vt:lpstr>PowerPoint Presentation</vt:lpstr>
      <vt:lpstr>PowerPoint Presentation</vt:lpstr>
      <vt:lpstr>PowerPoint Presentation</vt:lpstr>
      <vt:lpstr>PowerPoint Presentation</vt:lpstr>
      <vt:lpstr>PowerPoint Presentation</vt:lpstr>
      <vt:lpstr>ĐOÀN GIỎI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11</cp:revision>
  <dcterms:created xsi:type="dcterms:W3CDTF">2016-11-25T13:26:54Z</dcterms:created>
  <dcterms:modified xsi:type="dcterms:W3CDTF">2020-01-04T09:49:41Z</dcterms:modified>
</cp:coreProperties>
</file>