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78D766-8FC6-4427-A757-8FA2E2C60B8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8628F6-48C5-40D8-AC7B-CE81686B066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emf"/><Relationship Id="rId9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41625" y="446087"/>
            <a:ext cx="371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KIỂM TRA BÀI CŨ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1292224"/>
            <a:ext cx="85344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nghiã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luỹ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thừa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nhiên</a:t>
            </a:r>
            <a:r>
              <a:rPr lang="en-US" sz="32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Phát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biểu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tắc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</a:rPr>
              <a:t>, chia </a:t>
            </a:r>
            <a:r>
              <a:rPr lang="en-US" sz="3200" dirty="0" err="1">
                <a:latin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luỹ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thừa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cùng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cơ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?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35424"/>
            <a:ext cx="2057400" cy="9540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00FF"/>
                </a:solidFill>
              </a14:hiddenFill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121024"/>
            <a:ext cx="79962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indent="457200" algn="just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a: </a:t>
            </a:r>
            <a:endParaRPr lang="en-US" sz="2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5345112"/>
            <a:ext cx="85264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indent="457200" algn="just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m+n</a:t>
            </a:r>
            <a:endParaRPr lang="en-US" sz="3200" dirty="0">
              <a:solidFill>
                <a:srgbClr val="0000FF"/>
              </a:solidFill>
              <a:latin typeface="Times New Roman" pitchFamily="18" charset="0"/>
            </a:endParaRPr>
          </a:p>
          <a:p>
            <a:pPr indent="457200" algn="just" eaLnBrk="0" hangingPunct="0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m-n</a:t>
            </a:r>
            <a:r>
              <a:rPr lang="en-US" sz="3200" dirty="0">
                <a:latin typeface="Arial" charset="0"/>
                <a:cs typeface="Times New Roman" pitchFamily="18" charset="0"/>
              </a:rPr>
              <a:t>	 </a:t>
            </a:r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887412" y="781844"/>
            <a:ext cx="891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Điền dấu “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” vào ô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đúng, sai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thích hợp.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lại các câu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nếu có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24762" y="155070"/>
            <a:ext cx="266700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34: (SGK/22) </a:t>
            </a:r>
          </a:p>
        </p:txBody>
      </p:sp>
      <p:pic>
        <p:nvPicPr>
          <p:cNvPr id="2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62" y="1079500"/>
            <a:ext cx="8991600" cy="545623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2" y="2001044"/>
            <a:ext cx="22320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2610644"/>
            <a:ext cx="27765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" y="3372644"/>
            <a:ext cx="27209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" y="3886994"/>
            <a:ext cx="232251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4809332"/>
            <a:ext cx="36464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646612" y="1772444"/>
            <a:ext cx="538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2001044"/>
            <a:ext cx="28829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Picture 3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3448844"/>
            <a:ext cx="35560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3906044"/>
            <a:ext cx="315753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968750" y="2597944"/>
            <a:ext cx="461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968750" y="4871244"/>
            <a:ext cx="461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654550" y="3144044"/>
            <a:ext cx="538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672012" y="3906044"/>
            <a:ext cx="538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48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9" grpId="0"/>
      <p:bldP spid="50" grpId="0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321252"/>
            <a:ext cx="2667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36: (SGK/22) </a:t>
            </a:r>
          </a:p>
        </p:txBody>
      </p:sp>
      <p:sp>
        <p:nvSpPr>
          <p:cNvPr id="3" name="TextBox 46"/>
          <p:cNvSpPr txBox="1">
            <a:spLocks noChangeArrowheads="1"/>
          </p:cNvSpPr>
          <p:nvPr/>
        </p:nvSpPr>
        <p:spPr bwMode="auto">
          <a:xfrm>
            <a:off x="2819400" y="1925917"/>
            <a:ext cx="1371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81000" y="930852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ViÕt</a:t>
            </a:r>
            <a:r>
              <a:rPr lang="en-US" sz="2400" dirty="0"/>
              <a:t> </a:t>
            </a:r>
            <a:r>
              <a:rPr lang="en-US" sz="2400" dirty="0" err="1"/>
              <a:t>c¸c</a:t>
            </a:r>
            <a:r>
              <a:rPr lang="en-US" sz="2400" dirty="0"/>
              <a:t> </a:t>
            </a:r>
            <a:r>
              <a:rPr lang="en-US" sz="2400" dirty="0" err="1"/>
              <a:t>biÓu</a:t>
            </a:r>
            <a:r>
              <a:rPr lang="en-US" sz="2400" dirty="0"/>
              <a:t> </a:t>
            </a:r>
            <a:r>
              <a:rPr lang="en-US" sz="2400" dirty="0" err="1"/>
              <a:t>thøc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i="1" dirty="0"/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/>
              <a:t> </a:t>
            </a:r>
            <a:r>
              <a:rPr lang="en-US" sz="2400" b="1" dirty="0"/>
              <a:t>d¹ng </a:t>
            </a:r>
            <a:r>
              <a:rPr lang="vi-VN" sz="2400" b="1" dirty="0"/>
              <a:t>luü thõa</a:t>
            </a:r>
            <a:r>
              <a:rPr lang="en-US" sz="2400" b="1" dirty="0"/>
              <a:t> </a:t>
            </a:r>
            <a:r>
              <a:rPr lang="en-US" sz="2400" b="1" dirty="0" err="1"/>
              <a:t>cña</a:t>
            </a:r>
            <a:r>
              <a:rPr lang="en-US" sz="2400" b="1" dirty="0"/>
              <a:t>  </a:t>
            </a:r>
            <a:r>
              <a:rPr lang="en-US" sz="2400" b="1" dirty="0" err="1"/>
              <a:t>mét</a:t>
            </a:r>
            <a:r>
              <a:rPr lang="en-US" sz="2400" b="1" dirty="0"/>
              <a:t> </a:t>
            </a:r>
            <a:r>
              <a:rPr lang="en-US" sz="2400" b="1" dirty="0" err="1"/>
              <a:t>sè</a:t>
            </a:r>
            <a:r>
              <a:rPr lang="en-US" sz="2400" b="1" dirty="0"/>
              <a:t> </a:t>
            </a:r>
            <a:r>
              <a:rPr lang="en-US" sz="2400" b="1" dirty="0" err="1" smtClean="0"/>
              <a:t>hữu</a:t>
            </a:r>
            <a:r>
              <a:rPr lang="en-US" sz="2400" b="1" dirty="0" smtClean="0"/>
              <a:t> </a:t>
            </a:r>
            <a:r>
              <a:rPr lang="pt-BR" sz="2400" b="1" dirty="0"/>
              <a:t>tØ</a:t>
            </a:r>
            <a:r>
              <a:rPr lang="pt-BR" sz="2400" dirty="0"/>
              <a:t> </a:t>
            </a:r>
            <a:endParaRPr lang="vi-VN" sz="2400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09600" y="1464252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400" b="1"/>
              <a:t>c)  </a:t>
            </a:r>
            <a:r>
              <a:rPr lang="en-US" sz="2400" b="1"/>
              <a:t>2</a:t>
            </a:r>
            <a:r>
              <a:rPr lang="de-DE" sz="2400" b="1"/>
              <a:t>5</a:t>
            </a:r>
            <a:r>
              <a:rPr lang="vi-VN" sz="2400" b="1" baseline="30000">
                <a:latin typeface="Arial" charset="0"/>
              </a:rPr>
              <a:t>4</a:t>
            </a:r>
            <a:r>
              <a:rPr lang="de-DE" sz="2400" b="1"/>
              <a:t> . 2</a:t>
            </a:r>
            <a:r>
              <a:rPr lang="vi-VN" sz="2400" b="1" baseline="30000">
                <a:latin typeface="Arial" charset="0"/>
              </a:rPr>
              <a:t>8</a:t>
            </a:r>
            <a:endParaRPr lang="vi-VN" sz="2400">
              <a:latin typeface="Arial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352800" y="1464252"/>
            <a:ext cx="243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/>
              <a:t>e)    27</a:t>
            </a:r>
            <a:r>
              <a:rPr lang="en-US" sz="2400" b="1" baseline="30000" dirty="0"/>
              <a:t>2</a:t>
            </a:r>
            <a:r>
              <a:rPr lang="en-US" sz="2400" b="1" dirty="0"/>
              <a:t>  : 25</a:t>
            </a:r>
            <a:r>
              <a:rPr lang="en-US" sz="2400" b="1" baseline="30000" dirty="0"/>
              <a:t>3</a:t>
            </a:r>
            <a:endParaRPr lang="vi-VN" sz="2400" dirty="0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09600" y="2591377"/>
            <a:ext cx="617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/>
              <a:t>c) </a:t>
            </a:r>
            <a:r>
              <a:rPr lang="vi-VN" sz="2400" b="1" dirty="0"/>
              <a:t>2</a:t>
            </a:r>
            <a:r>
              <a:rPr lang="en-US" sz="2400" b="1" dirty="0"/>
              <a:t>5</a:t>
            </a:r>
            <a:r>
              <a:rPr lang="en-US" sz="2400" b="1" baseline="30000" dirty="0"/>
              <a:t>4</a:t>
            </a:r>
            <a:r>
              <a:rPr lang="en-US" sz="2400" b="1" dirty="0"/>
              <a:t> . 2</a:t>
            </a:r>
            <a:r>
              <a:rPr lang="en-US" sz="2400" b="1" baseline="30000" dirty="0"/>
              <a:t>8</a:t>
            </a:r>
            <a:r>
              <a:rPr lang="en-US" sz="2400" b="1" dirty="0"/>
              <a:t> =(5 </a:t>
            </a:r>
            <a:r>
              <a:rPr lang="en-US" sz="2400" b="1" baseline="30000" dirty="0"/>
              <a:t>2</a:t>
            </a:r>
            <a:r>
              <a:rPr lang="en-US" sz="2400" b="1" dirty="0"/>
              <a:t>)</a:t>
            </a:r>
            <a:r>
              <a:rPr lang="en-US" sz="2400" b="1" baseline="30000" dirty="0"/>
              <a:t>4</a:t>
            </a:r>
            <a:r>
              <a:rPr lang="en-US" sz="2400" b="1" dirty="0"/>
              <a:t> . 2</a:t>
            </a:r>
            <a:r>
              <a:rPr lang="en-US" sz="2400" b="1" baseline="30000" dirty="0"/>
              <a:t>8</a:t>
            </a:r>
            <a:r>
              <a:rPr lang="en-US" sz="2400" b="1" dirty="0"/>
              <a:t> =5</a:t>
            </a:r>
            <a:r>
              <a:rPr lang="en-US" sz="2400" b="1" baseline="30000" dirty="0"/>
              <a:t>8</a:t>
            </a:r>
            <a:r>
              <a:rPr lang="en-US" sz="2400" b="1" dirty="0"/>
              <a:t>. 2</a:t>
            </a:r>
            <a:r>
              <a:rPr lang="en-US" sz="2400" b="1" baseline="30000" dirty="0"/>
              <a:t>8</a:t>
            </a:r>
            <a:r>
              <a:rPr lang="en-US" sz="2400" b="1" dirty="0"/>
              <a:t> =(5.2)</a:t>
            </a:r>
            <a:r>
              <a:rPr lang="en-US" sz="2400" b="1" baseline="30000" dirty="0"/>
              <a:t>8</a:t>
            </a:r>
            <a:r>
              <a:rPr lang="en-US" sz="2400" b="1" dirty="0"/>
              <a:t> =10</a:t>
            </a:r>
            <a:r>
              <a:rPr lang="en-US" sz="2400" b="1" baseline="30000" dirty="0"/>
              <a:t>8</a:t>
            </a:r>
            <a:endParaRPr lang="vi-VN" sz="2400" b="1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18705" y="3156539"/>
            <a:ext cx="6019800" cy="866777"/>
            <a:chOff x="1056" y="3118"/>
            <a:chExt cx="3792" cy="546"/>
          </a:xfrm>
        </p:grpSpPr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1056" y="3245"/>
              <a:ext cx="37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9pPr>
            </a:lstStyle>
            <a:p>
              <a:r>
                <a:rPr lang="en-US" sz="2400" b="1" dirty="0"/>
                <a:t>e)  27</a:t>
              </a:r>
              <a:r>
                <a:rPr lang="en-US" sz="2400" b="1" baseline="30000" dirty="0"/>
                <a:t>2</a:t>
              </a:r>
              <a:r>
                <a:rPr lang="en-US" sz="2400" b="1" dirty="0"/>
                <a:t> : 25 </a:t>
              </a:r>
              <a:r>
                <a:rPr lang="en-US" sz="2400" b="1" baseline="30000" dirty="0"/>
                <a:t>3</a:t>
              </a:r>
              <a:r>
                <a:rPr lang="en-US" sz="2400" b="1" dirty="0"/>
                <a:t>  = (3 </a:t>
              </a:r>
              <a:r>
                <a:rPr lang="en-US" sz="2400" b="1" baseline="30000" dirty="0"/>
                <a:t>3</a:t>
              </a:r>
              <a:r>
                <a:rPr lang="en-US" sz="2400" b="1" dirty="0"/>
                <a:t>)</a:t>
              </a:r>
              <a:r>
                <a:rPr lang="en-US" sz="2400" b="1" baseline="30000" dirty="0"/>
                <a:t>2</a:t>
              </a:r>
              <a:r>
                <a:rPr lang="en-US" sz="2400" b="1" dirty="0"/>
                <a:t>  : (5 </a:t>
              </a:r>
              <a:r>
                <a:rPr lang="en-US" sz="2400" b="1" baseline="30000" dirty="0"/>
                <a:t>2</a:t>
              </a:r>
              <a:r>
                <a:rPr lang="en-US" sz="2400" b="1" dirty="0"/>
                <a:t>)</a:t>
              </a:r>
              <a:r>
                <a:rPr lang="en-US" sz="2400" b="1" baseline="30000" dirty="0"/>
                <a:t>3</a:t>
              </a:r>
              <a:r>
                <a:rPr lang="en-US" sz="2400" b="1" dirty="0"/>
                <a:t> = 3</a:t>
              </a:r>
              <a:r>
                <a:rPr lang="en-US" sz="2400" b="1" baseline="30000" dirty="0"/>
                <a:t>6</a:t>
              </a:r>
              <a:r>
                <a:rPr lang="en-US" sz="2400" b="1" dirty="0"/>
                <a:t> : 5</a:t>
              </a:r>
              <a:r>
                <a:rPr lang="en-US" sz="2400" b="1" baseline="30000" dirty="0"/>
                <a:t>6</a:t>
              </a:r>
              <a:r>
                <a:rPr lang="en-US" sz="2400" b="1" dirty="0"/>
                <a:t> =</a:t>
              </a:r>
              <a:r>
                <a:rPr lang="vi-VN" sz="2400" b="1" dirty="0">
                  <a:latin typeface="Arial" charset="0"/>
                </a:rPr>
                <a:t> </a:t>
              </a:r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7" y="3118"/>
              <a:ext cx="384" cy="54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87508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181100" y="380999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400" b="1">
                <a:solidFill>
                  <a:srgbClr val="FB4513"/>
                </a:solidFill>
                <a:latin typeface=".VnTimeH" pitchFamily="34" charset="0"/>
              </a:rPr>
              <a:t>Ghi nhí</a:t>
            </a:r>
            <a:r>
              <a:rPr lang="vi-VN" sz="2400" b="1" i="1">
                <a:solidFill>
                  <a:srgbClr val="FB4513"/>
                </a:solidFill>
                <a:latin typeface=".VnTimeH" pitchFamily="34" charset="0"/>
              </a:rPr>
              <a:t>:</a:t>
            </a:r>
            <a:r>
              <a:rPr lang="vi-VN" sz="2400">
                <a:solidFill>
                  <a:srgbClr val="FB4513"/>
                </a:solidFill>
                <a:latin typeface=".VnTimeH" pitchFamily="34" charset="0"/>
              </a:rPr>
              <a:t> 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866900" y="1281114"/>
            <a:ext cx="5448300" cy="1258890"/>
            <a:chOff x="2304" y="885"/>
            <a:chExt cx="2740" cy="793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304" y="894"/>
              <a:ext cx="1008" cy="52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rgbClr val="CCEC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9pPr>
            </a:lstStyle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 x</a:t>
              </a:r>
              <a:r>
                <a:rPr lang="en-US" sz="2400" b="1" baseline="3000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 = x.x…x  </a:t>
              </a:r>
              <a:r>
                <a:rPr lang="en-US" sz="2400" b="1" baseline="3000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2598" y="885"/>
              <a:ext cx="2446" cy="793"/>
              <a:chOff x="1104" y="918"/>
              <a:chExt cx="2446" cy="793"/>
            </a:xfrm>
          </p:grpSpPr>
          <p:sp>
            <p:nvSpPr>
              <p:cNvPr id="20" name="AutoShape 8"/>
              <p:cNvSpPr>
                <a:spLocks/>
              </p:cNvSpPr>
              <p:nvPr/>
            </p:nvSpPr>
            <p:spPr bwMode="auto">
              <a:xfrm rot="-5400000">
                <a:off x="1394" y="994"/>
                <a:ext cx="48" cy="399"/>
              </a:xfrm>
              <a:prstGeom prst="leftBrace">
                <a:avLst>
                  <a:gd name="adj1" fmla="val 15212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.VnTime" pitchFamily="34" charset="0"/>
                    <a:ea typeface="+mn-ea"/>
                    <a:cs typeface="Arial" charset="0"/>
                  </a:defRPr>
                </a:lvl9pPr>
              </a:lstStyle>
              <a:p>
                <a:endParaRPr lang="vi-VN" sz="2400">
                  <a:latin typeface="Arial" charset="0"/>
                </a:endParaRPr>
              </a:p>
            </p:txBody>
          </p:sp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1104" y="918"/>
                <a:ext cx="2446" cy="793"/>
                <a:chOff x="864" y="738"/>
                <a:chExt cx="2446" cy="793"/>
              </a:xfrm>
            </p:grpSpPr>
            <p:pic>
              <p:nvPicPr>
                <p:cNvPr id="22" name="Picture 2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16" y="738"/>
                  <a:ext cx="1394" cy="240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rgbClr val="CCEC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64" y="1008"/>
                  <a:ext cx="834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.VnTime" pitchFamily="34" charset="0"/>
                      <a:ea typeface="+mn-ea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b="1">
                      <a:latin typeface="Times New Roman" pitchFamily="18" charset="0"/>
                      <a:cs typeface="Times New Roman" pitchFamily="18" charset="0"/>
                    </a:rPr>
                    <a:t>n thừa số</a:t>
                  </a:r>
                </a:p>
              </p:txBody>
            </p:sp>
          </p:grpSp>
        </p:grp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66900" y="2362199"/>
            <a:ext cx="2676428" cy="461665"/>
          </a:xfrm>
          <a:prstGeom prst="rect">
            <a:avLst/>
          </a:prstGeom>
          <a:solidFill>
            <a:srgbClr val="CCECFF"/>
          </a:solidFill>
          <a:ln w="2857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. x 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= x 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9699" y="3124199"/>
            <a:ext cx="5219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x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x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m - 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Arial" charset="0"/>
              </a:rPr>
              <a:t>x </a:t>
            </a:r>
            <a:r>
              <a:rPr lang="vi-VN" sz="2400" b="1" dirty="0">
                <a:latin typeface="Arial" charset="0"/>
                <a:sym typeface="Symbol" pitchFamily="18" charset="2"/>
              </a:rPr>
              <a:t></a:t>
            </a:r>
            <a:r>
              <a:rPr lang="vi-VN" sz="2400" b="1" dirty="0">
                <a:latin typeface="Arial" charset="0"/>
              </a:rPr>
              <a:t> 0; m </a:t>
            </a:r>
            <a:r>
              <a:rPr lang="vi-VN" sz="2400" b="1" dirty="0">
                <a:latin typeface="Arial" charset="0"/>
                <a:sym typeface="Symbol" pitchFamily="18" charset="2"/>
              </a:rPr>
              <a:t> n</a:t>
            </a:r>
            <a:r>
              <a:rPr lang="vi-VN" sz="2400" b="1" dirty="0">
                <a:latin typeface="Arial" charset="0"/>
              </a:rPr>
              <a:t>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1704975" y="3919537"/>
            <a:ext cx="2838353" cy="461665"/>
          </a:xfrm>
          <a:prstGeom prst="rect">
            <a:avLst/>
          </a:prstGeom>
          <a:solidFill>
            <a:srgbClr val="CCECFF"/>
          </a:solidFill>
          <a:ln w="2857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(x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x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m . 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695324" y="2033587"/>
            <a:ext cx="5934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400" dirty="0"/>
              <a:t>2)  TÝch 2 luü thõa cïng c¬ sè 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647700" y="914399"/>
            <a:ext cx="358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1. </a:t>
            </a:r>
            <a:r>
              <a:rPr lang="en-US" sz="2400" u="sng">
                <a:latin typeface="Arial" charset="0"/>
              </a:rPr>
              <a:t>Định nghĩa</a:t>
            </a:r>
            <a:r>
              <a:rPr lang="en-US" sz="2400">
                <a:latin typeface="Arial" charset="0"/>
              </a:rPr>
              <a:t> :</a:t>
            </a:r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85800" y="2762249"/>
            <a:ext cx="445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400" dirty="0"/>
              <a:t>3)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Th­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400" dirty="0" smtClean="0"/>
              <a:t> </a:t>
            </a:r>
            <a:r>
              <a:rPr lang="vi-VN" sz="2400" dirty="0"/>
              <a:t>2 luü thõa cïng c¬ sè </a:t>
            </a: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723900" y="3581399"/>
            <a:ext cx="52053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400" dirty="0"/>
              <a:t>4)  Luü thõa của luü thõa : </a:t>
            </a: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752475" y="4986337"/>
            <a:ext cx="3971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6) </a:t>
            </a:r>
            <a:r>
              <a:rPr lang="en-US" sz="2400" dirty="0" err="1"/>
              <a:t>Luü</a:t>
            </a:r>
            <a:r>
              <a:rPr lang="en-US" sz="2400" dirty="0"/>
              <a:t> </a:t>
            </a:r>
            <a:r>
              <a:rPr lang="en-US" sz="2400" dirty="0" err="1"/>
              <a:t>thõa</a:t>
            </a:r>
            <a:r>
              <a:rPr lang="en-US" sz="2400" dirty="0"/>
              <a:t> </a:t>
            </a:r>
            <a:r>
              <a:rPr lang="en-US" sz="2400" dirty="0" err="1"/>
              <a:t>cña</a:t>
            </a:r>
            <a:r>
              <a:rPr lang="en-US" sz="2400" dirty="0"/>
              <a:t> </a:t>
            </a:r>
            <a:r>
              <a:rPr lang="en-US" sz="2400" dirty="0" err="1"/>
              <a:t>mét</a:t>
            </a:r>
            <a:r>
              <a:rPr lang="en-US" sz="2400" dirty="0"/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th­ương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/>
        </p:nvSpPr>
        <p:spPr bwMode="auto">
          <a:xfrm>
            <a:off x="762000" y="4267199"/>
            <a:ext cx="3971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5) Luü thõa cña mét tÝch</a:t>
            </a:r>
            <a:endParaRPr lang="vi-VN" sz="2400">
              <a:latin typeface="Arial" charset="0"/>
            </a:endParaRP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1781175" y="4614862"/>
            <a:ext cx="213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400">
                <a:latin typeface="Arial" charset="0"/>
              </a:rPr>
              <a:t>(x. y)</a:t>
            </a:r>
            <a:r>
              <a:rPr lang="vi-VN" sz="2400" baseline="30000">
                <a:latin typeface="Arial" charset="0"/>
              </a:rPr>
              <a:t>n</a:t>
            </a:r>
            <a:r>
              <a:rPr lang="vi-VN" sz="2400">
                <a:latin typeface="Arial" charset="0"/>
              </a:rPr>
              <a:t> = x</a:t>
            </a:r>
            <a:r>
              <a:rPr lang="vi-VN" sz="2400" baseline="30000">
                <a:latin typeface="Arial" charset="0"/>
              </a:rPr>
              <a:t>n</a:t>
            </a:r>
            <a:r>
              <a:rPr lang="vi-VN" sz="2400">
                <a:latin typeface="Arial" charset="0"/>
              </a:rPr>
              <a:t> . y</a:t>
            </a:r>
            <a:r>
              <a:rPr lang="vi-VN" sz="2400" baseline="30000">
                <a:latin typeface="Arial" charset="0"/>
              </a:rPr>
              <a:t>n</a:t>
            </a:r>
            <a:endParaRPr lang="vi-VN" sz="2400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824038" y="5551485"/>
            <a:ext cx="3815401" cy="685801"/>
            <a:chOff x="3780" y="2931"/>
            <a:chExt cx="1474" cy="432"/>
          </a:xfrm>
        </p:grpSpPr>
        <p:sp>
          <p:nvSpPr>
            <p:cNvPr id="15" name="Text Box 50"/>
            <p:cNvSpPr txBox="1">
              <a:spLocks noChangeArrowheads="1"/>
            </p:cNvSpPr>
            <p:nvPr/>
          </p:nvSpPr>
          <p:spPr bwMode="auto">
            <a:xfrm>
              <a:off x="3984" y="3024"/>
              <a:ext cx="1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.VnTime" pitchFamily="34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sz="2400" dirty="0"/>
                <a:t> </a:t>
              </a:r>
              <a:r>
                <a:rPr lang="vi-VN" sz="2400" dirty="0">
                  <a:latin typeface="Arial" charset="0"/>
                </a:rPr>
                <a:t>=       (y </a:t>
              </a:r>
              <a:r>
                <a:rPr lang="vi-VN" sz="2400" dirty="0">
                  <a:latin typeface="Arial" charset="0"/>
                  <a:sym typeface="Symbol" pitchFamily="18" charset="2"/>
                </a:rPr>
                <a:t></a:t>
              </a:r>
              <a:r>
                <a:rPr lang="vi-VN" sz="2400" dirty="0">
                  <a:latin typeface="Arial" charset="0"/>
                </a:rPr>
                <a:t> 0)</a:t>
              </a:r>
            </a:p>
          </p:txBody>
        </p:sp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" y="2931"/>
              <a:ext cx="333" cy="43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" y="2958"/>
              <a:ext cx="233" cy="3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5876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4644" y="9525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Lũy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thừa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mũ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tự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nhiên</a:t>
            </a:r>
            <a:r>
              <a:rPr lang="en-US" sz="1800" b="1" u="sng" dirty="0">
                <a:solidFill>
                  <a:srgbClr val="FF0000"/>
                </a:solidFill>
                <a:latin typeface="Times New Roman" pitchFamily="18" charset="0"/>
              </a:rPr>
              <a:t> :</a:t>
            </a:r>
          </a:p>
        </p:txBody>
      </p:sp>
      <p:pic>
        <p:nvPicPr>
          <p:cNvPr id="8" name="Picture 7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669" y="2552700"/>
            <a:ext cx="260826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244" y="1760538"/>
            <a:ext cx="1828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324644" y="25527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Qui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ước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</a:rPr>
              <a:t> :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2" y="1409700"/>
            <a:ext cx="1468437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1315244" y="18669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 thừa số </a:t>
            </a:r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82" y="1409700"/>
            <a:ext cx="88106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AutoShape 54"/>
          <p:cNvSpPr>
            <a:spLocks noChangeArrowheads="1"/>
          </p:cNvSpPr>
          <p:nvPr/>
        </p:nvSpPr>
        <p:spPr bwMode="auto">
          <a:xfrm>
            <a:off x="324644" y="1485900"/>
            <a:ext cx="4953000" cy="914400"/>
          </a:xfrm>
          <a:prstGeom prst="flowChartAlternateProcess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FF">
                    <a:alpha val="25000"/>
                  </a:srgb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3333FF"/>
              </a:solidFill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457" y="1485900"/>
            <a:ext cx="1168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94" y="1562100"/>
            <a:ext cx="2332038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AutoShape 69"/>
          <p:cNvSpPr>
            <a:spLocks noChangeArrowheads="1"/>
          </p:cNvSpPr>
          <p:nvPr/>
        </p:nvSpPr>
        <p:spPr bwMode="auto">
          <a:xfrm>
            <a:off x="5430044" y="1485900"/>
            <a:ext cx="3429000" cy="914400"/>
          </a:xfrm>
          <a:prstGeom prst="flowChartAlternateProcess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FF">
                    <a:alpha val="25000"/>
                  </a:srgb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3333FF"/>
              </a:solidFill>
            </a:endParaRPr>
          </a:p>
        </p:txBody>
      </p:sp>
      <p:sp>
        <p:nvSpPr>
          <p:cNvPr id="18" name="AutoShape 70"/>
          <p:cNvSpPr>
            <a:spLocks noChangeArrowheads="1"/>
          </p:cNvSpPr>
          <p:nvPr/>
        </p:nvSpPr>
        <p:spPr bwMode="auto">
          <a:xfrm>
            <a:off x="324644" y="3086100"/>
            <a:ext cx="533400" cy="533400"/>
          </a:xfrm>
          <a:prstGeom prst="flowChartMagneticDisk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?1</a:t>
            </a:r>
          </a:p>
        </p:txBody>
      </p: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858044" y="3086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</a:rPr>
              <a:t> :</a:t>
            </a:r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419" y="3009900"/>
            <a:ext cx="478155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372644" y="3695700"/>
            <a:ext cx="81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Giải</a:t>
            </a:r>
            <a:r>
              <a:rPr lang="en-US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4" y="4229100"/>
            <a:ext cx="320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7" y="5295900"/>
            <a:ext cx="33940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832" y="4381500"/>
            <a:ext cx="3960812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244" y="5067300"/>
            <a:ext cx="49339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244" y="5676900"/>
            <a:ext cx="1447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865778" y="4229100"/>
            <a:ext cx="45719" cy="2057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152400"/>
            <a:ext cx="806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TIẾT 6: LŨY THỪA  CỦA  MỘT  SỐ HỮU TỈ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833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 animBg="1"/>
      <p:bldP spid="17" grpId="0" animBg="1"/>
      <p:bldP spid="18" grpId="0" animBg="1"/>
      <p:bldP spid="19" grpId="0"/>
      <p:bldP spid="21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58775" y="464127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thương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lũy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thừa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cơ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endParaRPr lang="en-US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089025" y="1524000"/>
            <a:ext cx="4953000" cy="1371600"/>
          </a:xfrm>
          <a:prstGeom prst="flowChartAlternateProcess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FF">
                    <a:alpha val="25000"/>
                  </a:srgb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3333FF"/>
              </a:solidFill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1600200"/>
            <a:ext cx="220345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2125663"/>
            <a:ext cx="441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3790950"/>
            <a:ext cx="592455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1012825" y="3124200"/>
            <a:ext cx="533400" cy="533400"/>
          </a:xfrm>
          <a:prstGeom prst="flowChartMagneticDisk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?2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622425" y="3200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lũy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thừa</a:t>
            </a:r>
            <a:r>
              <a:rPr lang="en-US" dirty="0">
                <a:latin typeface="Times New Roman" pitchFamily="18" charset="0"/>
              </a:rPr>
              <a:t> :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17975" y="4495800"/>
            <a:ext cx="81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Giải</a:t>
            </a:r>
            <a:r>
              <a:rPr lang="en-US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079625" y="4724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1927225" y="5257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2" name="Picture 11"/>
          <p:cNvPicPr>
            <a:picLocks noGrp="1"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5032375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5589588"/>
            <a:ext cx="3424238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4991100"/>
            <a:ext cx="11430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5613400"/>
            <a:ext cx="1558925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5618163"/>
            <a:ext cx="16637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425" y="4991100"/>
            <a:ext cx="11747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7847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16002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</a:rPr>
              <a:t>Bài tập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57200" y="1638300"/>
            <a:ext cx="8458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khoanh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</a:rPr>
              <a:t> A, B, C, D </a:t>
            </a:r>
            <a:r>
              <a:rPr lang="en-US" sz="2800" dirty="0" err="1">
                <a:latin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</a:rPr>
              <a:t> :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2840904"/>
            <a:ext cx="7048500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3817938"/>
            <a:ext cx="702468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90550" y="27511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a)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571500" y="37798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b)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609600" y="48387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c)</a:t>
            </a:r>
          </a:p>
        </p:txBody>
      </p:sp>
      <p:pic>
        <p:nvPicPr>
          <p:cNvPr id="9" name="Picture 8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02200"/>
            <a:ext cx="696912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239000" y="5357091"/>
            <a:ext cx="457200" cy="4572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69818" y="4287982"/>
            <a:ext cx="457200" cy="4572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971800" y="3304382"/>
            <a:ext cx="485775" cy="4572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327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926306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3. Lũy thừa của lũy thừa</a:t>
            </a:r>
            <a:endParaRPr lang="en-US" sz="1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1916906"/>
            <a:ext cx="51958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33400" y="2221706"/>
            <a:ext cx="533400" cy="533400"/>
          </a:xfrm>
          <a:prstGeom prst="flowChartMagneticDisk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?3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143000" y="2221706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so </a:t>
            </a:r>
            <a:r>
              <a:rPr lang="en-US" dirty="0" err="1">
                <a:latin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</a:rPr>
              <a:t>:                  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                             </a:t>
            </a:r>
            <a:r>
              <a:rPr lang="en-US" dirty="0" err="1">
                <a:latin typeface="Times New Roman" pitchFamily="18" charset="0"/>
              </a:rPr>
              <a:t>và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08413" y="2755106"/>
            <a:ext cx="81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Giải</a:t>
            </a:r>
            <a:r>
              <a:rPr lang="en-US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7" name="Picture 6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3" y="3364706"/>
            <a:ext cx="55626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26706"/>
            <a:ext cx="5410200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Grp="1"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07656"/>
            <a:ext cx="42672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4114800" y="3212306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2.3</a:t>
            </a: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3200400" y="4964906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2.5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4114800" y="3212306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2+2+2</a:t>
            </a: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124200" y="496490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2+2+2+2+2</a:t>
            </a:r>
          </a:p>
        </p:txBody>
      </p:sp>
      <p:pic>
        <p:nvPicPr>
          <p:cNvPr id="14" name="Picture 13"/>
          <p:cNvPicPr>
            <a:picLocks noGrp="1"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64706"/>
            <a:ext cx="152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7396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>
            <a:spLocks noChangeArrowheads="1"/>
          </p:cNvSpPr>
          <p:nvPr/>
        </p:nvSpPr>
        <p:spPr bwMode="auto">
          <a:xfrm>
            <a:off x="1219200" y="2132806"/>
            <a:ext cx="533400" cy="533400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?4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2133600" y="220778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Điền số thích hợp vào ô vuông: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88444"/>
            <a:ext cx="3048000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5146964" y="284451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sym typeface="Webdings" pitchFamily="18" charset="2"/>
              </a:rPr>
              <a:t>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3650673" y="3816349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sym typeface="Webdings" pitchFamily="18" charset="2"/>
              </a:rPr>
              <a:t>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46518" y="2608767"/>
            <a:ext cx="838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29000" y="3618705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20015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304800" y="1752600"/>
            <a:ext cx="8610600" cy="914400"/>
          </a:xfrm>
          <a:prstGeom prst="flowChartAlternateProcess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59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r>
              <a:rPr lang="en-US" sz="3200">
                <a:latin typeface="Times New Roman" pitchFamily="18" charset="0"/>
              </a:rPr>
              <a:t>Viết các số             và                 dưới dạng các  lũy </a:t>
            </a:r>
          </a:p>
          <a:p>
            <a:r>
              <a:rPr lang="en-US" sz="3200">
                <a:latin typeface="Times New Roman" pitchFamily="18" charset="0"/>
              </a:rPr>
              <a:t>thừa của cơ số  0,5  .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         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92868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52600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5" y="3505200"/>
            <a:ext cx="12160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Grp="1"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45" y="3451225"/>
            <a:ext cx="160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Grp="1"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445" y="3429000"/>
            <a:ext cx="1524000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923630"/>
            <a:ext cx="15240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4771230"/>
            <a:ext cx="1447800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847430"/>
            <a:ext cx="12477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38105" y="29718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Giải</a:t>
            </a:r>
            <a:r>
              <a:rPr lang="en-US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19941" y="457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31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19 SGK</a:t>
            </a:r>
          </a:p>
        </p:txBody>
      </p:sp>
    </p:spTree>
    <p:extLst>
      <p:ext uri="{BB962C8B-B14F-4D97-AF65-F5344CB8AC3E}">
        <p14:creationId xmlns="" xmlns:p14="http://schemas.microsoft.com/office/powerpoint/2010/main" val="41007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50248" y="457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30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19 SGK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257175" y="1362076"/>
            <a:ext cx="2362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</a:rPr>
              <a:t> x, </a:t>
            </a:r>
            <a:r>
              <a:rPr lang="en-US" sz="3200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: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1087438"/>
            <a:ext cx="54102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81213"/>
            <a:ext cx="226853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1375" y="2081213"/>
            <a:ext cx="81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</a:rPr>
              <a:t>Giải</a:t>
            </a:r>
            <a:r>
              <a:rPr lang="en-US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flipH="1">
            <a:off x="3781424" y="2633663"/>
            <a:ext cx="45719" cy="264795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Picture 7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88" y="2157413"/>
            <a:ext cx="23764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486775" y="5815013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261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39436" y="544512"/>
            <a:ext cx="3276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32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19 SGK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533400" y="1186656"/>
            <a:ext cx="8305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 dirty="0" err="1">
                <a:solidFill>
                  <a:srgbClr val="FF00FF"/>
                </a:solidFill>
                <a:latin typeface="Times New Roman" pitchFamily="18" charset="0"/>
              </a:rPr>
              <a:t>Đố</a:t>
            </a:r>
            <a:r>
              <a:rPr lang="en-US" sz="3600" dirty="0">
                <a:latin typeface="Times New Roman" pitchFamily="18" charset="0"/>
              </a:rPr>
              <a:t> : </a:t>
            </a:r>
            <a:r>
              <a:rPr lang="en-US" sz="3600" dirty="0" err="1">
                <a:latin typeface="Times New Roman" pitchFamily="18" charset="0"/>
              </a:rPr>
              <a:t>Hãy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chọn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chữ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sao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chữ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thành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lũy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thừa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nguyên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dương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nhỏ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nhất</a:t>
            </a:r>
            <a:r>
              <a:rPr lang="en-US" sz="3600" dirty="0">
                <a:latin typeface="Times New Roman" pitchFamily="18" charset="0"/>
              </a:rPr>
              <a:t>. ( </a:t>
            </a:r>
            <a:r>
              <a:rPr lang="en-US" sz="3600" dirty="0" err="1">
                <a:latin typeface="Times New Roman" pitchFamily="18" charset="0"/>
              </a:rPr>
              <a:t>Chọn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càng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nhiều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càng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tốt</a:t>
            </a:r>
            <a:r>
              <a:rPr lang="en-US" sz="3600" dirty="0">
                <a:latin typeface="Times New Roman" pitchFamily="18" charset="0"/>
              </a:rPr>
              <a:t> ).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33800" y="3564731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Giải</a:t>
            </a:r>
            <a:r>
              <a:rPr lang="en-US" sz="3200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15656"/>
            <a:ext cx="6553200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990600" y="4006056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nguyên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dương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nhỏ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nhất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 1</a:t>
            </a:r>
          </a:p>
        </p:txBody>
      </p:sp>
    </p:spTree>
    <p:extLst>
      <p:ext uri="{BB962C8B-B14F-4D97-AF65-F5344CB8AC3E}">
        <p14:creationId xmlns="" xmlns:p14="http://schemas.microsoft.com/office/powerpoint/2010/main" val="207939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509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Athos</dc:creator>
  <cp:lastModifiedBy>nguyenminhson1210@yahoo.com</cp:lastModifiedBy>
  <cp:revision>16</cp:revision>
  <dcterms:created xsi:type="dcterms:W3CDTF">2017-09-10T14:27:33Z</dcterms:created>
  <dcterms:modified xsi:type="dcterms:W3CDTF">2018-09-19T09:22:45Z</dcterms:modified>
</cp:coreProperties>
</file>