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71" r:id="rId10"/>
    <p:sldId id="269" r:id="rId11"/>
    <p:sldId id="272" r:id="rId12"/>
    <p:sldId id="273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5" r:id="rId24"/>
    <p:sldId id="283" r:id="rId25"/>
    <p:sldId id="284" r:id="rId26"/>
    <p:sldId id="286" r:id="rId27"/>
    <p:sldId id="287" r:id="rId28"/>
    <p:sldId id="293" r:id="rId29"/>
    <p:sldId id="288" r:id="rId30"/>
    <p:sldId id="289" r:id="rId31"/>
    <p:sldId id="291" r:id="rId32"/>
    <p:sldId id="292" r:id="rId33"/>
    <p:sldId id="290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1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63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30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521017-6A7E-4F5F-BA86-CC77050CCC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089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A4C189-B8DD-420B-9F45-82D81F61D8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70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0E9C149-7BA1-45AA-AEEB-0A48F3009B7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0492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8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67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6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35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701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07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C173-33C3-458F-A473-887C6FAD2BD8}" type="datetimeFigureOut">
              <a:rPr lang="vi-VN" smtClean="0"/>
              <a:t>07/04/2020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5CB0-2CE4-4147-A689-966E056F9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22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4803"/>
          </a:xfrm>
        </p:spPr>
        <p:txBody>
          <a:bodyPr>
            <a:normAutofit/>
          </a:bodyPr>
          <a:lstStyle/>
          <a:p>
            <a:r>
              <a:rPr lang="vi-VN" sz="4800" dirty="0" smtClean="0">
                <a:solidFill>
                  <a:srgbClr val="FF0000"/>
                </a:solidFill>
              </a:rPr>
              <a:t>            </a:t>
            </a:r>
            <a:r>
              <a:rPr lang="vi-VN" sz="7200" dirty="0" smtClean="0">
                <a:solidFill>
                  <a:srgbClr val="FF0000"/>
                </a:solidFill>
              </a:rPr>
              <a:t>Kiểm tra bài cũ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268" y="559558"/>
            <a:ext cx="10515600" cy="57265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hành chính: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đất nước làm 30 tỉnh và một phủ  trực thuộc-  phủ Thừa Thiên.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 trực tiếp nắm quyền cai trị.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80680" y="2515275"/>
            <a:ext cx="3166281" cy="1815152"/>
          </a:xfrm>
          <a:prstGeom prst="wedgeRoundRectCallout">
            <a:avLst>
              <a:gd name="adj1" fmla="val -67531"/>
              <a:gd name="adj2" fmla="val 9040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nay nước ta có bao nhiêu tỉnh và thành phố?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0"/>
            <a:ext cx="5950423" cy="685800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577723" y="928048"/>
            <a:ext cx="4354133" cy="267496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0000FF"/>
                </a:solidFill>
              </a:rPr>
              <a:t/>
            </a:r>
            <a:br>
              <a:rPr lang="en-US" altLang="vi-VN" sz="2000" b="1" dirty="0">
                <a:solidFill>
                  <a:srgbClr val="0000FF"/>
                </a:solidFill>
              </a:rPr>
            </a:br>
            <a:r>
              <a:rPr lang="en-US" altLang="vi-VN" sz="2000" b="1" dirty="0">
                <a:solidFill>
                  <a:srgbClr val="0000FF"/>
                </a:solidFill>
              </a:rPr>
              <a:t>- Hiện nay nước ta có </a:t>
            </a:r>
            <a:r>
              <a:rPr lang="en-US" altLang="vi-VN" sz="2000" b="1" dirty="0" smtClean="0">
                <a:solidFill>
                  <a:srgbClr val="0000FF"/>
                </a:solidFill>
              </a:rPr>
              <a:t>63 </a:t>
            </a:r>
            <a:r>
              <a:rPr lang="en-US" altLang="vi-VN" sz="2000" b="1" dirty="0">
                <a:solidFill>
                  <a:srgbClr val="0000FF"/>
                </a:solidFill>
              </a:rPr>
              <a:t>tỉnh thành, trong đó có </a:t>
            </a:r>
            <a:r>
              <a:rPr lang="en-US" altLang="vi-VN" sz="2000" b="1" dirty="0" smtClean="0">
                <a:solidFill>
                  <a:srgbClr val="0000FF"/>
                </a:solidFill>
              </a:rPr>
              <a:t>58 </a:t>
            </a:r>
            <a:r>
              <a:rPr lang="en-US" altLang="vi-VN" sz="2000" b="1" dirty="0">
                <a:solidFill>
                  <a:srgbClr val="0000FF"/>
                </a:solidFill>
              </a:rPr>
              <a:t>tỉnh và 5 thành phố trực thuộc (Hà Nội, Hải </a:t>
            </a:r>
            <a:r>
              <a:rPr lang="en-US" altLang="vi-VN" sz="2000" b="1" dirty="0" smtClean="0">
                <a:solidFill>
                  <a:srgbClr val="0000FF"/>
                </a:solidFill>
              </a:rPr>
              <a:t>Phòng, </a:t>
            </a:r>
            <a:r>
              <a:rPr lang="en-US" altLang="vi-VN" sz="2000" b="1" dirty="0">
                <a:solidFill>
                  <a:srgbClr val="0000FF"/>
                </a:solidFill>
              </a:rPr>
              <a:t>Đà </a:t>
            </a:r>
            <a:r>
              <a:rPr lang="en-US" altLang="vi-VN" sz="2000" b="1" dirty="0" err="1">
                <a:solidFill>
                  <a:srgbClr val="0000FF"/>
                </a:solidFill>
              </a:rPr>
              <a:t>Nẵng</a:t>
            </a:r>
            <a:r>
              <a:rPr lang="en-US" altLang="vi-VN" sz="2000" b="1" dirty="0">
                <a:solidFill>
                  <a:srgbClr val="0000FF"/>
                </a:solidFill>
              </a:rPr>
              <a:t>, TP Hồ Chí </a:t>
            </a:r>
            <a:r>
              <a:rPr lang="en-US" altLang="vi-VN" sz="2000" b="1" dirty="0" smtClean="0">
                <a:solidFill>
                  <a:srgbClr val="0000FF"/>
                </a:solidFill>
              </a:rPr>
              <a:t>Minh, Cần Thơ).</a:t>
            </a:r>
            <a:endParaRPr lang="en-US" altLang="vi-VN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43360"/>
              </p:ext>
            </p:extLst>
          </p:nvPr>
        </p:nvGraphicFramePr>
        <p:xfrm>
          <a:off x="6168787" y="6350682"/>
          <a:ext cx="36318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821">
                  <a:extLst>
                    <a:ext uri="{9D8B030D-6E8A-4147-A177-3AD203B41FA5}">
                      <a16:colId xmlns="" xmlns:a16="http://schemas.microsoft.com/office/drawing/2014/main" val="2150225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Việt Nam hiện nay</a:t>
                      </a:r>
                      <a:endParaRPr lang="vi-V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3332315"/>
                  </a:ext>
                </a:extLst>
              </a:tr>
            </a:tbl>
          </a:graphicData>
        </a:graphic>
      </p:graphicFrame>
      <p:sp>
        <p:nvSpPr>
          <p:cNvPr id="7" name="Explosion 1 6"/>
          <p:cNvSpPr/>
          <p:nvPr/>
        </p:nvSpPr>
        <p:spPr>
          <a:xfrm>
            <a:off x="2142699" y="1160059"/>
            <a:ext cx="245659" cy="3821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Explosion 1 7"/>
          <p:cNvSpPr/>
          <p:nvPr/>
        </p:nvSpPr>
        <p:spPr>
          <a:xfrm>
            <a:off x="2510194" y="1296537"/>
            <a:ext cx="287100" cy="307075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Explosion 1 8"/>
          <p:cNvSpPr/>
          <p:nvPr/>
        </p:nvSpPr>
        <p:spPr>
          <a:xfrm>
            <a:off x="3302759" y="3429000"/>
            <a:ext cx="327546" cy="191069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Explosion 1 9"/>
          <p:cNvSpPr/>
          <p:nvPr/>
        </p:nvSpPr>
        <p:spPr>
          <a:xfrm>
            <a:off x="2469747" y="5622878"/>
            <a:ext cx="327547" cy="35484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Explosion 1 10"/>
          <p:cNvSpPr/>
          <p:nvPr/>
        </p:nvSpPr>
        <p:spPr>
          <a:xfrm>
            <a:off x="1835625" y="5977719"/>
            <a:ext cx="307074" cy="2797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1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268" y="559558"/>
            <a:ext cx="10515600" cy="57265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hành chính: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đất nước làm 30 tỉnh và một phủ  trực thuộc-  phủ Thừa Thiên.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 trực tiếp nắm quyền cai trị.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luật pháp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Năm 1815 ban hành bộ luật Hoàng triều hình luật (luật Gia Long).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8" y="157018"/>
            <a:ext cx="3533909" cy="3445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59" y="157017"/>
            <a:ext cx="3203538" cy="3445991"/>
          </a:xfrm>
          <a:prstGeom prst="rect">
            <a:avLst/>
          </a:prstGeom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02609" y="3961369"/>
            <a:ext cx="112389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Điều 223 ghi rõ: “ Phàm kẻ mưu phản và đại nghịch và những kẻ </a:t>
            </a:r>
            <a:r>
              <a:rPr lang="en-US" alt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cùng </a:t>
            </a:r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mưu đều lăng trì xử tử “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02608" y="4783694"/>
            <a:ext cx="111429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225 quy định “ những người nói hay viết xúc phạm đến vua quan và nhà </a:t>
            </a:r>
            <a:r>
              <a:rPr lang="en-US" alt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phong </a:t>
            </a:r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đều bị xử chém “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24466" y="157017"/>
            <a:ext cx="4021138" cy="3445991"/>
          </a:xfrm>
          <a:prstGeom prst="rect">
            <a:avLst/>
          </a:prstGeom>
          <a:solidFill>
            <a:schemeClr val="bg1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altLang="vi-VN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Bộ </a:t>
            </a:r>
            <a:r>
              <a:rPr lang="en-US" altLang="vi-VN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được ban hành 1815, lấy tên là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triều luật lệ”,</a:t>
            </a:r>
            <a:r>
              <a:rPr lang="en-US" altLang="vi-VN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21 quyển, 398 điều và một quyển phủ lục có 30 </a:t>
            </a:r>
            <a:r>
              <a:rPr lang="en-US" altLang="vi-VN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bộ luật thể hiện rõ ý đồ bảo vệ quyền hành tuyệt đối của nhà vua và đề cao địa vị của quan lại và gia trưởng. </a:t>
            </a:r>
            <a:endParaRPr lang="vi-VN" alt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268" y="559558"/>
            <a:ext cx="10515600" cy="57265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hành chính: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đất nước làm 30 tỉnh và một phủ  trực thuộc-  phủ Thừa Thiên.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 trực tiếp nắm quyền cai trị.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luật pháp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1815 ban hành bộ luật Hoàng triều hình luật (luật Gia Long).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quân đội: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binh chủng, nhiều thành trì và trạm ngựa đã được xây dựng.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3" name="Picture 21" descr="Tập tin:Đại bá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82759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42597" y="298608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latin typeface="Arial" panose="020B0604020202020204" pitchFamily="34" charset="0"/>
              </a:rPr>
              <a:t>Đại bác</a:t>
            </a:r>
          </a:p>
        </p:txBody>
      </p:sp>
      <p:pic>
        <p:nvPicPr>
          <p:cNvPr id="13337" name="Picture 25" descr="image-thumb1385717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275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189630" y="64611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Arial" panose="020B0604020202020204" pitchFamily="34" charset="0"/>
              </a:rPr>
              <a:t>Tượng binh</a:t>
            </a:r>
          </a:p>
        </p:txBody>
      </p:sp>
      <p:pic>
        <p:nvPicPr>
          <p:cNvPr id="13339" name="Picture 27" descr="3_7_1328129140_85_1328086003-thuy-quan-nha-ng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7" y="569296"/>
            <a:ext cx="5780964" cy="42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7587017" y="499824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Arial" panose="020B0604020202020204" pitchFamily="34" charset="0"/>
              </a:rPr>
              <a:t>Thuyền chiến thời </a:t>
            </a:r>
            <a:r>
              <a:rPr lang="en-US" altLang="vi-VN" dirty="0" err="1">
                <a:latin typeface="Arial" panose="020B0604020202020204" pitchFamily="34" charset="0"/>
              </a:rPr>
              <a:t>Nguyễn</a:t>
            </a:r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6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7-B27-H62-H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2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268" y="559558"/>
            <a:ext cx="10515600" cy="57265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hành chính: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đất nước làm 30 tỉnh và một phủ  trực thuộc-  phủ Thừa Thiên.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 trực tiếp nắm quyền cai trị.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luật pháp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1815 ban hành bộ luật Hoàng triều hình luật (luật Gia Long).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quân đội: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nhiều binh chủng nhiều thành trì và trạm ngựa đã được xây dựng.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ngoại giao: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 phụ nhà Thanh, khước từ quan hệ với phương Tây.</a:t>
            </a:r>
          </a:p>
        </p:txBody>
      </p:sp>
    </p:spTree>
    <p:extLst>
      <p:ext uri="{BB962C8B-B14F-4D97-AF65-F5344CB8AC3E}">
        <p14:creationId xmlns:p14="http://schemas.microsoft.com/office/powerpoint/2010/main" val="28883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1524000" y="2971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23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1905000" y="2133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altLang="vi-VN" sz="2400" b="1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8021" name="AutoShape 5"/>
          <p:cNvSpPr>
            <a:spLocks noChangeArrowheads="1"/>
          </p:cNvSpPr>
          <p:nvPr/>
        </p:nvSpPr>
        <p:spPr bwMode="auto">
          <a:xfrm>
            <a:off x="2362200" y="2590800"/>
            <a:ext cx="8610600" cy="1066800"/>
          </a:xfrm>
          <a:prstGeom prst="horizont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hãy so sánh chính sách ngoại giao thời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với thời</a:t>
            </a:r>
          </a:p>
          <a:p>
            <a:pPr algn="ctr" eaLnBrk="0" hangingPunct="0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Quang Trung ?</a:t>
            </a:r>
          </a:p>
        </p:txBody>
      </p:sp>
      <p:sp>
        <p:nvSpPr>
          <p:cNvPr id="598022" name="AutoShape 6"/>
          <p:cNvSpPr>
            <a:spLocks noChangeArrowheads="1"/>
          </p:cNvSpPr>
          <p:nvPr/>
        </p:nvSpPr>
        <p:spPr bwMode="auto">
          <a:xfrm>
            <a:off x="2362200" y="1436712"/>
            <a:ext cx="8458200" cy="1082154"/>
          </a:xfrm>
          <a:prstGeom prst="horizontalScroll">
            <a:avLst>
              <a:gd name="adj" fmla="val 125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Tại sao lại khước từ các nước Phương Tây ?</a:t>
            </a:r>
          </a:p>
          <a:p>
            <a:pPr algn="ctr" eaLnBrk="0" hangingPunct="0"/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Chính sách này dẫn đến hậu quả gì ?</a:t>
            </a:r>
          </a:p>
        </p:txBody>
      </p:sp>
      <p:sp>
        <p:nvSpPr>
          <p:cNvPr id="598023" name="AutoShape 7"/>
          <p:cNvSpPr>
            <a:spLocks noChangeArrowheads="1"/>
          </p:cNvSpPr>
          <p:nvPr/>
        </p:nvSpPr>
        <p:spPr bwMode="auto">
          <a:xfrm>
            <a:off x="2362200" y="3962400"/>
            <a:ext cx="8458200" cy="910704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Hãy liên hệ chính sách ngoại  giao hiện nay</a:t>
            </a:r>
          </a:p>
          <a:p>
            <a:pPr algn="ctr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của Đảng ta ?</a:t>
            </a:r>
          </a:p>
        </p:txBody>
      </p:sp>
      <p:sp>
        <p:nvSpPr>
          <p:cNvPr id="598024" name="AutoShape 8"/>
          <p:cNvSpPr>
            <a:spLocks noChangeArrowheads="1"/>
          </p:cNvSpPr>
          <p:nvPr/>
        </p:nvSpPr>
        <p:spPr bwMode="auto">
          <a:xfrm>
            <a:off x="2362200" y="564106"/>
            <a:ext cx="8458200" cy="899047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Chi tiết nào chứng tỏ nhà </a:t>
            </a:r>
            <a:r>
              <a:rPr lang="en-US" altLang="vi-VN" sz="2400" b="1" dirty="0" err="1">
                <a:solidFill>
                  <a:srgbClr val="00FF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vi-VN" sz="24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thần phục nhà Thanh ?</a:t>
            </a:r>
          </a:p>
          <a:p>
            <a:pPr algn="ctr"/>
            <a:endParaRPr lang="en-US" altLang="vi-VN" sz="2400" b="1" dirty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98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0" grpId="0"/>
      <p:bldP spid="598020" grpId="1"/>
      <p:bldP spid="598021" grpId="0" animBg="1"/>
      <p:bldP spid="598021" grpId="1" animBg="1"/>
      <p:bldP spid="598022" grpId="0" animBg="1"/>
      <p:bldP spid="598022" grpId="1" animBg="1"/>
      <p:bldP spid="598023" grpId="0" animBg="1"/>
      <p:bldP spid="598023" grpId="1" animBg="1"/>
      <p:bldP spid="598024" grpId="0" animBg="1"/>
      <p:bldP spid="5980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Kinh tế dưới triều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vi-VN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chính sách về nông nghiệp?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Tìm hiểu chính sách về thủ công nghiệp?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Tìm hiểu chính sách về thương nghiệp?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Oval 2"/>
          <p:cNvSpPr>
            <a:spLocks noChangeArrowheads="1"/>
          </p:cNvSpPr>
          <p:nvPr/>
        </p:nvSpPr>
        <p:spPr bwMode="auto">
          <a:xfrm>
            <a:off x="2209800" y="990600"/>
            <a:ext cx="7620000" cy="4800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 smtClean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Câu hỏi 1</a:t>
            </a:r>
            <a:r>
              <a:rPr lang="en-US" altLang="vi-VN" sz="4400" b="1" u="sng" dirty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vi-VN" sz="4200" dirty="0">
                <a:cs typeface="Arial" panose="020B0604020202020204" pitchFamily="34" charset="0"/>
              </a:rPr>
              <a:t>Vua Quang Trung tiến hành</a:t>
            </a:r>
          </a:p>
          <a:p>
            <a:pPr algn="ctr" eaLnBrk="1" hangingPunct="1"/>
            <a:r>
              <a:rPr lang="en-US" altLang="vi-VN" sz="4200" dirty="0">
                <a:cs typeface="Arial" panose="020B0604020202020204" pitchFamily="34" charset="0"/>
              </a:rPr>
              <a:t>xây dựng đất nước</a:t>
            </a:r>
          </a:p>
          <a:p>
            <a:pPr algn="ctr" eaLnBrk="1" hangingPunct="1"/>
            <a:r>
              <a:rPr lang="en-US" altLang="vi-VN" sz="4200" dirty="0">
                <a:cs typeface="Arial" panose="020B0604020202020204" pitchFamily="34" charset="0"/>
              </a:rPr>
              <a:t>từ năm nào đến năm nào?</a:t>
            </a:r>
          </a:p>
        </p:txBody>
      </p:sp>
      <p:sp>
        <p:nvSpPr>
          <p:cNvPr id="419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1988" name="Picture 4" descr="druif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4" y="0"/>
            <a:ext cx="12080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Happy_oran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0726"/>
            <a:ext cx="1371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0" name="Oval 6"/>
          <p:cNvSpPr>
            <a:spLocks noChangeArrowheads="1"/>
          </p:cNvSpPr>
          <p:nvPr/>
        </p:nvSpPr>
        <p:spPr bwMode="auto">
          <a:xfrm>
            <a:off x="2133600" y="1000126"/>
            <a:ext cx="7772400" cy="48006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FFFF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>
                <a:solidFill>
                  <a:srgbClr val="FF0000"/>
                </a:solidFill>
                <a:cs typeface="Arial" panose="020B0604020202020204" pitchFamily="34" charset="0"/>
              </a:rPr>
              <a:t>TRẢ LỜI</a:t>
            </a:r>
          </a:p>
          <a:p>
            <a:pPr algn="ctr" eaLnBrk="1" hangingPunct="1"/>
            <a:endParaRPr lang="en-US" altLang="vi-VN" sz="4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sz="4400" dirty="0">
                <a:solidFill>
                  <a:srgbClr val="0000CC"/>
                </a:solidFill>
                <a:cs typeface="Arial" panose="020B0604020202020204" pitchFamily="34" charset="0"/>
              </a:rPr>
              <a:t>TỪ NĂM 1789 ĐẾN </a:t>
            </a:r>
            <a:r>
              <a:rPr lang="en-US" altLang="vi-VN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1792.</a:t>
            </a:r>
            <a:endParaRPr lang="en-US" altLang="vi-VN" sz="4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nimBg="1"/>
      <p:bldP spid="2365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Về nông nghiệp</a:t>
            </a:r>
            <a:endParaRPr lang="vi-VN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412"/>
            <a:ext cx="10515600" cy="50305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 mạnh khai hoang lập đồn điền.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Tăng thêm diện tích canh tác.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Một số huyện mới được thành lập Kim Sơn (Ninh Bình), Tiền Hải (Thái Bình).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lại chế độ quân điền.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chú trọng sửa sang đề điều.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 tế nông nghiệp ngày càng sa sút không phát triển được.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724632" y="1146412"/>
            <a:ext cx="2320120" cy="1431514"/>
          </a:xfrm>
          <a:prstGeom prst="wedgeRoundRectCallout">
            <a:avLst>
              <a:gd name="adj1" fmla="val -93186"/>
              <a:gd name="adj2" fmla="val 558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cuộc khai hoang có tác dụng gì?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236282" y="3233689"/>
            <a:ext cx="3548418" cy="2567280"/>
          </a:xfrm>
          <a:prstGeom prst="wedgeEllipseCallout">
            <a:avLst>
              <a:gd name="adj1" fmla="val -74422"/>
              <a:gd name="adj2" fmla="val 576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diện tích canh tác được tăng thêm mà vẫn còn tình trạng nông dân lưu vong?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95589" y="3410379"/>
            <a:ext cx="3029803" cy="2213899"/>
          </a:xfrm>
          <a:prstGeom prst="wedgeEllipseCallout">
            <a:avLst>
              <a:gd name="adj1" fmla="val -72184"/>
              <a:gd name="adj2" fmla="val 644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việc đắp đê thời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gặp khó khăn?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652680" y="3445228"/>
            <a:ext cx="2784143" cy="2144199"/>
          </a:xfrm>
          <a:prstGeom prst="wedgeEllipseCallout">
            <a:avLst>
              <a:gd name="adj1" fmla="val -91486"/>
              <a:gd name="adj2" fmla="val 4359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tình hình kinh tế nông nghiệp thời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826" name="Picture 34" descr="mendiants_restauran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152400"/>
            <a:ext cx="8270544" cy="477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210938" y="5404513"/>
            <a:ext cx="454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“Oai oái như phủ Khoái xin cơm .”</a:t>
            </a:r>
          </a:p>
        </p:txBody>
      </p:sp>
    </p:spTree>
    <p:extLst>
      <p:ext uri="{BB962C8B-B14F-4D97-AF65-F5344CB8AC3E}">
        <p14:creationId xmlns:p14="http://schemas.microsoft.com/office/powerpoint/2010/main" val="31534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Về thủ công nghiệp</a:t>
            </a:r>
            <a:endParaRPr lang="vi-VN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Thủ công nghiệp nhà nước: giữ vị trí quan trọng, nhiều quan xưởng sản xuất ra đời: xưởng đúc tiền, đóng tàu, đúc súng…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Khai thác than được mở rộng nhưng cách khai thác còn lạc hậu.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Thủ công dân gian phát triển nhưng phân tán, thợ thủ công nộp thuế cao.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" y="264211"/>
            <a:ext cx="5840105" cy="3133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37" y="187657"/>
            <a:ext cx="5743149" cy="313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9" y="3548418"/>
            <a:ext cx="5840105" cy="30571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67399"/>
              </p:ext>
            </p:extLst>
          </p:nvPr>
        </p:nvGraphicFramePr>
        <p:xfrm>
          <a:off x="6225937" y="3424875"/>
          <a:ext cx="443703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039">
                  <a:extLst>
                    <a:ext uri="{9D8B030D-6E8A-4147-A177-3AD203B41FA5}">
                      <a16:colId xmlns="" xmlns:a16="http://schemas.microsoft.com/office/drawing/2014/main" val="406095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ĐƯỜNG ( BẢO AN- QUẢNG NAM)</a:t>
                      </a:r>
                      <a:endParaRPr lang="vi-V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130304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33656"/>
              </p:ext>
            </p:extLst>
          </p:nvPr>
        </p:nvGraphicFramePr>
        <p:xfrm>
          <a:off x="6059604" y="6084265"/>
          <a:ext cx="38870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054">
                  <a:extLst>
                    <a:ext uri="{9D8B030D-6E8A-4147-A177-3AD203B41FA5}">
                      <a16:colId xmlns="" xmlns:a16="http://schemas.microsoft.com/office/drawing/2014/main" val="2190876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ĐỒNG ( NGŨ XÃ- HÀ NỘI)</a:t>
                      </a:r>
                      <a:endParaRPr lang="vi-V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922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6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battrang3-68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52400"/>
            <a:ext cx="578665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det%20l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3629025"/>
            <a:ext cx="590265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152400"/>
            <a:ext cx="5902657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lua-van-phu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3581400"/>
            <a:ext cx="5809113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60900" y="29432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b="1" dirty="0">
                <a:solidFill>
                  <a:srgbClr val="FF0066"/>
                </a:solidFill>
              </a:rPr>
              <a:t>Gốm Bát Tràng (Hà Nội)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921077" y="6370638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66"/>
                </a:solidFill>
              </a:rPr>
              <a:t>Lụa Vạn Phúc (Hà Tây)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646970" y="3029660"/>
            <a:ext cx="899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3600" dirty="0">
                <a:latin typeface="Arial" panose="020B0604020202020204" pitchFamily="34" charset="0"/>
              </a:rPr>
              <a:t>Hãy kể những nghề thủ công truyền thống ở địa phương hiện nay mà em biết ?</a:t>
            </a:r>
          </a:p>
        </p:txBody>
      </p:sp>
    </p:spTree>
    <p:extLst>
      <p:ext uri="{BB962C8B-B14F-4D97-AF65-F5344CB8AC3E}">
        <p14:creationId xmlns:p14="http://schemas.microsoft.com/office/powerpoint/2010/main" val="155311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Về thủ công nghiệp</a:t>
            </a:r>
            <a:endParaRPr lang="vi-VN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Thủ công nghiệp nhà nước: giữ vị trí quan trọng, nhiều quan xưởng sản xuất ra đời: xưởng đúc tiền, đóng tàu, đúc súng…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Khai thác than được mở rộng nhưng cách khai thác còn lạc hậu.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Thủ công dân gian phát triển nhưng phân tán, thợ thủ công nộp thuế cao.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780429" y="3835021"/>
            <a:ext cx="3248167" cy="1705970"/>
          </a:xfrm>
          <a:prstGeom prst="wedgeRoundRectCallout">
            <a:avLst>
              <a:gd name="adj1" fmla="val -80917"/>
              <a:gd name="adj2" fmla="val 609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gì về tài năng của người thợ thủ công ở nước ta đầu thế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792871" y="3739487"/>
            <a:ext cx="3739487" cy="1801504"/>
          </a:xfrm>
          <a:prstGeom prst="wedgeRoundRectCallout">
            <a:avLst>
              <a:gd name="adj1" fmla="val -67772"/>
              <a:gd name="adj2" fmla="val 843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dù có nhiều tiềm lực nhưng tại sao thủ công nghiệp không phát triển được?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c. Về thương nghiệp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73458"/>
            <a:ext cx="11089943" cy="53035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Nội thương phát triển xuất hiện nhiều thị tứ mới (Hội An- Quảng Nam)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_voyage_to_Cochinchina_in_the_years_1792_and_1793_-_Fai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355" y="1395439"/>
            <a:ext cx="10426889" cy="4893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64058"/>
              </p:ext>
            </p:extLst>
          </p:nvPr>
        </p:nvGraphicFramePr>
        <p:xfrm>
          <a:off x="3725081" y="6373505"/>
          <a:ext cx="33861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161">
                  <a:extLst>
                    <a:ext uri="{9D8B030D-6E8A-4147-A177-3AD203B41FA5}">
                      <a16:colId xmlns="" xmlns:a16="http://schemas.microsoft.com/office/drawing/2014/main" val="74776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64: Thương cảng Hội An</a:t>
                      </a:r>
                      <a:endParaRPr lang="vi-V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533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4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6" name="Picture 8" descr="hoian-night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26064"/>
            <a:ext cx="6059606" cy="34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3"/>
            <a:ext cx="5738884" cy="3645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248"/>
            <a:ext cx="5738884" cy="318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3643953"/>
            <a:ext cx="6059606" cy="32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6816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6019776" y="324702"/>
            <a:ext cx="5894719" cy="6117002"/>
            <a:chOff x="240" y="2064"/>
            <a:chExt cx="5520" cy="2514"/>
          </a:xfrm>
        </p:grpSpPr>
        <p:pic>
          <p:nvPicPr>
            <p:cNvPr id="17418" name="Picture 5" descr="2002402418935609047_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64"/>
              <a:ext cx="552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91" y="4392"/>
              <a:ext cx="828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Chợ Sa Đéc</a:t>
              </a:r>
            </a:p>
          </p:txBody>
        </p:sp>
      </p:grp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324875" y="189670"/>
            <a:ext cx="5598253" cy="6305525"/>
            <a:chOff x="-1072" y="-191"/>
            <a:chExt cx="6135" cy="4203"/>
          </a:xfrm>
        </p:grpSpPr>
        <p:pic>
          <p:nvPicPr>
            <p:cNvPr id="17416" name="Picture 8" descr="cảnh chợ Mỹ T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2" y="-191"/>
              <a:ext cx="6135" cy="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19" y="3826"/>
              <a:ext cx="1194" cy="1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Cảnh chợ Mỹ tho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9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c. Về thương nghiệp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3458"/>
            <a:ext cx="10515600" cy="53035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Nội thương phát triển xuất hiện nhiều thị tứ mới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Ngoại thương chủ yếu buôn bán với các nước trong khu vực, hạn chế buôn bán với phương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2209800" y="533400"/>
            <a:ext cx="7620000" cy="5257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 smtClean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Câu hỏi </a:t>
            </a:r>
            <a:r>
              <a:rPr lang="en-US" altLang="vi-VN" sz="4400" b="1" u="sng" dirty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2: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Vua Quang Trung đã có biện 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pháp gì để giải quyết tình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trạng ruộng đất bỏ hoang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và nạn lưu vong.</a:t>
            </a:r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3012" name="Picture 4" descr="druif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4" y="0"/>
            <a:ext cx="12080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Happy_oran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0726"/>
            <a:ext cx="1371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4" name="Oval 6"/>
          <p:cNvSpPr>
            <a:spLocks noChangeArrowheads="1"/>
          </p:cNvSpPr>
          <p:nvPr/>
        </p:nvSpPr>
        <p:spPr bwMode="auto">
          <a:xfrm>
            <a:off x="2209800" y="523874"/>
            <a:ext cx="7620000" cy="52578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>
                <a:solidFill>
                  <a:srgbClr val="00FF00"/>
                </a:solidFill>
                <a:cs typeface="Arial" panose="020B0604020202020204" pitchFamily="34" charset="0"/>
              </a:rPr>
              <a:t>TRẢ LỜI</a:t>
            </a:r>
          </a:p>
          <a:p>
            <a:pPr algn="ctr" eaLnBrk="1" hangingPunct="1"/>
            <a:endParaRPr lang="en-US" altLang="vi-VN" sz="4400" dirty="0">
              <a:solidFill>
                <a:srgbClr val="00FF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sz="4400" dirty="0">
                <a:solidFill>
                  <a:srgbClr val="FFFF00"/>
                </a:solidFill>
                <a:cs typeface="Arial" panose="020B0604020202020204" pitchFamily="34" charset="0"/>
              </a:rPr>
              <a:t>BAN HÀNH</a:t>
            </a:r>
          </a:p>
          <a:p>
            <a:pPr algn="ctr" eaLnBrk="1" hangingPunct="1"/>
            <a:r>
              <a:rPr lang="en-US" altLang="vi-VN" sz="4400" dirty="0">
                <a:solidFill>
                  <a:srgbClr val="FFFF00"/>
                </a:solidFill>
                <a:cs typeface="Arial" panose="020B0604020202020204" pitchFamily="34" charset="0"/>
              </a:rPr>
              <a:t>CHIẾU KHUYẾN </a:t>
            </a:r>
            <a:r>
              <a:rPr lang="en-US" altLang="vi-VN" sz="4400" dirty="0" smtClean="0">
                <a:solidFill>
                  <a:srgbClr val="FFFF00"/>
                </a:solidFill>
                <a:cs typeface="Arial" panose="020B0604020202020204" pitchFamily="34" charset="0"/>
              </a:rPr>
              <a:t>NÔNG.</a:t>
            </a:r>
            <a:endParaRPr lang="en-US" altLang="vi-VN" sz="44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8" name="Picture 88" descr="Kết quả hình ảnh cho mộc bản triều nguyễ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152400"/>
            <a:ext cx="52270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1441471947_13d9e27a67_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657600"/>
            <a:ext cx="872091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0" name="Text Box 90"/>
          <p:cNvSpPr txBox="1">
            <a:spLocks noChangeArrowheads="1"/>
          </p:cNvSpPr>
          <p:nvPr/>
        </p:nvSpPr>
        <p:spPr bwMode="auto">
          <a:xfrm>
            <a:off x="3886200" y="6338888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Di sản phi vật thể</a:t>
            </a:r>
          </a:p>
        </p:txBody>
      </p:sp>
      <p:pic>
        <p:nvPicPr>
          <p:cNvPr id="418857" name="Picture 41" descr="cuangomon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62324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2" name="Text Box 92"/>
          <p:cNvSpPr txBox="1">
            <a:spLocks noChangeArrowheads="1"/>
          </p:cNvSpPr>
          <p:nvPr/>
        </p:nvSpPr>
        <p:spPr bwMode="auto">
          <a:xfrm>
            <a:off x="4267200" y="22860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</a:rPr>
              <a:t>Di sản vật thể</a:t>
            </a:r>
          </a:p>
        </p:txBody>
      </p:sp>
      <p:sp>
        <p:nvSpPr>
          <p:cNvPr id="112736" name="Text Box 96"/>
          <p:cNvSpPr txBox="1">
            <a:spLocks noChangeArrowheads="1"/>
          </p:cNvSpPr>
          <p:nvPr/>
        </p:nvSpPr>
        <p:spPr bwMode="auto">
          <a:xfrm>
            <a:off x="6553200" y="3657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0066"/>
                </a:solidFill>
                <a:latin typeface="Arial" panose="020B0604020202020204" pitchFamily="34" charset="0"/>
              </a:rPr>
              <a:t>Nhã nhạc cung đình Huế</a:t>
            </a:r>
          </a:p>
        </p:txBody>
      </p:sp>
      <p:sp>
        <p:nvSpPr>
          <p:cNvPr id="112737" name="Text Box 97"/>
          <p:cNvSpPr txBox="1">
            <a:spLocks noChangeArrowheads="1"/>
          </p:cNvSpPr>
          <p:nvPr/>
        </p:nvSpPr>
        <p:spPr bwMode="auto">
          <a:xfrm>
            <a:off x="8458200" y="3048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</a:rPr>
              <a:t>Kinh đô Huế</a:t>
            </a:r>
          </a:p>
        </p:txBody>
      </p:sp>
    </p:spTree>
    <p:extLst>
      <p:ext uri="{BB962C8B-B14F-4D97-AF65-F5344CB8AC3E}">
        <p14:creationId xmlns:p14="http://schemas.microsoft.com/office/powerpoint/2010/main" val="13864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0" grpId="0"/>
      <p:bldP spid="112732" grpId="0"/>
      <p:bldP spid="112736" grpId="0"/>
      <p:bldP spid="1127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1484313"/>
            <a:ext cx="9285880" cy="1143000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n-US" altLang="vi-VN" sz="2400" b="1"/>
              <a:t>    </a:t>
            </a:r>
            <a:r>
              <a:rPr lang="en-US" altLang="vi-VN" sz="2400" b="1">
                <a:solidFill>
                  <a:srgbClr val="FF0000"/>
                </a:solidFill>
              </a:rPr>
              <a:t>Điền những thông tin còn thiếu vào chỗ (...) để hoàn chỉnh các ý sau:</a:t>
            </a:r>
            <a:r>
              <a:rPr lang="en-US" altLang="vi-VN" sz="2400" b="1"/>
              <a:t> </a:t>
            </a:r>
            <a:endParaRPr lang="vi-VN" altLang="vi-VN" sz="2400" b="1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1570" y="2852738"/>
            <a:ext cx="9625605" cy="316865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vi-VN" sz="2000" b="1" dirty="0">
                <a:solidFill>
                  <a:srgbClr val="0000FF"/>
                </a:solidFill>
              </a:rPr>
              <a:t>a. Năm 1802, </a:t>
            </a:r>
            <a:r>
              <a:rPr lang="en-US" altLang="vi-VN" sz="2000" b="1" dirty="0" err="1">
                <a:solidFill>
                  <a:srgbClr val="0000FF"/>
                </a:solidFill>
              </a:rPr>
              <a:t>Nguyễn</a:t>
            </a:r>
            <a:r>
              <a:rPr lang="en-US" altLang="vi-VN" sz="2000" b="1" dirty="0">
                <a:solidFill>
                  <a:srgbClr val="0000FF"/>
                </a:solidFill>
              </a:rPr>
              <a:t> Ánh lên ngôi vua, đặt niên hiệu là...................., chọn Phú Xuân (</a:t>
            </a:r>
            <a:r>
              <a:rPr lang="en-US" altLang="vi-VN" sz="2000" b="1" dirty="0" err="1">
                <a:solidFill>
                  <a:srgbClr val="0000FF"/>
                </a:solidFill>
              </a:rPr>
              <a:t>Huế</a:t>
            </a:r>
            <a:r>
              <a:rPr lang="en-US" altLang="vi-VN" sz="2000" b="1" dirty="0">
                <a:solidFill>
                  <a:srgbClr val="0000FF"/>
                </a:solidFill>
              </a:rPr>
              <a:t>) làm..................., lập ra triều </a:t>
            </a:r>
            <a:r>
              <a:rPr lang="en-US" altLang="vi-VN" sz="2000" b="1" dirty="0" err="1">
                <a:solidFill>
                  <a:srgbClr val="0000FF"/>
                </a:solidFill>
              </a:rPr>
              <a:t>Nguyễn</a:t>
            </a:r>
            <a:r>
              <a:rPr lang="en-US" altLang="vi-VN" sz="2000" b="1" dirty="0">
                <a:solidFill>
                  <a:srgbClr val="0000FF"/>
                </a:solidFill>
              </a:rPr>
              <a:t>.</a:t>
            </a:r>
          </a:p>
          <a:p>
            <a:pPr marL="533400" indent="-533400">
              <a:buNone/>
            </a:pPr>
            <a:endParaRPr lang="en-US" altLang="vi-VN" sz="2000" b="1" dirty="0">
              <a:solidFill>
                <a:srgbClr val="0000FF"/>
              </a:solidFill>
            </a:endParaRPr>
          </a:p>
          <a:p>
            <a:pPr marL="533400" indent="-533400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rgbClr val="0000FF"/>
                </a:solidFill>
              </a:rPr>
              <a:t>b. Năm................, nhà </a:t>
            </a:r>
            <a:r>
              <a:rPr lang="en-US" altLang="vi-VN" sz="2000" b="1" dirty="0" err="1">
                <a:solidFill>
                  <a:srgbClr val="0000FF"/>
                </a:solidFill>
              </a:rPr>
              <a:t>Nguyễn</a:t>
            </a:r>
            <a:r>
              <a:rPr lang="en-US" altLang="vi-VN" sz="2000" b="1" dirty="0">
                <a:solidFill>
                  <a:srgbClr val="0000FF"/>
                </a:solidFill>
              </a:rPr>
              <a:t> ban hành bộ Hoàng triều luật lệ</a:t>
            </a:r>
            <a:r>
              <a:rPr lang="en-US" altLang="vi-VN" sz="2000" dirty="0">
                <a:solidFill>
                  <a:srgbClr val="0000FF"/>
                </a:solidFill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</a:rPr>
              <a:t>(Luật Gia Long)</a:t>
            </a:r>
            <a:br>
              <a:rPr lang="en-US" altLang="vi-VN" sz="2000" b="1" dirty="0">
                <a:solidFill>
                  <a:srgbClr val="0000FF"/>
                </a:solidFill>
              </a:rPr>
            </a:br>
            <a:endParaRPr lang="vi-VN" altLang="vi-VN" sz="2000" b="1" dirty="0">
              <a:solidFill>
                <a:srgbClr val="0000FF"/>
              </a:solidFill>
            </a:endParaRPr>
          </a:p>
          <a:p>
            <a:pPr marL="533400" indent="-533400">
              <a:buNone/>
            </a:pPr>
            <a:r>
              <a:rPr lang="vi-VN" altLang="vi-VN" sz="2000" b="1" dirty="0">
                <a:solidFill>
                  <a:srgbClr val="0000FF"/>
                </a:solidFill>
              </a:rPr>
              <a:t>c. Nhà Nguyễn c</a:t>
            </a:r>
            <a:r>
              <a:rPr lang="en-US" altLang="vi-VN" sz="2000" b="1" dirty="0">
                <a:solidFill>
                  <a:srgbClr val="0000FF"/>
                </a:solidFill>
              </a:rPr>
              <a:t>hia nước thành.................. và.............................</a:t>
            </a:r>
          </a:p>
          <a:p>
            <a:pPr marL="533400" indent="-533400">
              <a:buNone/>
            </a:pPr>
            <a:endParaRPr lang="vi-VN" altLang="vi-VN" sz="2000" b="1" dirty="0">
              <a:solidFill>
                <a:srgbClr val="0000FF"/>
              </a:solidFill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908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CỦNG CỐ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935414" y="981075"/>
            <a:ext cx="374332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1400" b="1"/>
              <a:t>     </a:t>
            </a:r>
            <a:r>
              <a:rPr lang="en-US" altLang="vi-VN" sz="2800" b="1" u="sng"/>
              <a:t>Bài tập 1</a:t>
            </a:r>
            <a:endParaRPr lang="vi-VN" altLang="vi-VN" sz="2800" b="1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13020675" y="5084763"/>
            <a:ext cx="100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</a:rPr>
              <a:t>Gia Long</a:t>
            </a:r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13165138" y="4652963"/>
            <a:ext cx="906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</a:rPr>
              <a:t>kinh đô</a:t>
            </a:r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13092113" y="3500438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</a:rPr>
              <a:t>1815</a:t>
            </a:r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12804775" y="2781300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b="1" dirty="0">
                <a:solidFill>
                  <a:srgbClr val="FF0000"/>
                </a:solidFill>
              </a:rPr>
              <a:t>30 tỉnh</a:t>
            </a:r>
            <a:endParaRPr lang="vi-VN" altLang="vi-VN" b="1" dirty="0">
              <a:solidFill>
                <a:srgbClr val="FF0000"/>
              </a:solidFill>
            </a:endParaRP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12325350" y="3925888"/>
            <a:ext cx="1845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</a:rPr>
              <a:t>1 phủ trực thuộc.</a:t>
            </a:r>
            <a:endParaRPr lang="vi-VN" altLang="vi-VN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62 -0.01805 L -0.86394 -0.2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-1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0.00764 L -0.50104 -0.34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0518E-7 L -0.91197 0.04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08" y="2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04514 L -0.66328 0.222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3" y="133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86 -0.06806 L -0.49323 0.057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/>
      <p:bldP spid="160777" grpId="0"/>
      <p:bldP spid="160778" grpId="0"/>
      <p:bldP spid="160779" grpId="0"/>
      <p:bldP spid="1607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1066007"/>
            <a:ext cx="9260457" cy="1143000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n-US" altLang="vi-VN" sz="2400" b="1" dirty="0"/>
              <a:t>    </a:t>
            </a:r>
            <a:r>
              <a:rPr lang="en-US" altLang="vi-VN" sz="2400" b="1" dirty="0">
                <a:solidFill>
                  <a:srgbClr val="FF0000"/>
                </a:solidFill>
              </a:rPr>
              <a:t>Trong các nhận định sau, những nhận định nào là đúng khi đánh giá về kinh tế dưới triều </a:t>
            </a:r>
            <a:r>
              <a:rPr lang="en-US" altLang="vi-VN" sz="2400" b="1" dirty="0" err="1">
                <a:solidFill>
                  <a:srgbClr val="FF0000"/>
                </a:solidFill>
              </a:rPr>
              <a:t>Nguyễn</a:t>
            </a:r>
            <a:r>
              <a:rPr lang="en-US" altLang="vi-VN" sz="2400" b="1" dirty="0">
                <a:solidFill>
                  <a:srgbClr val="FF0000"/>
                </a:solidFill>
              </a:rPr>
              <a:t>?</a:t>
            </a:r>
            <a:r>
              <a:rPr lang="en-US" altLang="vi-VN" sz="2400" b="1" dirty="0"/>
              <a:t> </a:t>
            </a:r>
            <a:endParaRPr lang="vi-VN" altLang="vi-VN" sz="2400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330" y="2443163"/>
            <a:ext cx="9260457" cy="3168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a. Nông nghiệp ngày càng sa sút.</a:t>
            </a:r>
          </a:p>
          <a:p>
            <a:pPr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b. Các vua </a:t>
            </a:r>
            <a:r>
              <a:rPr lang="en-US" altLang="vi-VN" b="1" dirty="0" err="1">
                <a:solidFill>
                  <a:srgbClr val="0000FF"/>
                </a:solidFill>
              </a:rPr>
              <a:t>Nguyễn</a:t>
            </a:r>
            <a:r>
              <a:rPr lang="en-US" altLang="vi-VN" b="1" dirty="0">
                <a:solidFill>
                  <a:srgbClr val="0000FF"/>
                </a:solidFill>
              </a:rPr>
              <a:t> không quan tâm khai hoang.</a:t>
            </a:r>
          </a:p>
          <a:p>
            <a:pPr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c. Thủ công nghiệp có điều kiện phát triển nhưng bị phân tán.</a:t>
            </a:r>
          </a:p>
          <a:p>
            <a:pPr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d. Buôn bán trong nước có nhiều thuận lợi.</a:t>
            </a:r>
          </a:p>
          <a:p>
            <a:pPr>
              <a:buFontTx/>
              <a:buNone/>
            </a:pPr>
            <a:endParaRPr lang="en-US" altLang="vi-VN" sz="8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</a:rPr>
              <a:t>e. Mở rộng buôn bán với nước ngoài.</a:t>
            </a:r>
            <a:endParaRPr lang="vi-VN" altLang="vi-VN" b="1" dirty="0">
              <a:solidFill>
                <a:srgbClr val="0000FF"/>
              </a:solidFill>
            </a:endParaRPr>
          </a:p>
        </p:txBody>
      </p:sp>
      <p:sp>
        <p:nvSpPr>
          <p:cNvPr id="135281" name="Rectangle 113"/>
          <p:cNvSpPr>
            <a:spLocks noChangeArrowheads="1"/>
          </p:cNvSpPr>
          <p:nvPr/>
        </p:nvSpPr>
        <p:spPr bwMode="auto">
          <a:xfrm>
            <a:off x="3689754" y="184151"/>
            <a:ext cx="374332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1400" b="1" dirty="0"/>
              <a:t>     </a:t>
            </a:r>
            <a:r>
              <a:rPr lang="en-US" altLang="vi-VN" sz="2800" b="1" u="sng" dirty="0"/>
              <a:t>Bài tập</a:t>
            </a:r>
            <a:r>
              <a:rPr lang="vi-VN" altLang="vi-VN" sz="2800" b="1" u="sng" dirty="0"/>
              <a:t> </a:t>
            </a:r>
            <a:r>
              <a:rPr lang="en-US" altLang="vi-VN" sz="2800" b="1" u="sng" dirty="0"/>
              <a:t>2</a:t>
            </a:r>
            <a:endParaRPr lang="vi-VN" altLang="vi-VN" sz="2800" b="1" u="sng" dirty="0"/>
          </a:p>
        </p:txBody>
      </p:sp>
      <p:sp>
        <p:nvSpPr>
          <p:cNvPr id="135282" name="Rectangle 114"/>
          <p:cNvSpPr>
            <a:spLocks noChangeArrowheads="1"/>
          </p:cNvSpPr>
          <p:nvPr/>
        </p:nvSpPr>
        <p:spPr bwMode="auto">
          <a:xfrm>
            <a:off x="827467" y="5630069"/>
            <a:ext cx="80645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1400" b="1" dirty="0"/>
              <a:t>     </a:t>
            </a:r>
            <a:r>
              <a:rPr lang="en-US" altLang="vi-VN" sz="2800" b="1" u="sng" dirty="0"/>
              <a:t>Đáp án: Nhận định đúng là ý a, c, d.</a:t>
            </a:r>
            <a:endParaRPr lang="vi-VN" alt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7833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3429000" y="0"/>
            <a:ext cx="5410200" cy="533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000" b="1">
                <a:solidFill>
                  <a:srgbClr val="FFFF66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1524000" y="533400"/>
            <a:ext cx="609600" cy="5334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577560" name="Group 24"/>
          <p:cNvGraphicFramePr>
            <a:graphicFrameLocks noGrp="1"/>
          </p:cNvGraphicFramePr>
          <p:nvPr/>
        </p:nvGraphicFramePr>
        <p:xfrm>
          <a:off x="2819400" y="5426075"/>
          <a:ext cx="6934200" cy="518160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="" xmlns:a16="http://schemas.microsoft.com/office/drawing/2014/main" val="2586288010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Ánh đã cầu cứu nước Tư bản này?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8714361"/>
                  </a:ext>
                </a:extLst>
              </a:tr>
            </a:tbl>
          </a:graphicData>
        </a:graphic>
      </p:graphicFrame>
      <p:graphicFrame>
        <p:nvGraphicFramePr>
          <p:cNvPr id="577567" name="Group 31"/>
          <p:cNvGraphicFramePr>
            <a:graphicFrameLocks noGrp="1"/>
          </p:cNvGraphicFramePr>
          <p:nvPr/>
        </p:nvGraphicFramePr>
        <p:xfrm>
          <a:off x="5638800" y="533400"/>
          <a:ext cx="3048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366575055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95625106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28423641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549396349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8016543"/>
                  </a:ext>
                </a:extLst>
              </a:tr>
            </a:tbl>
          </a:graphicData>
        </a:graphic>
      </p:graphicFrame>
      <p:graphicFrame>
        <p:nvGraphicFramePr>
          <p:cNvPr id="577906" name="Group 370"/>
          <p:cNvGraphicFramePr>
            <a:graphicFrameLocks noGrp="1"/>
          </p:cNvGraphicFramePr>
          <p:nvPr/>
        </p:nvGraphicFramePr>
        <p:xfrm>
          <a:off x="5638800" y="4648200"/>
          <a:ext cx="5029200" cy="533400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="" xmlns:a16="http://schemas.microsoft.com/office/drawing/2014/main" val="937622216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833053829"/>
                    </a:ext>
                  </a:extLst>
                </a:gridCol>
                <a:gridCol w="719137">
                  <a:extLst>
                    <a:ext uri="{9D8B030D-6E8A-4147-A177-3AD203B41FA5}">
                      <a16:colId xmlns="" xmlns:a16="http://schemas.microsoft.com/office/drawing/2014/main" val="1207732839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3498050172"/>
                    </a:ext>
                  </a:extLst>
                </a:gridCol>
                <a:gridCol w="719138">
                  <a:extLst>
                    <a:ext uri="{9D8B030D-6E8A-4147-A177-3AD203B41FA5}">
                      <a16:colId xmlns="" xmlns:a16="http://schemas.microsoft.com/office/drawing/2014/main" val="4026835822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3818130137"/>
                    </a:ext>
                  </a:extLst>
                </a:gridCol>
                <a:gridCol w="719137">
                  <a:extLst>
                    <a:ext uri="{9D8B030D-6E8A-4147-A177-3AD203B41FA5}">
                      <a16:colId xmlns="" xmlns:a16="http://schemas.microsoft.com/office/drawing/2014/main" val="1134046085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4574725"/>
                  </a:ext>
                </a:extLst>
              </a:tr>
            </a:tbl>
          </a:graphicData>
        </a:graphic>
      </p:graphicFrame>
      <p:graphicFrame>
        <p:nvGraphicFramePr>
          <p:cNvPr id="577905" name="Group 369"/>
          <p:cNvGraphicFramePr>
            <a:graphicFrameLocks noGrp="1"/>
          </p:cNvGraphicFramePr>
          <p:nvPr/>
        </p:nvGraphicFramePr>
        <p:xfrm>
          <a:off x="5638800" y="533400"/>
          <a:ext cx="3048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429473574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95166148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407698993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658552966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0496969"/>
                  </a:ext>
                </a:extLst>
              </a:tr>
            </a:tbl>
          </a:graphicData>
        </a:graphic>
      </p:graphicFrame>
      <p:sp>
        <p:nvSpPr>
          <p:cNvPr id="577609" name="Rectangle 73"/>
          <p:cNvSpPr>
            <a:spLocks noChangeArrowheads="1"/>
          </p:cNvSpPr>
          <p:nvPr/>
        </p:nvSpPr>
        <p:spPr bwMode="auto">
          <a:xfrm>
            <a:off x="1524000" y="1676400"/>
            <a:ext cx="609600" cy="4572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577610" name="Group 74"/>
          <p:cNvGraphicFramePr>
            <a:graphicFrameLocks noGrp="1"/>
          </p:cNvGraphicFramePr>
          <p:nvPr/>
        </p:nvGraphicFramePr>
        <p:xfrm>
          <a:off x="4876800" y="1143000"/>
          <a:ext cx="3810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9096069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93370531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11370851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28599173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348845895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7150969"/>
                  </a:ext>
                </a:extLst>
              </a:tr>
            </a:tbl>
          </a:graphicData>
        </a:graphic>
      </p:graphicFrame>
      <p:graphicFrame>
        <p:nvGraphicFramePr>
          <p:cNvPr id="577624" name="Group 88"/>
          <p:cNvGraphicFramePr>
            <a:graphicFrameLocks noGrp="1"/>
          </p:cNvGraphicFramePr>
          <p:nvPr/>
        </p:nvGraphicFramePr>
        <p:xfrm>
          <a:off x="3352800" y="1752600"/>
          <a:ext cx="3810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40982623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3958188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34691683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54410323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389040407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9521832"/>
                  </a:ext>
                </a:extLst>
              </a:tr>
            </a:tbl>
          </a:graphicData>
        </a:graphic>
      </p:graphicFrame>
      <p:graphicFrame>
        <p:nvGraphicFramePr>
          <p:cNvPr id="577638" name="Group 102"/>
          <p:cNvGraphicFramePr>
            <a:graphicFrameLocks noGrp="1"/>
          </p:cNvGraphicFramePr>
          <p:nvPr/>
        </p:nvGraphicFramePr>
        <p:xfrm>
          <a:off x="2819400" y="5426075"/>
          <a:ext cx="6934200" cy="518160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="" xmlns:a16="http://schemas.microsoft.com/office/drawing/2014/main" val="1411440342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 là cực Nam của nước ta thời Nguyễn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358299"/>
                  </a:ext>
                </a:extLst>
              </a:tr>
            </a:tbl>
          </a:graphicData>
        </a:graphic>
      </p:graphicFrame>
      <p:graphicFrame>
        <p:nvGraphicFramePr>
          <p:cNvPr id="577977" name="Group 441"/>
          <p:cNvGraphicFramePr>
            <a:graphicFrameLocks noGrp="1"/>
          </p:cNvGraphicFramePr>
          <p:nvPr/>
        </p:nvGraphicFramePr>
        <p:xfrm>
          <a:off x="2286000" y="2895600"/>
          <a:ext cx="4724400" cy="518160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="" xmlns:a16="http://schemas.microsoft.com/office/drawing/2014/main" val="476842128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881178503"/>
                    </a:ext>
                  </a:extLst>
                </a:gridCol>
                <a:gridCol w="674688">
                  <a:extLst>
                    <a:ext uri="{9D8B030D-6E8A-4147-A177-3AD203B41FA5}">
                      <a16:colId xmlns="" xmlns:a16="http://schemas.microsoft.com/office/drawing/2014/main" val="3754412848"/>
                    </a:ext>
                  </a:extLst>
                </a:gridCol>
                <a:gridCol w="676275">
                  <a:extLst>
                    <a:ext uri="{9D8B030D-6E8A-4147-A177-3AD203B41FA5}">
                      <a16:colId xmlns="" xmlns:a16="http://schemas.microsoft.com/office/drawing/2014/main" val="908572549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3351626464"/>
                    </a:ext>
                  </a:extLst>
                </a:gridCol>
                <a:gridCol w="674688">
                  <a:extLst>
                    <a:ext uri="{9D8B030D-6E8A-4147-A177-3AD203B41FA5}">
                      <a16:colId xmlns="" xmlns:a16="http://schemas.microsoft.com/office/drawing/2014/main" val="2659459094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343018162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3236661"/>
                  </a:ext>
                </a:extLst>
              </a:tr>
            </a:tbl>
          </a:graphicData>
        </a:graphic>
      </p:graphicFrame>
      <p:sp>
        <p:nvSpPr>
          <p:cNvPr id="577681" name="Rectangle 145"/>
          <p:cNvSpPr>
            <a:spLocks noChangeArrowheads="1"/>
          </p:cNvSpPr>
          <p:nvPr/>
        </p:nvSpPr>
        <p:spPr bwMode="auto">
          <a:xfrm>
            <a:off x="1524000" y="2743200"/>
            <a:ext cx="609600" cy="6096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577682" name="Group 146"/>
          <p:cNvGraphicFramePr>
            <a:graphicFrameLocks noGrp="1"/>
          </p:cNvGraphicFramePr>
          <p:nvPr/>
        </p:nvGraphicFramePr>
        <p:xfrm>
          <a:off x="2438400" y="5426075"/>
          <a:ext cx="7467600" cy="51816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="" xmlns:a16="http://schemas.microsoft.com/office/drawing/2014/main" val="400715977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đứng đầu vương triều Nguyễn gọi là gì?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63418149"/>
                  </a:ext>
                </a:extLst>
              </a:tr>
            </a:tbl>
          </a:graphicData>
        </a:graphic>
      </p:graphicFrame>
      <p:graphicFrame>
        <p:nvGraphicFramePr>
          <p:cNvPr id="577689" name="Group 153"/>
          <p:cNvGraphicFramePr>
            <a:graphicFrameLocks noGrp="1"/>
          </p:cNvGraphicFramePr>
          <p:nvPr/>
        </p:nvGraphicFramePr>
        <p:xfrm>
          <a:off x="2286000" y="2895600"/>
          <a:ext cx="4724400" cy="533400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="" xmlns:a16="http://schemas.microsoft.com/office/drawing/2014/main" val="3717378613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808648050"/>
                    </a:ext>
                  </a:extLst>
                </a:gridCol>
                <a:gridCol w="674688">
                  <a:extLst>
                    <a:ext uri="{9D8B030D-6E8A-4147-A177-3AD203B41FA5}">
                      <a16:colId xmlns="" xmlns:a16="http://schemas.microsoft.com/office/drawing/2014/main" val="3129641621"/>
                    </a:ext>
                  </a:extLst>
                </a:gridCol>
                <a:gridCol w="676275">
                  <a:extLst>
                    <a:ext uri="{9D8B030D-6E8A-4147-A177-3AD203B41FA5}">
                      <a16:colId xmlns="" xmlns:a16="http://schemas.microsoft.com/office/drawing/2014/main" val="1139639349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2323704050"/>
                    </a:ext>
                  </a:extLst>
                </a:gridCol>
                <a:gridCol w="674688">
                  <a:extLst>
                    <a:ext uri="{9D8B030D-6E8A-4147-A177-3AD203B41FA5}">
                      <a16:colId xmlns="" xmlns:a16="http://schemas.microsoft.com/office/drawing/2014/main" val="3459697966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1785545118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797952"/>
                  </a:ext>
                </a:extLst>
              </a:tr>
            </a:tbl>
          </a:graphicData>
        </a:graphic>
      </p:graphicFrame>
      <p:graphicFrame>
        <p:nvGraphicFramePr>
          <p:cNvPr id="577707" name="Group 171"/>
          <p:cNvGraphicFramePr>
            <a:graphicFrameLocks noGrp="1"/>
          </p:cNvGraphicFramePr>
          <p:nvPr/>
        </p:nvGraphicFramePr>
        <p:xfrm>
          <a:off x="3352800" y="2362200"/>
          <a:ext cx="5257800" cy="533400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="" xmlns:a16="http://schemas.microsoft.com/office/drawing/2014/main" val="3971678781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715645071"/>
                    </a:ext>
                  </a:extLst>
                </a:gridCol>
                <a:gridCol w="750888">
                  <a:extLst>
                    <a:ext uri="{9D8B030D-6E8A-4147-A177-3AD203B41FA5}">
                      <a16:colId xmlns="" xmlns:a16="http://schemas.microsoft.com/office/drawing/2014/main" val="1041221733"/>
                    </a:ext>
                  </a:extLst>
                </a:gridCol>
                <a:gridCol w="752475">
                  <a:extLst>
                    <a:ext uri="{9D8B030D-6E8A-4147-A177-3AD203B41FA5}">
                      <a16:colId xmlns="" xmlns:a16="http://schemas.microsoft.com/office/drawing/2014/main" val="1001102728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838874019"/>
                    </a:ext>
                  </a:extLst>
                </a:gridCol>
                <a:gridCol w="750888">
                  <a:extLst>
                    <a:ext uri="{9D8B030D-6E8A-4147-A177-3AD203B41FA5}">
                      <a16:colId xmlns="" xmlns:a16="http://schemas.microsoft.com/office/drawing/2014/main" val="3301142871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1412346085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Ả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3793349"/>
                  </a:ext>
                </a:extLst>
              </a:tr>
            </a:tbl>
          </a:graphicData>
        </a:graphic>
      </p:graphicFrame>
      <p:sp>
        <p:nvSpPr>
          <p:cNvPr id="577725" name="Rectangle 189"/>
          <p:cNvSpPr>
            <a:spLocks noChangeArrowheads="1"/>
          </p:cNvSpPr>
          <p:nvPr/>
        </p:nvSpPr>
        <p:spPr bwMode="auto">
          <a:xfrm>
            <a:off x="1524000" y="2209800"/>
            <a:ext cx="609600" cy="4572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577726" name="Group 190"/>
          <p:cNvGraphicFramePr>
            <a:graphicFrameLocks noGrp="1"/>
          </p:cNvGraphicFramePr>
          <p:nvPr/>
        </p:nvGraphicFramePr>
        <p:xfrm>
          <a:off x="1828800" y="5426075"/>
          <a:ext cx="8839200" cy="51816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="" xmlns:a16="http://schemas.microsoft.com/office/drawing/2014/main" val="2780120514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Kim Sơn và….là 2 vùng đất ven biển mới được khai phá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1595449"/>
                  </a:ext>
                </a:extLst>
              </a:tr>
            </a:tbl>
          </a:graphicData>
        </a:graphic>
      </p:graphicFrame>
      <p:sp>
        <p:nvSpPr>
          <p:cNvPr id="577733" name="Rectangle 197"/>
          <p:cNvSpPr>
            <a:spLocks noChangeArrowheads="1"/>
          </p:cNvSpPr>
          <p:nvPr/>
        </p:nvSpPr>
        <p:spPr bwMode="auto">
          <a:xfrm>
            <a:off x="1524000" y="1143000"/>
            <a:ext cx="609600" cy="4572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77734" name="Rectangle 198"/>
          <p:cNvSpPr>
            <a:spLocks noChangeArrowheads="1"/>
          </p:cNvSpPr>
          <p:nvPr/>
        </p:nvSpPr>
        <p:spPr bwMode="auto">
          <a:xfrm>
            <a:off x="1524000" y="4038600"/>
            <a:ext cx="609600" cy="5334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77735" name="Rectangle 199"/>
          <p:cNvSpPr>
            <a:spLocks noChangeArrowheads="1"/>
          </p:cNvSpPr>
          <p:nvPr/>
        </p:nvSpPr>
        <p:spPr bwMode="auto">
          <a:xfrm>
            <a:off x="1524000" y="3429000"/>
            <a:ext cx="609600" cy="5334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77736" name="Rectangle 200"/>
          <p:cNvSpPr>
            <a:spLocks noChangeArrowheads="1"/>
          </p:cNvSpPr>
          <p:nvPr/>
        </p:nvSpPr>
        <p:spPr bwMode="auto">
          <a:xfrm>
            <a:off x="1524000" y="4648200"/>
            <a:ext cx="609600" cy="533400"/>
          </a:xfrm>
          <a:prstGeom prst="rect">
            <a:avLst/>
          </a:prstGeom>
          <a:gradFill rotWithShape="1">
            <a:gsLst>
              <a:gs pos="0">
                <a:srgbClr val="7D7D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66FF99"/>
                </a:solidFill>
                <a:latin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577737" name="Group 201"/>
          <p:cNvGraphicFramePr>
            <a:graphicFrameLocks noGrp="1"/>
          </p:cNvGraphicFramePr>
          <p:nvPr/>
        </p:nvGraphicFramePr>
        <p:xfrm>
          <a:off x="4953000" y="3429000"/>
          <a:ext cx="3581400" cy="533400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="" xmlns:a16="http://schemas.microsoft.com/office/drawing/2014/main" val="3524386409"/>
                    </a:ext>
                  </a:extLst>
                </a:gridCol>
                <a:gridCol w="715962">
                  <a:extLst>
                    <a:ext uri="{9D8B030D-6E8A-4147-A177-3AD203B41FA5}">
                      <a16:colId xmlns="" xmlns:a16="http://schemas.microsoft.com/office/drawing/2014/main" val="1577383455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3056743285"/>
                    </a:ext>
                  </a:extLst>
                </a:gridCol>
                <a:gridCol w="715963">
                  <a:extLst>
                    <a:ext uri="{9D8B030D-6E8A-4147-A177-3AD203B41FA5}">
                      <a16:colId xmlns="" xmlns:a16="http://schemas.microsoft.com/office/drawing/2014/main" val="460462863"/>
                    </a:ext>
                  </a:extLst>
                </a:gridCol>
                <a:gridCol w="715962">
                  <a:extLst>
                    <a:ext uri="{9D8B030D-6E8A-4147-A177-3AD203B41FA5}">
                      <a16:colId xmlns="" xmlns:a16="http://schemas.microsoft.com/office/drawing/2014/main" val="532398266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9051205"/>
                  </a:ext>
                </a:extLst>
              </a:tr>
            </a:tbl>
          </a:graphicData>
        </a:graphic>
      </p:graphicFrame>
      <p:graphicFrame>
        <p:nvGraphicFramePr>
          <p:cNvPr id="577751" name="Group 215"/>
          <p:cNvGraphicFramePr>
            <a:graphicFrameLocks noGrp="1"/>
          </p:cNvGraphicFramePr>
          <p:nvPr/>
        </p:nvGraphicFramePr>
        <p:xfrm>
          <a:off x="4876800" y="1143000"/>
          <a:ext cx="3810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190121237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623362699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77454009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69814349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81793727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0450954"/>
                  </a:ext>
                </a:extLst>
              </a:tr>
            </a:tbl>
          </a:graphicData>
        </a:graphic>
      </p:graphicFrame>
      <p:graphicFrame>
        <p:nvGraphicFramePr>
          <p:cNvPr id="577765" name="Group 229"/>
          <p:cNvGraphicFramePr>
            <a:graphicFrameLocks noGrp="1"/>
          </p:cNvGraphicFramePr>
          <p:nvPr/>
        </p:nvGraphicFramePr>
        <p:xfrm>
          <a:off x="1828800" y="5410201"/>
          <a:ext cx="8839200" cy="523875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="" xmlns:a16="http://schemas.microsoft.com/office/drawing/2014/main" val="1699998525"/>
                    </a:ext>
                  </a:extLst>
                </a:gridCol>
              </a:tblGrid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Luật pháp nhà Nguyễn rất giống với triều đại TQ này?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6721332"/>
                  </a:ext>
                </a:extLst>
              </a:tr>
            </a:tbl>
          </a:graphicData>
        </a:graphic>
      </p:graphicFrame>
      <p:graphicFrame>
        <p:nvGraphicFramePr>
          <p:cNvPr id="577794" name="Group 258"/>
          <p:cNvGraphicFramePr>
            <a:graphicFrameLocks noGrp="1"/>
          </p:cNvGraphicFramePr>
          <p:nvPr/>
        </p:nvGraphicFramePr>
        <p:xfrm>
          <a:off x="2514600" y="5419726"/>
          <a:ext cx="7772400" cy="523875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="" xmlns:a16="http://schemas.microsoft.com/office/drawing/2014/main" val="2728716425"/>
                    </a:ext>
                  </a:extLst>
                </a:gridCol>
              </a:tblGrid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Ai là người đã lập ra triều đại nhà Nguyễn?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5631197"/>
                  </a:ext>
                </a:extLst>
              </a:tr>
            </a:tbl>
          </a:graphicData>
        </a:graphic>
      </p:graphicFrame>
      <p:graphicFrame>
        <p:nvGraphicFramePr>
          <p:cNvPr id="577978" name="Group 442"/>
          <p:cNvGraphicFramePr>
            <a:graphicFrameLocks noGrp="1"/>
          </p:cNvGraphicFramePr>
          <p:nvPr/>
        </p:nvGraphicFramePr>
        <p:xfrm>
          <a:off x="2133600" y="4038600"/>
          <a:ext cx="6400800" cy="6096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="" xmlns:a16="http://schemas.microsoft.com/office/drawing/2014/main" val="335638246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2049434451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3639275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318991176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014118857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133758166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189722394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2482512711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30913101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3171158"/>
                  </a:ext>
                </a:extLst>
              </a:tr>
            </a:tbl>
          </a:graphicData>
        </a:graphic>
      </p:graphicFrame>
      <p:graphicFrame>
        <p:nvGraphicFramePr>
          <p:cNvPr id="577983" name="Group 447"/>
          <p:cNvGraphicFramePr>
            <a:graphicFrameLocks noGrp="1"/>
          </p:cNvGraphicFramePr>
          <p:nvPr/>
        </p:nvGraphicFramePr>
        <p:xfrm>
          <a:off x="5029200" y="4038601"/>
          <a:ext cx="3505200" cy="593725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="" xmlns:a16="http://schemas.microsoft.com/office/drawing/2014/main" val="3065209023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3368635334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1300688328"/>
                    </a:ext>
                  </a:extLst>
                </a:gridCol>
                <a:gridCol w="700087">
                  <a:extLst>
                    <a:ext uri="{9D8B030D-6E8A-4147-A177-3AD203B41FA5}">
                      <a16:colId xmlns="" xmlns:a16="http://schemas.microsoft.com/office/drawing/2014/main" val="3243116586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1906482843"/>
                    </a:ext>
                  </a:extLst>
                </a:gridCol>
              </a:tblGrid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775874"/>
                  </a:ext>
                </a:extLst>
              </a:tr>
            </a:tbl>
          </a:graphicData>
        </a:graphic>
      </p:graphicFrame>
      <p:graphicFrame>
        <p:nvGraphicFramePr>
          <p:cNvPr id="577979" name="Group 443"/>
          <p:cNvGraphicFramePr>
            <a:graphicFrameLocks noGrp="1"/>
          </p:cNvGraphicFramePr>
          <p:nvPr/>
        </p:nvGraphicFramePr>
        <p:xfrm>
          <a:off x="4953000" y="3429000"/>
          <a:ext cx="3581400" cy="518160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="" xmlns:a16="http://schemas.microsoft.com/office/drawing/2014/main" val="3253549547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353422443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4144119925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4084091247"/>
                    </a:ext>
                  </a:extLst>
                </a:gridCol>
                <a:gridCol w="715962">
                  <a:extLst>
                    <a:ext uri="{9D8B030D-6E8A-4147-A177-3AD203B41FA5}">
                      <a16:colId xmlns="" xmlns:a16="http://schemas.microsoft.com/office/drawing/2014/main" val="48974315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4348471"/>
                  </a:ext>
                </a:extLst>
              </a:tr>
            </a:tbl>
          </a:graphicData>
        </a:graphic>
      </p:graphicFrame>
      <p:graphicFrame>
        <p:nvGraphicFramePr>
          <p:cNvPr id="577851" name="Group 315"/>
          <p:cNvGraphicFramePr>
            <a:graphicFrameLocks noGrp="1"/>
          </p:cNvGraphicFramePr>
          <p:nvPr/>
        </p:nvGraphicFramePr>
        <p:xfrm>
          <a:off x="2895600" y="5562600"/>
          <a:ext cx="7772400" cy="6096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="" xmlns:a16="http://schemas.microsoft.com/office/drawing/2014/main" val="419437401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Niên hiệu của Nguyễn Ánh khi lên ngôi?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3404549"/>
                  </a:ext>
                </a:extLst>
              </a:tr>
            </a:tbl>
          </a:graphicData>
        </a:graphic>
      </p:graphicFrame>
      <p:graphicFrame>
        <p:nvGraphicFramePr>
          <p:cNvPr id="577858" name="Group 322"/>
          <p:cNvGraphicFramePr>
            <a:graphicFrameLocks noGrp="1"/>
          </p:cNvGraphicFramePr>
          <p:nvPr/>
        </p:nvGraphicFramePr>
        <p:xfrm>
          <a:off x="5638800" y="4648200"/>
          <a:ext cx="5029200" cy="518160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="" xmlns:a16="http://schemas.microsoft.com/office/drawing/2014/main" val="912130657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478875342"/>
                    </a:ext>
                  </a:extLst>
                </a:gridCol>
                <a:gridCol w="719137">
                  <a:extLst>
                    <a:ext uri="{9D8B030D-6E8A-4147-A177-3AD203B41FA5}">
                      <a16:colId xmlns="" xmlns:a16="http://schemas.microsoft.com/office/drawing/2014/main" val="4191876382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3801859344"/>
                    </a:ext>
                  </a:extLst>
                </a:gridCol>
                <a:gridCol w="719138">
                  <a:extLst>
                    <a:ext uri="{9D8B030D-6E8A-4147-A177-3AD203B41FA5}">
                      <a16:colId xmlns="" xmlns:a16="http://schemas.microsoft.com/office/drawing/2014/main" val="386539273"/>
                    </a:ext>
                  </a:extLst>
                </a:gridCol>
                <a:gridCol w="717550">
                  <a:extLst>
                    <a:ext uri="{9D8B030D-6E8A-4147-A177-3AD203B41FA5}">
                      <a16:colId xmlns="" xmlns:a16="http://schemas.microsoft.com/office/drawing/2014/main" val="4142543322"/>
                    </a:ext>
                  </a:extLst>
                </a:gridCol>
                <a:gridCol w="719137">
                  <a:extLst>
                    <a:ext uri="{9D8B030D-6E8A-4147-A177-3AD203B41FA5}">
                      <a16:colId xmlns="" xmlns:a16="http://schemas.microsoft.com/office/drawing/2014/main" val="187919168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7550568"/>
                  </a:ext>
                </a:extLst>
              </a:tr>
            </a:tbl>
          </a:graphicData>
        </a:graphic>
      </p:graphicFrame>
      <p:graphicFrame>
        <p:nvGraphicFramePr>
          <p:cNvPr id="577877" name="Group 341"/>
          <p:cNvGraphicFramePr>
            <a:graphicFrameLocks noGrp="1"/>
          </p:cNvGraphicFramePr>
          <p:nvPr/>
        </p:nvGraphicFramePr>
        <p:xfrm>
          <a:off x="2667000" y="5486400"/>
          <a:ext cx="7772400" cy="6096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="" xmlns:a16="http://schemas.microsoft.com/office/drawing/2014/main" val="373107326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Thương cảng lớn nhất nước ta thời Nguyễn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8326985"/>
                  </a:ext>
                </a:extLst>
              </a:tr>
            </a:tbl>
          </a:graphicData>
        </a:graphic>
      </p:graphicFrame>
      <p:pic>
        <p:nvPicPr>
          <p:cNvPr id="577904" name="Picture 368">
            <a:hlinkClick r:id="" action="ppaction://media"/>
          </p:cNvPr>
          <p:cNvPicPr>
            <a:picLocks noGrp="1" noChangeAspect="1" noChangeArrowheads="1"/>
          </p:cNvPicPr>
          <p:nvPr>
            <p:ph sz="quarter"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6096000"/>
            <a:ext cx="304800" cy="304800"/>
          </a:xfrm>
          <a:noFill/>
          <a:ln/>
        </p:spPr>
      </p:pic>
      <p:graphicFrame>
        <p:nvGraphicFramePr>
          <p:cNvPr id="577961" name="Group 425"/>
          <p:cNvGraphicFramePr>
            <a:graphicFrameLocks noGrp="1"/>
          </p:cNvGraphicFramePr>
          <p:nvPr>
            <p:ph sz="quarter" idx="4294967295"/>
          </p:nvPr>
        </p:nvGraphicFramePr>
        <p:xfrm>
          <a:off x="4876800" y="2362200"/>
          <a:ext cx="3733800" cy="51816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="" xmlns:a16="http://schemas.microsoft.com/office/drawing/2014/main" val="2645750613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3117233517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3427401969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1343083206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1232052013"/>
                    </a:ext>
                  </a:extLst>
                </a:gridCol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4882416"/>
                  </a:ext>
                </a:extLst>
              </a:tr>
            </a:tbl>
          </a:graphicData>
        </a:graphic>
      </p:graphicFrame>
      <p:graphicFrame>
        <p:nvGraphicFramePr>
          <p:cNvPr id="577976" name="Group 440"/>
          <p:cNvGraphicFramePr>
            <a:graphicFrameLocks noGrp="1"/>
          </p:cNvGraphicFramePr>
          <p:nvPr>
            <p:ph sz="quarter" idx="4294967295"/>
          </p:nvPr>
        </p:nvGraphicFramePr>
        <p:xfrm>
          <a:off x="3352800" y="2362200"/>
          <a:ext cx="3733800" cy="51816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="" xmlns:a16="http://schemas.microsoft.com/office/drawing/2014/main" val="959880367"/>
                    </a:ext>
                  </a:extLst>
                </a:gridCol>
                <a:gridCol w="747713">
                  <a:extLst>
                    <a:ext uri="{9D8B030D-6E8A-4147-A177-3AD203B41FA5}">
                      <a16:colId xmlns="" xmlns:a16="http://schemas.microsoft.com/office/drawing/2014/main" val="1950890067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931605757"/>
                    </a:ext>
                  </a:extLst>
                </a:gridCol>
                <a:gridCol w="747712">
                  <a:extLst>
                    <a:ext uri="{9D8B030D-6E8A-4147-A177-3AD203B41FA5}">
                      <a16:colId xmlns="" xmlns:a16="http://schemas.microsoft.com/office/drawing/2014/main" val="4233331534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40316378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7777668"/>
                  </a:ext>
                </a:extLst>
              </a:tr>
            </a:tbl>
          </a:graphicData>
        </a:graphic>
      </p:graphicFrame>
      <p:graphicFrame>
        <p:nvGraphicFramePr>
          <p:cNvPr id="577980" name="Group 444"/>
          <p:cNvGraphicFramePr>
            <a:graphicFrameLocks noGrp="1"/>
          </p:cNvGraphicFramePr>
          <p:nvPr/>
        </p:nvGraphicFramePr>
        <p:xfrm>
          <a:off x="2133600" y="4038600"/>
          <a:ext cx="2819400" cy="609600"/>
        </p:xfrm>
        <a:graphic>
          <a:graphicData uri="http://schemas.openxmlformats.org/drawingml/2006/table">
            <a:tbl>
              <a:tblPr/>
              <a:tblGrid>
                <a:gridCol w="704850">
                  <a:extLst>
                    <a:ext uri="{9D8B030D-6E8A-4147-A177-3AD203B41FA5}">
                      <a16:colId xmlns="" xmlns:a16="http://schemas.microsoft.com/office/drawing/2014/main" val="3776887830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1169961418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104364229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344699820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8854108"/>
                  </a:ext>
                </a:extLst>
              </a:tr>
            </a:tbl>
          </a:graphicData>
        </a:graphic>
      </p:graphicFrame>
      <p:graphicFrame>
        <p:nvGraphicFramePr>
          <p:cNvPr id="577984" name="Group 448"/>
          <p:cNvGraphicFramePr>
            <a:graphicFrameLocks noGrp="1"/>
          </p:cNvGraphicFramePr>
          <p:nvPr/>
        </p:nvGraphicFramePr>
        <p:xfrm>
          <a:off x="4876800" y="1143000"/>
          <a:ext cx="3810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65863839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44032550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27396865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19399977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07640841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537341"/>
                  </a:ext>
                </a:extLst>
              </a:tr>
            </a:tbl>
          </a:graphicData>
        </a:graphic>
      </p:graphicFrame>
      <p:graphicFrame>
        <p:nvGraphicFramePr>
          <p:cNvPr id="577998" name="Group 462"/>
          <p:cNvGraphicFramePr>
            <a:graphicFrameLocks noGrp="1"/>
          </p:cNvGraphicFramePr>
          <p:nvPr/>
        </p:nvGraphicFramePr>
        <p:xfrm>
          <a:off x="3352800" y="1752600"/>
          <a:ext cx="3810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375689108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54755436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8773302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54821842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693977225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191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4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7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5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7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7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77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7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6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7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7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57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6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7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7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7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577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57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7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77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7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7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7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7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7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577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7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7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7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577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7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7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77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5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7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7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745" fill="hold"/>
                                        <p:tgtEl>
                                          <p:spTgt spid="5779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904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79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Oval 2"/>
          <p:cNvSpPr>
            <a:spLocks noChangeArrowheads="1"/>
          </p:cNvSpPr>
          <p:nvPr/>
        </p:nvSpPr>
        <p:spPr bwMode="auto">
          <a:xfrm>
            <a:off x="2209800" y="685800"/>
            <a:ext cx="7620000" cy="5105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 smtClean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Câu hỏi 3:</a:t>
            </a:r>
            <a:endParaRPr lang="en-US" altLang="vi-VN" sz="4400" b="1" u="sng" dirty="0">
              <a:solidFill>
                <a:srgbClr val="FF0000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Thời Quang Trung, cơ quan nào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phụ trách dịch sách chữ Hán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ra chữ Nôm dùng làm tài liệu</a:t>
            </a:r>
          </a:p>
          <a:p>
            <a:pPr algn="ctr" eaLnBrk="1" hangingPunct="1"/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học tập?</a:t>
            </a:r>
          </a:p>
        </p:txBody>
      </p:sp>
      <p:sp>
        <p:nvSpPr>
          <p:cNvPr id="450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5060" name="Picture 4" descr="druif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4" y="0"/>
            <a:ext cx="12080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Happy_oran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0726"/>
            <a:ext cx="1371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2209800" y="676274"/>
            <a:ext cx="7646158" cy="5105399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>
                <a:solidFill>
                  <a:srgbClr val="FF0000"/>
                </a:solidFill>
                <a:cs typeface="Arial" panose="020B0604020202020204" pitchFamily="34" charset="0"/>
              </a:rPr>
              <a:t>TRẢ </a:t>
            </a:r>
            <a:r>
              <a:rPr lang="en-US" altLang="vi-VN" sz="44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LỜI</a:t>
            </a:r>
            <a:endParaRPr lang="en-US" altLang="vi-VN" sz="4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sz="4400" dirty="0">
                <a:solidFill>
                  <a:srgbClr val="0000CC"/>
                </a:solidFill>
                <a:cs typeface="Arial" panose="020B0604020202020204" pitchFamily="34" charset="0"/>
              </a:rPr>
              <a:t>Viện sùng </a:t>
            </a:r>
            <a:r>
              <a:rPr lang="en-US" altLang="vi-VN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chính.</a:t>
            </a:r>
            <a:endParaRPr lang="en-US" altLang="vi-VN" sz="4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2209800" y="990600"/>
            <a:ext cx="7620000" cy="4800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 smtClean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Câu hỏi 4:</a:t>
            </a:r>
            <a:endParaRPr lang="en-US" altLang="vi-VN" sz="4400" b="1" u="sng" dirty="0">
              <a:solidFill>
                <a:srgbClr val="FF0000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4000" b="1" dirty="0">
                <a:solidFill>
                  <a:srgbClr val="0000CC"/>
                </a:solidFill>
                <a:cs typeface="Arial" panose="020B0604020202020204" pitchFamily="34" charset="0"/>
              </a:rPr>
              <a:t>Biện pháp ngoại giao của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4000" b="1" dirty="0">
                <a:solidFill>
                  <a:srgbClr val="0000CC"/>
                </a:solidFill>
                <a:cs typeface="Arial" panose="020B0604020202020204" pitchFamily="34" charset="0"/>
              </a:rPr>
              <a:t>vua Quang Trung là gì?</a:t>
            </a:r>
          </a:p>
        </p:txBody>
      </p:sp>
      <p:sp>
        <p:nvSpPr>
          <p:cNvPr id="460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6084" name="Picture 4" descr="druif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4" y="0"/>
            <a:ext cx="12080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Happy_oran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0726"/>
            <a:ext cx="1371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6" name="Oval 6"/>
          <p:cNvSpPr>
            <a:spLocks noChangeArrowheads="1"/>
          </p:cNvSpPr>
          <p:nvPr/>
        </p:nvSpPr>
        <p:spPr bwMode="auto">
          <a:xfrm>
            <a:off x="2209800" y="1023937"/>
            <a:ext cx="7696200" cy="4733926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FF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>
                <a:solidFill>
                  <a:srgbClr val="FF0000"/>
                </a:solidFill>
                <a:cs typeface="Arial" panose="020B0604020202020204" pitchFamily="34" charset="0"/>
              </a:rPr>
              <a:t>TRẢ </a:t>
            </a:r>
            <a:r>
              <a:rPr lang="en-US" altLang="vi-VN" sz="44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LỜI</a:t>
            </a:r>
            <a:endParaRPr lang="en-US" altLang="vi-VN" sz="4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4000" b="1" dirty="0">
                <a:solidFill>
                  <a:srgbClr val="0000CC"/>
                </a:solidFill>
                <a:cs typeface="Arial" panose="020B0604020202020204" pitchFamily="34" charset="0"/>
              </a:rPr>
              <a:t>Mềm dẻo nhưng kiên quyết</a:t>
            </a:r>
            <a:r>
              <a:rPr lang="en-US" altLang="vi-VN" sz="4000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1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  <p:bldP spid="2406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Oval 2"/>
          <p:cNvSpPr>
            <a:spLocks noChangeArrowheads="1"/>
          </p:cNvSpPr>
          <p:nvPr/>
        </p:nvSpPr>
        <p:spPr bwMode="auto">
          <a:xfrm>
            <a:off x="2209800" y="990600"/>
            <a:ext cx="7620000" cy="4800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 smtClean="0">
                <a:solidFill>
                  <a:srgbClr val="FF000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Câu hỏi 5:</a:t>
            </a:r>
            <a:endParaRPr lang="en-US" altLang="vi-VN" sz="4400" b="1" u="sng" dirty="0">
              <a:solidFill>
                <a:srgbClr val="FF0000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sz="4200" dirty="0">
                <a:solidFill>
                  <a:srgbClr val="0000CC"/>
                </a:solidFill>
                <a:cs typeface="Arial" panose="020B0604020202020204" pitchFamily="34" charset="0"/>
              </a:rPr>
              <a:t>Nguyên nhân nào khiến nhiều</a:t>
            </a:r>
          </a:p>
          <a:p>
            <a:pPr algn="ctr" eaLnBrk="1" hangingPunct="1"/>
            <a:r>
              <a:rPr lang="en-US" altLang="vi-VN" sz="4200" dirty="0">
                <a:solidFill>
                  <a:srgbClr val="0000CC"/>
                </a:solidFill>
                <a:cs typeface="Arial" panose="020B0604020202020204" pitchFamily="34" charset="0"/>
              </a:rPr>
              <a:t>dự định của vua Quang Trung</a:t>
            </a:r>
          </a:p>
          <a:p>
            <a:pPr algn="ctr" eaLnBrk="1" hangingPunct="1"/>
            <a:r>
              <a:rPr lang="en-US" altLang="vi-VN" sz="4200" dirty="0">
                <a:solidFill>
                  <a:srgbClr val="0000CC"/>
                </a:solidFill>
                <a:cs typeface="Arial" panose="020B0604020202020204" pitchFamily="34" charset="0"/>
              </a:rPr>
              <a:t>bị dang dở?</a:t>
            </a:r>
          </a:p>
        </p:txBody>
      </p:sp>
      <p:sp>
        <p:nvSpPr>
          <p:cNvPr id="471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7108" name="Picture 4" descr="druif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4" y="0"/>
            <a:ext cx="12080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Happy_oran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0726"/>
            <a:ext cx="1371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2259273" y="990600"/>
            <a:ext cx="7521054" cy="48006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FFFF00"/>
            </a:solidFill>
            <a:prstDash val="lgDash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>
                <a:solidFill>
                  <a:srgbClr val="FF0000"/>
                </a:solidFill>
                <a:cs typeface="Arial" panose="020B0604020202020204" pitchFamily="34" charset="0"/>
              </a:rPr>
              <a:t>TRẢ LỜI</a:t>
            </a:r>
          </a:p>
          <a:p>
            <a:pPr algn="ctr" eaLnBrk="1" hangingPunct="1"/>
            <a:r>
              <a:rPr lang="en-US" altLang="vi-VN" sz="4000" b="1" i="1" dirty="0">
                <a:solidFill>
                  <a:srgbClr val="0000FF"/>
                </a:solidFill>
                <a:cs typeface="Arial" panose="020B0604020202020204" pitchFamily="34" charset="0"/>
              </a:rPr>
              <a:t>Ngày 16-9-1792 vua </a:t>
            </a:r>
          </a:p>
          <a:p>
            <a:pPr algn="ctr" eaLnBrk="1" hangingPunct="1"/>
            <a:r>
              <a:rPr lang="en-US" altLang="vi-VN" sz="4000" b="1" i="1" dirty="0">
                <a:solidFill>
                  <a:srgbClr val="0000FF"/>
                </a:solidFill>
                <a:cs typeface="Arial" panose="020B0604020202020204" pitchFamily="34" charset="0"/>
              </a:rPr>
              <a:t>Quang Trung đột </a:t>
            </a:r>
            <a:r>
              <a:rPr lang="en-US" altLang="vi-VN" sz="40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ngột</a:t>
            </a:r>
          </a:p>
          <a:p>
            <a:pPr algn="ctr" eaLnBrk="1" hangingPunct="1"/>
            <a:r>
              <a:rPr lang="en-US" altLang="vi-VN" sz="40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i="1" dirty="0">
                <a:solidFill>
                  <a:srgbClr val="0000FF"/>
                </a:solidFill>
                <a:cs typeface="Arial" panose="020B0604020202020204" pitchFamily="34" charset="0"/>
              </a:rPr>
              <a:t>qua </a:t>
            </a:r>
            <a:r>
              <a:rPr lang="en-US" altLang="vi-VN" sz="40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đời.</a:t>
            </a:r>
            <a:endParaRPr lang="en-US" altLang="vi-VN" sz="40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51"/>
            <a:ext cx="12192000" cy="6813645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30656" y="524296"/>
            <a:ext cx="9348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</a:t>
            </a:r>
            <a:r>
              <a:rPr lang="en-US" alt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VIỆT NAM NỬA ĐẦU THẾ KỈ XIX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9306" y="1412909"/>
            <a:ext cx="11932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59: BÀI 27</a:t>
            </a:r>
            <a:r>
              <a:rPr lang="en-US" alt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 ĐỘ PHONG KIẾN NHÀ </a:t>
            </a:r>
            <a:r>
              <a:rPr lang="en-US" altLang="vi-V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(tiết 1)</a:t>
            </a:r>
            <a:endParaRPr lang="en-US" altLang="vi-VN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56596" y="2187906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I/ TÌNH HÌNH CHÍNH TRỊ- KINH TẾ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9306" y="2902059"/>
            <a:ext cx="11491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Nhà </a:t>
            </a:r>
            <a:r>
              <a:rPr lang="en-US" altLang="vi-V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lập lại chế độ phong kiến tập quyền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98293" y="4006562"/>
            <a:ext cx="3316406" cy="1874122"/>
          </a:xfrm>
          <a:prstGeom prst="wedgeRoundRectCallout">
            <a:avLst>
              <a:gd name="adj1" fmla="val -87911"/>
              <a:gd name="adj2" fmla="val 610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thành lập trên cơ sở nào?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7-B27-H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662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4"/>
          <p:cNvSpPr>
            <a:spLocks/>
          </p:cNvSpPr>
          <p:nvPr/>
        </p:nvSpPr>
        <p:spPr bwMode="auto">
          <a:xfrm rot="12843353" flipV="1">
            <a:off x="5848351" y="4608513"/>
            <a:ext cx="492125" cy="844550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rot="3008011">
            <a:off x="6531769" y="4169569"/>
            <a:ext cx="279400" cy="677862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 rot="20420619">
            <a:off x="6553200" y="3124201"/>
            <a:ext cx="279400" cy="830263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 rot="19703752">
            <a:off x="5565775" y="2160589"/>
            <a:ext cx="457200" cy="949325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3008011">
            <a:off x="4814888" y="1470025"/>
            <a:ext cx="741362" cy="484188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 rot="20420619">
            <a:off x="5715000" y="5805488"/>
            <a:ext cx="279400" cy="830262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 rot="20420619">
            <a:off x="5949950" y="5748338"/>
            <a:ext cx="279400" cy="830262"/>
          </a:xfrm>
          <a:custGeom>
            <a:avLst/>
            <a:gdLst>
              <a:gd name="T0" fmla="*/ 0 w 230"/>
              <a:gd name="T1" fmla="*/ 165 h 766"/>
              <a:gd name="T2" fmla="*/ 38 w 230"/>
              <a:gd name="T3" fmla="*/ 0 h 766"/>
              <a:gd name="T4" fmla="*/ 121 w 230"/>
              <a:gd name="T5" fmla="*/ 147 h 766"/>
              <a:gd name="T6" fmla="*/ 77 w 230"/>
              <a:gd name="T7" fmla="*/ 132 h 766"/>
              <a:gd name="T8" fmla="*/ 230 w 230"/>
              <a:gd name="T9" fmla="*/ 748 h 766"/>
              <a:gd name="T10" fmla="*/ 152 w 230"/>
              <a:gd name="T11" fmla="*/ 595 h 766"/>
              <a:gd name="T12" fmla="*/ 109 w 230"/>
              <a:gd name="T13" fmla="*/ 766 h 766"/>
              <a:gd name="T14" fmla="*/ 45 w 230"/>
              <a:gd name="T15" fmla="*/ 138 h 766"/>
              <a:gd name="T16" fmla="*/ 0 w 230"/>
              <a:gd name="T17" fmla="*/ 165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0"/>
              <a:gd name="T28" fmla="*/ 0 h 766"/>
              <a:gd name="T29" fmla="*/ 230 w 230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0" h="766">
                <a:moveTo>
                  <a:pt x="0" y="165"/>
                </a:moveTo>
                <a:lnTo>
                  <a:pt x="38" y="0"/>
                </a:lnTo>
                <a:lnTo>
                  <a:pt x="121" y="147"/>
                </a:lnTo>
                <a:lnTo>
                  <a:pt x="77" y="132"/>
                </a:lnTo>
                <a:lnTo>
                  <a:pt x="230" y="748"/>
                </a:lnTo>
                <a:lnTo>
                  <a:pt x="152" y="595"/>
                </a:lnTo>
                <a:lnTo>
                  <a:pt x="109" y="766"/>
                </a:lnTo>
                <a:lnTo>
                  <a:pt x="45" y="138"/>
                </a:lnTo>
                <a:lnTo>
                  <a:pt x="0" y="16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 rot="18123819">
            <a:off x="5461794" y="1542257"/>
            <a:ext cx="830263" cy="1003300"/>
          </a:xfrm>
          <a:custGeom>
            <a:avLst/>
            <a:gdLst>
              <a:gd name="T0" fmla="*/ 0 w 672"/>
              <a:gd name="T1" fmla="*/ 624 h 624"/>
              <a:gd name="T2" fmla="*/ 480 w 672"/>
              <a:gd name="T3" fmla="*/ 432 h 624"/>
              <a:gd name="T4" fmla="*/ 672 w 672"/>
              <a:gd name="T5" fmla="*/ 0 h 624"/>
              <a:gd name="T6" fmla="*/ 0 60000 65536"/>
              <a:gd name="T7" fmla="*/ 0 60000 65536"/>
              <a:gd name="T8" fmla="*/ 0 60000 65536"/>
              <a:gd name="T9" fmla="*/ 0 w 672"/>
              <a:gd name="T10" fmla="*/ 0 h 624"/>
              <a:gd name="T11" fmla="*/ 672 w 67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24">
                <a:moveTo>
                  <a:pt x="0" y="624"/>
                </a:moveTo>
                <a:cubicBezTo>
                  <a:pt x="184" y="580"/>
                  <a:pt x="368" y="536"/>
                  <a:pt x="480" y="432"/>
                </a:cubicBezTo>
                <a:cubicBezTo>
                  <a:pt x="592" y="328"/>
                  <a:pt x="632" y="164"/>
                  <a:pt x="672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/>
          </a:p>
        </p:txBody>
      </p: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5232400" y="1052513"/>
            <a:ext cx="1371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Thăng Long</a:t>
            </a:r>
          </a:p>
        </p:txBody>
      </p:sp>
      <p:sp>
        <p:nvSpPr>
          <p:cNvPr id="2060" name="Rectangle 16"/>
          <p:cNvSpPr>
            <a:spLocks noChangeArrowheads="1"/>
          </p:cNvSpPr>
          <p:nvPr/>
        </p:nvSpPr>
        <p:spPr bwMode="auto">
          <a:xfrm>
            <a:off x="6477000" y="2819400"/>
            <a:ext cx="990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Phú Xuân</a:t>
            </a: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6934200" y="3886200"/>
            <a:ext cx="990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</a:rPr>
              <a:t>Quy Nhơn</a:t>
            </a:r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5638800" y="5334000"/>
            <a:ext cx="1143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</a:rPr>
              <a:t>Gia Định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448301" y="3860801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6-1801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321175" y="981076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1802</a:t>
            </a: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5334000" y="5181600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6629400" y="3886200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6167438" y="2924175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5016500" y="981075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511675" y="404813"/>
            <a:ext cx="990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1600" b="1"/>
              <a:t>Bắc Giang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9645081" y="263043"/>
            <a:ext cx="2610987" cy="2045663"/>
          </a:xfrm>
          <a:prstGeom prst="wedgeRoundRectCallout">
            <a:avLst>
              <a:gd name="adj1" fmla="val -112306"/>
              <a:gd name="adj2" fmla="val 311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đã làm gì để lập lại chế độ phong kiến tập quyền?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48117"/>
              </p:ext>
            </p:extLst>
          </p:nvPr>
        </p:nvGraphicFramePr>
        <p:xfrm>
          <a:off x="148609" y="365176"/>
          <a:ext cx="305179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791">
                  <a:extLst>
                    <a:ext uri="{9D8B030D-6E8A-4147-A177-3AD203B41FA5}">
                      <a16:colId xmlns="" xmlns:a16="http://schemas.microsoft.com/office/drawing/2014/main" val="3337547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Hoàn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cảnh:</a:t>
                      </a:r>
                      <a:endParaRPr lang="en-US" sz="28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1802 Nguyễn Ánh tấn công Tây Sơn lập ra nhà Nguyễn, lên ngôi vua, đặt niên hiệu là Gia Long, đóng đô ở Phú Xuân ( Huế). 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469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8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40" grpId="0" animBg="1"/>
      <p:bldP spid="22541" grpId="0" animBg="1"/>
      <p:bldP spid="22542" grpId="0" animBg="1"/>
      <p:bldP spid="22547" grpId="0"/>
      <p:bldP spid="22548" grpId="0"/>
      <p:bldP spid="22549" grpId="0" animBg="1"/>
      <p:bldP spid="22550" grpId="0" animBg="1"/>
      <p:bldP spid="22551" grpId="0" animBg="1"/>
      <p:bldP spid="22553" grpId="0" animBg="1"/>
      <p:bldP spid="2255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S7-B27-H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-95534"/>
            <a:ext cx="5110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125770" y="429383"/>
            <a:ext cx="282575" cy="381000"/>
          </a:xfrm>
          <a:prstGeom prst="star4">
            <a:avLst>
              <a:gd name="adj" fmla="val 203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328383" y="5514195"/>
            <a:ext cx="423863" cy="457200"/>
          </a:xfrm>
          <a:prstGeom prst="star4">
            <a:avLst>
              <a:gd name="adj" fmla="val 149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443381" y="497646"/>
            <a:ext cx="919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000" b="1" dirty="0"/>
              <a:t>Nam Quan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01907" y="5620557"/>
            <a:ext cx="706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000" b="1" dirty="0"/>
              <a:t>Cà Mau</a:t>
            </a:r>
          </a:p>
        </p:txBody>
      </p:sp>
      <p:sp>
        <p:nvSpPr>
          <p:cNvPr id="2" name="Explosion 1 1"/>
          <p:cNvSpPr/>
          <p:nvPr/>
        </p:nvSpPr>
        <p:spPr>
          <a:xfrm>
            <a:off x="2706094" y="2763115"/>
            <a:ext cx="267284" cy="43609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137173" y="2828765"/>
            <a:ext cx="990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Phú Xuân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0"/>
            <a:ext cx="6353908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1524</Words>
  <Application>Microsoft Office PowerPoint</Application>
  <PresentationFormat>Custom</PresentationFormat>
  <Paragraphs>225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          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Kinh tế dưới triều Nguyễn</vt:lpstr>
      <vt:lpstr>a. Về nông nghiệp</vt:lpstr>
      <vt:lpstr>PowerPoint Presentation</vt:lpstr>
      <vt:lpstr>b. Về thủ công nghiệp</vt:lpstr>
      <vt:lpstr>PowerPoint Presentation</vt:lpstr>
      <vt:lpstr>PowerPoint Presentation</vt:lpstr>
      <vt:lpstr>b. Về thủ công nghiệp</vt:lpstr>
      <vt:lpstr>c. Về thương nghiệp</vt:lpstr>
      <vt:lpstr>PowerPoint Presentation</vt:lpstr>
      <vt:lpstr>PowerPoint Presentation</vt:lpstr>
      <vt:lpstr>c. Về thương nghiệp</vt:lpstr>
      <vt:lpstr>PowerPoint Presentation</vt:lpstr>
      <vt:lpstr>    Điền những thông tin còn thiếu vào chỗ (...) để hoàn chỉnh các ý sau: </vt:lpstr>
      <vt:lpstr>    Trong các nhận định sau, những nhận định nào là đúng khi đánh giá về kinh tế dưới triều Nguyễn?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Trang</cp:lastModifiedBy>
  <cp:revision>47</cp:revision>
  <dcterms:created xsi:type="dcterms:W3CDTF">2018-03-27T09:38:52Z</dcterms:created>
  <dcterms:modified xsi:type="dcterms:W3CDTF">2020-04-07T05:00:26Z</dcterms:modified>
</cp:coreProperties>
</file>