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88" r:id="rId6"/>
    <p:sldId id="293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274" autoAdjust="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4/7/2020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4/7/2020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4/7/2020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4/7/2020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4/7/2020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4/7/2020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4/7/2020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4/7/2020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4/7/2020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4/7/2020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4/7/2020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4/7/2020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8708" y="347730"/>
            <a:ext cx="9974351" cy="2263258"/>
          </a:xfrm>
        </p:spPr>
        <p:txBody>
          <a:bodyPr/>
          <a:lstStyle/>
          <a:p>
            <a:r>
              <a:rPr lang="fr-FR" b="1" u="sng" dirty="0"/>
              <a:t>Bài 1 : Những cuộc cách mạng tư sản đầu tiên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366" y="437882"/>
            <a:ext cx="10792496" cy="619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vi-VN" sz="36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Ý </a:t>
            </a:r>
            <a:r>
              <a:rPr lang="vi-VN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 lịch sử của cuộc cách mạng tư sản Anh thế kỉ XVII.</a:t>
            </a:r>
          </a:p>
          <a:p>
            <a:pPr marL="800100" lvl="1" indent="-342900" algn="just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Times New Roman" panose="02020603050405020304" pitchFamily="18" charset="0"/>
              <a:buChar char="-"/>
            </a:pPr>
            <a:r>
              <a:rPr lang="vi-VN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 quả: cuộc cách mạng tư sản Anh đã thành công.</a:t>
            </a:r>
          </a:p>
          <a:p>
            <a:pPr marL="800100" lvl="1" indent="-342900" algn="just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Times New Roman" panose="02020603050405020304" pitchFamily="18" charset="0"/>
              <a:buChar char="-"/>
            </a:pPr>
            <a:r>
              <a:rPr lang="vi-VN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Ý nghĩa: mở đường cho chủ nghĩa tư bản Anh phát triển mạnh mẽ, đưa tư sản và quý tộc lên nắm </a:t>
            </a:r>
            <a:r>
              <a:rPr lang="vi-VN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quyền.</a:t>
            </a:r>
          </a:p>
          <a:p>
            <a:pPr marL="800100" lvl="1" indent="-342900" algn="just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Times New Roman" panose="02020603050405020304" pitchFamily="18" charset="0"/>
              <a:buChar char="-"/>
            </a:pPr>
            <a:r>
              <a:rPr lang="vi-VN" sz="3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Hạn </a:t>
            </a:r>
            <a:r>
              <a:rPr lang="vi-VN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chế: </a:t>
            </a:r>
          </a:p>
          <a:p>
            <a:pPr lvl="1" algn="just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vi-VN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+ </a:t>
            </a:r>
            <a:r>
              <a:rPr lang="vi-VN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 lợi của nhân dân lao động không được đáp ứng.</a:t>
            </a:r>
          </a:p>
          <a:p>
            <a:pPr lvl="1" algn="just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vi-VN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+ </a:t>
            </a:r>
            <a:r>
              <a:rPr lang="vi-VN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Chưa xóa bỏ tận gốc chế độ phong kiến</a:t>
            </a:r>
            <a:r>
              <a:rPr lang="vi-VN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93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8347"/>
            <a:ext cx="12191999" cy="707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8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7375" y="978794"/>
            <a:ext cx="12054625" cy="258918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vi-VN" b="1" dirty="0">
                <a:solidFill>
                  <a:srgbClr val="FF0000"/>
                </a:solidFill>
              </a:rPr>
              <a:t>I. Sự biến đổi về kinh tế, xã hội Tây Âu trong các thế kỉ XV-XVI. Cách mạng Hà Lan thế kỉ </a:t>
            </a:r>
            <a:r>
              <a:rPr lang="vi-VN" b="1" dirty="0" smtClean="0">
                <a:solidFill>
                  <a:srgbClr val="FF0000"/>
                </a:solidFill>
              </a:rPr>
              <a:t>XVI.</a:t>
            </a:r>
            <a:r>
              <a:rPr lang="vi-VN" dirty="0">
                <a:solidFill>
                  <a:srgbClr val="FF0000"/>
                </a:solidFill>
              </a:rPr>
              <a:t/>
            </a:r>
            <a:br>
              <a:rPr lang="vi-VN" dirty="0">
                <a:solidFill>
                  <a:srgbClr val="FF0000"/>
                </a:solidFill>
              </a:rPr>
            </a:br>
            <a:r>
              <a:rPr lang="vi-VN" dirty="0" smtClean="0"/>
              <a:t>	</a:t>
            </a:r>
            <a:r>
              <a:rPr lang="vi-VN" b="1" dirty="0" smtClean="0"/>
              <a:t>1</a:t>
            </a:r>
            <a:r>
              <a:rPr lang="vi-VN" b="1" dirty="0"/>
              <a:t>. Một nền sản xuất mới ra đời.</a:t>
            </a:r>
            <a:endParaRPr lang="vi-VN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51536" y="3773510"/>
            <a:ext cx="10940463" cy="163561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vi-VN" sz="2800" b="1" dirty="0" smtClean="0"/>
              <a:t>- Điều </a:t>
            </a:r>
            <a:r>
              <a:rPr lang="vi-VN" sz="2800" b="1" dirty="0"/>
              <a:t>kiện lịch sử:</a:t>
            </a:r>
          </a:p>
          <a:p>
            <a:pPr marL="45720" indent="0">
              <a:buNone/>
            </a:pPr>
            <a:r>
              <a:rPr lang="vi-VN" sz="2800" b="1" dirty="0"/>
              <a:t> Chế độ phong kiến suy yếu và kìm hãm sự phát triển kinh tế, ngăn cản sản xuất phát triển.</a:t>
            </a:r>
          </a:p>
          <a:p>
            <a:pPr marL="4572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8235" y="103031"/>
            <a:ext cx="3614671" cy="787758"/>
          </a:xfrm>
        </p:spPr>
        <p:txBody>
          <a:bodyPr>
            <a:normAutofit fontScale="90000"/>
          </a:bodyPr>
          <a:lstStyle/>
          <a:p>
            <a:r>
              <a:rPr lang="vi-VN" b="1" dirty="0" smtClean="0"/>
              <a:t>- Biểu hiện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215" y="1199881"/>
            <a:ext cx="11088710" cy="46857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 smtClean="0"/>
              <a:t>+ </a:t>
            </a:r>
            <a:r>
              <a:rPr lang="vi-VN" sz="3200" b="1" dirty="0"/>
              <a:t>Xuất hiện các công xưởng và có thuê mướn công nhân: xưởng dệt vải, luyện kim, nấu đường...</a:t>
            </a:r>
          </a:p>
          <a:p>
            <a:pPr>
              <a:lnSpc>
                <a:spcPct val="150000"/>
              </a:lnSpc>
            </a:pPr>
            <a:r>
              <a:rPr lang="vi-VN" sz="3200" b="1" dirty="0"/>
              <a:t>+ Các thành thị xuất hiện.</a:t>
            </a:r>
          </a:p>
          <a:p>
            <a:pPr>
              <a:lnSpc>
                <a:spcPct val="150000"/>
              </a:lnSpc>
            </a:pPr>
            <a:r>
              <a:rPr lang="vi-VN" sz="3200" b="1" dirty="0"/>
              <a:t>+ Nhiều ngân hàng được thành lập và giữ vai trò to lớn.</a:t>
            </a:r>
          </a:p>
          <a:p>
            <a:pPr>
              <a:lnSpc>
                <a:spcPct val="150000"/>
              </a:lnSpc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11290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3949" y="953037"/>
            <a:ext cx="104061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 smtClean="0"/>
              <a:t>- Xã </a:t>
            </a:r>
            <a:r>
              <a:rPr lang="vi-VN" sz="3200" b="1" dirty="0"/>
              <a:t>hội: hình thành 2 giai cấp:</a:t>
            </a:r>
            <a:br>
              <a:rPr lang="vi-VN" sz="3200" b="1" dirty="0"/>
            </a:br>
            <a:r>
              <a:rPr lang="vi-VN" sz="3200" b="1" dirty="0" smtClean="0"/>
              <a:t>	+ </a:t>
            </a:r>
            <a:r>
              <a:rPr lang="vi-VN" sz="3200" b="1" dirty="0"/>
              <a:t>Tư sản</a:t>
            </a:r>
            <a:br>
              <a:rPr lang="vi-VN" sz="3200" b="1" dirty="0"/>
            </a:br>
            <a:r>
              <a:rPr lang="vi-VN" sz="3200" b="1" dirty="0" smtClean="0"/>
              <a:t>	+ </a:t>
            </a:r>
            <a:r>
              <a:rPr lang="vi-VN" sz="3200" b="1" dirty="0"/>
              <a:t>Vô sản</a:t>
            </a:r>
            <a:br>
              <a:rPr lang="vi-VN" sz="3200" b="1" dirty="0"/>
            </a:br>
            <a:endParaRPr lang="vi-VN" sz="3200" b="1" dirty="0"/>
          </a:p>
        </p:txBody>
      </p:sp>
      <p:sp>
        <p:nvSpPr>
          <p:cNvPr id="3" name="Right Arrow 2"/>
          <p:cNvSpPr/>
          <p:nvPr/>
        </p:nvSpPr>
        <p:spPr>
          <a:xfrm>
            <a:off x="0" y="3900447"/>
            <a:ext cx="2781836" cy="1017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3090930" y="3900447"/>
            <a:ext cx="67742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/>
              <a:t>Mâu thuẫn xã hội </a:t>
            </a:r>
            <a:r>
              <a:rPr lang="vi-VN" sz="3200" b="1" dirty="0" smtClean="0"/>
              <a:t>nảy </a:t>
            </a:r>
            <a:r>
              <a:rPr lang="vi-VN" sz="3200" b="1" dirty="0"/>
              <a:t>sinh, dẫn tới các cuộc cách mạng.</a:t>
            </a:r>
          </a:p>
          <a:p>
            <a:endParaRPr lang="vi-VN" sz="3200" b="1" dirty="0"/>
          </a:p>
        </p:txBody>
      </p:sp>
    </p:spTree>
    <p:extLst>
      <p:ext uri="{BB962C8B-B14F-4D97-AF65-F5344CB8AC3E}">
        <p14:creationId xmlns:p14="http://schemas.microsoft.com/office/powerpoint/2010/main" val="33654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9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98489" y="759854"/>
            <a:ext cx="10431887" cy="4891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vi-VN" sz="3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Cách mạng Hà Lan thế kỉ XVI</a:t>
            </a:r>
            <a:endParaRPr lang="vi-VN" sz="3400" b="1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- 8/1566, nhân dân vùng Nê-đéc-lan nổi dậy chống sự </a:t>
            </a:r>
            <a:r>
              <a:rPr lang="vi-VN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đô </a:t>
            </a:r>
            <a:r>
              <a:rPr lang="vi-VN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hộ của Vương quốc Tây Ban Nha.</a:t>
            </a:r>
            <a:endParaRPr lang="vi-VN" sz="3200" b="1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vi-VN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Năm 1581 </a:t>
            </a:r>
            <a:r>
              <a:rPr lang="vi-VN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 tỉnh miền Bắc thành lập nước cộng hòa Các tỉnh liên hiệp (sau gọi là Hà Lan</a:t>
            </a:r>
            <a:r>
              <a:rPr lang="vi-VN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1648, nền độc lập được chính thức công nhận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8999" y="1326524"/>
            <a:ext cx="115909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"/>
            </a:pPr>
            <a:r>
              <a:rPr lang="vi-VN" sz="4400" b="1" dirty="0">
                <a:solidFill>
                  <a:srgbClr val="1C1E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 cuộc cách mạng tư sản đầu tiên trên thế giới, mở ra thời kì cận đại.</a:t>
            </a:r>
            <a:endParaRPr lang="vi-VN" sz="4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2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6829" y="280952"/>
            <a:ext cx="10959920" cy="1697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II. Cách mạng tư sản Anh thế kỉ XVII.</a:t>
            </a:r>
            <a:endParaRPr lang="vi-VN" sz="40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vi-VN" sz="4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Sự </a:t>
            </a:r>
            <a:r>
              <a:rPr lang="vi-VN" sz="4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phát triển của chủ nghĩa tư bản ở Anh.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2276" y="2598004"/>
            <a:ext cx="10251583" cy="2219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+ </a:t>
            </a:r>
            <a:r>
              <a:rPr lang="vi-VN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 công trường thủ công ra đời, nhiều trung tâm lớn về công nghiệp, thương mại, tài chính được hình thành</a:t>
            </a:r>
            <a:r>
              <a:rPr lang="vi-VN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16676" y="2598004"/>
            <a:ext cx="71434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Phát minh mới về kĩ thuật.</a:t>
            </a:r>
          </a:p>
        </p:txBody>
      </p:sp>
      <p:sp>
        <p:nvSpPr>
          <p:cNvPr id="5" name="Rectangle 4"/>
          <p:cNvSpPr/>
          <p:nvPr/>
        </p:nvSpPr>
        <p:spPr>
          <a:xfrm>
            <a:off x="969374" y="1856006"/>
            <a:ext cx="2319866" cy="741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Font typeface="Times New Roman" panose="02020603050405020304" pitchFamily="18" charset="0"/>
              <a:buChar char="-"/>
            </a:pPr>
            <a:r>
              <a:rPr lang="vi-VN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 hiện:</a:t>
            </a:r>
            <a:endParaRPr lang="vi-VN" sz="3200" b="1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9526" y="2509518"/>
            <a:ext cx="8929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Hệ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quả: sự biến đổi về thành phần xã hội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Nhân dân lâm vào cảnh nghèo khổ.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Xuất hiện tầng lớp quý tộc mới.</a:t>
            </a:r>
          </a:p>
        </p:txBody>
      </p:sp>
      <p:sp>
        <p:nvSpPr>
          <p:cNvPr id="7" name="Rectangle 6"/>
          <p:cNvSpPr/>
          <p:nvPr/>
        </p:nvSpPr>
        <p:spPr>
          <a:xfrm>
            <a:off x="605307" y="4906328"/>
            <a:ext cx="11586693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"/>
            </a:pPr>
            <a:r>
              <a:rPr lang="vi-VN" sz="3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Mâu thuẫn không thể điều hòa </a:t>
            </a:r>
            <a:endParaRPr lang="vi-VN" sz="35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"/>
            </a:pPr>
            <a:r>
              <a:rPr lang="vi-VN" sz="35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 </a:t>
            </a:r>
            <a:r>
              <a:rPr lang="vi-VN" sz="3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 hành cách mạng tư sản.</a:t>
            </a:r>
            <a:endParaRPr lang="vi-VN" sz="35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58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335" y="566671"/>
            <a:ext cx="10573555" cy="5608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vi-VN" sz="4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Tiến </a:t>
            </a:r>
            <a:r>
              <a:rPr lang="vi-VN" sz="4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 cách mạng</a:t>
            </a:r>
          </a:p>
          <a:p>
            <a:pPr marL="1257300" lvl="2" indent="-342900" algn="just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+mj-lt"/>
              <a:buAutoNum type="alphaLcPeriod"/>
            </a:pPr>
            <a:r>
              <a:rPr lang="vi-VN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Giai </a:t>
            </a:r>
            <a:r>
              <a:rPr lang="vi-VN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đoạn 1 (1642-1648)</a:t>
            </a:r>
          </a:p>
          <a:p>
            <a:pPr marL="342900" lvl="0" indent="-342900" algn="just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Times New Roman" panose="02020603050405020304" pitchFamily="18" charset="0"/>
              <a:buChar char="-"/>
            </a:pPr>
            <a:r>
              <a:rPr lang="vi-VN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Năm 1640, quốc hội triệu tập hội nghị lên án nhà vua. Vua Sác-lơ I chạy lên phía Bắc Luân Đôn, chuẩn bị lực lượng chống lại quốc hội và nhân dân</a:t>
            </a:r>
            <a:r>
              <a:rPr lang="vi-VN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Times New Roman" panose="02020603050405020304" pitchFamily="18" charset="0"/>
              <a:buChar char="-"/>
            </a:pPr>
            <a:r>
              <a:rPr lang="vi-VN" sz="3200" b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8/1642</a:t>
            </a:r>
            <a:r>
              <a:rPr lang="vi-VN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cuộc nội chiến bùng nổ, Sác-lơ I bị bắt.</a:t>
            </a:r>
          </a:p>
          <a:p>
            <a:pPr marL="342900" lvl="0" indent="-342900" algn="just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Times New Roman" panose="02020603050405020304" pitchFamily="18" charset="0"/>
              <a:buChar char="-"/>
            </a:pPr>
            <a:r>
              <a:rPr lang="vi-VN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1648</a:t>
            </a:r>
            <a:r>
              <a:rPr lang="vi-VN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giai đoạn 1 của cuộc nội chiến chấm dứt.</a:t>
            </a:r>
          </a:p>
          <a:p>
            <a:pPr marL="342900" lvl="0" indent="-342900" algn="just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Times New Roman" panose="02020603050405020304" pitchFamily="18" charset="0"/>
              <a:buChar char="-"/>
            </a:pPr>
            <a:endParaRPr lang="vi-VN" sz="3200" b="1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76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8185" y="631065"/>
            <a:ext cx="10431887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vi-VN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	b. Giai </a:t>
            </a:r>
            <a:r>
              <a:rPr lang="vi-VN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đoạn 2 (1649-1688)</a:t>
            </a:r>
          </a:p>
          <a:p>
            <a:pPr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vi-VN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- 30/1/1649, Sác-lơ I bị xử tử.</a:t>
            </a:r>
          </a:p>
          <a:p>
            <a:pPr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vi-VN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Nước Anh trở thành nước cộng hòa. Crôm-oen nắm chính quyền và thiết lập chế độ độc tài quân sự.</a:t>
            </a:r>
          </a:p>
          <a:p>
            <a:pPr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vi-VN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- 12/1688, Quốc hội tiến hành cuộc đảo chính, thành </a:t>
            </a:r>
            <a:r>
              <a:rPr lang="vi-VN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 </a:t>
            </a:r>
            <a:r>
              <a:rPr lang="vi-VN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chế độ quân chủ lập hiến.</a:t>
            </a:r>
            <a:endParaRPr lang="vi-VN" sz="3200" b="1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3498" y="2668962"/>
            <a:ext cx="10602582" cy="8332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"/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 cuộc cách mạng tư sản không triệt để.</a:t>
            </a:r>
            <a:endParaRPr lang="vi-VN" sz="44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23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ll fun education presentation (widescreen).potx" id="{13F266B3-3667-4715-838E-2D35384A824B}" vid="{5EC2A2B6-6A5B-436A-9EF3-6607D16C2EDB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F5AFAE-B80F-42D3-94B4-729362BC1BC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40262f94-9f35-4ac3-9a90-690165a166b7"/>
    <ds:schemaRef ds:uri="a4f35948-e619-41b3-aa29-22878b09cfd2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Fall fun education presentation (widescreen)</Template>
  <TotalTime>139</TotalTime>
  <Words>435</Words>
  <Application>Microsoft Office PowerPoint</Application>
  <PresentationFormat>Custom</PresentationFormat>
  <Paragraphs>41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Back to School 16x9</vt:lpstr>
      <vt:lpstr>Bài 1 : Những cuộc cách mạng tư sản đầu tiên</vt:lpstr>
      <vt:lpstr>I. Sự biến đổi về kinh tế, xã hội Tây Âu trong các thế kỉ XV-XVI. Cách mạng Hà Lan thế kỉ XVI.  1. Một nền sản xuất mới ra đời.</vt:lpstr>
      <vt:lpstr>- Biểu hiện: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 : Những cuộc cách mạng tư sản đầu tiên</dc:title>
  <dc:creator>MyPC</dc:creator>
  <cp:lastModifiedBy>Trang</cp:lastModifiedBy>
  <cp:revision>8</cp:revision>
  <dcterms:created xsi:type="dcterms:W3CDTF">2019-08-14T16:55:52Z</dcterms:created>
  <dcterms:modified xsi:type="dcterms:W3CDTF">2020-04-07T06:22:57Z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