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4" r:id="rId2"/>
    <p:sldId id="341" r:id="rId3"/>
    <p:sldId id="342" r:id="rId4"/>
    <p:sldId id="329" r:id="rId5"/>
    <p:sldId id="286" r:id="rId6"/>
    <p:sldId id="265" r:id="rId7"/>
    <p:sldId id="270" r:id="rId8"/>
    <p:sldId id="287" r:id="rId9"/>
    <p:sldId id="344" r:id="rId10"/>
    <p:sldId id="346" r:id="rId11"/>
    <p:sldId id="348" r:id="rId12"/>
    <p:sldId id="355" r:id="rId13"/>
    <p:sldId id="353" r:id="rId14"/>
    <p:sldId id="357" r:id="rId15"/>
    <p:sldId id="282" r:id="rId16"/>
    <p:sldId id="337" r:id="rId17"/>
    <p:sldId id="338" r:id="rId18"/>
    <p:sldId id="339" r:id="rId19"/>
    <p:sldId id="340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000000"/>
    <a:srgbClr val="003300"/>
    <a:srgbClr val="00CC00"/>
    <a:srgbClr val="FF0066"/>
    <a:srgbClr val="000099"/>
    <a:srgbClr val="FF33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06" autoAdjust="0"/>
    <p:restoredTop sz="94660"/>
  </p:normalViewPr>
  <p:slideViewPr>
    <p:cSldViewPr>
      <p:cViewPr>
        <p:scale>
          <a:sx n="76" d="100"/>
          <a:sy n="76" d="100"/>
        </p:scale>
        <p:origin x="-972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43C82A9-E6CF-45D8-B04C-ADE6AB9DE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113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65E23E-29A2-469D-8D3E-C7A5E938FD5C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r>
              <a:rPr lang="en-US" sz="1000" smtClean="0"/>
              <a:t>Copyright © 2004 Doan Van Hung- Khoa Lich Su, Dai hoc QuyNhon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1A71B2-35F9-4E91-BAEA-3795385FBD7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r>
              <a:rPr lang="en-US" sz="1000" smtClean="0"/>
              <a:t>Copyright © 2004 Doan Van Hung- Khoa Lich Su, Dai hoc QuyNhon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9AEBF8-7D50-4721-9149-94A14FCEFFE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r>
              <a:rPr lang="en-US" sz="1000" smtClean="0"/>
              <a:t>Copyright © 2004 Doan Van Hung- Khoa Lich Su, Dai hoc QuyNhon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C2740E-3188-401F-8F6E-3FF996131A26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r>
              <a:rPr lang="en-US" sz="1000" smtClean="0"/>
              <a:t>Copyright © 2004 Doan Van Hung- Khoa Lich Su, Dai hoc QuyNhon</a:t>
            </a:r>
          </a:p>
          <a:p>
            <a:pPr eaLnBrk="1" hangingPunct="1"/>
            <a:endParaRPr lang="en-US" sz="10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83CE5-A662-4803-BF59-75A1A7113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DAC9B-CFA7-4930-A796-F18D4D558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CA4E1-FFF7-44FB-89BB-71B08A992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24E8D-9990-4C09-86A8-FD5EA13FF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vi-VN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71799-5210-4B8B-8E06-E2F221ACC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E87DD-1B07-44A2-9466-06BDE640D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BE75F-3880-4BFD-B3DD-85ECB9957E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C70F0-7290-4230-A279-C5C68257F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8F080-3F27-4D91-B1EC-B9DD681F4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90DF4-F6DE-41CB-BF3A-A979F30D9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63E18-A406-471E-88C8-247B59CFD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6F7BC-AABF-4B3E-891A-73B619BA6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9ACFB-E444-472C-8FE2-609F63310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691A7A3-51F7-45F5-9874-E43E64787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BAI%20DU%20THI%20SU%209\BAI%20DU%20THI%20SU%209\Duong%20Len%20Tay%20Bac%20-%20To%20Uyen%20%5bNCT%201558174419%5d.mp3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flowChartProcess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vi-VN" sz="2400">
              <a:latin typeface=".VnTime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vi-VN" sz="2400">
              <a:latin typeface=".VnTime" pitchFamily="34" charset="0"/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vi-VN" sz="2400">
              <a:latin typeface=".VnTime" pitchFamily="34" charset="0"/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1143000" y="5638800"/>
            <a:ext cx="678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vi-VN" sz="28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3434" name="Rectangle 10"/>
          <p:cNvSpPr>
            <a:spLocks noChangeArrowheads="1"/>
          </p:cNvSpPr>
          <p:nvPr/>
        </p:nvSpPr>
        <p:spPr bwMode="auto">
          <a:xfrm flipV="1">
            <a:off x="0" y="6857999"/>
            <a:ext cx="9144000" cy="45719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3437" name="Duong Len Tay Bac - To Uyen [NCT 1558174419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763000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Text Box 14"/>
          <p:cNvSpPr txBox="1">
            <a:spLocks noChangeArrowheads="1"/>
          </p:cNvSpPr>
          <p:nvPr/>
        </p:nvSpPr>
        <p:spPr bwMode="auto">
          <a:xfrm>
            <a:off x="1676400" y="1447800"/>
            <a:ext cx="4648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vi-VN" sz="2400" b="1">
              <a:solidFill>
                <a:srgbClr val="0000FF"/>
              </a:solidFill>
            </a:endParaRPr>
          </a:p>
        </p:txBody>
      </p:sp>
      <p:pic>
        <p:nvPicPr>
          <p:cNvPr id="13" name="Content Placeholder 12" descr="hình-nền-powerpoint-đơn-giản-tinh-tế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3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7848" fill="hold"/>
                                        <p:tgtEl>
                                          <p:spTgt spid="1034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437"/>
                </p:tgtEl>
              </p:cMediaNode>
            </p:audio>
          </p:childTnLst>
        </p:cTn>
      </p:par>
    </p:tnLst>
    <p:bldLst>
      <p:bldP spid="10343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500563" y="4365625"/>
            <a:ext cx="1366837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1600200" y="0"/>
            <a:ext cx="5410200" cy="7108825"/>
            <a:chOff x="2744" y="0"/>
            <a:chExt cx="3072" cy="4480"/>
          </a:xfrm>
        </p:grpSpPr>
        <p:pic>
          <p:nvPicPr>
            <p:cNvPr id="12314" name="Picture 4" descr="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9" y="0"/>
              <a:ext cx="2971" cy="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15" name="Text Box 5"/>
            <p:cNvSpPr txBox="1">
              <a:spLocks noChangeArrowheads="1"/>
            </p:cNvSpPr>
            <p:nvPr/>
          </p:nvSpPr>
          <p:spPr bwMode="auto">
            <a:xfrm>
              <a:off x="2789" y="4034"/>
              <a:ext cx="3027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Lược đồ cuộc tiên chiến lược Đông-Xuân 1953-1954</a:t>
              </a:r>
              <a:endParaRPr lang="vi-VN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spcBef>
                  <a:spcPct val="50000"/>
                </a:spcBef>
              </a:pPr>
              <a:endParaRPr lang="vi-VN" altLang="en-US" sz="1600"/>
            </a:p>
          </p:txBody>
        </p:sp>
        <p:sp>
          <p:nvSpPr>
            <p:cNvPr id="12316" name="Text Box 6"/>
            <p:cNvSpPr txBox="1">
              <a:spLocks noChangeArrowheads="1"/>
            </p:cNvSpPr>
            <p:nvPr/>
          </p:nvSpPr>
          <p:spPr bwMode="auto">
            <a:xfrm>
              <a:off x="2744" y="2795"/>
              <a:ext cx="1315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65000"/>
                </a:lnSpc>
                <a:spcBef>
                  <a:spcPct val="50000"/>
                </a:spcBef>
              </a:pPr>
              <a:r>
                <a:rPr lang="en-US" altLang="en-US" sz="1200" b="1"/>
                <a:t>Pháp điềuquân</a:t>
              </a:r>
              <a:endParaRPr lang="vi-VN" altLang="en-US" sz="1200" b="1"/>
            </a:p>
          </p:txBody>
        </p:sp>
        <p:sp>
          <p:nvSpPr>
            <p:cNvPr id="12317" name="Line 7"/>
            <p:cNvSpPr>
              <a:spLocks noChangeShapeType="1"/>
            </p:cNvSpPr>
            <p:nvPr/>
          </p:nvSpPr>
          <p:spPr bwMode="auto">
            <a:xfrm>
              <a:off x="2835" y="2840"/>
              <a:ext cx="181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3505200" y="533400"/>
            <a:ext cx="100806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>
                <a:solidFill>
                  <a:srgbClr val="FF00FF"/>
                </a:solidFill>
              </a:rPr>
              <a:t>Đồng bằng BắcBộ</a:t>
            </a:r>
            <a:endParaRPr lang="vi-VN" altLang="en-US" sz="1200" b="1">
              <a:solidFill>
                <a:srgbClr val="FF00FF"/>
              </a:solidFill>
            </a:endParaRPr>
          </a:p>
        </p:txBody>
      </p:sp>
      <p:sp>
        <p:nvSpPr>
          <p:cNvPr id="12293" name="Oval 9"/>
          <p:cNvSpPr>
            <a:spLocks noChangeArrowheads="1"/>
          </p:cNvSpPr>
          <p:nvPr/>
        </p:nvSpPr>
        <p:spPr bwMode="auto">
          <a:xfrm>
            <a:off x="3962400" y="990600"/>
            <a:ext cx="160338" cy="215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2294" name="Oval 10"/>
          <p:cNvSpPr>
            <a:spLocks noChangeArrowheads="1"/>
          </p:cNvSpPr>
          <p:nvPr/>
        </p:nvSpPr>
        <p:spPr bwMode="auto">
          <a:xfrm>
            <a:off x="2590800" y="1143000"/>
            <a:ext cx="193675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46092" name="Oval 12"/>
          <p:cNvSpPr>
            <a:spLocks noChangeArrowheads="1"/>
          </p:cNvSpPr>
          <p:nvPr/>
        </p:nvSpPr>
        <p:spPr bwMode="auto">
          <a:xfrm>
            <a:off x="3581400" y="26670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4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46098" name="Freeform 18"/>
          <p:cNvSpPr>
            <a:spLocks/>
          </p:cNvSpPr>
          <p:nvPr/>
        </p:nvSpPr>
        <p:spPr bwMode="auto">
          <a:xfrm rot="3484747">
            <a:off x="2835275" y="2058988"/>
            <a:ext cx="669925" cy="228600"/>
          </a:xfrm>
          <a:custGeom>
            <a:avLst/>
            <a:gdLst>
              <a:gd name="T0" fmla="*/ 2147483647 w 710"/>
              <a:gd name="T1" fmla="*/ 2147483647 h 119"/>
              <a:gd name="T2" fmla="*/ 2147483647 w 710"/>
              <a:gd name="T3" fmla="*/ 2147483647 h 119"/>
              <a:gd name="T4" fmla="*/ 2147483647 w 710"/>
              <a:gd name="T5" fmla="*/ 2147483647 h 119"/>
              <a:gd name="T6" fmla="*/ 2147483647 w 710"/>
              <a:gd name="T7" fmla="*/ 2147483647 h 119"/>
              <a:gd name="T8" fmla="*/ 2147483647 w 710"/>
              <a:gd name="T9" fmla="*/ 0 h 119"/>
              <a:gd name="T10" fmla="*/ 2147483647 w 710"/>
              <a:gd name="T11" fmla="*/ 2147483647 h 119"/>
              <a:gd name="T12" fmla="*/ 2147483647 w 710"/>
              <a:gd name="T13" fmla="*/ 2147483647 h 119"/>
              <a:gd name="T14" fmla="*/ 2147483647 w 710"/>
              <a:gd name="T15" fmla="*/ 2147483647 h 119"/>
              <a:gd name="T16" fmla="*/ 2147483647 w 710"/>
              <a:gd name="T17" fmla="*/ 2147483647 h 119"/>
              <a:gd name="T18" fmla="*/ 0 w 710"/>
              <a:gd name="T19" fmla="*/ 2147483647 h 119"/>
              <a:gd name="T20" fmla="*/ 2147483647 w 710"/>
              <a:gd name="T21" fmla="*/ 2147483647 h 119"/>
              <a:gd name="T22" fmla="*/ 2147483647 w 710"/>
              <a:gd name="T23" fmla="*/ 2147483647 h 119"/>
              <a:gd name="T24" fmla="*/ 2147483647 w 710"/>
              <a:gd name="T25" fmla="*/ 2147483647 h 119"/>
              <a:gd name="T26" fmla="*/ 2147483647 w 710"/>
              <a:gd name="T27" fmla="*/ 2147483647 h 11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10"/>
              <a:gd name="T43" fmla="*/ 0 h 119"/>
              <a:gd name="T44" fmla="*/ 710 w 710"/>
              <a:gd name="T45" fmla="*/ 119 h 11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10" h="119">
                <a:moveTo>
                  <a:pt x="370" y="58"/>
                </a:moveTo>
                <a:cubicBezTo>
                  <a:pt x="405" y="57"/>
                  <a:pt x="546" y="44"/>
                  <a:pt x="582" y="56"/>
                </a:cubicBezTo>
                <a:lnTo>
                  <a:pt x="564" y="82"/>
                </a:lnTo>
                <a:lnTo>
                  <a:pt x="710" y="71"/>
                </a:lnTo>
                <a:lnTo>
                  <a:pt x="600" y="0"/>
                </a:lnTo>
                <a:lnTo>
                  <a:pt x="592" y="22"/>
                </a:lnTo>
                <a:lnTo>
                  <a:pt x="482" y="16"/>
                </a:lnTo>
                <a:cubicBezTo>
                  <a:pt x="436" y="15"/>
                  <a:pt x="371" y="14"/>
                  <a:pt x="316" y="18"/>
                </a:cubicBezTo>
                <a:lnTo>
                  <a:pt x="150" y="38"/>
                </a:lnTo>
                <a:lnTo>
                  <a:pt x="0" y="71"/>
                </a:lnTo>
                <a:lnTo>
                  <a:pt x="115" y="119"/>
                </a:lnTo>
                <a:lnTo>
                  <a:pt x="208" y="86"/>
                </a:lnTo>
                <a:lnTo>
                  <a:pt x="270" y="72"/>
                </a:lnTo>
                <a:cubicBezTo>
                  <a:pt x="298" y="67"/>
                  <a:pt x="354" y="59"/>
                  <a:pt x="376" y="56"/>
                </a:cubicBezTo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46100" name="Freeform 20"/>
          <p:cNvSpPr>
            <a:spLocks/>
          </p:cNvSpPr>
          <p:nvPr/>
        </p:nvSpPr>
        <p:spPr bwMode="auto">
          <a:xfrm rot="3698702">
            <a:off x="3659187" y="3130551"/>
            <a:ext cx="669925" cy="228600"/>
          </a:xfrm>
          <a:custGeom>
            <a:avLst/>
            <a:gdLst>
              <a:gd name="T0" fmla="*/ 2147483647 w 710"/>
              <a:gd name="T1" fmla="*/ 2147483647 h 119"/>
              <a:gd name="T2" fmla="*/ 2147483647 w 710"/>
              <a:gd name="T3" fmla="*/ 2147483647 h 119"/>
              <a:gd name="T4" fmla="*/ 2147483647 w 710"/>
              <a:gd name="T5" fmla="*/ 2147483647 h 119"/>
              <a:gd name="T6" fmla="*/ 2147483647 w 710"/>
              <a:gd name="T7" fmla="*/ 2147483647 h 119"/>
              <a:gd name="T8" fmla="*/ 2147483647 w 710"/>
              <a:gd name="T9" fmla="*/ 0 h 119"/>
              <a:gd name="T10" fmla="*/ 2147483647 w 710"/>
              <a:gd name="T11" fmla="*/ 2147483647 h 119"/>
              <a:gd name="T12" fmla="*/ 2147483647 w 710"/>
              <a:gd name="T13" fmla="*/ 2147483647 h 119"/>
              <a:gd name="T14" fmla="*/ 2147483647 w 710"/>
              <a:gd name="T15" fmla="*/ 2147483647 h 119"/>
              <a:gd name="T16" fmla="*/ 2147483647 w 710"/>
              <a:gd name="T17" fmla="*/ 2147483647 h 119"/>
              <a:gd name="T18" fmla="*/ 0 w 710"/>
              <a:gd name="T19" fmla="*/ 2147483647 h 119"/>
              <a:gd name="T20" fmla="*/ 2147483647 w 710"/>
              <a:gd name="T21" fmla="*/ 2147483647 h 119"/>
              <a:gd name="T22" fmla="*/ 2147483647 w 710"/>
              <a:gd name="T23" fmla="*/ 2147483647 h 119"/>
              <a:gd name="T24" fmla="*/ 2147483647 w 710"/>
              <a:gd name="T25" fmla="*/ 2147483647 h 119"/>
              <a:gd name="T26" fmla="*/ 2147483647 w 710"/>
              <a:gd name="T27" fmla="*/ 2147483647 h 11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10"/>
              <a:gd name="T43" fmla="*/ 0 h 119"/>
              <a:gd name="T44" fmla="*/ 710 w 710"/>
              <a:gd name="T45" fmla="*/ 119 h 11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10" h="119">
                <a:moveTo>
                  <a:pt x="370" y="58"/>
                </a:moveTo>
                <a:cubicBezTo>
                  <a:pt x="405" y="57"/>
                  <a:pt x="546" y="44"/>
                  <a:pt x="582" y="56"/>
                </a:cubicBezTo>
                <a:lnTo>
                  <a:pt x="564" y="82"/>
                </a:lnTo>
                <a:lnTo>
                  <a:pt x="710" y="71"/>
                </a:lnTo>
                <a:lnTo>
                  <a:pt x="600" y="0"/>
                </a:lnTo>
                <a:lnTo>
                  <a:pt x="592" y="22"/>
                </a:lnTo>
                <a:lnTo>
                  <a:pt x="482" y="16"/>
                </a:lnTo>
                <a:cubicBezTo>
                  <a:pt x="436" y="15"/>
                  <a:pt x="371" y="14"/>
                  <a:pt x="316" y="18"/>
                </a:cubicBezTo>
                <a:lnTo>
                  <a:pt x="150" y="38"/>
                </a:lnTo>
                <a:lnTo>
                  <a:pt x="0" y="71"/>
                </a:lnTo>
                <a:lnTo>
                  <a:pt x="115" y="119"/>
                </a:lnTo>
                <a:lnTo>
                  <a:pt x="208" y="86"/>
                </a:lnTo>
                <a:lnTo>
                  <a:pt x="270" y="72"/>
                </a:lnTo>
                <a:cubicBezTo>
                  <a:pt x="298" y="67"/>
                  <a:pt x="354" y="59"/>
                  <a:pt x="376" y="56"/>
                </a:cubicBezTo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12298" name="Oval 26"/>
          <p:cNvSpPr>
            <a:spLocks noChangeArrowheads="1"/>
          </p:cNvSpPr>
          <p:nvPr/>
        </p:nvSpPr>
        <p:spPr bwMode="auto">
          <a:xfrm flipH="1" flipV="1">
            <a:off x="2430463" y="609600"/>
            <a:ext cx="46037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299" name="Oval 27"/>
          <p:cNvSpPr>
            <a:spLocks noChangeArrowheads="1"/>
          </p:cNvSpPr>
          <p:nvPr/>
        </p:nvSpPr>
        <p:spPr bwMode="auto">
          <a:xfrm>
            <a:off x="2743200" y="1143000"/>
            <a:ext cx="71438" cy="71438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300" name="Oval 28"/>
          <p:cNvSpPr>
            <a:spLocks noChangeArrowheads="1"/>
          </p:cNvSpPr>
          <p:nvPr/>
        </p:nvSpPr>
        <p:spPr bwMode="auto">
          <a:xfrm>
            <a:off x="2133600" y="1600200"/>
            <a:ext cx="71438" cy="71438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6109" name="Oval 29"/>
          <p:cNvSpPr>
            <a:spLocks noChangeArrowheads="1"/>
          </p:cNvSpPr>
          <p:nvPr/>
        </p:nvSpPr>
        <p:spPr bwMode="auto">
          <a:xfrm>
            <a:off x="3124200" y="2743200"/>
            <a:ext cx="71438" cy="71438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302" name="Oval 30"/>
          <p:cNvSpPr>
            <a:spLocks noChangeArrowheads="1"/>
          </p:cNvSpPr>
          <p:nvPr/>
        </p:nvSpPr>
        <p:spPr bwMode="auto">
          <a:xfrm>
            <a:off x="2133600" y="990600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303" name="Oval 31"/>
          <p:cNvSpPr>
            <a:spLocks noChangeArrowheads="1"/>
          </p:cNvSpPr>
          <p:nvPr/>
        </p:nvSpPr>
        <p:spPr bwMode="auto">
          <a:xfrm flipH="1">
            <a:off x="4495800" y="3733800"/>
            <a:ext cx="7143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304" name="Oval 32"/>
          <p:cNvSpPr>
            <a:spLocks noChangeArrowheads="1"/>
          </p:cNvSpPr>
          <p:nvPr/>
        </p:nvSpPr>
        <p:spPr bwMode="auto">
          <a:xfrm>
            <a:off x="3429000" y="2514600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305" name="Oval 33"/>
          <p:cNvSpPr>
            <a:spLocks noChangeArrowheads="1"/>
          </p:cNvSpPr>
          <p:nvPr/>
        </p:nvSpPr>
        <p:spPr bwMode="auto">
          <a:xfrm>
            <a:off x="4495800" y="3962400"/>
            <a:ext cx="71438" cy="71438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6114" name="Freeform 34"/>
          <p:cNvSpPr>
            <a:spLocks/>
          </p:cNvSpPr>
          <p:nvPr/>
        </p:nvSpPr>
        <p:spPr bwMode="auto">
          <a:xfrm rot="-3578026">
            <a:off x="3738563" y="2724150"/>
            <a:ext cx="206375" cy="130175"/>
          </a:xfrm>
          <a:custGeom>
            <a:avLst/>
            <a:gdLst>
              <a:gd name="T0" fmla="*/ 2147483647 w 578"/>
              <a:gd name="T1" fmla="*/ 2147483647 h 95"/>
              <a:gd name="T2" fmla="*/ 2147483647 w 578"/>
              <a:gd name="T3" fmla="*/ 2147483647 h 95"/>
              <a:gd name="T4" fmla="*/ 2147483647 w 578"/>
              <a:gd name="T5" fmla="*/ 2147483647 h 95"/>
              <a:gd name="T6" fmla="*/ 0 w 578"/>
              <a:gd name="T7" fmla="*/ 2147483647 h 95"/>
              <a:gd name="T8" fmla="*/ 2147483647 w 578"/>
              <a:gd name="T9" fmla="*/ 2147483647 h 95"/>
              <a:gd name="T10" fmla="*/ 2147483647 w 578"/>
              <a:gd name="T11" fmla="*/ 2147483647 h 95"/>
              <a:gd name="T12" fmla="*/ 2147483647 w 578"/>
              <a:gd name="T13" fmla="*/ 2147483647 h 95"/>
              <a:gd name="T14" fmla="*/ 2147483647 w 578"/>
              <a:gd name="T15" fmla="*/ 2147483647 h 95"/>
              <a:gd name="T16" fmla="*/ 2147483647 w 578"/>
              <a:gd name="T17" fmla="*/ 0 h 95"/>
              <a:gd name="T18" fmla="*/ 2147483647 w 578"/>
              <a:gd name="T19" fmla="*/ 2147483647 h 95"/>
              <a:gd name="T20" fmla="*/ 2147483647 w 578"/>
              <a:gd name="T21" fmla="*/ 2147483647 h 95"/>
              <a:gd name="T22" fmla="*/ 2147483647 w 578"/>
              <a:gd name="T23" fmla="*/ 2147483647 h 95"/>
              <a:gd name="T24" fmla="*/ 2147483647 w 578"/>
              <a:gd name="T25" fmla="*/ 2147483647 h 9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8"/>
              <a:gd name="T40" fmla="*/ 0 h 95"/>
              <a:gd name="T41" fmla="*/ 578 w 578"/>
              <a:gd name="T42" fmla="*/ 95 h 9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8" h="95">
                <a:moveTo>
                  <a:pt x="328" y="50"/>
                </a:moveTo>
                <a:cubicBezTo>
                  <a:pt x="293" y="49"/>
                  <a:pt x="133" y="62"/>
                  <a:pt x="97" y="74"/>
                </a:cubicBezTo>
                <a:lnTo>
                  <a:pt x="116" y="93"/>
                </a:lnTo>
                <a:lnTo>
                  <a:pt x="0" y="95"/>
                </a:lnTo>
                <a:lnTo>
                  <a:pt x="55" y="30"/>
                </a:lnTo>
                <a:lnTo>
                  <a:pt x="79" y="57"/>
                </a:lnTo>
                <a:lnTo>
                  <a:pt x="188" y="27"/>
                </a:lnTo>
                <a:lnTo>
                  <a:pt x="304" y="9"/>
                </a:lnTo>
                <a:lnTo>
                  <a:pt x="442" y="0"/>
                </a:lnTo>
                <a:lnTo>
                  <a:pt x="578" y="6"/>
                </a:lnTo>
                <a:lnTo>
                  <a:pt x="497" y="63"/>
                </a:lnTo>
                <a:lnTo>
                  <a:pt x="433" y="53"/>
                </a:lnTo>
                <a:cubicBezTo>
                  <a:pt x="405" y="51"/>
                  <a:pt x="352" y="49"/>
                  <a:pt x="331" y="48"/>
                </a:cubicBezTo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46117" name="Freeform 37"/>
          <p:cNvSpPr>
            <a:spLocks/>
          </p:cNvSpPr>
          <p:nvPr/>
        </p:nvSpPr>
        <p:spPr bwMode="auto">
          <a:xfrm flipH="1">
            <a:off x="3581400" y="1219200"/>
            <a:ext cx="442913" cy="1447800"/>
          </a:xfrm>
          <a:custGeom>
            <a:avLst/>
            <a:gdLst>
              <a:gd name="T0" fmla="*/ 0 w 624"/>
              <a:gd name="T1" fmla="*/ 0 h 342"/>
              <a:gd name="T2" fmla="*/ 2147483647 w 624"/>
              <a:gd name="T3" fmla="*/ 2147483647 h 342"/>
              <a:gd name="T4" fmla="*/ 2147483647 w 624"/>
              <a:gd name="T5" fmla="*/ 2147483647 h 342"/>
              <a:gd name="T6" fmla="*/ 2147483647 w 624"/>
              <a:gd name="T7" fmla="*/ 2147483647 h 342"/>
              <a:gd name="T8" fmla="*/ 2147483647 w 624"/>
              <a:gd name="T9" fmla="*/ 2147483647 h 342"/>
              <a:gd name="T10" fmla="*/ 2147483647 w 624"/>
              <a:gd name="T11" fmla="*/ 2147483647 h 342"/>
              <a:gd name="T12" fmla="*/ 2147483647 w 624"/>
              <a:gd name="T13" fmla="*/ 2147483647 h 342"/>
              <a:gd name="T14" fmla="*/ 2147483647 w 624"/>
              <a:gd name="T15" fmla="*/ 2147483647 h 342"/>
              <a:gd name="T16" fmla="*/ 2147483647 w 624"/>
              <a:gd name="T17" fmla="*/ 2147483647 h 342"/>
              <a:gd name="T18" fmla="*/ 2147483647 w 624"/>
              <a:gd name="T19" fmla="*/ 2147483647 h 342"/>
              <a:gd name="T20" fmla="*/ 2147483647 w 624"/>
              <a:gd name="T21" fmla="*/ 2147483647 h 342"/>
              <a:gd name="T22" fmla="*/ 2147483647 w 624"/>
              <a:gd name="T23" fmla="*/ 2147483647 h 34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24"/>
              <a:gd name="T37" fmla="*/ 0 h 342"/>
              <a:gd name="T38" fmla="*/ 624 w 624"/>
              <a:gd name="T39" fmla="*/ 342 h 34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24" h="342">
                <a:moveTo>
                  <a:pt x="0" y="0"/>
                </a:moveTo>
                <a:cubicBezTo>
                  <a:pt x="28" y="9"/>
                  <a:pt x="48" y="14"/>
                  <a:pt x="72" y="30"/>
                </a:cubicBezTo>
                <a:cubicBezTo>
                  <a:pt x="76" y="36"/>
                  <a:pt x="78" y="43"/>
                  <a:pt x="84" y="48"/>
                </a:cubicBezTo>
                <a:cubicBezTo>
                  <a:pt x="89" y="52"/>
                  <a:pt x="96" y="51"/>
                  <a:pt x="102" y="54"/>
                </a:cubicBezTo>
                <a:cubicBezTo>
                  <a:pt x="128" y="68"/>
                  <a:pt x="147" y="93"/>
                  <a:pt x="174" y="102"/>
                </a:cubicBezTo>
                <a:cubicBezTo>
                  <a:pt x="188" y="123"/>
                  <a:pt x="210" y="148"/>
                  <a:pt x="234" y="156"/>
                </a:cubicBezTo>
                <a:cubicBezTo>
                  <a:pt x="268" y="208"/>
                  <a:pt x="223" y="147"/>
                  <a:pt x="264" y="180"/>
                </a:cubicBezTo>
                <a:cubicBezTo>
                  <a:pt x="270" y="185"/>
                  <a:pt x="271" y="193"/>
                  <a:pt x="276" y="198"/>
                </a:cubicBezTo>
                <a:cubicBezTo>
                  <a:pt x="281" y="203"/>
                  <a:pt x="288" y="206"/>
                  <a:pt x="294" y="210"/>
                </a:cubicBezTo>
                <a:cubicBezTo>
                  <a:pt x="322" y="252"/>
                  <a:pt x="306" y="238"/>
                  <a:pt x="336" y="258"/>
                </a:cubicBezTo>
                <a:cubicBezTo>
                  <a:pt x="368" y="306"/>
                  <a:pt x="450" y="324"/>
                  <a:pt x="504" y="342"/>
                </a:cubicBezTo>
                <a:cubicBezTo>
                  <a:pt x="544" y="336"/>
                  <a:pt x="584" y="330"/>
                  <a:pt x="624" y="33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46133" name="Text Box 53"/>
          <p:cNvSpPr txBox="1">
            <a:spLocks noChangeArrowheads="1"/>
          </p:cNvSpPr>
          <p:nvPr/>
        </p:nvSpPr>
        <p:spPr bwMode="auto">
          <a:xfrm>
            <a:off x="2286000" y="2286000"/>
            <a:ext cx="720725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0000FF"/>
                </a:solidFill>
              </a:rPr>
              <a:t>12/1953</a:t>
            </a:r>
          </a:p>
        </p:txBody>
      </p:sp>
      <p:sp>
        <p:nvSpPr>
          <p:cNvPr id="46138" name="Rectangle 58"/>
          <p:cNvSpPr>
            <a:spLocks noChangeArrowheads="1"/>
          </p:cNvSpPr>
          <p:nvPr/>
        </p:nvSpPr>
        <p:spPr bwMode="auto">
          <a:xfrm>
            <a:off x="2819400" y="2514600"/>
            <a:ext cx="574675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100" b="1">
                <a:solidFill>
                  <a:srgbClr val="FF0000"/>
                </a:solidFill>
              </a:rPr>
              <a:t>Thà-khẹt</a:t>
            </a:r>
            <a:endParaRPr lang="vi-VN" altLang="en-US" sz="1100" b="1">
              <a:solidFill>
                <a:srgbClr val="FF0000"/>
              </a:solidFill>
            </a:endParaRPr>
          </a:p>
        </p:txBody>
      </p:sp>
      <p:sp>
        <p:nvSpPr>
          <p:cNvPr id="46140" name="Rectangle 60"/>
          <p:cNvSpPr>
            <a:spLocks noChangeArrowheads="1"/>
          </p:cNvSpPr>
          <p:nvPr/>
        </p:nvSpPr>
        <p:spPr bwMode="auto">
          <a:xfrm>
            <a:off x="2971800" y="2667000"/>
            <a:ext cx="585788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100" b="1">
                <a:solidFill>
                  <a:srgbClr val="D60093"/>
                </a:solidFill>
              </a:rPr>
              <a:t>Xê-nô</a:t>
            </a:r>
            <a:endParaRPr lang="vi-VN" altLang="en-US" sz="1100" b="1">
              <a:solidFill>
                <a:srgbClr val="D60093"/>
              </a:solidFill>
            </a:endParaRPr>
          </a:p>
        </p:txBody>
      </p:sp>
      <p:sp>
        <p:nvSpPr>
          <p:cNvPr id="12311" name="Rectangle 61"/>
          <p:cNvSpPr>
            <a:spLocks noChangeArrowheads="1"/>
          </p:cNvSpPr>
          <p:nvPr/>
        </p:nvSpPr>
        <p:spPr bwMode="auto">
          <a:xfrm>
            <a:off x="2514600" y="533400"/>
            <a:ext cx="5746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rgbClr val="FF0000"/>
                </a:solidFill>
              </a:rPr>
              <a:t>Lai châu</a:t>
            </a:r>
            <a:endParaRPr lang="vi-VN" altLang="en-US" sz="1200" b="1">
              <a:solidFill>
                <a:srgbClr val="FF0000"/>
              </a:solidFill>
            </a:endParaRPr>
          </a:p>
        </p:txBody>
      </p:sp>
      <p:sp>
        <p:nvSpPr>
          <p:cNvPr id="12312" name="Rectangle 62"/>
          <p:cNvSpPr>
            <a:spLocks noChangeArrowheads="1"/>
          </p:cNvSpPr>
          <p:nvPr/>
        </p:nvSpPr>
        <p:spPr bwMode="auto">
          <a:xfrm>
            <a:off x="2286000" y="990600"/>
            <a:ext cx="865188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000" b="1">
                <a:solidFill>
                  <a:srgbClr val="FF00FF"/>
                </a:solidFill>
              </a:rPr>
              <a:t>Điện Biên Phủ</a:t>
            </a:r>
            <a:endParaRPr lang="vi-VN" altLang="en-US" sz="1000" b="1">
              <a:solidFill>
                <a:srgbClr val="FF00FF"/>
              </a:solidFill>
            </a:endParaRPr>
          </a:p>
        </p:txBody>
      </p:sp>
      <p:sp>
        <p:nvSpPr>
          <p:cNvPr id="46143" name="AutoShape 63"/>
          <p:cNvSpPr>
            <a:spLocks noChangeArrowheads="1"/>
          </p:cNvSpPr>
          <p:nvPr/>
        </p:nvSpPr>
        <p:spPr bwMode="auto">
          <a:xfrm>
            <a:off x="3733800" y="1066800"/>
            <a:ext cx="142875" cy="71438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6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6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46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6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4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2" grpId="0" animBg="1"/>
      <p:bldP spid="46098" grpId="0" animBg="1"/>
      <p:bldP spid="46100" grpId="0" animBg="1"/>
      <p:bldP spid="46109" grpId="0" animBg="1"/>
      <p:bldP spid="46114" grpId="0" animBg="1"/>
      <p:bldP spid="46117" grpId="0" animBg="1"/>
      <p:bldP spid="46133" grpId="0" animBg="1"/>
      <p:bldP spid="46138" grpId="0" animBg="1"/>
      <p:bldP spid="461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500563" y="4365625"/>
            <a:ext cx="1366837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2362200" y="3175"/>
            <a:ext cx="4792663" cy="7208838"/>
            <a:chOff x="2744" y="0"/>
            <a:chExt cx="3019" cy="4543"/>
          </a:xfrm>
        </p:grpSpPr>
        <p:pic>
          <p:nvPicPr>
            <p:cNvPr id="13339" name="Picture 4" descr="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9" y="0"/>
              <a:ext cx="2971" cy="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40" name="Text Box 5"/>
            <p:cNvSpPr txBox="1">
              <a:spLocks noChangeArrowheads="1"/>
            </p:cNvSpPr>
            <p:nvPr/>
          </p:nvSpPr>
          <p:spPr bwMode="auto">
            <a:xfrm>
              <a:off x="2792" y="4097"/>
              <a:ext cx="2971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Lược đồ cuộc tiên chiến lược Đông-Xuân 1953-1954</a:t>
              </a:r>
              <a:endParaRPr lang="vi-VN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spcBef>
                  <a:spcPct val="50000"/>
                </a:spcBef>
              </a:pPr>
              <a:endParaRPr lang="vi-VN" altLang="en-US" sz="1600"/>
            </a:p>
          </p:txBody>
        </p:sp>
        <p:sp>
          <p:nvSpPr>
            <p:cNvPr id="13341" name="Text Box 6"/>
            <p:cNvSpPr txBox="1">
              <a:spLocks noChangeArrowheads="1"/>
            </p:cNvSpPr>
            <p:nvPr/>
          </p:nvSpPr>
          <p:spPr bwMode="auto">
            <a:xfrm>
              <a:off x="2744" y="2795"/>
              <a:ext cx="1315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65000"/>
                </a:lnSpc>
                <a:spcBef>
                  <a:spcPct val="50000"/>
                </a:spcBef>
              </a:pPr>
              <a:r>
                <a:rPr lang="en-US" altLang="en-US" sz="1200" b="1"/>
                <a:t>Pháp điềuquân</a:t>
              </a:r>
              <a:endParaRPr lang="vi-VN" altLang="en-US" sz="1200" b="1"/>
            </a:p>
          </p:txBody>
        </p:sp>
        <p:sp>
          <p:nvSpPr>
            <p:cNvPr id="13342" name="Line 7"/>
            <p:cNvSpPr>
              <a:spLocks noChangeShapeType="1"/>
            </p:cNvSpPr>
            <p:nvPr/>
          </p:nvSpPr>
          <p:spPr bwMode="auto">
            <a:xfrm>
              <a:off x="2835" y="2840"/>
              <a:ext cx="181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4191000" y="457200"/>
            <a:ext cx="1143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>
                <a:solidFill>
                  <a:srgbClr val="CC0099"/>
                </a:solidFill>
              </a:rPr>
              <a:t>Đồng bằng BắcBộ</a:t>
            </a:r>
            <a:endParaRPr lang="vi-VN" altLang="en-US" sz="1200" b="1">
              <a:solidFill>
                <a:srgbClr val="CC0099"/>
              </a:solidFill>
            </a:endParaRPr>
          </a:p>
        </p:txBody>
      </p:sp>
      <p:sp>
        <p:nvSpPr>
          <p:cNvPr id="13317" name="Oval 9"/>
          <p:cNvSpPr>
            <a:spLocks noChangeArrowheads="1"/>
          </p:cNvSpPr>
          <p:nvPr/>
        </p:nvSpPr>
        <p:spPr bwMode="auto">
          <a:xfrm>
            <a:off x="4876800" y="838200"/>
            <a:ext cx="185738" cy="2460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3318" name="Oval 10"/>
          <p:cNvSpPr>
            <a:spLocks noChangeArrowheads="1"/>
          </p:cNvSpPr>
          <p:nvPr/>
        </p:nvSpPr>
        <p:spPr bwMode="auto">
          <a:xfrm>
            <a:off x="3505200" y="1143000"/>
            <a:ext cx="190500" cy="1793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47115" name="Oval 11"/>
          <p:cNvSpPr>
            <a:spLocks noChangeArrowheads="1"/>
          </p:cNvSpPr>
          <p:nvPr/>
        </p:nvSpPr>
        <p:spPr bwMode="auto">
          <a:xfrm>
            <a:off x="2819400" y="1752600"/>
            <a:ext cx="160338" cy="2047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4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3320" name="Oval 12"/>
          <p:cNvSpPr>
            <a:spLocks noChangeArrowheads="1"/>
          </p:cNvSpPr>
          <p:nvPr/>
        </p:nvSpPr>
        <p:spPr bwMode="auto">
          <a:xfrm>
            <a:off x="3886200" y="2895600"/>
            <a:ext cx="219075" cy="1952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4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47128" name="Freeform 24"/>
          <p:cNvSpPr>
            <a:spLocks/>
          </p:cNvSpPr>
          <p:nvPr/>
        </p:nvSpPr>
        <p:spPr bwMode="auto">
          <a:xfrm rot="-5048286">
            <a:off x="2971006" y="1034257"/>
            <a:ext cx="587375" cy="369888"/>
          </a:xfrm>
          <a:custGeom>
            <a:avLst/>
            <a:gdLst>
              <a:gd name="T0" fmla="*/ 2147483647 w 684"/>
              <a:gd name="T1" fmla="*/ 2147483647 h 248"/>
              <a:gd name="T2" fmla="*/ 2147483647 w 684"/>
              <a:gd name="T3" fmla="*/ 2147483647 h 248"/>
              <a:gd name="T4" fmla="*/ 2147483647 w 684"/>
              <a:gd name="T5" fmla="*/ 2147483647 h 248"/>
              <a:gd name="T6" fmla="*/ 2147483647 w 684"/>
              <a:gd name="T7" fmla="*/ 2147483647 h 248"/>
              <a:gd name="T8" fmla="*/ 2147483647 w 684"/>
              <a:gd name="T9" fmla="*/ 0 h 248"/>
              <a:gd name="T10" fmla="*/ 2147483647 w 684"/>
              <a:gd name="T11" fmla="*/ 0 h 248"/>
              <a:gd name="T12" fmla="*/ 2147483647 w 684"/>
              <a:gd name="T13" fmla="*/ 2147483647 h 248"/>
              <a:gd name="T14" fmla="*/ 2147483647 w 684"/>
              <a:gd name="T15" fmla="*/ 2147483647 h 248"/>
              <a:gd name="T16" fmla="*/ 2147483647 w 684"/>
              <a:gd name="T17" fmla="*/ 2147483647 h 248"/>
              <a:gd name="T18" fmla="*/ 2147483647 w 684"/>
              <a:gd name="T19" fmla="*/ 2147483647 h 248"/>
              <a:gd name="T20" fmla="*/ 0 w 684"/>
              <a:gd name="T21" fmla="*/ 2147483647 h 248"/>
              <a:gd name="T22" fmla="*/ 2147483647 w 684"/>
              <a:gd name="T23" fmla="*/ 2147483647 h 248"/>
              <a:gd name="T24" fmla="*/ 2147483647 w 684"/>
              <a:gd name="T25" fmla="*/ 2147483647 h 2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84"/>
              <a:gd name="T40" fmla="*/ 0 h 248"/>
              <a:gd name="T41" fmla="*/ 684 w 684"/>
              <a:gd name="T42" fmla="*/ 248 h 24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84" h="248">
                <a:moveTo>
                  <a:pt x="352" y="144"/>
                </a:moveTo>
                <a:lnTo>
                  <a:pt x="440" y="92"/>
                </a:lnTo>
                <a:lnTo>
                  <a:pt x="555" y="46"/>
                </a:lnTo>
                <a:lnTo>
                  <a:pt x="564" y="72"/>
                </a:lnTo>
                <a:lnTo>
                  <a:pt x="684" y="0"/>
                </a:lnTo>
                <a:lnTo>
                  <a:pt x="543" y="0"/>
                </a:lnTo>
                <a:lnTo>
                  <a:pt x="550" y="23"/>
                </a:lnTo>
                <a:lnTo>
                  <a:pt x="400" y="56"/>
                </a:lnTo>
                <a:lnTo>
                  <a:pt x="260" y="108"/>
                </a:lnTo>
                <a:lnTo>
                  <a:pt x="132" y="168"/>
                </a:lnTo>
                <a:lnTo>
                  <a:pt x="0" y="248"/>
                </a:lnTo>
                <a:lnTo>
                  <a:pt x="236" y="248"/>
                </a:lnTo>
                <a:lnTo>
                  <a:pt x="352" y="144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13322" name="Oval 26"/>
          <p:cNvSpPr>
            <a:spLocks noChangeArrowheads="1"/>
          </p:cNvSpPr>
          <p:nvPr/>
        </p:nvSpPr>
        <p:spPr bwMode="auto">
          <a:xfrm>
            <a:off x="3352800" y="685800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323" name="Oval 27"/>
          <p:cNvSpPr>
            <a:spLocks noChangeArrowheads="1"/>
          </p:cNvSpPr>
          <p:nvPr/>
        </p:nvSpPr>
        <p:spPr bwMode="auto">
          <a:xfrm>
            <a:off x="3352800" y="1143000"/>
            <a:ext cx="71438" cy="71438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7132" name="Oval 28"/>
          <p:cNvSpPr>
            <a:spLocks noChangeArrowheads="1"/>
          </p:cNvSpPr>
          <p:nvPr/>
        </p:nvSpPr>
        <p:spPr bwMode="auto">
          <a:xfrm>
            <a:off x="2819400" y="1676400"/>
            <a:ext cx="71438" cy="71438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325" name="Oval 29"/>
          <p:cNvSpPr>
            <a:spLocks noChangeArrowheads="1"/>
          </p:cNvSpPr>
          <p:nvPr/>
        </p:nvSpPr>
        <p:spPr bwMode="auto">
          <a:xfrm>
            <a:off x="3733800" y="2743200"/>
            <a:ext cx="71438" cy="71438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326" name="Oval 30"/>
          <p:cNvSpPr>
            <a:spLocks noChangeArrowheads="1"/>
          </p:cNvSpPr>
          <p:nvPr/>
        </p:nvSpPr>
        <p:spPr bwMode="auto">
          <a:xfrm>
            <a:off x="4859338" y="908050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327" name="Oval 31"/>
          <p:cNvSpPr>
            <a:spLocks noChangeArrowheads="1"/>
          </p:cNvSpPr>
          <p:nvPr/>
        </p:nvSpPr>
        <p:spPr bwMode="auto">
          <a:xfrm flipH="1">
            <a:off x="5105400" y="3733800"/>
            <a:ext cx="7143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328" name="Oval 32"/>
          <p:cNvSpPr>
            <a:spLocks noChangeArrowheads="1"/>
          </p:cNvSpPr>
          <p:nvPr/>
        </p:nvSpPr>
        <p:spPr bwMode="auto">
          <a:xfrm>
            <a:off x="3429000" y="2514600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329" name="Oval 33"/>
          <p:cNvSpPr>
            <a:spLocks noChangeArrowheads="1"/>
          </p:cNvSpPr>
          <p:nvPr/>
        </p:nvSpPr>
        <p:spPr bwMode="auto">
          <a:xfrm>
            <a:off x="5029200" y="3962400"/>
            <a:ext cx="71438" cy="71438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7143" name="Freeform 39"/>
          <p:cNvSpPr>
            <a:spLocks/>
          </p:cNvSpPr>
          <p:nvPr/>
        </p:nvSpPr>
        <p:spPr bwMode="auto">
          <a:xfrm rot="20909734" flipH="1">
            <a:off x="2947988" y="1177925"/>
            <a:ext cx="1919287" cy="473075"/>
          </a:xfrm>
          <a:custGeom>
            <a:avLst/>
            <a:gdLst>
              <a:gd name="T0" fmla="*/ 0 w 624"/>
              <a:gd name="T1" fmla="*/ 0 h 342"/>
              <a:gd name="T2" fmla="*/ 2147483647 w 624"/>
              <a:gd name="T3" fmla="*/ 2147483647 h 342"/>
              <a:gd name="T4" fmla="*/ 2147483647 w 624"/>
              <a:gd name="T5" fmla="*/ 2147483647 h 342"/>
              <a:gd name="T6" fmla="*/ 2147483647 w 624"/>
              <a:gd name="T7" fmla="*/ 2147483647 h 342"/>
              <a:gd name="T8" fmla="*/ 2147483647 w 624"/>
              <a:gd name="T9" fmla="*/ 2147483647 h 342"/>
              <a:gd name="T10" fmla="*/ 2147483647 w 624"/>
              <a:gd name="T11" fmla="*/ 2147483647 h 342"/>
              <a:gd name="T12" fmla="*/ 2147483647 w 624"/>
              <a:gd name="T13" fmla="*/ 2147483647 h 342"/>
              <a:gd name="T14" fmla="*/ 2147483647 w 624"/>
              <a:gd name="T15" fmla="*/ 2147483647 h 342"/>
              <a:gd name="T16" fmla="*/ 2147483647 w 624"/>
              <a:gd name="T17" fmla="*/ 2147483647 h 342"/>
              <a:gd name="T18" fmla="*/ 2147483647 w 624"/>
              <a:gd name="T19" fmla="*/ 2147483647 h 342"/>
              <a:gd name="T20" fmla="*/ 2147483647 w 624"/>
              <a:gd name="T21" fmla="*/ 2147483647 h 342"/>
              <a:gd name="T22" fmla="*/ 2147483647 w 624"/>
              <a:gd name="T23" fmla="*/ 2147483647 h 34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24"/>
              <a:gd name="T37" fmla="*/ 0 h 342"/>
              <a:gd name="T38" fmla="*/ 624 w 624"/>
              <a:gd name="T39" fmla="*/ 342 h 34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24" h="342">
                <a:moveTo>
                  <a:pt x="0" y="0"/>
                </a:moveTo>
                <a:cubicBezTo>
                  <a:pt x="28" y="9"/>
                  <a:pt x="48" y="14"/>
                  <a:pt x="72" y="30"/>
                </a:cubicBezTo>
                <a:cubicBezTo>
                  <a:pt x="76" y="36"/>
                  <a:pt x="78" y="43"/>
                  <a:pt x="84" y="48"/>
                </a:cubicBezTo>
                <a:cubicBezTo>
                  <a:pt x="89" y="52"/>
                  <a:pt x="96" y="51"/>
                  <a:pt x="102" y="54"/>
                </a:cubicBezTo>
                <a:cubicBezTo>
                  <a:pt x="128" y="68"/>
                  <a:pt x="147" y="93"/>
                  <a:pt x="174" y="102"/>
                </a:cubicBezTo>
                <a:cubicBezTo>
                  <a:pt x="188" y="123"/>
                  <a:pt x="210" y="148"/>
                  <a:pt x="234" y="156"/>
                </a:cubicBezTo>
                <a:cubicBezTo>
                  <a:pt x="268" y="208"/>
                  <a:pt x="223" y="147"/>
                  <a:pt x="264" y="180"/>
                </a:cubicBezTo>
                <a:cubicBezTo>
                  <a:pt x="270" y="185"/>
                  <a:pt x="271" y="193"/>
                  <a:pt x="276" y="198"/>
                </a:cubicBezTo>
                <a:cubicBezTo>
                  <a:pt x="281" y="203"/>
                  <a:pt x="288" y="206"/>
                  <a:pt x="294" y="210"/>
                </a:cubicBezTo>
                <a:cubicBezTo>
                  <a:pt x="322" y="252"/>
                  <a:pt x="306" y="238"/>
                  <a:pt x="336" y="258"/>
                </a:cubicBezTo>
                <a:cubicBezTo>
                  <a:pt x="368" y="306"/>
                  <a:pt x="450" y="324"/>
                  <a:pt x="504" y="342"/>
                </a:cubicBezTo>
                <a:cubicBezTo>
                  <a:pt x="544" y="336"/>
                  <a:pt x="584" y="330"/>
                  <a:pt x="624" y="33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47158" name="Text Box 54"/>
          <p:cNvSpPr txBox="1">
            <a:spLocks noChangeArrowheads="1"/>
          </p:cNvSpPr>
          <p:nvPr/>
        </p:nvSpPr>
        <p:spPr bwMode="auto">
          <a:xfrm>
            <a:off x="2514600" y="1143000"/>
            <a:ext cx="6858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1/1954</a:t>
            </a:r>
          </a:p>
        </p:txBody>
      </p:sp>
      <p:sp>
        <p:nvSpPr>
          <p:cNvPr id="47163" name="Rectangle 59"/>
          <p:cNvSpPr>
            <a:spLocks noChangeArrowheads="1"/>
          </p:cNvSpPr>
          <p:nvPr/>
        </p:nvSpPr>
        <p:spPr bwMode="auto">
          <a:xfrm>
            <a:off x="2514600" y="762000"/>
            <a:ext cx="8382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Phong-xa-lì</a:t>
            </a:r>
            <a:endParaRPr lang="vi-VN" altLang="en-US" sz="1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65" name="Rectangle 61"/>
          <p:cNvSpPr>
            <a:spLocks noChangeArrowheads="1"/>
          </p:cNvSpPr>
          <p:nvPr/>
        </p:nvSpPr>
        <p:spPr bwMode="auto">
          <a:xfrm>
            <a:off x="2895600" y="1524000"/>
            <a:ext cx="1168400" cy="192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Luông-pha-bang</a:t>
            </a:r>
            <a:endParaRPr lang="vi-VN" altLang="en-US" sz="1200" b="1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34" name="Rectangle 62"/>
          <p:cNvSpPr>
            <a:spLocks noChangeArrowheads="1"/>
          </p:cNvSpPr>
          <p:nvPr/>
        </p:nvSpPr>
        <p:spPr bwMode="auto">
          <a:xfrm>
            <a:off x="3810000" y="2667000"/>
            <a:ext cx="6858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Xê-nô</a:t>
            </a:r>
            <a:endParaRPr lang="vi-VN" altLang="en-US" sz="1200" b="1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35" name="Rectangle 63"/>
          <p:cNvSpPr>
            <a:spLocks noChangeArrowheads="1"/>
          </p:cNvSpPr>
          <p:nvPr/>
        </p:nvSpPr>
        <p:spPr bwMode="auto">
          <a:xfrm>
            <a:off x="3505200" y="2514600"/>
            <a:ext cx="800100" cy="17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Thà-khẹt</a:t>
            </a:r>
            <a:endParaRPr lang="vi-VN" altLang="en-US" sz="1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36" name="Rectangle 64"/>
          <p:cNvSpPr>
            <a:spLocks noChangeArrowheads="1"/>
          </p:cNvSpPr>
          <p:nvPr/>
        </p:nvSpPr>
        <p:spPr bwMode="auto">
          <a:xfrm>
            <a:off x="3276600" y="914400"/>
            <a:ext cx="10668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Điện Biên Phủ</a:t>
            </a:r>
            <a:endParaRPr lang="vi-VN" altLang="en-US" sz="1200" b="1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37" name="Rectangle 65"/>
          <p:cNvSpPr>
            <a:spLocks noChangeArrowheads="1"/>
          </p:cNvSpPr>
          <p:nvPr/>
        </p:nvSpPr>
        <p:spPr bwMode="auto">
          <a:xfrm>
            <a:off x="3124200" y="457200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Lai châu</a:t>
            </a:r>
            <a:endParaRPr lang="vi-VN" altLang="en-US" sz="1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70" name="AutoShape 66"/>
          <p:cNvSpPr>
            <a:spLocks noChangeArrowheads="1"/>
          </p:cNvSpPr>
          <p:nvPr/>
        </p:nvSpPr>
        <p:spPr bwMode="auto">
          <a:xfrm>
            <a:off x="4114800" y="1295400"/>
            <a:ext cx="152400" cy="762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7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47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47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3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5" grpId="0" animBg="1"/>
      <p:bldP spid="47128" grpId="0" animBg="1"/>
      <p:bldP spid="47132" grpId="0" animBg="1"/>
      <p:bldP spid="47143" grpId="0" animBg="1"/>
      <p:bldP spid="47158" grpId="0" animBg="1"/>
      <p:bldP spid="471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500563" y="4365625"/>
            <a:ext cx="1366837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2209800" y="0"/>
            <a:ext cx="4953000" cy="7185025"/>
            <a:chOff x="2744" y="0"/>
            <a:chExt cx="3120" cy="4528"/>
          </a:xfrm>
        </p:grpSpPr>
        <p:pic>
          <p:nvPicPr>
            <p:cNvPr id="14368" name="Picture 4" descr="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89" y="0"/>
              <a:ext cx="2971" cy="40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4369" name="Text Box 5"/>
            <p:cNvSpPr txBox="1">
              <a:spLocks noChangeArrowheads="1"/>
            </p:cNvSpPr>
            <p:nvPr/>
          </p:nvSpPr>
          <p:spPr bwMode="auto">
            <a:xfrm>
              <a:off x="2789" y="4082"/>
              <a:ext cx="3075" cy="4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Lược đồ cuộc tiên chiến lược Đông-Xuân 1953-1954</a:t>
              </a:r>
              <a:endParaRPr lang="vi-VN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spcBef>
                  <a:spcPct val="50000"/>
                </a:spcBef>
              </a:pPr>
              <a:endParaRPr lang="vi-VN" altLang="en-US" sz="1600"/>
            </a:p>
          </p:txBody>
        </p:sp>
        <p:sp>
          <p:nvSpPr>
            <p:cNvPr id="14370" name="Text Box 6"/>
            <p:cNvSpPr txBox="1">
              <a:spLocks noChangeArrowheads="1"/>
            </p:cNvSpPr>
            <p:nvPr/>
          </p:nvSpPr>
          <p:spPr bwMode="auto">
            <a:xfrm>
              <a:off x="2744" y="2795"/>
              <a:ext cx="1315" cy="1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65000"/>
                </a:lnSpc>
                <a:spcBef>
                  <a:spcPct val="50000"/>
                </a:spcBef>
              </a:pPr>
              <a:r>
                <a:rPr lang="en-US" altLang="en-US" sz="1200" b="1"/>
                <a:t>Pháp điềuquân</a:t>
              </a:r>
              <a:endParaRPr lang="vi-VN" altLang="en-US" sz="1200" b="1"/>
            </a:p>
          </p:txBody>
        </p:sp>
        <p:sp>
          <p:nvSpPr>
            <p:cNvPr id="14371" name="Line 7"/>
            <p:cNvSpPr>
              <a:spLocks noChangeShapeType="1"/>
            </p:cNvSpPr>
            <p:nvPr/>
          </p:nvSpPr>
          <p:spPr bwMode="auto">
            <a:xfrm>
              <a:off x="2835" y="2840"/>
              <a:ext cx="181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3962400" y="609600"/>
            <a:ext cx="100806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>
                <a:solidFill>
                  <a:srgbClr val="FF00FF"/>
                </a:solidFill>
              </a:rPr>
              <a:t>Đồng bằng BắcBộ</a:t>
            </a:r>
            <a:endParaRPr lang="vi-VN" altLang="en-US" sz="1200" b="1">
              <a:solidFill>
                <a:srgbClr val="FF00FF"/>
              </a:solidFill>
            </a:endParaRPr>
          </a:p>
        </p:txBody>
      </p:sp>
      <p:sp>
        <p:nvSpPr>
          <p:cNvPr id="14341" name="Oval 9"/>
          <p:cNvSpPr>
            <a:spLocks noChangeArrowheads="1"/>
          </p:cNvSpPr>
          <p:nvPr/>
        </p:nvSpPr>
        <p:spPr bwMode="auto">
          <a:xfrm>
            <a:off x="4419600" y="1066800"/>
            <a:ext cx="160338" cy="215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4342" name="Oval 10"/>
          <p:cNvSpPr>
            <a:spLocks noChangeArrowheads="1"/>
          </p:cNvSpPr>
          <p:nvPr/>
        </p:nvSpPr>
        <p:spPr bwMode="auto">
          <a:xfrm>
            <a:off x="3048000" y="1066800"/>
            <a:ext cx="155575" cy="215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4343" name="Oval 11"/>
          <p:cNvSpPr>
            <a:spLocks noChangeArrowheads="1"/>
          </p:cNvSpPr>
          <p:nvPr/>
        </p:nvSpPr>
        <p:spPr bwMode="auto">
          <a:xfrm>
            <a:off x="2819400" y="1676400"/>
            <a:ext cx="155575" cy="215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4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4344" name="Oval 12"/>
          <p:cNvSpPr>
            <a:spLocks noChangeArrowheads="1"/>
          </p:cNvSpPr>
          <p:nvPr/>
        </p:nvSpPr>
        <p:spPr bwMode="auto">
          <a:xfrm>
            <a:off x="3505200" y="2819400"/>
            <a:ext cx="219075" cy="1952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4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48141" name="Oval 13"/>
          <p:cNvSpPr>
            <a:spLocks noChangeArrowheads="1"/>
          </p:cNvSpPr>
          <p:nvPr/>
        </p:nvSpPr>
        <p:spPr bwMode="auto">
          <a:xfrm>
            <a:off x="5257800" y="4114800"/>
            <a:ext cx="222250" cy="1984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400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48151" name="Freeform 23"/>
          <p:cNvSpPr>
            <a:spLocks/>
          </p:cNvSpPr>
          <p:nvPr/>
        </p:nvSpPr>
        <p:spPr bwMode="auto">
          <a:xfrm rot="-5400000">
            <a:off x="4588669" y="3183731"/>
            <a:ext cx="720725" cy="144463"/>
          </a:xfrm>
          <a:custGeom>
            <a:avLst/>
            <a:gdLst>
              <a:gd name="T0" fmla="*/ 2147483647 w 827"/>
              <a:gd name="T1" fmla="*/ 2147483647 h 180"/>
              <a:gd name="T2" fmla="*/ 2147483647 w 827"/>
              <a:gd name="T3" fmla="*/ 2147483647 h 180"/>
              <a:gd name="T4" fmla="*/ 2147483647 w 827"/>
              <a:gd name="T5" fmla="*/ 2147483647 h 180"/>
              <a:gd name="T6" fmla="*/ 0 w 827"/>
              <a:gd name="T7" fmla="*/ 2147483647 h 180"/>
              <a:gd name="T8" fmla="*/ 2147483647 w 827"/>
              <a:gd name="T9" fmla="*/ 0 h 180"/>
              <a:gd name="T10" fmla="*/ 2147483647 w 827"/>
              <a:gd name="T11" fmla="*/ 2147483647 h 180"/>
              <a:gd name="T12" fmla="*/ 2147483647 w 827"/>
              <a:gd name="T13" fmla="*/ 2147483647 h 180"/>
              <a:gd name="T14" fmla="*/ 2147483647 w 827"/>
              <a:gd name="T15" fmla="*/ 2147483647 h 180"/>
              <a:gd name="T16" fmla="*/ 2147483647 w 827"/>
              <a:gd name="T17" fmla="*/ 2147483647 h 180"/>
              <a:gd name="T18" fmla="*/ 2147483647 w 827"/>
              <a:gd name="T19" fmla="*/ 2147483647 h 180"/>
              <a:gd name="T20" fmla="*/ 2147483647 w 827"/>
              <a:gd name="T21" fmla="*/ 2147483647 h 180"/>
              <a:gd name="T22" fmla="*/ 2147483647 w 827"/>
              <a:gd name="T23" fmla="*/ 2147483647 h 180"/>
              <a:gd name="T24" fmla="*/ 2147483647 w 827"/>
              <a:gd name="T25" fmla="*/ 2147483647 h 18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27"/>
              <a:gd name="T40" fmla="*/ 0 h 180"/>
              <a:gd name="T41" fmla="*/ 827 w 827"/>
              <a:gd name="T42" fmla="*/ 180 h 18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27" h="180">
                <a:moveTo>
                  <a:pt x="356" y="96"/>
                </a:moveTo>
                <a:lnTo>
                  <a:pt x="128" y="48"/>
                </a:lnTo>
                <a:lnTo>
                  <a:pt x="119" y="69"/>
                </a:lnTo>
                <a:lnTo>
                  <a:pt x="0" y="32"/>
                </a:lnTo>
                <a:cubicBezTo>
                  <a:pt x="19" y="19"/>
                  <a:pt x="99" y="1"/>
                  <a:pt x="125" y="0"/>
                </a:cubicBezTo>
                <a:lnTo>
                  <a:pt x="125" y="24"/>
                </a:lnTo>
                <a:lnTo>
                  <a:pt x="299" y="27"/>
                </a:lnTo>
                <a:lnTo>
                  <a:pt x="476" y="48"/>
                </a:lnTo>
                <a:lnTo>
                  <a:pt x="614" y="75"/>
                </a:lnTo>
                <a:lnTo>
                  <a:pt x="827" y="138"/>
                </a:lnTo>
                <a:lnTo>
                  <a:pt x="572" y="180"/>
                </a:lnTo>
                <a:lnTo>
                  <a:pt x="485" y="132"/>
                </a:lnTo>
                <a:lnTo>
                  <a:pt x="356" y="96"/>
                </a:ln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14347" name="Oval 26"/>
          <p:cNvSpPr>
            <a:spLocks noChangeArrowheads="1"/>
          </p:cNvSpPr>
          <p:nvPr/>
        </p:nvSpPr>
        <p:spPr bwMode="auto">
          <a:xfrm>
            <a:off x="2895600" y="609600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4348" name="Oval 27"/>
          <p:cNvSpPr>
            <a:spLocks noChangeArrowheads="1"/>
          </p:cNvSpPr>
          <p:nvPr/>
        </p:nvSpPr>
        <p:spPr bwMode="auto">
          <a:xfrm>
            <a:off x="2971800" y="1066800"/>
            <a:ext cx="71438" cy="71438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4349" name="Oval 28"/>
          <p:cNvSpPr>
            <a:spLocks noChangeArrowheads="1"/>
          </p:cNvSpPr>
          <p:nvPr/>
        </p:nvSpPr>
        <p:spPr bwMode="auto">
          <a:xfrm>
            <a:off x="2362200" y="1524000"/>
            <a:ext cx="71438" cy="71438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4350" name="Oval 29"/>
          <p:cNvSpPr>
            <a:spLocks noChangeArrowheads="1"/>
          </p:cNvSpPr>
          <p:nvPr/>
        </p:nvSpPr>
        <p:spPr bwMode="auto">
          <a:xfrm>
            <a:off x="3581400" y="2743200"/>
            <a:ext cx="71438" cy="71438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4351" name="Oval 30"/>
          <p:cNvSpPr>
            <a:spLocks noChangeArrowheads="1"/>
          </p:cNvSpPr>
          <p:nvPr/>
        </p:nvSpPr>
        <p:spPr bwMode="auto">
          <a:xfrm>
            <a:off x="2514600" y="914400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4352" name="Oval 31"/>
          <p:cNvSpPr>
            <a:spLocks noChangeArrowheads="1"/>
          </p:cNvSpPr>
          <p:nvPr/>
        </p:nvSpPr>
        <p:spPr bwMode="auto">
          <a:xfrm flipH="1">
            <a:off x="4876800" y="3733800"/>
            <a:ext cx="7143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4353" name="Oval 32"/>
          <p:cNvSpPr>
            <a:spLocks noChangeArrowheads="1"/>
          </p:cNvSpPr>
          <p:nvPr/>
        </p:nvSpPr>
        <p:spPr bwMode="auto">
          <a:xfrm>
            <a:off x="3352800" y="2438400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8161" name="Oval 33"/>
          <p:cNvSpPr>
            <a:spLocks noChangeArrowheads="1"/>
          </p:cNvSpPr>
          <p:nvPr/>
        </p:nvSpPr>
        <p:spPr bwMode="auto">
          <a:xfrm>
            <a:off x="4953000" y="4038600"/>
            <a:ext cx="71438" cy="71438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8169" name="Freeform 41"/>
          <p:cNvSpPr>
            <a:spLocks/>
          </p:cNvSpPr>
          <p:nvPr/>
        </p:nvSpPr>
        <p:spPr bwMode="auto">
          <a:xfrm rot="-4064385">
            <a:off x="5373687" y="4305301"/>
            <a:ext cx="352425" cy="158750"/>
          </a:xfrm>
          <a:custGeom>
            <a:avLst/>
            <a:gdLst>
              <a:gd name="T0" fmla="*/ 2147483647 w 578"/>
              <a:gd name="T1" fmla="*/ 2147483647 h 95"/>
              <a:gd name="T2" fmla="*/ 2147483647 w 578"/>
              <a:gd name="T3" fmla="*/ 2147483647 h 95"/>
              <a:gd name="T4" fmla="*/ 2147483647 w 578"/>
              <a:gd name="T5" fmla="*/ 2147483647 h 95"/>
              <a:gd name="T6" fmla="*/ 0 w 578"/>
              <a:gd name="T7" fmla="*/ 2147483647 h 95"/>
              <a:gd name="T8" fmla="*/ 2147483647 w 578"/>
              <a:gd name="T9" fmla="*/ 2147483647 h 95"/>
              <a:gd name="T10" fmla="*/ 2147483647 w 578"/>
              <a:gd name="T11" fmla="*/ 2147483647 h 95"/>
              <a:gd name="T12" fmla="*/ 2147483647 w 578"/>
              <a:gd name="T13" fmla="*/ 2147483647 h 95"/>
              <a:gd name="T14" fmla="*/ 2147483647 w 578"/>
              <a:gd name="T15" fmla="*/ 2147483647 h 95"/>
              <a:gd name="T16" fmla="*/ 2147483647 w 578"/>
              <a:gd name="T17" fmla="*/ 0 h 95"/>
              <a:gd name="T18" fmla="*/ 2147483647 w 578"/>
              <a:gd name="T19" fmla="*/ 2147483647 h 95"/>
              <a:gd name="T20" fmla="*/ 2147483647 w 578"/>
              <a:gd name="T21" fmla="*/ 2147483647 h 95"/>
              <a:gd name="T22" fmla="*/ 2147483647 w 578"/>
              <a:gd name="T23" fmla="*/ 2147483647 h 95"/>
              <a:gd name="T24" fmla="*/ 2147483647 w 578"/>
              <a:gd name="T25" fmla="*/ 2147483647 h 9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8"/>
              <a:gd name="T40" fmla="*/ 0 h 95"/>
              <a:gd name="T41" fmla="*/ 578 w 578"/>
              <a:gd name="T42" fmla="*/ 95 h 9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8" h="95">
                <a:moveTo>
                  <a:pt x="328" y="50"/>
                </a:moveTo>
                <a:cubicBezTo>
                  <a:pt x="293" y="49"/>
                  <a:pt x="133" y="62"/>
                  <a:pt x="97" y="74"/>
                </a:cubicBezTo>
                <a:lnTo>
                  <a:pt x="116" y="93"/>
                </a:lnTo>
                <a:lnTo>
                  <a:pt x="0" y="95"/>
                </a:lnTo>
                <a:lnTo>
                  <a:pt x="55" y="30"/>
                </a:lnTo>
                <a:lnTo>
                  <a:pt x="79" y="57"/>
                </a:lnTo>
                <a:lnTo>
                  <a:pt x="188" y="27"/>
                </a:lnTo>
                <a:lnTo>
                  <a:pt x="304" y="9"/>
                </a:lnTo>
                <a:lnTo>
                  <a:pt x="442" y="0"/>
                </a:lnTo>
                <a:lnTo>
                  <a:pt x="578" y="6"/>
                </a:lnTo>
                <a:lnTo>
                  <a:pt x="497" y="63"/>
                </a:lnTo>
                <a:lnTo>
                  <a:pt x="433" y="53"/>
                </a:lnTo>
                <a:cubicBezTo>
                  <a:pt x="405" y="51"/>
                  <a:pt x="352" y="49"/>
                  <a:pt x="331" y="4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48170" name="Freeform 42"/>
          <p:cNvSpPr>
            <a:spLocks/>
          </p:cNvSpPr>
          <p:nvPr/>
        </p:nvSpPr>
        <p:spPr bwMode="auto">
          <a:xfrm rot="-789980">
            <a:off x="4470400" y="1030288"/>
            <a:ext cx="127000" cy="3140075"/>
          </a:xfrm>
          <a:custGeom>
            <a:avLst/>
            <a:gdLst>
              <a:gd name="T0" fmla="*/ 0 w 624"/>
              <a:gd name="T1" fmla="*/ 0 h 342"/>
              <a:gd name="T2" fmla="*/ 2147483647 w 624"/>
              <a:gd name="T3" fmla="*/ 2147483647 h 342"/>
              <a:gd name="T4" fmla="*/ 2147483647 w 624"/>
              <a:gd name="T5" fmla="*/ 2147483647 h 342"/>
              <a:gd name="T6" fmla="*/ 2147483647 w 624"/>
              <a:gd name="T7" fmla="*/ 2147483647 h 342"/>
              <a:gd name="T8" fmla="*/ 2147483647 w 624"/>
              <a:gd name="T9" fmla="*/ 2147483647 h 342"/>
              <a:gd name="T10" fmla="*/ 2147483647 w 624"/>
              <a:gd name="T11" fmla="*/ 2147483647 h 342"/>
              <a:gd name="T12" fmla="*/ 2147483647 w 624"/>
              <a:gd name="T13" fmla="*/ 2147483647 h 342"/>
              <a:gd name="T14" fmla="*/ 2147483647 w 624"/>
              <a:gd name="T15" fmla="*/ 2147483647 h 342"/>
              <a:gd name="T16" fmla="*/ 2147483647 w 624"/>
              <a:gd name="T17" fmla="*/ 2147483647 h 342"/>
              <a:gd name="T18" fmla="*/ 2147483647 w 624"/>
              <a:gd name="T19" fmla="*/ 2147483647 h 342"/>
              <a:gd name="T20" fmla="*/ 2147483647 w 624"/>
              <a:gd name="T21" fmla="*/ 2147483647 h 342"/>
              <a:gd name="T22" fmla="*/ 2147483647 w 624"/>
              <a:gd name="T23" fmla="*/ 2147483647 h 34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24"/>
              <a:gd name="T37" fmla="*/ 0 h 342"/>
              <a:gd name="T38" fmla="*/ 624 w 624"/>
              <a:gd name="T39" fmla="*/ 342 h 34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24" h="342">
                <a:moveTo>
                  <a:pt x="0" y="0"/>
                </a:moveTo>
                <a:cubicBezTo>
                  <a:pt x="28" y="9"/>
                  <a:pt x="48" y="14"/>
                  <a:pt x="72" y="30"/>
                </a:cubicBezTo>
                <a:cubicBezTo>
                  <a:pt x="76" y="36"/>
                  <a:pt x="78" y="43"/>
                  <a:pt x="84" y="48"/>
                </a:cubicBezTo>
                <a:cubicBezTo>
                  <a:pt x="89" y="52"/>
                  <a:pt x="96" y="51"/>
                  <a:pt x="102" y="54"/>
                </a:cubicBezTo>
                <a:cubicBezTo>
                  <a:pt x="128" y="68"/>
                  <a:pt x="147" y="93"/>
                  <a:pt x="174" y="102"/>
                </a:cubicBezTo>
                <a:cubicBezTo>
                  <a:pt x="188" y="123"/>
                  <a:pt x="210" y="148"/>
                  <a:pt x="234" y="156"/>
                </a:cubicBezTo>
                <a:cubicBezTo>
                  <a:pt x="268" y="208"/>
                  <a:pt x="223" y="147"/>
                  <a:pt x="264" y="180"/>
                </a:cubicBezTo>
                <a:cubicBezTo>
                  <a:pt x="270" y="185"/>
                  <a:pt x="271" y="193"/>
                  <a:pt x="276" y="198"/>
                </a:cubicBezTo>
                <a:cubicBezTo>
                  <a:pt x="281" y="203"/>
                  <a:pt x="288" y="206"/>
                  <a:pt x="294" y="210"/>
                </a:cubicBezTo>
                <a:cubicBezTo>
                  <a:pt x="322" y="252"/>
                  <a:pt x="306" y="238"/>
                  <a:pt x="336" y="258"/>
                </a:cubicBezTo>
                <a:cubicBezTo>
                  <a:pt x="368" y="306"/>
                  <a:pt x="450" y="324"/>
                  <a:pt x="504" y="342"/>
                </a:cubicBezTo>
                <a:cubicBezTo>
                  <a:pt x="544" y="336"/>
                  <a:pt x="584" y="330"/>
                  <a:pt x="624" y="33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48172" name="Freeform 44"/>
          <p:cNvSpPr>
            <a:spLocks/>
          </p:cNvSpPr>
          <p:nvPr/>
        </p:nvSpPr>
        <p:spPr bwMode="auto">
          <a:xfrm rot="2176996">
            <a:off x="5618163" y="4608513"/>
            <a:ext cx="685800" cy="152400"/>
          </a:xfrm>
          <a:custGeom>
            <a:avLst/>
            <a:gdLst>
              <a:gd name="T0" fmla="*/ 2147483647 w 578"/>
              <a:gd name="T1" fmla="*/ 2147483647 h 95"/>
              <a:gd name="T2" fmla="*/ 2147483647 w 578"/>
              <a:gd name="T3" fmla="*/ 2147483647 h 95"/>
              <a:gd name="T4" fmla="*/ 2147483647 w 578"/>
              <a:gd name="T5" fmla="*/ 2147483647 h 95"/>
              <a:gd name="T6" fmla="*/ 0 w 578"/>
              <a:gd name="T7" fmla="*/ 2147483647 h 95"/>
              <a:gd name="T8" fmla="*/ 2147483647 w 578"/>
              <a:gd name="T9" fmla="*/ 2147483647 h 95"/>
              <a:gd name="T10" fmla="*/ 2147483647 w 578"/>
              <a:gd name="T11" fmla="*/ 2147483647 h 95"/>
              <a:gd name="T12" fmla="*/ 2147483647 w 578"/>
              <a:gd name="T13" fmla="*/ 2147483647 h 95"/>
              <a:gd name="T14" fmla="*/ 2147483647 w 578"/>
              <a:gd name="T15" fmla="*/ 2147483647 h 95"/>
              <a:gd name="T16" fmla="*/ 2147483647 w 578"/>
              <a:gd name="T17" fmla="*/ 0 h 95"/>
              <a:gd name="T18" fmla="*/ 2147483647 w 578"/>
              <a:gd name="T19" fmla="*/ 2147483647 h 95"/>
              <a:gd name="T20" fmla="*/ 2147483647 w 578"/>
              <a:gd name="T21" fmla="*/ 2147483647 h 95"/>
              <a:gd name="T22" fmla="*/ 2147483647 w 578"/>
              <a:gd name="T23" fmla="*/ 2147483647 h 95"/>
              <a:gd name="T24" fmla="*/ 2147483647 w 578"/>
              <a:gd name="T25" fmla="*/ 2147483647 h 9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8"/>
              <a:gd name="T40" fmla="*/ 0 h 95"/>
              <a:gd name="T41" fmla="*/ 578 w 578"/>
              <a:gd name="T42" fmla="*/ 95 h 9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8" h="95">
                <a:moveTo>
                  <a:pt x="328" y="50"/>
                </a:moveTo>
                <a:cubicBezTo>
                  <a:pt x="293" y="49"/>
                  <a:pt x="133" y="62"/>
                  <a:pt x="97" y="74"/>
                </a:cubicBezTo>
                <a:lnTo>
                  <a:pt x="116" y="93"/>
                </a:lnTo>
                <a:lnTo>
                  <a:pt x="0" y="95"/>
                </a:lnTo>
                <a:lnTo>
                  <a:pt x="55" y="30"/>
                </a:lnTo>
                <a:lnTo>
                  <a:pt x="79" y="57"/>
                </a:lnTo>
                <a:lnTo>
                  <a:pt x="188" y="27"/>
                </a:lnTo>
                <a:lnTo>
                  <a:pt x="304" y="9"/>
                </a:lnTo>
                <a:lnTo>
                  <a:pt x="442" y="0"/>
                </a:lnTo>
                <a:lnTo>
                  <a:pt x="578" y="6"/>
                </a:lnTo>
                <a:lnTo>
                  <a:pt x="497" y="63"/>
                </a:lnTo>
                <a:lnTo>
                  <a:pt x="433" y="53"/>
                </a:lnTo>
                <a:cubicBezTo>
                  <a:pt x="405" y="51"/>
                  <a:pt x="352" y="49"/>
                  <a:pt x="331" y="48"/>
                </a:cubicBezTo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48186" name="Text Box 58"/>
          <p:cNvSpPr txBox="1">
            <a:spLocks noChangeArrowheads="1"/>
          </p:cNvSpPr>
          <p:nvPr/>
        </p:nvSpPr>
        <p:spPr bwMode="auto">
          <a:xfrm>
            <a:off x="5181600" y="3200400"/>
            <a:ext cx="792163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1200" b="1">
                <a:solidFill>
                  <a:srgbClr val="0000FF"/>
                </a:solidFill>
              </a:rPr>
              <a:t>2/1954</a:t>
            </a:r>
          </a:p>
        </p:txBody>
      </p:sp>
      <p:sp>
        <p:nvSpPr>
          <p:cNvPr id="48187" name="Rectangle 59"/>
          <p:cNvSpPr>
            <a:spLocks noChangeArrowheads="1"/>
          </p:cNvSpPr>
          <p:nvPr/>
        </p:nvSpPr>
        <p:spPr bwMode="auto">
          <a:xfrm>
            <a:off x="5029200" y="3657600"/>
            <a:ext cx="8382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1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Kon-tum</a:t>
            </a:r>
            <a:endParaRPr lang="vi-VN" altLang="en-US" sz="11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89" name="Rectangle 61"/>
          <p:cNvSpPr>
            <a:spLocks noChangeArrowheads="1"/>
          </p:cNvSpPr>
          <p:nvPr/>
        </p:nvSpPr>
        <p:spPr bwMode="auto">
          <a:xfrm>
            <a:off x="5029200" y="3962400"/>
            <a:ext cx="768350" cy="180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Plây-cu</a:t>
            </a:r>
            <a:endParaRPr lang="vi-VN" altLang="en-US" sz="1200" b="1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61" name="Rectangle 62"/>
          <p:cNvSpPr>
            <a:spLocks noChangeArrowheads="1"/>
          </p:cNvSpPr>
          <p:nvPr/>
        </p:nvSpPr>
        <p:spPr bwMode="auto">
          <a:xfrm>
            <a:off x="2286000" y="762000"/>
            <a:ext cx="906463" cy="149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Phong-xa-lì</a:t>
            </a:r>
            <a:endParaRPr lang="vi-VN" altLang="en-US" sz="1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62" name="Rectangle 63"/>
          <p:cNvSpPr>
            <a:spLocks noChangeArrowheads="1"/>
          </p:cNvSpPr>
          <p:nvPr/>
        </p:nvSpPr>
        <p:spPr bwMode="auto">
          <a:xfrm>
            <a:off x="2438400" y="1447800"/>
            <a:ext cx="1168400" cy="268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Luông-pha-bang</a:t>
            </a:r>
            <a:endParaRPr lang="vi-VN" altLang="en-US" sz="1200" b="1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63" name="Rectangle 64"/>
          <p:cNvSpPr>
            <a:spLocks noChangeArrowheads="1"/>
          </p:cNvSpPr>
          <p:nvPr/>
        </p:nvSpPr>
        <p:spPr bwMode="auto">
          <a:xfrm>
            <a:off x="3429000" y="2438400"/>
            <a:ext cx="7620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Thà-khẹt</a:t>
            </a:r>
            <a:endParaRPr lang="vi-VN" altLang="en-US" sz="1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64" name="Rectangle 65"/>
          <p:cNvSpPr>
            <a:spLocks noChangeArrowheads="1"/>
          </p:cNvSpPr>
          <p:nvPr/>
        </p:nvSpPr>
        <p:spPr bwMode="auto">
          <a:xfrm>
            <a:off x="3657600" y="2667000"/>
            <a:ext cx="468313" cy="187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Xê-nô</a:t>
            </a:r>
            <a:endParaRPr lang="vi-VN" altLang="en-US" sz="1200" b="1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65" name="Rectangle 66"/>
          <p:cNvSpPr>
            <a:spLocks noChangeArrowheads="1"/>
          </p:cNvSpPr>
          <p:nvPr/>
        </p:nvSpPr>
        <p:spPr bwMode="auto">
          <a:xfrm>
            <a:off x="2971800" y="533400"/>
            <a:ext cx="6556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Lai châu</a:t>
            </a:r>
            <a:endParaRPr lang="vi-VN" altLang="en-US" sz="1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66" name="Rectangle 67"/>
          <p:cNvSpPr>
            <a:spLocks noChangeArrowheads="1"/>
          </p:cNvSpPr>
          <p:nvPr/>
        </p:nvSpPr>
        <p:spPr bwMode="auto">
          <a:xfrm>
            <a:off x="2743200" y="914400"/>
            <a:ext cx="942975" cy="161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Điện Biên Phủ</a:t>
            </a:r>
            <a:endParaRPr lang="vi-VN" altLang="en-US" sz="1200" b="1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96" name="AutoShape 68"/>
          <p:cNvSpPr>
            <a:spLocks noChangeArrowheads="1"/>
          </p:cNvSpPr>
          <p:nvPr/>
        </p:nvSpPr>
        <p:spPr bwMode="auto">
          <a:xfrm>
            <a:off x="3962400" y="1295400"/>
            <a:ext cx="142875" cy="71438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8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8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48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8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48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1" grpId="0" animBg="1"/>
      <p:bldP spid="48151" grpId="0" animBg="1"/>
      <p:bldP spid="48161" grpId="0" animBg="1"/>
      <p:bldP spid="48169" grpId="0" animBg="1"/>
      <p:bldP spid="48170" grpId="0" animBg="1"/>
      <p:bldP spid="48172" grpId="0" animBg="1"/>
      <p:bldP spid="4818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500563" y="4365625"/>
            <a:ext cx="1366837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363" name="Freeform 3"/>
          <p:cNvSpPr>
            <a:spLocks/>
          </p:cNvSpPr>
          <p:nvPr/>
        </p:nvSpPr>
        <p:spPr bwMode="auto">
          <a:xfrm>
            <a:off x="4500563" y="3716338"/>
            <a:ext cx="381000" cy="215900"/>
          </a:xfrm>
          <a:custGeom>
            <a:avLst/>
            <a:gdLst>
              <a:gd name="T0" fmla="*/ 2147483647 w 710"/>
              <a:gd name="T1" fmla="*/ 2147483647 h 119"/>
              <a:gd name="T2" fmla="*/ 2147483647 w 710"/>
              <a:gd name="T3" fmla="*/ 2147483647 h 119"/>
              <a:gd name="T4" fmla="*/ 2147483647 w 710"/>
              <a:gd name="T5" fmla="*/ 2147483647 h 119"/>
              <a:gd name="T6" fmla="*/ 2147483647 w 710"/>
              <a:gd name="T7" fmla="*/ 2147483647 h 119"/>
              <a:gd name="T8" fmla="*/ 2147483647 w 710"/>
              <a:gd name="T9" fmla="*/ 0 h 119"/>
              <a:gd name="T10" fmla="*/ 2147483647 w 710"/>
              <a:gd name="T11" fmla="*/ 2147483647 h 119"/>
              <a:gd name="T12" fmla="*/ 2147483647 w 710"/>
              <a:gd name="T13" fmla="*/ 2147483647 h 119"/>
              <a:gd name="T14" fmla="*/ 2147483647 w 710"/>
              <a:gd name="T15" fmla="*/ 2147483647 h 119"/>
              <a:gd name="T16" fmla="*/ 2147483647 w 710"/>
              <a:gd name="T17" fmla="*/ 2147483647 h 119"/>
              <a:gd name="T18" fmla="*/ 0 w 710"/>
              <a:gd name="T19" fmla="*/ 2147483647 h 119"/>
              <a:gd name="T20" fmla="*/ 2147483647 w 710"/>
              <a:gd name="T21" fmla="*/ 2147483647 h 119"/>
              <a:gd name="T22" fmla="*/ 2147483647 w 710"/>
              <a:gd name="T23" fmla="*/ 2147483647 h 119"/>
              <a:gd name="T24" fmla="*/ 2147483647 w 710"/>
              <a:gd name="T25" fmla="*/ 2147483647 h 119"/>
              <a:gd name="T26" fmla="*/ 2147483647 w 710"/>
              <a:gd name="T27" fmla="*/ 2147483647 h 11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10"/>
              <a:gd name="T43" fmla="*/ 0 h 119"/>
              <a:gd name="T44" fmla="*/ 710 w 710"/>
              <a:gd name="T45" fmla="*/ 119 h 11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10" h="119">
                <a:moveTo>
                  <a:pt x="370" y="58"/>
                </a:moveTo>
                <a:cubicBezTo>
                  <a:pt x="405" y="57"/>
                  <a:pt x="546" y="44"/>
                  <a:pt x="582" y="56"/>
                </a:cubicBezTo>
                <a:lnTo>
                  <a:pt x="564" y="82"/>
                </a:lnTo>
                <a:lnTo>
                  <a:pt x="710" y="71"/>
                </a:lnTo>
                <a:lnTo>
                  <a:pt x="600" y="0"/>
                </a:lnTo>
                <a:lnTo>
                  <a:pt x="592" y="22"/>
                </a:lnTo>
                <a:lnTo>
                  <a:pt x="482" y="16"/>
                </a:lnTo>
                <a:cubicBezTo>
                  <a:pt x="436" y="15"/>
                  <a:pt x="371" y="14"/>
                  <a:pt x="316" y="18"/>
                </a:cubicBezTo>
                <a:lnTo>
                  <a:pt x="150" y="38"/>
                </a:lnTo>
                <a:lnTo>
                  <a:pt x="0" y="71"/>
                </a:lnTo>
                <a:lnTo>
                  <a:pt x="115" y="119"/>
                </a:lnTo>
                <a:lnTo>
                  <a:pt x="208" y="86"/>
                </a:lnTo>
                <a:lnTo>
                  <a:pt x="270" y="72"/>
                </a:lnTo>
                <a:cubicBezTo>
                  <a:pt x="298" y="67"/>
                  <a:pt x="354" y="59"/>
                  <a:pt x="376" y="56"/>
                </a:cubicBezTo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7164388" y="4005263"/>
            <a:ext cx="71437" cy="71437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365" name="Freeform 5"/>
          <p:cNvSpPr>
            <a:spLocks/>
          </p:cNvSpPr>
          <p:nvPr/>
        </p:nvSpPr>
        <p:spPr bwMode="auto">
          <a:xfrm flipH="1">
            <a:off x="4932363" y="1412875"/>
            <a:ext cx="1584325" cy="358775"/>
          </a:xfrm>
          <a:custGeom>
            <a:avLst/>
            <a:gdLst>
              <a:gd name="T0" fmla="*/ 0 w 624"/>
              <a:gd name="T1" fmla="*/ 0 h 342"/>
              <a:gd name="T2" fmla="*/ 2147483647 w 624"/>
              <a:gd name="T3" fmla="*/ 2147483647 h 342"/>
              <a:gd name="T4" fmla="*/ 2147483647 w 624"/>
              <a:gd name="T5" fmla="*/ 2147483647 h 342"/>
              <a:gd name="T6" fmla="*/ 2147483647 w 624"/>
              <a:gd name="T7" fmla="*/ 2147483647 h 342"/>
              <a:gd name="T8" fmla="*/ 2147483647 w 624"/>
              <a:gd name="T9" fmla="*/ 2147483647 h 342"/>
              <a:gd name="T10" fmla="*/ 2147483647 w 624"/>
              <a:gd name="T11" fmla="*/ 2147483647 h 342"/>
              <a:gd name="T12" fmla="*/ 2147483647 w 624"/>
              <a:gd name="T13" fmla="*/ 2147483647 h 342"/>
              <a:gd name="T14" fmla="*/ 2147483647 w 624"/>
              <a:gd name="T15" fmla="*/ 2147483647 h 342"/>
              <a:gd name="T16" fmla="*/ 2147483647 w 624"/>
              <a:gd name="T17" fmla="*/ 2147483647 h 342"/>
              <a:gd name="T18" fmla="*/ 2147483647 w 624"/>
              <a:gd name="T19" fmla="*/ 2147483647 h 342"/>
              <a:gd name="T20" fmla="*/ 2147483647 w 624"/>
              <a:gd name="T21" fmla="*/ 2147483647 h 342"/>
              <a:gd name="T22" fmla="*/ 2147483647 w 624"/>
              <a:gd name="T23" fmla="*/ 2147483647 h 34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24"/>
              <a:gd name="T37" fmla="*/ 0 h 342"/>
              <a:gd name="T38" fmla="*/ 624 w 624"/>
              <a:gd name="T39" fmla="*/ 342 h 34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24" h="342">
                <a:moveTo>
                  <a:pt x="0" y="0"/>
                </a:moveTo>
                <a:cubicBezTo>
                  <a:pt x="28" y="9"/>
                  <a:pt x="48" y="14"/>
                  <a:pt x="72" y="30"/>
                </a:cubicBezTo>
                <a:cubicBezTo>
                  <a:pt x="76" y="36"/>
                  <a:pt x="78" y="43"/>
                  <a:pt x="84" y="48"/>
                </a:cubicBezTo>
                <a:cubicBezTo>
                  <a:pt x="89" y="52"/>
                  <a:pt x="96" y="51"/>
                  <a:pt x="102" y="54"/>
                </a:cubicBezTo>
                <a:cubicBezTo>
                  <a:pt x="128" y="68"/>
                  <a:pt x="147" y="93"/>
                  <a:pt x="174" y="102"/>
                </a:cubicBezTo>
                <a:cubicBezTo>
                  <a:pt x="188" y="123"/>
                  <a:pt x="210" y="148"/>
                  <a:pt x="234" y="156"/>
                </a:cubicBezTo>
                <a:cubicBezTo>
                  <a:pt x="268" y="208"/>
                  <a:pt x="223" y="147"/>
                  <a:pt x="264" y="180"/>
                </a:cubicBezTo>
                <a:cubicBezTo>
                  <a:pt x="270" y="185"/>
                  <a:pt x="271" y="193"/>
                  <a:pt x="276" y="198"/>
                </a:cubicBezTo>
                <a:cubicBezTo>
                  <a:pt x="281" y="203"/>
                  <a:pt x="288" y="206"/>
                  <a:pt x="294" y="210"/>
                </a:cubicBezTo>
                <a:cubicBezTo>
                  <a:pt x="322" y="252"/>
                  <a:pt x="306" y="238"/>
                  <a:pt x="336" y="258"/>
                </a:cubicBezTo>
                <a:cubicBezTo>
                  <a:pt x="368" y="306"/>
                  <a:pt x="450" y="324"/>
                  <a:pt x="504" y="342"/>
                </a:cubicBezTo>
                <a:cubicBezTo>
                  <a:pt x="544" y="336"/>
                  <a:pt x="584" y="330"/>
                  <a:pt x="624" y="33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grpSp>
        <p:nvGrpSpPr>
          <p:cNvPr id="15366" name="Group 6"/>
          <p:cNvGrpSpPr>
            <a:grpSpLocks/>
          </p:cNvGrpSpPr>
          <p:nvPr/>
        </p:nvGrpSpPr>
        <p:grpSpPr bwMode="auto">
          <a:xfrm>
            <a:off x="2667000" y="0"/>
            <a:ext cx="4792663" cy="7212013"/>
            <a:chOff x="2744" y="0"/>
            <a:chExt cx="3019" cy="4545"/>
          </a:xfrm>
        </p:grpSpPr>
        <p:pic>
          <p:nvPicPr>
            <p:cNvPr id="15406" name="Picture 7" descr="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92" y="0"/>
              <a:ext cx="2971" cy="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407" name="Text Box 8"/>
            <p:cNvSpPr txBox="1">
              <a:spLocks noChangeArrowheads="1"/>
            </p:cNvSpPr>
            <p:nvPr/>
          </p:nvSpPr>
          <p:spPr bwMode="auto">
            <a:xfrm>
              <a:off x="2792" y="4099"/>
              <a:ext cx="2971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Lược đồ cuộc tiên chiến lược Đông-Xuân 1953-1954</a:t>
              </a:r>
              <a:endParaRPr lang="vi-VN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spcBef>
                  <a:spcPct val="50000"/>
                </a:spcBef>
              </a:pPr>
              <a:endParaRPr lang="vi-VN" altLang="en-US" sz="1600"/>
            </a:p>
          </p:txBody>
        </p:sp>
        <p:sp>
          <p:nvSpPr>
            <p:cNvPr id="15408" name="Text Box 9"/>
            <p:cNvSpPr txBox="1">
              <a:spLocks noChangeArrowheads="1"/>
            </p:cNvSpPr>
            <p:nvPr/>
          </p:nvSpPr>
          <p:spPr bwMode="auto">
            <a:xfrm>
              <a:off x="2744" y="2795"/>
              <a:ext cx="1315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65000"/>
                </a:lnSpc>
                <a:spcBef>
                  <a:spcPct val="50000"/>
                </a:spcBef>
              </a:pPr>
              <a:r>
                <a:rPr lang="en-US" altLang="en-US" sz="1200" b="1"/>
                <a:t>Pháp điềuquân</a:t>
              </a:r>
              <a:endParaRPr lang="vi-VN" altLang="en-US" sz="1200" b="1"/>
            </a:p>
          </p:txBody>
        </p:sp>
        <p:sp>
          <p:nvSpPr>
            <p:cNvPr id="15409" name="Line 10"/>
            <p:cNvSpPr>
              <a:spLocks noChangeShapeType="1"/>
            </p:cNvSpPr>
            <p:nvPr/>
          </p:nvSpPr>
          <p:spPr bwMode="auto">
            <a:xfrm>
              <a:off x="2835" y="2840"/>
              <a:ext cx="181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5367" name="Text Box 11"/>
          <p:cNvSpPr txBox="1">
            <a:spLocks noChangeArrowheads="1"/>
          </p:cNvSpPr>
          <p:nvPr/>
        </p:nvSpPr>
        <p:spPr bwMode="auto">
          <a:xfrm>
            <a:off x="4191000" y="533400"/>
            <a:ext cx="1235075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Đồng bằng BắcBộ</a:t>
            </a:r>
            <a:endParaRPr lang="vi-VN" altLang="en-US" sz="1200" b="1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8" name="Oval 12"/>
          <p:cNvSpPr>
            <a:spLocks noChangeArrowheads="1"/>
          </p:cNvSpPr>
          <p:nvPr/>
        </p:nvSpPr>
        <p:spPr bwMode="auto">
          <a:xfrm>
            <a:off x="4800600" y="990600"/>
            <a:ext cx="228600" cy="2921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5369" name="Oval 13"/>
          <p:cNvSpPr>
            <a:spLocks noChangeArrowheads="1"/>
          </p:cNvSpPr>
          <p:nvPr/>
        </p:nvSpPr>
        <p:spPr bwMode="auto">
          <a:xfrm>
            <a:off x="3581400" y="1143000"/>
            <a:ext cx="228600" cy="215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5370" name="Oval 14"/>
          <p:cNvSpPr>
            <a:spLocks noChangeArrowheads="1"/>
          </p:cNvSpPr>
          <p:nvPr/>
        </p:nvSpPr>
        <p:spPr bwMode="auto">
          <a:xfrm>
            <a:off x="2667000" y="1752600"/>
            <a:ext cx="3048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4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5371" name="Oval 15"/>
          <p:cNvSpPr>
            <a:spLocks noChangeArrowheads="1"/>
          </p:cNvSpPr>
          <p:nvPr/>
        </p:nvSpPr>
        <p:spPr bwMode="auto">
          <a:xfrm>
            <a:off x="4724400" y="2743200"/>
            <a:ext cx="3048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4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5372" name="Oval 16"/>
          <p:cNvSpPr>
            <a:spLocks noChangeArrowheads="1"/>
          </p:cNvSpPr>
          <p:nvPr/>
        </p:nvSpPr>
        <p:spPr bwMode="auto">
          <a:xfrm>
            <a:off x="5181600" y="4038600"/>
            <a:ext cx="219075" cy="2524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400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5373" name="Freeform 17"/>
          <p:cNvSpPr>
            <a:spLocks/>
          </p:cNvSpPr>
          <p:nvPr/>
        </p:nvSpPr>
        <p:spPr bwMode="auto">
          <a:xfrm rot="3484747">
            <a:off x="3673475" y="1982788"/>
            <a:ext cx="669925" cy="228600"/>
          </a:xfrm>
          <a:custGeom>
            <a:avLst/>
            <a:gdLst>
              <a:gd name="T0" fmla="*/ 2147483647 w 710"/>
              <a:gd name="T1" fmla="*/ 2147483647 h 119"/>
              <a:gd name="T2" fmla="*/ 2147483647 w 710"/>
              <a:gd name="T3" fmla="*/ 2147483647 h 119"/>
              <a:gd name="T4" fmla="*/ 2147483647 w 710"/>
              <a:gd name="T5" fmla="*/ 2147483647 h 119"/>
              <a:gd name="T6" fmla="*/ 2147483647 w 710"/>
              <a:gd name="T7" fmla="*/ 2147483647 h 119"/>
              <a:gd name="T8" fmla="*/ 2147483647 w 710"/>
              <a:gd name="T9" fmla="*/ 0 h 119"/>
              <a:gd name="T10" fmla="*/ 2147483647 w 710"/>
              <a:gd name="T11" fmla="*/ 2147483647 h 119"/>
              <a:gd name="T12" fmla="*/ 2147483647 w 710"/>
              <a:gd name="T13" fmla="*/ 2147483647 h 119"/>
              <a:gd name="T14" fmla="*/ 2147483647 w 710"/>
              <a:gd name="T15" fmla="*/ 2147483647 h 119"/>
              <a:gd name="T16" fmla="*/ 2147483647 w 710"/>
              <a:gd name="T17" fmla="*/ 2147483647 h 119"/>
              <a:gd name="T18" fmla="*/ 0 w 710"/>
              <a:gd name="T19" fmla="*/ 2147483647 h 119"/>
              <a:gd name="T20" fmla="*/ 2147483647 w 710"/>
              <a:gd name="T21" fmla="*/ 2147483647 h 119"/>
              <a:gd name="T22" fmla="*/ 2147483647 w 710"/>
              <a:gd name="T23" fmla="*/ 2147483647 h 119"/>
              <a:gd name="T24" fmla="*/ 2147483647 w 710"/>
              <a:gd name="T25" fmla="*/ 2147483647 h 119"/>
              <a:gd name="T26" fmla="*/ 2147483647 w 710"/>
              <a:gd name="T27" fmla="*/ 2147483647 h 11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10"/>
              <a:gd name="T43" fmla="*/ 0 h 119"/>
              <a:gd name="T44" fmla="*/ 710 w 710"/>
              <a:gd name="T45" fmla="*/ 119 h 11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10" h="119">
                <a:moveTo>
                  <a:pt x="370" y="58"/>
                </a:moveTo>
                <a:cubicBezTo>
                  <a:pt x="405" y="57"/>
                  <a:pt x="546" y="44"/>
                  <a:pt x="582" y="56"/>
                </a:cubicBezTo>
                <a:lnTo>
                  <a:pt x="564" y="82"/>
                </a:lnTo>
                <a:lnTo>
                  <a:pt x="710" y="71"/>
                </a:lnTo>
                <a:lnTo>
                  <a:pt x="600" y="0"/>
                </a:lnTo>
                <a:lnTo>
                  <a:pt x="592" y="22"/>
                </a:lnTo>
                <a:lnTo>
                  <a:pt x="482" y="16"/>
                </a:lnTo>
                <a:cubicBezTo>
                  <a:pt x="436" y="15"/>
                  <a:pt x="371" y="14"/>
                  <a:pt x="316" y="18"/>
                </a:cubicBezTo>
                <a:lnTo>
                  <a:pt x="150" y="38"/>
                </a:lnTo>
                <a:lnTo>
                  <a:pt x="0" y="71"/>
                </a:lnTo>
                <a:lnTo>
                  <a:pt x="115" y="119"/>
                </a:lnTo>
                <a:lnTo>
                  <a:pt x="208" y="86"/>
                </a:lnTo>
                <a:lnTo>
                  <a:pt x="270" y="72"/>
                </a:lnTo>
                <a:cubicBezTo>
                  <a:pt x="298" y="67"/>
                  <a:pt x="354" y="59"/>
                  <a:pt x="376" y="56"/>
                </a:cubicBezTo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15374" name="Freeform 18"/>
          <p:cNvSpPr>
            <a:spLocks/>
          </p:cNvSpPr>
          <p:nvPr/>
        </p:nvSpPr>
        <p:spPr bwMode="auto">
          <a:xfrm rot="3698702">
            <a:off x="4497387" y="3206751"/>
            <a:ext cx="669925" cy="228600"/>
          </a:xfrm>
          <a:custGeom>
            <a:avLst/>
            <a:gdLst>
              <a:gd name="T0" fmla="*/ 2147483647 w 710"/>
              <a:gd name="T1" fmla="*/ 2147483647 h 119"/>
              <a:gd name="T2" fmla="*/ 2147483647 w 710"/>
              <a:gd name="T3" fmla="*/ 2147483647 h 119"/>
              <a:gd name="T4" fmla="*/ 2147483647 w 710"/>
              <a:gd name="T5" fmla="*/ 2147483647 h 119"/>
              <a:gd name="T6" fmla="*/ 2147483647 w 710"/>
              <a:gd name="T7" fmla="*/ 2147483647 h 119"/>
              <a:gd name="T8" fmla="*/ 2147483647 w 710"/>
              <a:gd name="T9" fmla="*/ 0 h 119"/>
              <a:gd name="T10" fmla="*/ 2147483647 w 710"/>
              <a:gd name="T11" fmla="*/ 2147483647 h 119"/>
              <a:gd name="T12" fmla="*/ 2147483647 w 710"/>
              <a:gd name="T13" fmla="*/ 2147483647 h 119"/>
              <a:gd name="T14" fmla="*/ 2147483647 w 710"/>
              <a:gd name="T15" fmla="*/ 2147483647 h 119"/>
              <a:gd name="T16" fmla="*/ 2147483647 w 710"/>
              <a:gd name="T17" fmla="*/ 2147483647 h 119"/>
              <a:gd name="T18" fmla="*/ 0 w 710"/>
              <a:gd name="T19" fmla="*/ 2147483647 h 119"/>
              <a:gd name="T20" fmla="*/ 2147483647 w 710"/>
              <a:gd name="T21" fmla="*/ 2147483647 h 119"/>
              <a:gd name="T22" fmla="*/ 2147483647 w 710"/>
              <a:gd name="T23" fmla="*/ 2147483647 h 119"/>
              <a:gd name="T24" fmla="*/ 2147483647 w 710"/>
              <a:gd name="T25" fmla="*/ 2147483647 h 119"/>
              <a:gd name="T26" fmla="*/ 2147483647 w 710"/>
              <a:gd name="T27" fmla="*/ 2147483647 h 11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10"/>
              <a:gd name="T43" fmla="*/ 0 h 119"/>
              <a:gd name="T44" fmla="*/ 710 w 710"/>
              <a:gd name="T45" fmla="*/ 119 h 11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10" h="119">
                <a:moveTo>
                  <a:pt x="370" y="58"/>
                </a:moveTo>
                <a:cubicBezTo>
                  <a:pt x="405" y="57"/>
                  <a:pt x="546" y="44"/>
                  <a:pt x="582" y="56"/>
                </a:cubicBezTo>
                <a:lnTo>
                  <a:pt x="564" y="82"/>
                </a:lnTo>
                <a:lnTo>
                  <a:pt x="710" y="71"/>
                </a:lnTo>
                <a:lnTo>
                  <a:pt x="600" y="0"/>
                </a:lnTo>
                <a:lnTo>
                  <a:pt x="592" y="22"/>
                </a:lnTo>
                <a:lnTo>
                  <a:pt x="482" y="16"/>
                </a:lnTo>
                <a:cubicBezTo>
                  <a:pt x="436" y="15"/>
                  <a:pt x="371" y="14"/>
                  <a:pt x="316" y="18"/>
                </a:cubicBezTo>
                <a:lnTo>
                  <a:pt x="150" y="38"/>
                </a:lnTo>
                <a:lnTo>
                  <a:pt x="0" y="71"/>
                </a:lnTo>
                <a:lnTo>
                  <a:pt x="115" y="119"/>
                </a:lnTo>
                <a:lnTo>
                  <a:pt x="208" y="86"/>
                </a:lnTo>
                <a:lnTo>
                  <a:pt x="270" y="72"/>
                </a:lnTo>
                <a:cubicBezTo>
                  <a:pt x="298" y="67"/>
                  <a:pt x="354" y="59"/>
                  <a:pt x="376" y="56"/>
                </a:cubicBezTo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15375" name="Freeform 19"/>
          <p:cNvSpPr>
            <a:spLocks/>
          </p:cNvSpPr>
          <p:nvPr/>
        </p:nvSpPr>
        <p:spPr bwMode="auto">
          <a:xfrm rot="-5400000">
            <a:off x="4969669" y="3259931"/>
            <a:ext cx="720725" cy="144463"/>
          </a:xfrm>
          <a:custGeom>
            <a:avLst/>
            <a:gdLst>
              <a:gd name="T0" fmla="*/ 2147483647 w 827"/>
              <a:gd name="T1" fmla="*/ 2147483647 h 180"/>
              <a:gd name="T2" fmla="*/ 2147483647 w 827"/>
              <a:gd name="T3" fmla="*/ 2147483647 h 180"/>
              <a:gd name="T4" fmla="*/ 2147483647 w 827"/>
              <a:gd name="T5" fmla="*/ 2147483647 h 180"/>
              <a:gd name="T6" fmla="*/ 0 w 827"/>
              <a:gd name="T7" fmla="*/ 2147483647 h 180"/>
              <a:gd name="T8" fmla="*/ 2147483647 w 827"/>
              <a:gd name="T9" fmla="*/ 0 h 180"/>
              <a:gd name="T10" fmla="*/ 2147483647 w 827"/>
              <a:gd name="T11" fmla="*/ 2147483647 h 180"/>
              <a:gd name="T12" fmla="*/ 2147483647 w 827"/>
              <a:gd name="T13" fmla="*/ 2147483647 h 180"/>
              <a:gd name="T14" fmla="*/ 2147483647 w 827"/>
              <a:gd name="T15" fmla="*/ 2147483647 h 180"/>
              <a:gd name="T16" fmla="*/ 2147483647 w 827"/>
              <a:gd name="T17" fmla="*/ 2147483647 h 180"/>
              <a:gd name="T18" fmla="*/ 2147483647 w 827"/>
              <a:gd name="T19" fmla="*/ 2147483647 h 180"/>
              <a:gd name="T20" fmla="*/ 2147483647 w 827"/>
              <a:gd name="T21" fmla="*/ 2147483647 h 180"/>
              <a:gd name="T22" fmla="*/ 2147483647 w 827"/>
              <a:gd name="T23" fmla="*/ 2147483647 h 180"/>
              <a:gd name="T24" fmla="*/ 2147483647 w 827"/>
              <a:gd name="T25" fmla="*/ 2147483647 h 18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27"/>
              <a:gd name="T40" fmla="*/ 0 h 180"/>
              <a:gd name="T41" fmla="*/ 827 w 827"/>
              <a:gd name="T42" fmla="*/ 180 h 18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27" h="180">
                <a:moveTo>
                  <a:pt x="356" y="96"/>
                </a:moveTo>
                <a:lnTo>
                  <a:pt x="128" y="48"/>
                </a:lnTo>
                <a:lnTo>
                  <a:pt x="119" y="69"/>
                </a:lnTo>
                <a:lnTo>
                  <a:pt x="0" y="32"/>
                </a:lnTo>
                <a:cubicBezTo>
                  <a:pt x="19" y="19"/>
                  <a:pt x="99" y="1"/>
                  <a:pt x="125" y="0"/>
                </a:cubicBezTo>
                <a:lnTo>
                  <a:pt x="125" y="24"/>
                </a:lnTo>
                <a:lnTo>
                  <a:pt x="299" y="27"/>
                </a:lnTo>
                <a:lnTo>
                  <a:pt x="476" y="48"/>
                </a:lnTo>
                <a:lnTo>
                  <a:pt x="614" y="75"/>
                </a:lnTo>
                <a:lnTo>
                  <a:pt x="827" y="138"/>
                </a:lnTo>
                <a:lnTo>
                  <a:pt x="572" y="180"/>
                </a:lnTo>
                <a:lnTo>
                  <a:pt x="485" y="132"/>
                </a:lnTo>
                <a:lnTo>
                  <a:pt x="356" y="96"/>
                </a:ln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15376" name="Freeform 20"/>
          <p:cNvSpPr>
            <a:spLocks/>
          </p:cNvSpPr>
          <p:nvPr/>
        </p:nvSpPr>
        <p:spPr bwMode="auto">
          <a:xfrm rot="-5048286">
            <a:off x="2776537" y="1144588"/>
            <a:ext cx="504825" cy="215900"/>
          </a:xfrm>
          <a:custGeom>
            <a:avLst/>
            <a:gdLst>
              <a:gd name="T0" fmla="*/ 2147483647 w 684"/>
              <a:gd name="T1" fmla="*/ 2147483647 h 248"/>
              <a:gd name="T2" fmla="*/ 2147483647 w 684"/>
              <a:gd name="T3" fmla="*/ 2147483647 h 248"/>
              <a:gd name="T4" fmla="*/ 2147483647 w 684"/>
              <a:gd name="T5" fmla="*/ 2147483647 h 248"/>
              <a:gd name="T6" fmla="*/ 2147483647 w 684"/>
              <a:gd name="T7" fmla="*/ 2147483647 h 248"/>
              <a:gd name="T8" fmla="*/ 2147483647 w 684"/>
              <a:gd name="T9" fmla="*/ 0 h 248"/>
              <a:gd name="T10" fmla="*/ 2147483647 w 684"/>
              <a:gd name="T11" fmla="*/ 0 h 248"/>
              <a:gd name="T12" fmla="*/ 2147483647 w 684"/>
              <a:gd name="T13" fmla="*/ 2147483647 h 248"/>
              <a:gd name="T14" fmla="*/ 2147483647 w 684"/>
              <a:gd name="T15" fmla="*/ 2147483647 h 248"/>
              <a:gd name="T16" fmla="*/ 2147483647 w 684"/>
              <a:gd name="T17" fmla="*/ 2147483647 h 248"/>
              <a:gd name="T18" fmla="*/ 2147483647 w 684"/>
              <a:gd name="T19" fmla="*/ 2147483647 h 248"/>
              <a:gd name="T20" fmla="*/ 0 w 684"/>
              <a:gd name="T21" fmla="*/ 2147483647 h 248"/>
              <a:gd name="T22" fmla="*/ 2147483647 w 684"/>
              <a:gd name="T23" fmla="*/ 2147483647 h 248"/>
              <a:gd name="T24" fmla="*/ 2147483647 w 684"/>
              <a:gd name="T25" fmla="*/ 2147483647 h 2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84"/>
              <a:gd name="T40" fmla="*/ 0 h 248"/>
              <a:gd name="T41" fmla="*/ 684 w 684"/>
              <a:gd name="T42" fmla="*/ 248 h 24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84" h="248">
                <a:moveTo>
                  <a:pt x="352" y="144"/>
                </a:moveTo>
                <a:lnTo>
                  <a:pt x="440" y="92"/>
                </a:lnTo>
                <a:lnTo>
                  <a:pt x="555" y="46"/>
                </a:lnTo>
                <a:lnTo>
                  <a:pt x="564" y="72"/>
                </a:lnTo>
                <a:lnTo>
                  <a:pt x="684" y="0"/>
                </a:lnTo>
                <a:lnTo>
                  <a:pt x="543" y="0"/>
                </a:lnTo>
                <a:lnTo>
                  <a:pt x="550" y="23"/>
                </a:lnTo>
                <a:lnTo>
                  <a:pt x="400" y="56"/>
                </a:lnTo>
                <a:lnTo>
                  <a:pt x="260" y="108"/>
                </a:lnTo>
                <a:lnTo>
                  <a:pt x="132" y="168"/>
                </a:lnTo>
                <a:lnTo>
                  <a:pt x="0" y="248"/>
                </a:lnTo>
                <a:lnTo>
                  <a:pt x="236" y="248"/>
                </a:lnTo>
                <a:lnTo>
                  <a:pt x="352" y="144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15377" name="Freeform 21"/>
          <p:cNvSpPr>
            <a:spLocks/>
          </p:cNvSpPr>
          <p:nvPr/>
        </p:nvSpPr>
        <p:spPr bwMode="auto">
          <a:xfrm rot="2134304">
            <a:off x="3417888" y="741363"/>
            <a:ext cx="493712" cy="122237"/>
          </a:xfrm>
          <a:custGeom>
            <a:avLst/>
            <a:gdLst>
              <a:gd name="T0" fmla="*/ 2147483647 w 578"/>
              <a:gd name="T1" fmla="*/ 2147483647 h 95"/>
              <a:gd name="T2" fmla="*/ 2147483647 w 578"/>
              <a:gd name="T3" fmla="*/ 2147483647 h 95"/>
              <a:gd name="T4" fmla="*/ 2147483647 w 578"/>
              <a:gd name="T5" fmla="*/ 2147483647 h 95"/>
              <a:gd name="T6" fmla="*/ 0 w 578"/>
              <a:gd name="T7" fmla="*/ 2147483647 h 95"/>
              <a:gd name="T8" fmla="*/ 2147483647 w 578"/>
              <a:gd name="T9" fmla="*/ 2147483647 h 95"/>
              <a:gd name="T10" fmla="*/ 2147483647 w 578"/>
              <a:gd name="T11" fmla="*/ 2147483647 h 95"/>
              <a:gd name="T12" fmla="*/ 2147483647 w 578"/>
              <a:gd name="T13" fmla="*/ 2147483647 h 95"/>
              <a:gd name="T14" fmla="*/ 2147483647 w 578"/>
              <a:gd name="T15" fmla="*/ 2147483647 h 95"/>
              <a:gd name="T16" fmla="*/ 2147483647 w 578"/>
              <a:gd name="T17" fmla="*/ 0 h 95"/>
              <a:gd name="T18" fmla="*/ 2147483647 w 578"/>
              <a:gd name="T19" fmla="*/ 2147483647 h 95"/>
              <a:gd name="T20" fmla="*/ 2147483647 w 578"/>
              <a:gd name="T21" fmla="*/ 2147483647 h 95"/>
              <a:gd name="T22" fmla="*/ 2147483647 w 578"/>
              <a:gd name="T23" fmla="*/ 2147483647 h 95"/>
              <a:gd name="T24" fmla="*/ 2147483647 w 578"/>
              <a:gd name="T25" fmla="*/ 2147483647 h 9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8"/>
              <a:gd name="T40" fmla="*/ 0 h 95"/>
              <a:gd name="T41" fmla="*/ 578 w 578"/>
              <a:gd name="T42" fmla="*/ 95 h 9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8" h="95">
                <a:moveTo>
                  <a:pt x="328" y="50"/>
                </a:moveTo>
                <a:cubicBezTo>
                  <a:pt x="293" y="49"/>
                  <a:pt x="133" y="62"/>
                  <a:pt x="97" y="74"/>
                </a:cubicBezTo>
                <a:lnTo>
                  <a:pt x="116" y="93"/>
                </a:lnTo>
                <a:lnTo>
                  <a:pt x="0" y="95"/>
                </a:lnTo>
                <a:lnTo>
                  <a:pt x="55" y="30"/>
                </a:lnTo>
                <a:lnTo>
                  <a:pt x="79" y="57"/>
                </a:lnTo>
                <a:lnTo>
                  <a:pt x="188" y="27"/>
                </a:lnTo>
                <a:lnTo>
                  <a:pt x="304" y="9"/>
                </a:lnTo>
                <a:lnTo>
                  <a:pt x="442" y="0"/>
                </a:lnTo>
                <a:lnTo>
                  <a:pt x="578" y="6"/>
                </a:lnTo>
                <a:lnTo>
                  <a:pt x="497" y="63"/>
                </a:lnTo>
                <a:lnTo>
                  <a:pt x="433" y="53"/>
                </a:lnTo>
                <a:cubicBezTo>
                  <a:pt x="405" y="51"/>
                  <a:pt x="352" y="49"/>
                  <a:pt x="331" y="4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15378" name="Oval 22"/>
          <p:cNvSpPr>
            <a:spLocks noChangeArrowheads="1"/>
          </p:cNvSpPr>
          <p:nvPr/>
        </p:nvSpPr>
        <p:spPr bwMode="auto">
          <a:xfrm>
            <a:off x="3352800" y="762000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379" name="Oval 23"/>
          <p:cNvSpPr>
            <a:spLocks noChangeArrowheads="1"/>
          </p:cNvSpPr>
          <p:nvPr/>
        </p:nvSpPr>
        <p:spPr bwMode="auto">
          <a:xfrm>
            <a:off x="3505200" y="1066800"/>
            <a:ext cx="71438" cy="71438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380" name="Oval 24"/>
          <p:cNvSpPr>
            <a:spLocks noChangeArrowheads="1"/>
          </p:cNvSpPr>
          <p:nvPr/>
        </p:nvSpPr>
        <p:spPr bwMode="auto">
          <a:xfrm>
            <a:off x="2819400" y="1676400"/>
            <a:ext cx="71438" cy="71438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381" name="Oval 25"/>
          <p:cNvSpPr>
            <a:spLocks noChangeArrowheads="1"/>
          </p:cNvSpPr>
          <p:nvPr/>
        </p:nvSpPr>
        <p:spPr bwMode="auto">
          <a:xfrm>
            <a:off x="4038600" y="2819400"/>
            <a:ext cx="71438" cy="71438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382" name="Oval 26"/>
          <p:cNvSpPr>
            <a:spLocks noChangeArrowheads="1"/>
          </p:cNvSpPr>
          <p:nvPr/>
        </p:nvSpPr>
        <p:spPr bwMode="auto">
          <a:xfrm>
            <a:off x="2590800" y="914400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383" name="Oval 27"/>
          <p:cNvSpPr>
            <a:spLocks noChangeArrowheads="1"/>
          </p:cNvSpPr>
          <p:nvPr/>
        </p:nvSpPr>
        <p:spPr bwMode="auto">
          <a:xfrm flipH="1">
            <a:off x="5105400" y="3733800"/>
            <a:ext cx="7143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384" name="Oval 28"/>
          <p:cNvSpPr>
            <a:spLocks noChangeArrowheads="1"/>
          </p:cNvSpPr>
          <p:nvPr/>
        </p:nvSpPr>
        <p:spPr bwMode="auto">
          <a:xfrm>
            <a:off x="3810000" y="2590800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385" name="Freeform 30"/>
          <p:cNvSpPr>
            <a:spLocks/>
          </p:cNvSpPr>
          <p:nvPr/>
        </p:nvSpPr>
        <p:spPr bwMode="auto">
          <a:xfrm flipH="1">
            <a:off x="4724400" y="1219200"/>
            <a:ext cx="152400" cy="1600200"/>
          </a:xfrm>
          <a:custGeom>
            <a:avLst/>
            <a:gdLst>
              <a:gd name="T0" fmla="*/ 0 w 624"/>
              <a:gd name="T1" fmla="*/ 0 h 342"/>
              <a:gd name="T2" fmla="*/ 2147483647 w 624"/>
              <a:gd name="T3" fmla="*/ 2147483647 h 342"/>
              <a:gd name="T4" fmla="*/ 2147483647 w 624"/>
              <a:gd name="T5" fmla="*/ 2147483647 h 342"/>
              <a:gd name="T6" fmla="*/ 2147483647 w 624"/>
              <a:gd name="T7" fmla="*/ 2147483647 h 342"/>
              <a:gd name="T8" fmla="*/ 2147483647 w 624"/>
              <a:gd name="T9" fmla="*/ 2147483647 h 342"/>
              <a:gd name="T10" fmla="*/ 2147483647 w 624"/>
              <a:gd name="T11" fmla="*/ 2147483647 h 342"/>
              <a:gd name="T12" fmla="*/ 2147483647 w 624"/>
              <a:gd name="T13" fmla="*/ 2147483647 h 342"/>
              <a:gd name="T14" fmla="*/ 2147483647 w 624"/>
              <a:gd name="T15" fmla="*/ 2147483647 h 342"/>
              <a:gd name="T16" fmla="*/ 2147483647 w 624"/>
              <a:gd name="T17" fmla="*/ 2147483647 h 342"/>
              <a:gd name="T18" fmla="*/ 2147483647 w 624"/>
              <a:gd name="T19" fmla="*/ 2147483647 h 342"/>
              <a:gd name="T20" fmla="*/ 2147483647 w 624"/>
              <a:gd name="T21" fmla="*/ 2147483647 h 342"/>
              <a:gd name="T22" fmla="*/ 2147483647 w 624"/>
              <a:gd name="T23" fmla="*/ 2147483647 h 34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24"/>
              <a:gd name="T37" fmla="*/ 0 h 342"/>
              <a:gd name="T38" fmla="*/ 624 w 624"/>
              <a:gd name="T39" fmla="*/ 342 h 34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24" h="342">
                <a:moveTo>
                  <a:pt x="0" y="0"/>
                </a:moveTo>
                <a:cubicBezTo>
                  <a:pt x="28" y="9"/>
                  <a:pt x="48" y="14"/>
                  <a:pt x="72" y="30"/>
                </a:cubicBezTo>
                <a:cubicBezTo>
                  <a:pt x="76" y="36"/>
                  <a:pt x="78" y="43"/>
                  <a:pt x="84" y="48"/>
                </a:cubicBezTo>
                <a:cubicBezTo>
                  <a:pt x="89" y="52"/>
                  <a:pt x="96" y="51"/>
                  <a:pt x="102" y="54"/>
                </a:cubicBezTo>
                <a:cubicBezTo>
                  <a:pt x="128" y="68"/>
                  <a:pt x="147" y="93"/>
                  <a:pt x="174" y="102"/>
                </a:cubicBezTo>
                <a:cubicBezTo>
                  <a:pt x="188" y="123"/>
                  <a:pt x="210" y="148"/>
                  <a:pt x="234" y="156"/>
                </a:cubicBezTo>
                <a:cubicBezTo>
                  <a:pt x="268" y="208"/>
                  <a:pt x="223" y="147"/>
                  <a:pt x="264" y="180"/>
                </a:cubicBezTo>
                <a:cubicBezTo>
                  <a:pt x="270" y="185"/>
                  <a:pt x="271" y="193"/>
                  <a:pt x="276" y="198"/>
                </a:cubicBezTo>
                <a:cubicBezTo>
                  <a:pt x="281" y="203"/>
                  <a:pt x="288" y="206"/>
                  <a:pt x="294" y="210"/>
                </a:cubicBezTo>
                <a:cubicBezTo>
                  <a:pt x="322" y="252"/>
                  <a:pt x="306" y="238"/>
                  <a:pt x="336" y="258"/>
                </a:cubicBezTo>
                <a:cubicBezTo>
                  <a:pt x="368" y="306"/>
                  <a:pt x="450" y="324"/>
                  <a:pt x="504" y="342"/>
                </a:cubicBezTo>
                <a:cubicBezTo>
                  <a:pt x="544" y="336"/>
                  <a:pt x="584" y="330"/>
                  <a:pt x="624" y="33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15386" name="Freeform 31"/>
          <p:cNvSpPr>
            <a:spLocks/>
          </p:cNvSpPr>
          <p:nvPr/>
        </p:nvSpPr>
        <p:spPr bwMode="auto">
          <a:xfrm flipH="1">
            <a:off x="3810000" y="1219200"/>
            <a:ext cx="990600" cy="46038"/>
          </a:xfrm>
          <a:custGeom>
            <a:avLst/>
            <a:gdLst>
              <a:gd name="T0" fmla="*/ 0 w 624"/>
              <a:gd name="T1" fmla="*/ 0 h 342"/>
              <a:gd name="T2" fmla="*/ 2147483647 w 624"/>
              <a:gd name="T3" fmla="*/ 2147483647 h 342"/>
              <a:gd name="T4" fmla="*/ 2147483647 w 624"/>
              <a:gd name="T5" fmla="*/ 2147483647 h 342"/>
              <a:gd name="T6" fmla="*/ 2147483647 w 624"/>
              <a:gd name="T7" fmla="*/ 2147483647 h 342"/>
              <a:gd name="T8" fmla="*/ 2147483647 w 624"/>
              <a:gd name="T9" fmla="*/ 2147483647 h 342"/>
              <a:gd name="T10" fmla="*/ 2147483647 w 624"/>
              <a:gd name="T11" fmla="*/ 2147483647 h 342"/>
              <a:gd name="T12" fmla="*/ 2147483647 w 624"/>
              <a:gd name="T13" fmla="*/ 2147483647 h 342"/>
              <a:gd name="T14" fmla="*/ 2147483647 w 624"/>
              <a:gd name="T15" fmla="*/ 2147483647 h 342"/>
              <a:gd name="T16" fmla="*/ 2147483647 w 624"/>
              <a:gd name="T17" fmla="*/ 2147483647 h 342"/>
              <a:gd name="T18" fmla="*/ 2147483647 w 624"/>
              <a:gd name="T19" fmla="*/ 2147483647 h 342"/>
              <a:gd name="T20" fmla="*/ 2147483647 w 624"/>
              <a:gd name="T21" fmla="*/ 2147483647 h 342"/>
              <a:gd name="T22" fmla="*/ 2147483647 w 624"/>
              <a:gd name="T23" fmla="*/ 2147483647 h 34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24"/>
              <a:gd name="T37" fmla="*/ 0 h 342"/>
              <a:gd name="T38" fmla="*/ 624 w 624"/>
              <a:gd name="T39" fmla="*/ 342 h 34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24" h="342">
                <a:moveTo>
                  <a:pt x="0" y="0"/>
                </a:moveTo>
                <a:cubicBezTo>
                  <a:pt x="28" y="9"/>
                  <a:pt x="48" y="14"/>
                  <a:pt x="72" y="30"/>
                </a:cubicBezTo>
                <a:cubicBezTo>
                  <a:pt x="76" y="36"/>
                  <a:pt x="78" y="43"/>
                  <a:pt x="84" y="48"/>
                </a:cubicBezTo>
                <a:cubicBezTo>
                  <a:pt x="89" y="52"/>
                  <a:pt x="96" y="51"/>
                  <a:pt x="102" y="54"/>
                </a:cubicBezTo>
                <a:cubicBezTo>
                  <a:pt x="128" y="68"/>
                  <a:pt x="147" y="93"/>
                  <a:pt x="174" y="102"/>
                </a:cubicBezTo>
                <a:cubicBezTo>
                  <a:pt x="188" y="123"/>
                  <a:pt x="210" y="148"/>
                  <a:pt x="234" y="156"/>
                </a:cubicBezTo>
                <a:cubicBezTo>
                  <a:pt x="268" y="208"/>
                  <a:pt x="223" y="147"/>
                  <a:pt x="264" y="180"/>
                </a:cubicBezTo>
                <a:cubicBezTo>
                  <a:pt x="270" y="185"/>
                  <a:pt x="271" y="193"/>
                  <a:pt x="276" y="198"/>
                </a:cubicBezTo>
                <a:cubicBezTo>
                  <a:pt x="281" y="203"/>
                  <a:pt x="288" y="206"/>
                  <a:pt x="294" y="210"/>
                </a:cubicBezTo>
                <a:cubicBezTo>
                  <a:pt x="322" y="252"/>
                  <a:pt x="306" y="238"/>
                  <a:pt x="336" y="258"/>
                </a:cubicBezTo>
                <a:cubicBezTo>
                  <a:pt x="368" y="306"/>
                  <a:pt x="450" y="324"/>
                  <a:pt x="504" y="342"/>
                </a:cubicBezTo>
                <a:cubicBezTo>
                  <a:pt x="544" y="336"/>
                  <a:pt x="584" y="330"/>
                  <a:pt x="624" y="33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15387" name="Freeform 32"/>
          <p:cNvSpPr>
            <a:spLocks/>
          </p:cNvSpPr>
          <p:nvPr/>
        </p:nvSpPr>
        <p:spPr bwMode="auto">
          <a:xfrm rot="-4064385">
            <a:off x="5373687" y="4305301"/>
            <a:ext cx="352425" cy="158750"/>
          </a:xfrm>
          <a:custGeom>
            <a:avLst/>
            <a:gdLst>
              <a:gd name="T0" fmla="*/ 2147483647 w 578"/>
              <a:gd name="T1" fmla="*/ 2147483647 h 95"/>
              <a:gd name="T2" fmla="*/ 2147483647 w 578"/>
              <a:gd name="T3" fmla="*/ 2147483647 h 95"/>
              <a:gd name="T4" fmla="*/ 2147483647 w 578"/>
              <a:gd name="T5" fmla="*/ 2147483647 h 95"/>
              <a:gd name="T6" fmla="*/ 0 w 578"/>
              <a:gd name="T7" fmla="*/ 2147483647 h 95"/>
              <a:gd name="T8" fmla="*/ 2147483647 w 578"/>
              <a:gd name="T9" fmla="*/ 2147483647 h 95"/>
              <a:gd name="T10" fmla="*/ 2147483647 w 578"/>
              <a:gd name="T11" fmla="*/ 2147483647 h 95"/>
              <a:gd name="T12" fmla="*/ 2147483647 w 578"/>
              <a:gd name="T13" fmla="*/ 2147483647 h 95"/>
              <a:gd name="T14" fmla="*/ 2147483647 w 578"/>
              <a:gd name="T15" fmla="*/ 2147483647 h 95"/>
              <a:gd name="T16" fmla="*/ 2147483647 w 578"/>
              <a:gd name="T17" fmla="*/ 0 h 95"/>
              <a:gd name="T18" fmla="*/ 2147483647 w 578"/>
              <a:gd name="T19" fmla="*/ 2147483647 h 95"/>
              <a:gd name="T20" fmla="*/ 2147483647 w 578"/>
              <a:gd name="T21" fmla="*/ 2147483647 h 95"/>
              <a:gd name="T22" fmla="*/ 2147483647 w 578"/>
              <a:gd name="T23" fmla="*/ 2147483647 h 95"/>
              <a:gd name="T24" fmla="*/ 2147483647 w 578"/>
              <a:gd name="T25" fmla="*/ 2147483647 h 9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8"/>
              <a:gd name="T40" fmla="*/ 0 h 95"/>
              <a:gd name="T41" fmla="*/ 578 w 578"/>
              <a:gd name="T42" fmla="*/ 95 h 9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8" h="95">
                <a:moveTo>
                  <a:pt x="328" y="50"/>
                </a:moveTo>
                <a:cubicBezTo>
                  <a:pt x="293" y="49"/>
                  <a:pt x="133" y="62"/>
                  <a:pt x="97" y="74"/>
                </a:cubicBezTo>
                <a:lnTo>
                  <a:pt x="116" y="93"/>
                </a:lnTo>
                <a:lnTo>
                  <a:pt x="0" y="95"/>
                </a:lnTo>
                <a:lnTo>
                  <a:pt x="55" y="30"/>
                </a:lnTo>
                <a:lnTo>
                  <a:pt x="79" y="57"/>
                </a:lnTo>
                <a:lnTo>
                  <a:pt x="188" y="27"/>
                </a:lnTo>
                <a:lnTo>
                  <a:pt x="304" y="9"/>
                </a:lnTo>
                <a:lnTo>
                  <a:pt x="442" y="0"/>
                </a:lnTo>
                <a:lnTo>
                  <a:pt x="578" y="6"/>
                </a:lnTo>
                <a:lnTo>
                  <a:pt x="497" y="63"/>
                </a:lnTo>
                <a:lnTo>
                  <a:pt x="433" y="53"/>
                </a:lnTo>
                <a:cubicBezTo>
                  <a:pt x="405" y="51"/>
                  <a:pt x="352" y="49"/>
                  <a:pt x="331" y="4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15388" name="Freeform 33"/>
          <p:cNvSpPr>
            <a:spLocks/>
          </p:cNvSpPr>
          <p:nvPr/>
        </p:nvSpPr>
        <p:spPr bwMode="auto">
          <a:xfrm rot="-4064385">
            <a:off x="5830887" y="4152901"/>
            <a:ext cx="352425" cy="158750"/>
          </a:xfrm>
          <a:custGeom>
            <a:avLst/>
            <a:gdLst>
              <a:gd name="T0" fmla="*/ 2147483647 w 578"/>
              <a:gd name="T1" fmla="*/ 2147483647 h 95"/>
              <a:gd name="T2" fmla="*/ 2147483647 w 578"/>
              <a:gd name="T3" fmla="*/ 2147483647 h 95"/>
              <a:gd name="T4" fmla="*/ 2147483647 w 578"/>
              <a:gd name="T5" fmla="*/ 2147483647 h 95"/>
              <a:gd name="T6" fmla="*/ 0 w 578"/>
              <a:gd name="T7" fmla="*/ 2147483647 h 95"/>
              <a:gd name="T8" fmla="*/ 2147483647 w 578"/>
              <a:gd name="T9" fmla="*/ 2147483647 h 95"/>
              <a:gd name="T10" fmla="*/ 2147483647 w 578"/>
              <a:gd name="T11" fmla="*/ 2147483647 h 95"/>
              <a:gd name="T12" fmla="*/ 2147483647 w 578"/>
              <a:gd name="T13" fmla="*/ 2147483647 h 95"/>
              <a:gd name="T14" fmla="*/ 2147483647 w 578"/>
              <a:gd name="T15" fmla="*/ 2147483647 h 95"/>
              <a:gd name="T16" fmla="*/ 2147483647 w 578"/>
              <a:gd name="T17" fmla="*/ 0 h 95"/>
              <a:gd name="T18" fmla="*/ 2147483647 w 578"/>
              <a:gd name="T19" fmla="*/ 2147483647 h 95"/>
              <a:gd name="T20" fmla="*/ 2147483647 w 578"/>
              <a:gd name="T21" fmla="*/ 2147483647 h 95"/>
              <a:gd name="T22" fmla="*/ 2147483647 w 578"/>
              <a:gd name="T23" fmla="*/ 2147483647 h 95"/>
              <a:gd name="T24" fmla="*/ 2147483647 w 578"/>
              <a:gd name="T25" fmla="*/ 2147483647 h 9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8"/>
              <a:gd name="T40" fmla="*/ 0 h 95"/>
              <a:gd name="T41" fmla="*/ 578 w 578"/>
              <a:gd name="T42" fmla="*/ 95 h 9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8" h="95">
                <a:moveTo>
                  <a:pt x="328" y="50"/>
                </a:moveTo>
                <a:cubicBezTo>
                  <a:pt x="293" y="49"/>
                  <a:pt x="133" y="62"/>
                  <a:pt x="97" y="74"/>
                </a:cubicBezTo>
                <a:lnTo>
                  <a:pt x="116" y="93"/>
                </a:lnTo>
                <a:lnTo>
                  <a:pt x="0" y="95"/>
                </a:lnTo>
                <a:lnTo>
                  <a:pt x="55" y="30"/>
                </a:lnTo>
                <a:lnTo>
                  <a:pt x="79" y="57"/>
                </a:lnTo>
                <a:lnTo>
                  <a:pt x="188" y="27"/>
                </a:lnTo>
                <a:lnTo>
                  <a:pt x="304" y="9"/>
                </a:lnTo>
                <a:lnTo>
                  <a:pt x="442" y="0"/>
                </a:lnTo>
                <a:lnTo>
                  <a:pt x="578" y="6"/>
                </a:lnTo>
                <a:lnTo>
                  <a:pt x="497" y="63"/>
                </a:lnTo>
                <a:lnTo>
                  <a:pt x="433" y="53"/>
                </a:lnTo>
                <a:cubicBezTo>
                  <a:pt x="405" y="51"/>
                  <a:pt x="352" y="49"/>
                  <a:pt x="331" y="4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15389" name="Freeform 34"/>
          <p:cNvSpPr>
            <a:spLocks/>
          </p:cNvSpPr>
          <p:nvPr/>
        </p:nvSpPr>
        <p:spPr bwMode="auto">
          <a:xfrm rot="20794579" flipH="1">
            <a:off x="4997450" y="1204913"/>
            <a:ext cx="222250" cy="2922587"/>
          </a:xfrm>
          <a:custGeom>
            <a:avLst/>
            <a:gdLst>
              <a:gd name="T0" fmla="*/ 0 w 624"/>
              <a:gd name="T1" fmla="*/ 0 h 342"/>
              <a:gd name="T2" fmla="*/ 2147483647 w 624"/>
              <a:gd name="T3" fmla="*/ 2147483647 h 342"/>
              <a:gd name="T4" fmla="*/ 2147483647 w 624"/>
              <a:gd name="T5" fmla="*/ 2147483647 h 342"/>
              <a:gd name="T6" fmla="*/ 2147483647 w 624"/>
              <a:gd name="T7" fmla="*/ 2147483647 h 342"/>
              <a:gd name="T8" fmla="*/ 2147483647 w 624"/>
              <a:gd name="T9" fmla="*/ 2147483647 h 342"/>
              <a:gd name="T10" fmla="*/ 2147483647 w 624"/>
              <a:gd name="T11" fmla="*/ 2147483647 h 342"/>
              <a:gd name="T12" fmla="*/ 2147483647 w 624"/>
              <a:gd name="T13" fmla="*/ 2147483647 h 342"/>
              <a:gd name="T14" fmla="*/ 2147483647 w 624"/>
              <a:gd name="T15" fmla="*/ 2147483647 h 342"/>
              <a:gd name="T16" fmla="*/ 2147483647 w 624"/>
              <a:gd name="T17" fmla="*/ 2147483647 h 342"/>
              <a:gd name="T18" fmla="*/ 2147483647 w 624"/>
              <a:gd name="T19" fmla="*/ 2147483647 h 342"/>
              <a:gd name="T20" fmla="*/ 2147483647 w 624"/>
              <a:gd name="T21" fmla="*/ 2147483647 h 342"/>
              <a:gd name="T22" fmla="*/ 2147483647 w 624"/>
              <a:gd name="T23" fmla="*/ 2147483647 h 34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24"/>
              <a:gd name="T37" fmla="*/ 0 h 342"/>
              <a:gd name="T38" fmla="*/ 624 w 624"/>
              <a:gd name="T39" fmla="*/ 342 h 34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24" h="342">
                <a:moveTo>
                  <a:pt x="0" y="0"/>
                </a:moveTo>
                <a:cubicBezTo>
                  <a:pt x="28" y="9"/>
                  <a:pt x="48" y="14"/>
                  <a:pt x="72" y="30"/>
                </a:cubicBezTo>
                <a:cubicBezTo>
                  <a:pt x="76" y="36"/>
                  <a:pt x="78" y="43"/>
                  <a:pt x="84" y="48"/>
                </a:cubicBezTo>
                <a:cubicBezTo>
                  <a:pt x="89" y="52"/>
                  <a:pt x="96" y="51"/>
                  <a:pt x="102" y="54"/>
                </a:cubicBezTo>
                <a:cubicBezTo>
                  <a:pt x="128" y="68"/>
                  <a:pt x="147" y="93"/>
                  <a:pt x="174" y="102"/>
                </a:cubicBezTo>
                <a:cubicBezTo>
                  <a:pt x="188" y="123"/>
                  <a:pt x="210" y="148"/>
                  <a:pt x="234" y="156"/>
                </a:cubicBezTo>
                <a:cubicBezTo>
                  <a:pt x="268" y="208"/>
                  <a:pt x="223" y="147"/>
                  <a:pt x="264" y="180"/>
                </a:cubicBezTo>
                <a:cubicBezTo>
                  <a:pt x="270" y="185"/>
                  <a:pt x="271" y="193"/>
                  <a:pt x="276" y="198"/>
                </a:cubicBezTo>
                <a:cubicBezTo>
                  <a:pt x="281" y="203"/>
                  <a:pt x="288" y="206"/>
                  <a:pt x="294" y="210"/>
                </a:cubicBezTo>
                <a:cubicBezTo>
                  <a:pt x="322" y="252"/>
                  <a:pt x="306" y="238"/>
                  <a:pt x="336" y="258"/>
                </a:cubicBezTo>
                <a:cubicBezTo>
                  <a:pt x="368" y="306"/>
                  <a:pt x="450" y="324"/>
                  <a:pt x="504" y="342"/>
                </a:cubicBezTo>
                <a:cubicBezTo>
                  <a:pt x="544" y="336"/>
                  <a:pt x="584" y="330"/>
                  <a:pt x="624" y="33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15390" name="Freeform 35"/>
          <p:cNvSpPr>
            <a:spLocks/>
          </p:cNvSpPr>
          <p:nvPr/>
        </p:nvSpPr>
        <p:spPr bwMode="auto">
          <a:xfrm rot="2176996">
            <a:off x="6075363" y="4532313"/>
            <a:ext cx="685800" cy="152400"/>
          </a:xfrm>
          <a:custGeom>
            <a:avLst/>
            <a:gdLst>
              <a:gd name="T0" fmla="*/ 2147483647 w 578"/>
              <a:gd name="T1" fmla="*/ 2147483647 h 95"/>
              <a:gd name="T2" fmla="*/ 2147483647 w 578"/>
              <a:gd name="T3" fmla="*/ 2147483647 h 95"/>
              <a:gd name="T4" fmla="*/ 2147483647 w 578"/>
              <a:gd name="T5" fmla="*/ 2147483647 h 95"/>
              <a:gd name="T6" fmla="*/ 0 w 578"/>
              <a:gd name="T7" fmla="*/ 2147483647 h 95"/>
              <a:gd name="T8" fmla="*/ 2147483647 w 578"/>
              <a:gd name="T9" fmla="*/ 2147483647 h 95"/>
              <a:gd name="T10" fmla="*/ 2147483647 w 578"/>
              <a:gd name="T11" fmla="*/ 2147483647 h 95"/>
              <a:gd name="T12" fmla="*/ 2147483647 w 578"/>
              <a:gd name="T13" fmla="*/ 2147483647 h 95"/>
              <a:gd name="T14" fmla="*/ 2147483647 w 578"/>
              <a:gd name="T15" fmla="*/ 2147483647 h 95"/>
              <a:gd name="T16" fmla="*/ 2147483647 w 578"/>
              <a:gd name="T17" fmla="*/ 0 h 95"/>
              <a:gd name="T18" fmla="*/ 2147483647 w 578"/>
              <a:gd name="T19" fmla="*/ 2147483647 h 95"/>
              <a:gd name="T20" fmla="*/ 2147483647 w 578"/>
              <a:gd name="T21" fmla="*/ 2147483647 h 95"/>
              <a:gd name="T22" fmla="*/ 2147483647 w 578"/>
              <a:gd name="T23" fmla="*/ 2147483647 h 95"/>
              <a:gd name="T24" fmla="*/ 2147483647 w 578"/>
              <a:gd name="T25" fmla="*/ 2147483647 h 9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8"/>
              <a:gd name="T40" fmla="*/ 0 h 95"/>
              <a:gd name="T41" fmla="*/ 578 w 578"/>
              <a:gd name="T42" fmla="*/ 95 h 9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8" h="95">
                <a:moveTo>
                  <a:pt x="328" y="50"/>
                </a:moveTo>
                <a:cubicBezTo>
                  <a:pt x="293" y="49"/>
                  <a:pt x="133" y="62"/>
                  <a:pt x="97" y="74"/>
                </a:cubicBezTo>
                <a:lnTo>
                  <a:pt x="116" y="93"/>
                </a:lnTo>
                <a:lnTo>
                  <a:pt x="0" y="95"/>
                </a:lnTo>
                <a:lnTo>
                  <a:pt x="55" y="30"/>
                </a:lnTo>
                <a:lnTo>
                  <a:pt x="79" y="57"/>
                </a:lnTo>
                <a:lnTo>
                  <a:pt x="188" y="27"/>
                </a:lnTo>
                <a:lnTo>
                  <a:pt x="304" y="9"/>
                </a:lnTo>
                <a:lnTo>
                  <a:pt x="442" y="0"/>
                </a:lnTo>
                <a:lnTo>
                  <a:pt x="578" y="6"/>
                </a:lnTo>
                <a:lnTo>
                  <a:pt x="497" y="63"/>
                </a:lnTo>
                <a:lnTo>
                  <a:pt x="433" y="53"/>
                </a:lnTo>
                <a:cubicBezTo>
                  <a:pt x="405" y="51"/>
                  <a:pt x="352" y="49"/>
                  <a:pt x="331" y="48"/>
                </a:cubicBezTo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15391" name="Text Box 36"/>
          <p:cNvSpPr txBox="1">
            <a:spLocks noChangeArrowheads="1"/>
          </p:cNvSpPr>
          <p:nvPr/>
        </p:nvSpPr>
        <p:spPr bwMode="auto">
          <a:xfrm>
            <a:off x="3124200" y="304800"/>
            <a:ext cx="685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0000FF"/>
                </a:solidFill>
              </a:rPr>
              <a:t>12/1953</a:t>
            </a:r>
          </a:p>
        </p:txBody>
      </p:sp>
      <p:sp>
        <p:nvSpPr>
          <p:cNvPr id="15392" name="Text Box 37"/>
          <p:cNvSpPr txBox="1">
            <a:spLocks noChangeArrowheads="1"/>
          </p:cNvSpPr>
          <p:nvPr/>
        </p:nvSpPr>
        <p:spPr bwMode="auto">
          <a:xfrm>
            <a:off x="3505200" y="2286000"/>
            <a:ext cx="685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12/1953</a:t>
            </a:r>
          </a:p>
        </p:txBody>
      </p:sp>
      <p:sp>
        <p:nvSpPr>
          <p:cNvPr id="15393" name="Text Box 38"/>
          <p:cNvSpPr txBox="1">
            <a:spLocks noChangeArrowheads="1"/>
          </p:cNvSpPr>
          <p:nvPr/>
        </p:nvSpPr>
        <p:spPr bwMode="auto">
          <a:xfrm>
            <a:off x="2362200" y="990600"/>
            <a:ext cx="685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1/1954</a:t>
            </a:r>
          </a:p>
        </p:txBody>
      </p:sp>
      <p:sp>
        <p:nvSpPr>
          <p:cNvPr id="15394" name="Text Box 39"/>
          <p:cNvSpPr txBox="1">
            <a:spLocks noChangeArrowheads="1"/>
          </p:cNvSpPr>
          <p:nvPr/>
        </p:nvSpPr>
        <p:spPr bwMode="auto">
          <a:xfrm>
            <a:off x="5486400" y="3505200"/>
            <a:ext cx="685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rgbClr val="0000FF"/>
                </a:solidFill>
              </a:rPr>
              <a:t>2/1954</a:t>
            </a:r>
          </a:p>
        </p:txBody>
      </p:sp>
      <p:sp>
        <p:nvSpPr>
          <p:cNvPr id="15395" name="Rectangle 40"/>
          <p:cNvSpPr>
            <a:spLocks noChangeArrowheads="1"/>
          </p:cNvSpPr>
          <p:nvPr/>
        </p:nvSpPr>
        <p:spPr bwMode="auto">
          <a:xfrm>
            <a:off x="3048000" y="533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rgbClr val="FF0000"/>
                </a:solidFill>
                <a:latin typeface=".VnArial" pitchFamily="34" charset="0"/>
              </a:rPr>
              <a:t>Lai </a:t>
            </a:r>
            <a:r>
              <a:rPr lang="en-US" altLang="en-US" sz="1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endParaRPr lang="vi-VN" altLang="en-US" sz="1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96" name="Rectangle 41"/>
          <p:cNvSpPr>
            <a:spLocks noChangeArrowheads="1"/>
          </p:cNvSpPr>
          <p:nvPr/>
        </p:nvSpPr>
        <p:spPr bwMode="auto">
          <a:xfrm>
            <a:off x="3200400" y="914400"/>
            <a:ext cx="7620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Điện Biên Phủ</a:t>
            </a:r>
            <a:endParaRPr lang="vi-VN" altLang="en-US" sz="1200" b="1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97" name="Rectangle 42"/>
          <p:cNvSpPr>
            <a:spLocks noChangeArrowheads="1"/>
          </p:cNvSpPr>
          <p:nvPr/>
        </p:nvSpPr>
        <p:spPr bwMode="auto">
          <a:xfrm>
            <a:off x="2286000" y="685800"/>
            <a:ext cx="11430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Phong-xa-lì</a:t>
            </a:r>
            <a:endParaRPr lang="vi-VN" altLang="en-US" sz="1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98" name="Rectangle 43"/>
          <p:cNvSpPr>
            <a:spLocks noChangeArrowheads="1"/>
          </p:cNvSpPr>
          <p:nvPr/>
        </p:nvSpPr>
        <p:spPr bwMode="auto">
          <a:xfrm>
            <a:off x="2743200" y="1524000"/>
            <a:ext cx="1219200" cy="192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Luông-pha-bang</a:t>
            </a:r>
            <a:endParaRPr lang="vi-VN" altLang="en-US" sz="1200" b="1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99" name="Rectangle 44"/>
          <p:cNvSpPr>
            <a:spLocks noChangeArrowheads="1"/>
          </p:cNvSpPr>
          <p:nvPr/>
        </p:nvSpPr>
        <p:spPr bwMode="auto">
          <a:xfrm>
            <a:off x="3886200" y="2514600"/>
            <a:ext cx="808038" cy="17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Thà-khẹt</a:t>
            </a:r>
            <a:endParaRPr lang="vi-VN" altLang="en-US" sz="1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00" name="Rectangle 45"/>
          <p:cNvSpPr>
            <a:spLocks noChangeArrowheads="1"/>
          </p:cNvSpPr>
          <p:nvPr/>
        </p:nvSpPr>
        <p:spPr bwMode="auto">
          <a:xfrm>
            <a:off x="3962400" y="2743200"/>
            <a:ext cx="7620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Xê-nô</a:t>
            </a:r>
            <a:endParaRPr lang="vi-VN" altLang="en-US" sz="1200" b="1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01" name="Rectangle 46"/>
          <p:cNvSpPr>
            <a:spLocks noChangeArrowheads="1"/>
          </p:cNvSpPr>
          <p:nvPr/>
        </p:nvSpPr>
        <p:spPr bwMode="auto">
          <a:xfrm>
            <a:off x="5181600" y="3886200"/>
            <a:ext cx="8413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Plây-cu</a:t>
            </a:r>
            <a:endParaRPr lang="vi-VN" altLang="en-US" sz="1200" b="1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02" name="Rectangle 47"/>
          <p:cNvSpPr>
            <a:spLocks noChangeArrowheads="1"/>
          </p:cNvSpPr>
          <p:nvPr/>
        </p:nvSpPr>
        <p:spPr bwMode="auto">
          <a:xfrm>
            <a:off x="5181600" y="3657600"/>
            <a:ext cx="6969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Kon-tum</a:t>
            </a:r>
            <a:endParaRPr lang="vi-VN" altLang="en-US" sz="1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384" name="AutoShape 48"/>
          <p:cNvSpPr>
            <a:spLocks noChangeArrowheads="1"/>
          </p:cNvSpPr>
          <p:nvPr/>
        </p:nvSpPr>
        <p:spPr bwMode="auto">
          <a:xfrm>
            <a:off x="4191000" y="1295400"/>
            <a:ext cx="142875" cy="71438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404" name="Freeform 50"/>
          <p:cNvSpPr>
            <a:spLocks/>
          </p:cNvSpPr>
          <p:nvPr/>
        </p:nvSpPr>
        <p:spPr bwMode="auto">
          <a:xfrm flipH="1">
            <a:off x="2971800" y="1219200"/>
            <a:ext cx="1893888" cy="609600"/>
          </a:xfrm>
          <a:custGeom>
            <a:avLst/>
            <a:gdLst>
              <a:gd name="T0" fmla="*/ 0 w 624"/>
              <a:gd name="T1" fmla="*/ 0 h 342"/>
              <a:gd name="T2" fmla="*/ 2147483647 w 624"/>
              <a:gd name="T3" fmla="*/ 2147483647 h 342"/>
              <a:gd name="T4" fmla="*/ 2147483647 w 624"/>
              <a:gd name="T5" fmla="*/ 2147483647 h 342"/>
              <a:gd name="T6" fmla="*/ 2147483647 w 624"/>
              <a:gd name="T7" fmla="*/ 2147483647 h 342"/>
              <a:gd name="T8" fmla="*/ 2147483647 w 624"/>
              <a:gd name="T9" fmla="*/ 2147483647 h 342"/>
              <a:gd name="T10" fmla="*/ 2147483647 w 624"/>
              <a:gd name="T11" fmla="*/ 2147483647 h 342"/>
              <a:gd name="T12" fmla="*/ 2147483647 w 624"/>
              <a:gd name="T13" fmla="*/ 2147483647 h 342"/>
              <a:gd name="T14" fmla="*/ 2147483647 w 624"/>
              <a:gd name="T15" fmla="*/ 2147483647 h 342"/>
              <a:gd name="T16" fmla="*/ 2147483647 w 624"/>
              <a:gd name="T17" fmla="*/ 2147483647 h 342"/>
              <a:gd name="T18" fmla="*/ 2147483647 w 624"/>
              <a:gd name="T19" fmla="*/ 2147483647 h 342"/>
              <a:gd name="T20" fmla="*/ 2147483647 w 624"/>
              <a:gd name="T21" fmla="*/ 2147483647 h 342"/>
              <a:gd name="T22" fmla="*/ 2147483647 w 624"/>
              <a:gd name="T23" fmla="*/ 2147483647 h 34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24"/>
              <a:gd name="T37" fmla="*/ 0 h 342"/>
              <a:gd name="T38" fmla="*/ 624 w 624"/>
              <a:gd name="T39" fmla="*/ 342 h 34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24" h="342">
                <a:moveTo>
                  <a:pt x="0" y="0"/>
                </a:moveTo>
                <a:cubicBezTo>
                  <a:pt x="28" y="9"/>
                  <a:pt x="48" y="14"/>
                  <a:pt x="72" y="30"/>
                </a:cubicBezTo>
                <a:cubicBezTo>
                  <a:pt x="76" y="36"/>
                  <a:pt x="78" y="43"/>
                  <a:pt x="84" y="48"/>
                </a:cubicBezTo>
                <a:cubicBezTo>
                  <a:pt x="89" y="52"/>
                  <a:pt x="96" y="51"/>
                  <a:pt x="102" y="54"/>
                </a:cubicBezTo>
                <a:cubicBezTo>
                  <a:pt x="128" y="68"/>
                  <a:pt x="147" y="93"/>
                  <a:pt x="174" y="102"/>
                </a:cubicBezTo>
                <a:cubicBezTo>
                  <a:pt x="188" y="123"/>
                  <a:pt x="210" y="148"/>
                  <a:pt x="234" y="156"/>
                </a:cubicBezTo>
                <a:cubicBezTo>
                  <a:pt x="268" y="208"/>
                  <a:pt x="223" y="147"/>
                  <a:pt x="264" y="180"/>
                </a:cubicBezTo>
                <a:cubicBezTo>
                  <a:pt x="270" y="185"/>
                  <a:pt x="271" y="193"/>
                  <a:pt x="276" y="198"/>
                </a:cubicBezTo>
                <a:cubicBezTo>
                  <a:pt x="281" y="203"/>
                  <a:pt x="288" y="206"/>
                  <a:pt x="294" y="210"/>
                </a:cubicBezTo>
                <a:cubicBezTo>
                  <a:pt x="322" y="252"/>
                  <a:pt x="306" y="238"/>
                  <a:pt x="336" y="258"/>
                </a:cubicBezTo>
                <a:cubicBezTo>
                  <a:pt x="368" y="306"/>
                  <a:pt x="450" y="324"/>
                  <a:pt x="504" y="342"/>
                </a:cubicBezTo>
                <a:cubicBezTo>
                  <a:pt x="544" y="336"/>
                  <a:pt x="584" y="330"/>
                  <a:pt x="624" y="33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15405" name="Oval 51"/>
          <p:cNvSpPr>
            <a:spLocks noChangeArrowheads="1"/>
          </p:cNvSpPr>
          <p:nvPr/>
        </p:nvSpPr>
        <p:spPr bwMode="auto">
          <a:xfrm>
            <a:off x="5181600" y="3962400"/>
            <a:ext cx="71438" cy="71438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500563" y="4365625"/>
            <a:ext cx="1366837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2057400" y="0"/>
            <a:ext cx="4787900" cy="7162800"/>
            <a:chOff x="2744" y="0"/>
            <a:chExt cx="3016" cy="4576"/>
          </a:xfrm>
        </p:grpSpPr>
        <p:pic>
          <p:nvPicPr>
            <p:cNvPr id="16435" name="Picture 4" descr="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89" y="0"/>
              <a:ext cx="2971" cy="4056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6436" name="Text Box 5"/>
            <p:cNvSpPr txBox="1">
              <a:spLocks noChangeArrowheads="1"/>
            </p:cNvSpPr>
            <p:nvPr/>
          </p:nvSpPr>
          <p:spPr bwMode="auto">
            <a:xfrm>
              <a:off x="2789" y="4130"/>
              <a:ext cx="2971" cy="4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Lược đồ cuộc tiên chiến lược Đông-Xuân 1953-1954</a:t>
              </a:r>
              <a:endParaRPr lang="vi-VN" alt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spcBef>
                  <a:spcPct val="50000"/>
                </a:spcBef>
              </a:pPr>
              <a:endParaRPr lang="vi-VN" altLang="en-US" sz="1600">
                <a:solidFill>
                  <a:srgbClr val="0000FF"/>
                </a:solidFill>
              </a:endParaRPr>
            </a:p>
          </p:txBody>
        </p:sp>
        <p:sp>
          <p:nvSpPr>
            <p:cNvPr id="16437" name="Text Box 6"/>
            <p:cNvSpPr txBox="1">
              <a:spLocks noChangeArrowheads="1"/>
            </p:cNvSpPr>
            <p:nvPr/>
          </p:nvSpPr>
          <p:spPr bwMode="auto">
            <a:xfrm>
              <a:off x="2744" y="2795"/>
              <a:ext cx="1315" cy="1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65000"/>
                </a:lnSpc>
                <a:spcBef>
                  <a:spcPct val="50000"/>
                </a:spcBef>
              </a:pPr>
              <a:r>
                <a:rPr lang="en-US" altLang="en-US" sz="1200" b="1"/>
                <a:t>Pháp điềuquân</a:t>
              </a:r>
              <a:endParaRPr lang="vi-VN" altLang="en-US" sz="1200" b="1"/>
            </a:p>
          </p:txBody>
        </p:sp>
        <p:sp>
          <p:nvSpPr>
            <p:cNvPr id="16438" name="Line 7"/>
            <p:cNvSpPr>
              <a:spLocks noChangeShapeType="1"/>
            </p:cNvSpPr>
            <p:nvPr/>
          </p:nvSpPr>
          <p:spPr bwMode="auto">
            <a:xfrm>
              <a:off x="2835" y="2840"/>
              <a:ext cx="181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4038600" y="533400"/>
            <a:ext cx="100806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Đồng bằng BắcBộ</a:t>
            </a:r>
            <a:endParaRPr lang="vi-VN" altLang="en-US" sz="1200" b="1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Oval 9"/>
          <p:cNvSpPr>
            <a:spLocks noChangeArrowheads="1"/>
          </p:cNvSpPr>
          <p:nvPr/>
        </p:nvSpPr>
        <p:spPr bwMode="auto">
          <a:xfrm>
            <a:off x="4419600" y="990600"/>
            <a:ext cx="261938" cy="2746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6390" name="Oval 10"/>
          <p:cNvSpPr>
            <a:spLocks noChangeArrowheads="1"/>
          </p:cNvSpPr>
          <p:nvPr/>
        </p:nvSpPr>
        <p:spPr bwMode="auto">
          <a:xfrm>
            <a:off x="3429000" y="1219200"/>
            <a:ext cx="190500" cy="2651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6391" name="Oval 11"/>
          <p:cNvSpPr>
            <a:spLocks noChangeArrowheads="1"/>
          </p:cNvSpPr>
          <p:nvPr/>
        </p:nvSpPr>
        <p:spPr bwMode="auto">
          <a:xfrm>
            <a:off x="2743200" y="18288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4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6392" name="Oval 12"/>
          <p:cNvSpPr>
            <a:spLocks noChangeArrowheads="1"/>
          </p:cNvSpPr>
          <p:nvPr/>
        </p:nvSpPr>
        <p:spPr bwMode="auto">
          <a:xfrm>
            <a:off x="4267200" y="2819400"/>
            <a:ext cx="219075" cy="2619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4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6393" name="Oval 13"/>
          <p:cNvSpPr>
            <a:spLocks noChangeArrowheads="1"/>
          </p:cNvSpPr>
          <p:nvPr/>
        </p:nvSpPr>
        <p:spPr bwMode="auto">
          <a:xfrm>
            <a:off x="4572000" y="4038600"/>
            <a:ext cx="219075" cy="2524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400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6394" name="Freeform 14"/>
          <p:cNvSpPr>
            <a:spLocks/>
          </p:cNvSpPr>
          <p:nvPr/>
        </p:nvSpPr>
        <p:spPr bwMode="auto">
          <a:xfrm rot="3484747">
            <a:off x="3140075" y="2058988"/>
            <a:ext cx="669925" cy="228600"/>
          </a:xfrm>
          <a:custGeom>
            <a:avLst/>
            <a:gdLst>
              <a:gd name="T0" fmla="*/ 2147483647 w 710"/>
              <a:gd name="T1" fmla="*/ 2147483647 h 119"/>
              <a:gd name="T2" fmla="*/ 2147483647 w 710"/>
              <a:gd name="T3" fmla="*/ 2147483647 h 119"/>
              <a:gd name="T4" fmla="*/ 2147483647 w 710"/>
              <a:gd name="T5" fmla="*/ 2147483647 h 119"/>
              <a:gd name="T6" fmla="*/ 2147483647 w 710"/>
              <a:gd name="T7" fmla="*/ 2147483647 h 119"/>
              <a:gd name="T8" fmla="*/ 2147483647 w 710"/>
              <a:gd name="T9" fmla="*/ 0 h 119"/>
              <a:gd name="T10" fmla="*/ 2147483647 w 710"/>
              <a:gd name="T11" fmla="*/ 2147483647 h 119"/>
              <a:gd name="T12" fmla="*/ 2147483647 w 710"/>
              <a:gd name="T13" fmla="*/ 2147483647 h 119"/>
              <a:gd name="T14" fmla="*/ 2147483647 w 710"/>
              <a:gd name="T15" fmla="*/ 2147483647 h 119"/>
              <a:gd name="T16" fmla="*/ 2147483647 w 710"/>
              <a:gd name="T17" fmla="*/ 2147483647 h 119"/>
              <a:gd name="T18" fmla="*/ 0 w 710"/>
              <a:gd name="T19" fmla="*/ 2147483647 h 119"/>
              <a:gd name="T20" fmla="*/ 2147483647 w 710"/>
              <a:gd name="T21" fmla="*/ 2147483647 h 119"/>
              <a:gd name="T22" fmla="*/ 2147483647 w 710"/>
              <a:gd name="T23" fmla="*/ 2147483647 h 119"/>
              <a:gd name="T24" fmla="*/ 2147483647 w 710"/>
              <a:gd name="T25" fmla="*/ 2147483647 h 119"/>
              <a:gd name="T26" fmla="*/ 2147483647 w 710"/>
              <a:gd name="T27" fmla="*/ 2147483647 h 11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10"/>
              <a:gd name="T43" fmla="*/ 0 h 119"/>
              <a:gd name="T44" fmla="*/ 710 w 710"/>
              <a:gd name="T45" fmla="*/ 119 h 11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10" h="119">
                <a:moveTo>
                  <a:pt x="370" y="58"/>
                </a:moveTo>
                <a:cubicBezTo>
                  <a:pt x="405" y="57"/>
                  <a:pt x="546" y="44"/>
                  <a:pt x="582" y="56"/>
                </a:cubicBezTo>
                <a:lnTo>
                  <a:pt x="564" y="82"/>
                </a:lnTo>
                <a:lnTo>
                  <a:pt x="710" y="71"/>
                </a:lnTo>
                <a:lnTo>
                  <a:pt x="600" y="0"/>
                </a:lnTo>
                <a:lnTo>
                  <a:pt x="592" y="22"/>
                </a:lnTo>
                <a:lnTo>
                  <a:pt x="482" y="16"/>
                </a:lnTo>
                <a:cubicBezTo>
                  <a:pt x="436" y="15"/>
                  <a:pt x="371" y="14"/>
                  <a:pt x="316" y="18"/>
                </a:cubicBezTo>
                <a:lnTo>
                  <a:pt x="150" y="38"/>
                </a:lnTo>
                <a:lnTo>
                  <a:pt x="0" y="71"/>
                </a:lnTo>
                <a:lnTo>
                  <a:pt x="115" y="119"/>
                </a:lnTo>
                <a:lnTo>
                  <a:pt x="208" y="86"/>
                </a:lnTo>
                <a:lnTo>
                  <a:pt x="270" y="72"/>
                </a:lnTo>
                <a:cubicBezTo>
                  <a:pt x="298" y="67"/>
                  <a:pt x="354" y="59"/>
                  <a:pt x="376" y="56"/>
                </a:cubicBezTo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16395" name="Freeform 15"/>
          <p:cNvSpPr>
            <a:spLocks/>
          </p:cNvSpPr>
          <p:nvPr/>
        </p:nvSpPr>
        <p:spPr bwMode="auto">
          <a:xfrm rot="3698702">
            <a:off x="4040187" y="3206751"/>
            <a:ext cx="669925" cy="228600"/>
          </a:xfrm>
          <a:custGeom>
            <a:avLst/>
            <a:gdLst>
              <a:gd name="T0" fmla="*/ 2147483647 w 710"/>
              <a:gd name="T1" fmla="*/ 2147483647 h 119"/>
              <a:gd name="T2" fmla="*/ 2147483647 w 710"/>
              <a:gd name="T3" fmla="*/ 2147483647 h 119"/>
              <a:gd name="T4" fmla="*/ 2147483647 w 710"/>
              <a:gd name="T5" fmla="*/ 2147483647 h 119"/>
              <a:gd name="T6" fmla="*/ 2147483647 w 710"/>
              <a:gd name="T7" fmla="*/ 2147483647 h 119"/>
              <a:gd name="T8" fmla="*/ 2147483647 w 710"/>
              <a:gd name="T9" fmla="*/ 0 h 119"/>
              <a:gd name="T10" fmla="*/ 2147483647 w 710"/>
              <a:gd name="T11" fmla="*/ 2147483647 h 119"/>
              <a:gd name="T12" fmla="*/ 2147483647 w 710"/>
              <a:gd name="T13" fmla="*/ 2147483647 h 119"/>
              <a:gd name="T14" fmla="*/ 2147483647 w 710"/>
              <a:gd name="T15" fmla="*/ 2147483647 h 119"/>
              <a:gd name="T16" fmla="*/ 2147483647 w 710"/>
              <a:gd name="T17" fmla="*/ 2147483647 h 119"/>
              <a:gd name="T18" fmla="*/ 0 w 710"/>
              <a:gd name="T19" fmla="*/ 2147483647 h 119"/>
              <a:gd name="T20" fmla="*/ 2147483647 w 710"/>
              <a:gd name="T21" fmla="*/ 2147483647 h 119"/>
              <a:gd name="T22" fmla="*/ 2147483647 w 710"/>
              <a:gd name="T23" fmla="*/ 2147483647 h 119"/>
              <a:gd name="T24" fmla="*/ 2147483647 w 710"/>
              <a:gd name="T25" fmla="*/ 2147483647 h 119"/>
              <a:gd name="T26" fmla="*/ 2147483647 w 710"/>
              <a:gd name="T27" fmla="*/ 2147483647 h 11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10"/>
              <a:gd name="T43" fmla="*/ 0 h 119"/>
              <a:gd name="T44" fmla="*/ 710 w 710"/>
              <a:gd name="T45" fmla="*/ 119 h 11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10" h="119">
                <a:moveTo>
                  <a:pt x="370" y="58"/>
                </a:moveTo>
                <a:cubicBezTo>
                  <a:pt x="405" y="57"/>
                  <a:pt x="546" y="44"/>
                  <a:pt x="582" y="56"/>
                </a:cubicBezTo>
                <a:lnTo>
                  <a:pt x="564" y="82"/>
                </a:lnTo>
                <a:lnTo>
                  <a:pt x="710" y="71"/>
                </a:lnTo>
                <a:lnTo>
                  <a:pt x="600" y="0"/>
                </a:lnTo>
                <a:lnTo>
                  <a:pt x="592" y="22"/>
                </a:lnTo>
                <a:lnTo>
                  <a:pt x="482" y="16"/>
                </a:lnTo>
                <a:cubicBezTo>
                  <a:pt x="436" y="15"/>
                  <a:pt x="371" y="14"/>
                  <a:pt x="316" y="18"/>
                </a:cubicBezTo>
                <a:lnTo>
                  <a:pt x="150" y="38"/>
                </a:lnTo>
                <a:lnTo>
                  <a:pt x="0" y="71"/>
                </a:lnTo>
                <a:lnTo>
                  <a:pt x="115" y="119"/>
                </a:lnTo>
                <a:lnTo>
                  <a:pt x="208" y="86"/>
                </a:lnTo>
                <a:lnTo>
                  <a:pt x="270" y="72"/>
                </a:lnTo>
                <a:cubicBezTo>
                  <a:pt x="298" y="67"/>
                  <a:pt x="354" y="59"/>
                  <a:pt x="376" y="56"/>
                </a:cubicBezTo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16396" name="Freeform 17"/>
          <p:cNvSpPr>
            <a:spLocks/>
          </p:cNvSpPr>
          <p:nvPr/>
        </p:nvSpPr>
        <p:spPr bwMode="auto">
          <a:xfrm rot="-5400000">
            <a:off x="4588669" y="3259931"/>
            <a:ext cx="720725" cy="144463"/>
          </a:xfrm>
          <a:custGeom>
            <a:avLst/>
            <a:gdLst>
              <a:gd name="T0" fmla="*/ 2147483647 w 827"/>
              <a:gd name="T1" fmla="*/ 2147483647 h 180"/>
              <a:gd name="T2" fmla="*/ 2147483647 w 827"/>
              <a:gd name="T3" fmla="*/ 2147483647 h 180"/>
              <a:gd name="T4" fmla="*/ 2147483647 w 827"/>
              <a:gd name="T5" fmla="*/ 2147483647 h 180"/>
              <a:gd name="T6" fmla="*/ 0 w 827"/>
              <a:gd name="T7" fmla="*/ 2147483647 h 180"/>
              <a:gd name="T8" fmla="*/ 2147483647 w 827"/>
              <a:gd name="T9" fmla="*/ 0 h 180"/>
              <a:gd name="T10" fmla="*/ 2147483647 w 827"/>
              <a:gd name="T11" fmla="*/ 2147483647 h 180"/>
              <a:gd name="T12" fmla="*/ 2147483647 w 827"/>
              <a:gd name="T13" fmla="*/ 2147483647 h 180"/>
              <a:gd name="T14" fmla="*/ 2147483647 w 827"/>
              <a:gd name="T15" fmla="*/ 2147483647 h 180"/>
              <a:gd name="T16" fmla="*/ 2147483647 w 827"/>
              <a:gd name="T17" fmla="*/ 2147483647 h 180"/>
              <a:gd name="T18" fmla="*/ 2147483647 w 827"/>
              <a:gd name="T19" fmla="*/ 2147483647 h 180"/>
              <a:gd name="T20" fmla="*/ 2147483647 w 827"/>
              <a:gd name="T21" fmla="*/ 2147483647 h 180"/>
              <a:gd name="T22" fmla="*/ 2147483647 w 827"/>
              <a:gd name="T23" fmla="*/ 2147483647 h 180"/>
              <a:gd name="T24" fmla="*/ 2147483647 w 827"/>
              <a:gd name="T25" fmla="*/ 2147483647 h 18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27"/>
              <a:gd name="T40" fmla="*/ 0 h 180"/>
              <a:gd name="T41" fmla="*/ 827 w 827"/>
              <a:gd name="T42" fmla="*/ 180 h 18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27" h="180">
                <a:moveTo>
                  <a:pt x="356" y="96"/>
                </a:moveTo>
                <a:lnTo>
                  <a:pt x="128" y="48"/>
                </a:lnTo>
                <a:lnTo>
                  <a:pt x="119" y="69"/>
                </a:lnTo>
                <a:lnTo>
                  <a:pt x="0" y="32"/>
                </a:lnTo>
                <a:cubicBezTo>
                  <a:pt x="19" y="19"/>
                  <a:pt x="99" y="1"/>
                  <a:pt x="125" y="0"/>
                </a:cubicBezTo>
                <a:lnTo>
                  <a:pt x="125" y="24"/>
                </a:lnTo>
                <a:lnTo>
                  <a:pt x="299" y="27"/>
                </a:lnTo>
                <a:lnTo>
                  <a:pt x="476" y="48"/>
                </a:lnTo>
                <a:lnTo>
                  <a:pt x="614" y="75"/>
                </a:lnTo>
                <a:lnTo>
                  <a:pt x="827" y="138"/>
                </a:lnTo>
                <a:lnTo>
                  <a:pt x="572" y="180"/>
                </a:lnTo>
                <a:lnTo>
                  <a:pt x="485" y="132"/>
                </a:lnTo>
                <a:lnTo>
                  <a:pt x="356" y="96"/>
                </a:ln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16397" name="Freeform 18"/>
          <p:cNvSpPr>
            <a:spLocks/>
          </p:cNvSpPr>
          <p:nvPr/>
        </p:nvSpPr>
        <p:spPr bwMode="auto">
          <a:xfrm rot="-5048286">
            <a:off x="2471737" y="1144588"/>
            <a:ext cx="504825" cy="215900"/>
          </a:xfrm>
          <a:custGeom>
            <a:avLst/>
            <a:gdLst>
              <a:gd name="T0" fmla="*/ 2147483647 w 684"/>
              <a:gd name="T1" fmla="*/ 2147483647 h 248"/>
              <a:gd name="T2" fmla="*/ 2147483647 w 684"/>
              <a:gd name="T3" fmla="*/ 2147483647 h 248"/>
              <a:gd name="T4" fmla="*/ 2147483647 w 684"/>
              <a:gd name="T5" fmla="*/ 2147483647 h 248"/>
              <a:gd name="T6" fmla="*/ 2147483647 w 684"/>
              <a:gd name="T7" fmla="*/ 2147483647 h 248"/>
              <a:gd name="T8" fmla="*/ 2147483647 w 684"/>
              <a:gd name="T9" fmla="*/ 0 h 248"/>
              <a:gd name="T10" fmla="*/ 2147483647 w 684"/>
              <a:gd name="T11" fmla="*/ 0 h 248"/>
              <a:gd name="T12" fmla="*/ 2147483647 w 684"/>
              <a:gd name="T13" fmla="*/ 2147483647 h 248"/>
              <a:gd name="T14" fmla="*/ 2147483647 w 684"/>
              <a:gd name="T15" fmla="*/ 2147483647 h 248"/>
              <a:gd name="T16" fmla="*/ 2147483647 w 684"/>
              <a:gd name="T17" fmla="*/ 2147483647 h 248"/>
              <a:gd name="T18" fmla="*/ 2147483647 w 684"/>
              <a:gd name="T19" fmla="*/ 2147483647 h 248"/>
              <a:gd name="T20" fmla="*/ 0 w 684"/>
              <a:gd name="T21" fmla="*/ 2147483647 h 248"/>
              <a:gd name="T22" fmla="*/ 2147483647 w 684"/>
              <a:gd name="T23" fmla="*/ 2147483647 h 248"/>
              <a:gd name="T24" fmla="*/ 2147483647 w 684"/>
              <a:gd name="T25" fmla="*/ 2147483647 h 2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84"/>
              <a:gd name="T40" fmla="*/ 0 h 248"/>
              <a:gd name="T41" fmla="*/ 684 w 684"/>
              <a:gd name="T42" fmla="*/ 248 h 24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84" h="248">
                <a:moveTo>
                  <a:pt x="352" y="144"/>
                </a:moveTo>
                <a:lnTo>
                  <a:pt x="440" y="92"/>
                </a:lnTo>
                <a:lnTo>
                  <a:pt x="555" y="46"/>
                </a:lnTo>
                <a:lnTo>
                  <a:pt x="564" y="72"/>
                </a:lnTo>
                <a:lnTo>
                  <a:pt x="684" y="0"/>
                </a:lnTo>
                <a:lnTo>
                  <a:pt x="543" y="0"/>
                </a:lnTo>
                <a:lnTo>
                  <a:pt x="550" y="23"/>
                </a:lnTo>
                <a:lnTo>
                  <a:pt x="400" y="56"/>
                </a:lnTo>
                <a:lnTo>
                  <a:pt x="260" y="108"/>
                </a:lnTo>
                <a:lnTo>
                  <a:pt x="132" y="168"/>
                </a:lnTo>
                <a:lnTo>
                  <a:pt x="0" y="248"/>
                </a:lnTo>
                <a:lnTo>
                  <a:pt x="236" y="248"/>
                </a:lnTo>
                <a:lnTo>
                  <a:pt x="352" y="144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16398" name="Freeform 19"/>
          <p:cNvSpPr>
            <a:spLocks/>
          </p:cNvSpPr>
          <p:nvPr/>
        </p:nvSpPr>
        <p:spPr bwMode="auto">
          <a:xfrm rot="2134304">
            <a:off x="3265488" y="817563"/>
            <a:ext cx="493712" cy="122237"/>
          </a:xfrm>
          <a:custGeom>
            <a:avLst/>
            <a:gdLst>
              <a:gd name="T0" fmla="*/ 2147483647 w 578"/>
              <a:gd name="T1" fmla="*/ 2147483647 h 95"/>
              <a:gd name="T2" fmla="*/ 2147483647 w 578"/>
              <a:gd name="T3" fmla="*/ 2147483647 h 95"/>
              <a:gd name="T4" fmla="*/ 2147483647 w 578"/>
              <a:gd name="T5" fmla="*/ 2147483647 h 95"/>
              <a:gd name="T6" fmla="*/ 0 w 578"/>
              <a:gd name="T7" fmla="*/ 2147483647 h 95"/>
              <a:gd name="T8" fmla="*/ 2147483647 w 578"/>
              <a:gd name="T9" fmla="*/ 2147483647 h 95"/>
              <a:gd name="T10" fmla="*/ 2147483647 w 578"/>
              <a:gd name="T11" fmla="*/ 2147483647 h 95"/>
              <a:gd name="T12" fmla="*/ 2147483647 w 578"/>
              <a:gd name="T13" fmla="*/ 2147483647 h 95"/>
              <a:gd name="T14" fmla="*/ 2147483647 w 578"/>
              <a:gd name="T15" fmla="*/ 2147483647 h 95"/>
              <a:gd name="T16" fmla="*/ 2147483647 w 578"/>
              <a:gd name="T17" fmla="*/ 0 h 95"/>
              <a:gd name="T18" fmla="*/ 2147483647 w 578"/>
              <a:gd name="T19" fmla="*/ 2147483647 h 95"/>
              <a:gd name="T20" fmla="*/ 2147483647 w 578"/>
              <a:gd name="T21" fmla="*/ 2147483647 h 95"/>
              <a:gd name="T22" fmla="*/ 2147483647 w 578"/>
              <a:gd name="T23" fmla="*/ 2147483647 h 95"/>
              <a:gd name="T24" fmla="*/ 2147483647 w 578"/>
              <a:gd name="T25" fmla="*/ 2147483647 h 9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8"/>
              <a:gd name="T40" fmla="*/ 0 h 95"/>
              <a:gd name="T41" fmla="*/ 578 w 578"/>
              <a:gd name="T42" fmla="*/ 95 h 9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8" h="95">
                <a:moveTo>
                  <a:pt x="328" y="50"/>
                </a:moveTo>
                <a:cubicBezTo>
                  <a:pt x="293" y="49"/>
                  <a:pt x="133" y="62"/>
                  <a:pt x="97" y="74"/>
                </a:cubicBezTo>
                <a:lnTo>
                  <a:pt x="116" y="93"/>
                </a:lnTo>
                <a:lnTo>
                  <a:pt x="0" y="95"/>
                </a:lnTo>
                <a:lnTo>
                  <a:pt x="55" y="30"/>
                </a:lnTo>
                <a:lnTo>
                  <a:pt x="79" y="57"/>
                </a:lnTo>
                <a:lnTo>
                  <a:pt x="188" y="27"/>
                </a:lnTo>
                <a:lnTo>
                  <a:pt x="304" y="9"/>
                </a:lnTo>
                <a:lnTo>
                  <a:pt x="442" y="0"/>
                </a:lnTo>
                <a:lnTo>
                  <a:pt x="578" y="6"/>
                </a:lnTo>
                <a:lnTo>
                  <a:pt x="497" y="63"/>
                </a:lnTo>
                <a:lnTo>
                  <a:pt x="433" y="53"/>
                </a:lnTo>
                <a:cubicBezTo>
                  <a:pt x="405" y="51"/>
                  <a:pt x="352" y="49"/>
                  <a:pt x="331" y="4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16399" name="Oval 20"/>
          <p:cNvSpPr>
            <a:spLocks noChangeArrowheads="1"/>
          </p:cNvSpPr>
          <p:nvPr/>
        </p:nvSpPr>
        <p:spPr bwMode="auto">
          <a:xfrm>
            <a:off x="2819400" y="533400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6400" name="Oval 21"/>
          <p:cNvSpPr>
            <a:spLocks noChangeArrowheads="1"/>
          </p:cNvSpPr>
          <p:nvPr/>
        </p:nvSpPr>
        <p:spPr bwMode="auto">
          <a:xfrm>
            <a:off x="3276600" y="1219200"/>
            <a:ext cx="71438" cy="71438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6401" name="Oval 22"/>
          <p:cNvSpPr>
            <a:spLocks noChangeArrowheads="1"/>
          </p:cNvSpPr>
          <p:nvPr/>
        </p:nvSpPr>
        <p:spPr bwMode="auto">
          <a:xfrm>
            <a:off x="2590800" y="1828800"/>
            <a:ext cx="71438" cy="71438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6402" name="Oval 23"/>
          <p:cNvSpPr>
            <a:spLocks noChangeArrowheads="1"/>
          </p:cNvSpPr>
          <p:nvPr/>
        </p:nvSpPr>
        <p:spPr bwMode="auto">
          <a:xfrm>
            <a:off x="3505200" y="2819400"/>
            <a:ext cx="71438" cy="71438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6403" name="Oval 24"/>
          <p:cNvSpPr>
            <a:spLocks noChangeArrowheads="1"/>
          </p:cNvSpPr>
          <p:nvPr/>
        </p:nvSpPr>
        <p:spPr bwMode="auto">
          <a:xfrm>
            <a:off x="2286000" y="990600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6404" name="Oval 25"/>
          <p:cNvSpPr>
            <a:spLocks noChangeArrowheads="1"/>
          </p:cNvSpPr>
          <p:nvPr/>
        </p:nvSpPr>
        <p:spPr bwMode="auto">
          <a:xfrm flipH="1">
            <a:off x="4724400" y="3810000"/>
            <a:ext cx="7143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6405" name="Oval 26"/>
          <p:cNvSpPr>
            <a:spLocks noChangeArrowheads="1"/>
          </p:cNvSpPr>
          <p:nvPr/>
        </p:nvSpPr>
        <p:spPr bwMode="auto">
          <a:xfrm>
            <a:off x="3505200" y="2590800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6406" name="Oval 27"/>
          <p:cNvSpPr>
            <a:spLocks noChangeArrowheads="1"/>
          </p:cNvSpPr>
          <p:nvPr/>
        </p:nvSpPr>
        <p:spPr bwMode="auto">
          <a:xfrm>
            <a:off x="4800600" y="4191000"/>
            <a:ext cx="71438" cy="71438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6407" name="Freeform 29"/>
          <p:cNvSpPr>
            <a:spLocks/>
          </p:cNvSpPr>
          <p:nvPr/>
        </p:nvSpPr>
        <p:spPr bwMode="auto">
          <a:xfrm flipH="1">
            <a:off x="4267200" y="1219200"/>
            <a:ext cx="215900" cy="1676400"/>
          </a:xfrm>
          <a:custGeom>
            <a:avLst/>
            <a:gdLst>
              <a:gd name="T0" fmla="*/ 0 w 624"/>
              <a:gd name="T1" fmla="*/ 0 h 342"/>
              <a:gd name="T2" fmla="*/ 2147483647 w 624"/>
              <a:gd name="T3" fmla="*/ 2147483647 h 342"/>
              <a:gd name="T4" fmla="*/ 2147483647 w 624"/>
              <a:gd name="T5" fmla="*/ 2147483647 h 342"/>
              <a:gd name="T6" fmla="*/ 2147483647 w 624"/>
              <a:gd name="T7" fmla="*/ 2147483647 h 342"/>
              <a:gd name="T8" fmla="*/ 2147483647 w 624"/>
              <a:gd name="T9" fmla="*/ 2147483647 h 342"/>
              <a:gd name="T10" fmla="*/ 2147483647 w 624"/>
              <a:gd name="T11" fmla="*/ 2147483647 h 342"/>
              <a:gd name="T12" fmla="*/ 2147483647 w 624"/>
              <a:gd name="T13" fmla="*/ 2147483647 h 342"/>
              <a:gd name="T14" fmla="*/ 2147483647 w 624"/>
              <a:gd name="T15" fmla="*/ 2147483647 h 342"/>
              <a:gd name="T16" fmla="*/ 2147483647 w 624"/>
              <a:gd name="T17" fmla="*/ 2147483647 h 342"/>
              <a:gd name="T18" fmla="*/ 2147483647 w 624"/>
              <a:gd name="T19" fmla="*/ 2147483647 h 342"/>
              <a:gd name="T20" fmla="*/ 2147483647 w 624"/>
              <a:gd name="T21" fmla="*/ 2147483647 h 342"/>
              <a:gd name="T22" fmla="*/ 2147483647 w 624"/>
              <a:gd name="T23" fmla="*/ 2147483647 h 34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24"/>
              <a:gd name="T37" fmla="*/ 0 h 342"/>
              <a:gd name="T38" fmla="*/ 624 w 624"/>
              <a:gd name="T39" fmla="*/ 342 h 34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24" h="342">
                <a:moveTo>
                  <a:pt x="0" y="0"/>
                </a:moveTo>
                <a:cubicBezTo>
                  <a:pt x="28" y="9"/>
                  <a:pt x="48" y="14"/>
                  <a:pt x="72" y="30"/>
                </a:cubicBezTo>
                <a:cubicBezTo>
                  <a:pt x="76" y="36"/>
                  <a:pt x="78" y="43"/>
                  <a:pt x="84" y="48"/>
                </a:cubicBezTo>
                <a:cubicBezTo>
                  <a:pt x="89" y="52"/>
                  <a:pt x="96" y="51"/>
                  <a:pt x="102" y="54"/>
                </a:cubicBezTo>
                <a:cubicBezTo>
                  <a:pt x="128" y="68"/>
                  <a:pt x="147" y="93"/>
                  <a:pt x="174" y="102"/>
                </a:cubicBezTo>
                <a:cubicBezTo>
                  <a:pt x="188" y="123"/>
                  <a:pt x="210" y="148"/>
                  <a:pt x="234" y="156"/>
                </a:cubicBezTo>
                <a:cubicBezTo>
                  <a:pt x="268" y="208"/>
                  <a:pt x="223" y="147"/>
                  <a:pt x="264" y="180"/>
                </a:cubicBezTo>
                <a:cubicBezTo>
                  <a:pt x="270" y="185"/>
                  <a:pt x="271" y="193"/>
                  <a:pt x="276" y="198"/>
                </a:cubicBezTo>
                <a:cubicBezTo>
                  <a:pt x="281" y="203"/>
                  <a:pt x="288" y="206"/>
                  <a:pt x="294" y="210"/>
                </a:cubicBezTo>
                <a:cubicBezTo>
                  <a:pt x="322" y="252"/>
                  <a:pt x="306" y="238"/>
                  <a:pt x="336" y="258"/>
                </a:cubicBezTo>
                <a:cubicBezTo>
                  <a:pt x="368" y="306"/>
                  <a:pt x="450" y="324"/>
                  <a:pt x="504" y="342"/>
                </a:cubicBezTo>
                <a:cubicBezTo>
                  <a:pt x="544" y="336"/>
                  <a:pt x="584" y="330"/>
                  <a:pt x="624" y="33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16408" name="Freeform 30"/>
          <p:cNvSpPr>
            <a:spLocks/>
          </p:cNvSpPr>
          <p:nvPr/>
        </p:nvSpPr>
        <p:spPr bwMode="auto">
          <a:xfrm flipH="1">
            <a:off x="3581400" y="1219200"/>
            <a:ext cx="838200" cy="76200"/>
          </a:xfrm>
          <a:custGeom>
            <a:avLst/>
            <a:gdLst>
              <a:gd name="T0" fmla="*/ 0 w 624"/>
              <a:gd name="T1" fmla="*/ 0 h 342"/>
              <a:gd name="T2" fmla="*/ 2147483647 w 624"/>
              <a:gd name="T3" fmla="*/ 2147483647 h 342"/>
              <a:gd name="T4" fmla="*/ 2147483647 w 624"/>
              <a:gd name="T5" fmla="*/ 2147483647 h 342"/>
              <a:gd name="T6" fmla="*/ 2147483647 w 624"/>
              <a:gd name="T7" fmla="*/ 2147483647 h 342"/>
              <a:gd name="T8" fmla="*/ 2147483647 w 624"/>
              <a:gd name="T9" fmla="*/ 2147483647 h 342"/>
              <a:gd name="T10" fmla="*/ 2147483647 w 624"/>
              <a:gd name="T11" fmla="*/ 2147483647 h 342"/>
              <a:gd name="T12" fmla="*/ 2147483647 w 624"/>
              <a:gd name="T13" fmla="*/ 2147483647 h 342"/>
              <a:gd name="T14" fmla="*/ 2147483647 w 624"/>
              <a:gd name="T15" fmla="*/ 2147483647 h 342"/>
              <a:gd name="T16" fmla="*/ 2147483647 w 624"/>
              <a:gd name="T17" fmla="*/ 2147483647 h 342"/>
              <a:gd name="T18" fmla="*/ 2147483647 w 624"/>
              <a:gd name="T19" fmla="*/ 2147483647 h 342"/>
              <a:gd name="T20" fmla="*/ 2147483647 w 624"/>
              <a:gd name="T21" fmla="*/ 2147483647 h 342"/>
              <a:gd name="T22" fmla="*/ 2147483647 w 624"/>
              <a:gd name="T23" fmla="*/ 2147483647 h 34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24"/>
              <a:gd name="T37" fmla="*/ 0 h 342"/>
              <a:gd name="T38" fmla="*/ 624 w 624"/>
              <a:gd name="T39" fmla="*/ 342 h 34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24" h="342">
                <a:moveTo>
                  <a:pt x="0" y="0"/>
                </a:moveTo>
                <a:cubicBezTo>
                  <a:pt x="28" y="9"/>
                  <a:pt x="48" y="14"/>
                  <a:pt x="72" y="30"/>
                </a:cubicBezTo>
                <a:cubicBezTo>
                  <a:pt x="76" y="36"/>
                  <a:pt x="78" y="43"/>
                  <a:pt x="84" y="48"/>
                </a:cubicBezTo>
                <a:cubicBezTo>
                  <a:pt x="89" y="52"/>
                  <a:pt x="96" y="51"/>
                  <a:pt x="102" y="54"/>
                </a:cubicBezTo>
                <a:cubicBezTo>
                  <a:pt x="128" y="68"/>
                  <a:pt x="147" y="93"/>
                  <a:pt x="174" y="102"/>
                </a:cubicBezTo>
                <a:cubicBezTo>
                  <a:pt x="188" y="123"/>
                  <a:pt x="210" y="148"/>
                  <a:pt x="234" y="156"/>
                </a:cubicBezTo>
                <a:cubicBezTo>
                  <a:pt x="268" y="208"/>
                  <a:pt x="223" y="147"/>
                  <a:pt x="264" y="180"/>
                </a:cubicBezTo>
                <a:cubicBezTo>
                  <a:pt x="270" y="185"/>
                  <a:pt x="271" y="193"/>
                  <a:pt x="276" y="198"/>
                </a:cubicBezTo>
                <a:cubicBezTo>
                  <a:pt x="281" y="203"/>
                  <a:pt x="288" y="206"/>
                  <a:pt x="294" y="210"/>
                </a:cubicBezTo>
                <a:cubicBezTo>
                  <a:pt x="322" y="252"/>
                  <a:pt x="306" y="238"/>
                  <a:pt x="336" y="258"/>
                </a:cubicBezTo>
                <a:cubicBezTo>
                  <a:pt x="368" y="306"/>
                  <a:pt x="450" y="324"/>
                  <a:pt x="504" y="342"/>
                </a:cubicBezTo>
                <a:cubicBezTo>
                  <a:pt x="544" y="336"/>
                  <a:pt x="584" y="330"/>
                  <a:pt x="624" y="33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16409" name="Freeform 31"/>
          <p:cNvSpPr>
            <a:spLocks/>
          </p:cNvSpPr>
          <p:nvPr/>
        </p:nvSpPr>
        <p:spPr bwMode="auto">
          <a:xfrm flipH="1">
            <a:off x="2971800" y="1219200"/>
            <a:ext cx="1447800" cy="739775"/>
          </a:xfrm>
          <a:custGeom>
            <a:avLst/>
            <a:gdLst>
              <a:gd name="T0" fmla="*/ 0 w 624"/>
              <a:gd name="T1" fmla="*/ 0 h 342"/>
              <a:gd name="T2" fmla="*/ 2147483647 w 624"/>
              <a:gd name="T3" fmla="*/ 2147483647 h 342"/>
              <a:gd name="T4" fmla="*/ 2147483647 w 624"/>
              <a:gd name="T5" fmla="*/ 2147483647 h 342"/>
              <a:gd name="T6" fmla="*/ 2147483647 w 624"/>
              <a:gd name="T7" fmla="*/ 2147483647 h 342"/>
              <a:gd name="T8" fmla="*/ 2147483647 w 624"/>
              <a:gd name="T9" fmla="*/ 2147483647 h 342"/>
              <a:gd name="T10" fmla="*/ 2147483647 w 624"/>
              <a:gd name="T11" fmla="*/ 2147483647 h 342"/>
              <a:gd name="T12" fmla="*/ 2147483647 w 624"/>
              <a:gd name="T13" fmla="*/ 2147483647 h 342"/>
              <a:gd name="T14" fmla="*/ 2147483647 w 624"/>
              <a:gd name="T15" fmla="*/ 2147483647 h 342"/>
              <a:gd name="T16" fmla="*/ 2147483647 w 624"/>
              <a:gd name="T17" fmla="*/ 2147483647 h 342"/>
              <a:gd name="T18" fmla="*/ 2147483647 w 624"/>
              <a:gd name="T19" fmla="*/ 2147483647 h 342"/>
              <a:gd name="T20" fmla="*/ 2147483647 w 624"/>
              <a:gd name="T21" fmla="*/ 2147483647 h 342"/>
              <a:gd name="T22" fmla="*/ 2147483647 w 624"/>
              <a:gd name="T23" fmla="*/ 2147483647 h 34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24"/>
              <a:gd name="T37" fmla="*/ 0 h 342"/>
              <a:gd name="T38" fmla="*/ 624 w 624"/>
              <a:gd name="T39" fmla="*/ 342 h 34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24" h="342">
                <a:moveTo>
                  <a:pt x="0" y="0"/>
                </a:moveTo>
                <a:cubicBezTo>
                  <a:pt x="28" y="9"/>
                  <a:pt x="48" y="14"/>
                  <a:pt x="72" y="30"/>
                </a:cubicBezTo>
                <a:cubicBezTo>
                  <a:pt x="76" y="36"/>
                  <a:pt x="78" y="43"/>
                  <a:pt x="84" y="48"/>
                </a:cubicBezTo>
                <a:cubicBezTo>
                  <a:pt x="89" y="52"/>
                  <a:pt x="96" y="51"/>
                  <a:pt x="102" y="54"/>
                </a:cubicBezTo>
                <a:cubicBezTo>
                  <a:pt x="128" y="68"/>
                  <a:pt x="147" y="93"/>
                  <a:pt x="174" y="102"/>
                </a:cubicBezTo>
                <a:cubicBezTo>
                  <a:pt x="188" y="123"/>
                  <a:pt x="210" y="148"/>
                  <a:pt x="234" y="156"/>
                </a:cubicBezTo>
                <a:cubicBezTo>
                  <a:pt x="268" y="208"/>
                  <a:pt x="223" y="147"/>
                  <a:pt x="264" y="180"/>
                </a:cubicBezTo>
                <a:cubicBezTo>
                  <a:pt x="270" y="185"/>
                  <a:pt x="271" y="193"/>
                  <a:pt x="276" y="198"/>
                </a:cubicBezTo>
                <a:cubicBezTo>
                  <a:pt x="281" y="203"/>
                  <a:pt x="288" y="206"/>
                  <a:pt x="294" y="210"/>
                </a:cubicBezTo>
                <a:cubicBezTo>
                  <a:pt x="322" y="252"/>
                  <a:pt x="306" y="238"/>
                  <a:pt x="336" y="258"/>
                </a:cubicBezTo>
                <a:cubicBezTo>
                  <a:pt x="368" y="306"/>
                  <a:pt x="450" y="324"/>
                  <a:pt x="504" y="342"/>
                </a:cubicBezTo>
                <a:cubicBezTo>
                  <a:pt x="544" y="336"/>
                  <a:pt x="584" y="330"/>
                  <a:pt x="624" y="33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16410" name="Freeform 32"/>
          <p:cNvSpPr>
            <a:spLocks/>
          </p:cNvSpPr>
          <p:nvPr/>
        </p:nvSpPr>
        <p:spPr bwMode="auto">
          <a:xfrm rot="-4064385">
            <a:off x="4764087" y="4381501"/>
            <a:ext cx="352425" cy="158750"/>
          </a:xfrm>
          <a:custGeom>
            <a:avLst/>
            <a:gdLst>
              <a:gd name="T0" fmla="*/ 2147483647 w 578"/>
              <a:gd name="T1" fmla="*/ 2147483647 h 95"/>
              <a:gd name="T2" fmla="*/ 2147483647 w 578"/>
              <a:gd name="T3" fmla="*/ 2147483647 h 95"/>
              <a:gd name="T4" fmla="*/ 2147483647 w 578"/>
              <a:gd name="T5" fmla="*/ 2147483647 h 95"/>
              <a:gd name="T6" fmla="*/ 0 w 578"/>
              <a:gd name="T7" fmla="*/ 2147483647 h 95"/>
              <a:gd name="T8" fmla="*/ 2147483647 w 578"/>
              <a:gd name="T9" fmla="*/ 2147483647 h 95"/>
              <a:gd name="T10" fmla="*/ 2147483647 w 578"/>
              <a:gd name="T11" fmla="*/ 2147483647 h 95"/>
              <a:gd name="T12" fmla="*/ 2147483647 w 578"/>
              <a:gd name="T13" fmla="*/ 2147483647 h 95"/>
              <a:gd name="T14" fmla="*/ 2147483647 w 578"/>
              <a:gd name="T15" fmla="*/ 2147483647 h 95"/>
              <a:gd name="T16" fmla="*/ 2147483647 w 578"/>
              <a:gd name="T17" fmla="*/ 0 h 95"/>
              <a:gd name="T18" fmla="*/ 2147483647 w 578"/>
              <a:gd name="T19" fmla="*/ 2147483647 h 95"/>
              <a:gd name="T20" fmla="*/ 2147483647 w 578"/>
              <a:gd name="T21" fmla="*/ 2147483647 h 95"/>
              <a:gd name="T22" fmla="*/ 2147483647 w 578"/>
              <a:gd name="T23" fmla="*/ 2147483647 h 95"/>
              <a:gd name="T24" fmla="*/ 2147483647 w 578"/>
              <a:gd name="T25" fmla="*/ 2147483647 h 9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8"/>
              <a:gd name="T40" fmla="*/ 0 h 95"/>
              <a:gd name="T41" fmla="*/ 578 w 578"/>
              <a:gd name="T42" fmla="*/ 95 h 9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8" h="95">
                <a:moveTo>
                  <a:pt x="328" y="50"/>
                </a:moveTo>
                <a:cubicBezTo>
                  <a:pt x="293" y="49"/>
                  <a:pt x="133" y="62"/>
                  <a:pt x="97" y="74"/>
                </a:cubicBezTo>
                <a:lnTo>
                  <a:pt x="116" y="93"/>
                </a:lnTo>
                <a:lnTo>
                  <a:pt x="0" y="95"/>
                </a:lnTo>
                <a:lnTo>
                  <a:pt x="55" y="30"/>
                </a:lnTo>
                <a:lnTo>
                  <a:pt x="79" y="57"/>
                </a:lnTo>
                <a:lnTo>
                  <a:pt x="188" y="27"/>
                </a:lnTo>
                <a:lnTo>
                  <a:pt x="304" y="9"/>
                </a:lnTo>
                <a:lnTo>
                  <a:pt x="442" y="0"/>
                </a:lnTo>
                <a:lnTo>
                  <a:pt x="578" y="6"/>
                </a:lnTo>
                <a:lnTo>
                  <a:pt x="497" y="63"/>
                </a:lnTo>
                <a:lnTo>
                  <a:pt x="433" y="53"/>
                </a:lnTo>
                <a:cubicBezTo>
                  <a:pt x="405" y="51"/>
                  <a:pt x="352" y="49"/>
                  <a:pt x="331" y="4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16411" name="Freeform 33"/>
          <p:cNvSpPr>
            <a:spLocks/>
          </p:cNvSpPr>
          <p:nvPr/>
        </p:nvSpPr>
        <p:spPr bwMode="auto">
          <a:xfrm rot="-4064385">
            <a:off x="5221287" y="4381501"/>
            <a:ext cx="352425" cy="158750"/>
          </a:xfrm>
          <a:custGeom>
            <a:avLst/>
            <a:gdLst>
              <a:gd name="T0" fmla="*/ 2147483647 w 578"/>
              <a:gd name="T1" fmla="*/ 2147483647 h 95"/>
              <a:gd name="T2" fmla="*/ 2147483647 w 578"/>
              <a:gd name="T3" fmla="*/ 2147483647 h 95"/>
              <a:gd name="T4" fmla="*/ 2147483647 w 578"/>
              <a:gd name="T5" fmla="*/ 2147483647 h 95"/>
              <a:gd name="T6" fmla="*/ 0 w 578"/>
              <a:gd name="T7" fmla="*/ 2147483647 h 95"/>
              <a:gd name="T8" fmla="*/ 2147483647 w 578"/>
              <a:gd name="T9" fmla="*/ 2147483647 h 95"/>
              <a:gd name="T10" fmla="*/ 2147483647 w 578"/>
              <a:gd name="T11" fmla="*/ 2147483647 h 95"/>
              <a:gd name="T12" fmla="*/ 2147483647 w 578"/>
              <a:gd name="T13" fmla="*/ 2147483647 h 95"/>
              <a:gd name="T14" fmla="*/ 2147483647 w 578"/>
              <a:gd name="T15" fmla="*/ 2147483647 h 95"/>
              <a:gd name="T16" fmla="*/ 2147483647 w 578"/>
              <a:gd name="T17" fmla="*/ 0 h 95"/>
              <a:gd name="T18" fmla="*/ 2147483647 w 578"/>
              <a:gd name="T19" fmla="*/ 2147483647 h 95"/>
              <a:gd name="T20" fmla="*/ 2147483647 w 578"/>
              <a:gd name="T21" fmla="*/ 2147483647 h 95"/>
              <a:gd name="T22" fmla="*/ 2147483647 w 578"/>
              <a:gd name="T23" fmla="*/ 2147483647 h 95"/>
              <a:gd name="T24" fmla="*/ 2147483647 w 578"/>
              <a:gd name="T25" fmla="*/ 2147483647 h 9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8"/>
              <a:gd name="T40" fmla="*/ 0 h 95"/>
              <a:gd name="T41" fmla="*/ 578 w 578"/>
              <a:gd name="T42" fmla="*/ 95 h 9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8" h="95">
                <a:moveTo>
                  <a:pt x="328" y="50"/>
                </a:moveTo>
                <a:cubicBezTo>
                  <a:pt x="293" y="49"/>
                  <a:pt x="133" y="62"/>
                  <a:pt x="97" y="74"/>
                </a:cubicBezTo>
                <a:lnTo>
                  <a:pt x="116" y="93"/>
                </a:lnTo>
                <a:lnTo>
                  <a:pt x="0" y="95"/>
                </a:lnTo>
                <a:lnTo>
                  <a:pt x="55" y="30"/>
                </a:lnTo>
                <a:lnTo>
                  <a:pt x="79" y="57"/>
                </a:lnTo>
                <a:lnTo>
                  <a:pt x="188" y="27"/>
                </a:lnTo>
                <a:lnTo>
                  <a:pt x="304" y="9"/>
                </a:lnTo>
                <a:lnTo>
                  <a:pt x="442" y="0"/>
                </a:lnTo>
                <a:lnTo>
                  <a:pt x="578" y="6"/>
                </a:lnTo>
                <a:lnTo>
                  <a:pt x="497" y="63"/>
                </a:lnTo>
                <a:lnTo>
                  <a:pt x="433" y="53"/>
                </a:lnTo>
                <a:cubicBezTo>
                  <a:pt x="405" y="51"/>
                  <a:pt x="352" y="49"/>
                  <a:pt x="331" y="4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16412" name="Freeform 34"/>
          <p:cNvSpPr>
            <a:spLocks/>
          </p:cNvSpPr>
          <p:nvPr/>
        </p:nvSpPr>
        <p:spPr bwMode="auto">
          <a:xfrm rot="20810020" flipH="1">
            <a:off x="4408488" y="1304925"/>
            <a:ext cx="403225" cy="2724150"/>
          </a:xfrm>
          <a:custGeom>
            <a:avLst/>
            <a:gdLst>
              <a:gd name="T0" fmla="*/ 0 w 624"/>
              <a:gd name="T1" fmla="*/ 0 h 342"/>
              <a:gd name="T2" fmla="*/ 2147483647 w 624"/>
              <a:gd name="T3" fmla="*/ 2147483647 h 342"/>
              <a:gd name="T4" fmla="*/ 2147483647 w 624"/>
              <a:gd name="T5" fmla="*/ 2147483647 h 342"/>
              <a:gd name="T6" fmla="*/ 2147483647 w 624"/>
              <a:gd name="T7" fmla="*/ 2147483647 h 342"/>
              <a:gd name="T8" fmla="*/ 2147483647 w 624"/>
              <a:gd name="T9" fmla="*/ 2147483647 h 342"/>
              <a:gd name="T10" fmla="*/ 2147483647 w 624"/>
              <a:gd name="T11" fmla="*/ 2147483647 h 342"/>
              <a:gd name="T12" fmla="*/ 2147483647 w 624"/>
              <a:gd name="T13" fmla="*/ 2147483647 h 342"/>
              <a:gd name="T14" fmla="*/ 2147483647 w 624"/>
              <a:gd name="T15" fmla="*/ 2147483647 h 342"/>
              <a:gd name="T16" fmla="*/ 2147483647 w 624"/>
              <a:gd name="T17" fmla="*/ 2147483647 h 342"/>
              <a:gd name="T18" fmla="*/ 2147483647 w 624"/>
              <a:gd name="T19" fmla="*/ 2147483647 h 342"/>
              <a:gd name="T20" fmla="*/ 2147483647 w 624"/>
              <a:gd name="T21" fmla="*/ 2147483647 h 342"/>
              <a:gd name="T22" fmla="*/ 2147483647 w 624"/>
              <a:gd name="T23" fmla="*/ 2147483647 h 34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24"/>
              <a:gd name="T37" fmla="*/ 0 h 342"/>
              <a:gd name="T38" fmla="*/ 624 w 624"/>
              <a:gd name="T39" fmla="*/ 342 h 34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24" h="342">
                <a:moveTo>
                  <a:pt x="0" y="0"/>
                </a:moveTo>
                <a:cubicBezTo>
                  <a:pt x="28" y="9"/>
                  <a:pt x="48" y="14"/>
                  <a:pt x="72" y="30"/>
                </a:cubicBezTo>
                <a:cubicBezTo>
                  <a:pt x="76" y="36"/>
                  <a:pt x="78" y="43"/>
                  <a:pt x="84" y="48"/>
                </a:cubicBezTo>
                <a:cubicBezTo>
                  <a:pt x="89" y="52"/>
                  <a:pt x="96" y="51"/>
                  <a:pt x="102" y="54"/>
                </a:cubicBezTo>
                <a:cubicBezTo>
                  <a:pt x="128" y="68"/>
                  <a:pt x="147" y="93"/>
                  <a:pt x="174" y="102"/>
                </a:cubicBezTo>
                <a:cubicBezTo>
                  <a:pt x="188" y="123"/>
                  <a:pt x="210" y="148"/>
                  <a:pt x="234" y="156"/>
                </a:cubicBezTo>
                <a:cubicBezTo>
                  <a:pt x="268" y="208"/>
                  <a:pt x="223" y="147"/>
                  <a:pt x="264" y="180"/>
                </a:cubicBezTo>
                <a:cubicBezTo>
                  <a:pt x="270" y="185"/>
                  <a:pt x="271" y="193"/>
                  <a:pt x="276" y="198"/>
                </a:cubicBezTo>
                <a:cubicBezTo>
                  <a:pt x="281" y="203"/>
                  <a:pt x="288" y="206"/>
                  <a:pt x="294" y="210"/>
                </a:cubicBezTo>
                <a:cubicBezTo>
                  <a:pt x="322" y="252"/>
                  <a:pt x="306" y="238"/>
                  <a:pt x="336" y="258"/>
                </a:cubicBezTo>
                <a:cubicBezTo>
                  <a:pt x="368" y="306"/>
                  <a:pt x="450" y="324"/>
                  <a:pt x="504" y="342"/>
                </a:cubicBezTo>
                <a:cubicBezTo>
                  <a:pt x="544" y="336"/>
                  <a:pt x="584" y="330"/>
                  <a:pt x="624" y="33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16413" name="Freeform 35"/>
          <p:cNvSpPr>
            <a:spLocks/>
          </p:cNvSpPr>
          <p:nvPr/>
        </p:nvSpPr>
        <p:spPr bwMode="auto">
          <a:xfrm rot="-3437585">
            <a:off x="5397501" y="3735387"/>
            <a:ext cx="614362" cy="125413"/>
          </a:xfrm>
          <a:custGeom>
            <a:avLst/>
            <a:gdLst>
              <a:gd name="T0" fmla="*/ 2147483647 w 578"/>
              <a:gd name="T1" fmla="*/ 2147483647 h 95"/>
              <a:gd name="T2" fmla="*/ 2147483647 w 578"/>
              <a:gd name="T3" fmla="*/ 2147483647 h 95"/>
              <a:gd name="T4" fmla="*/ 2147483647 w 578"/>
              <a:gd name="T5" fmla="*/ 2147483647 h 95"/>
              <a:gd name="T6" fmla="*/ 0 w 578"/>
              <a:gd name="T7" fmla="*/ 2147483647 h 95"/>
              <a:gd name="T8" fmla="*/ 2147483647 w 578"/>
              <a:gd name="T9" fmla="*/ 2147483647 h 95"/>
              <a:gd name="T10" fmla="*/ 2147483647 w 578"/>
              <a:gd name="T11" fmla="*/ 2147483647 h 95"/>
              <a:gd name="T12" fmla="*/ 2147483647 w 578"/>
              <a:gd name="T13" fmla="*/ 2147483647 h 95"/>
              <a:gd name="T14" fmla="*/ 2147483647 w 578"/>
              <a:gd name="T15" fmla="*/ 2147483647 h 95"/>
              <a:gd name="T16" fmla="*/ 2147483647 w 578"/>
              <a:gd name="T17" fmla="*/ 0 h 95"/>
              <a:gd name="T18" fmla="*/ 2147483647 w 578"/>
              <a:gd name="T19" fmla="*/ 2147483647 h 95"/>
              <a:gd name="T20" fmla="*/ 2147483647 w 578"/>
              <a:gd name="T21" fmla="*/ 2147483647 h 95"/>
              <a:gd name="T22" fmla="*/ 2147483647 w 578"/>
              <a:gd name="T23" fmla="*/ 2147483647 h 95"/>
              <a:gd name="T24" fmla="*/ 2147483647 w 578"/>
              <a:gd name="T25" fmla="*/ 2147483647 h 9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8"/>
              <a:gd name="T40" fmla="*/ 0 h 95"/>
              <a:gd name="T41" fmla="*/ 578 w 578"/>
              <a:gd name="T42" fmla="*/ 95 h 9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8" h="95">
                <a:moveTo>
                  <a:pt x="328" y="50"/>
                </a:moveTo>
                <a:cubicBezTo>
                  <a:pt x="293" y="49"/>
                  <a:pt x="133" y="62"/>
                  <a:pt x="97" y="74"/>
                </a:cubicBezTo>
                <a:lnTo>
                  <a:pt x="116" y="93"/>
                </a:lnTo>
                <a:lnTo>
                  <a:pt x="0" y="95"/>
                </a:lnTo>
                <a:lnTo>
                  <a:pt x="55" y="30"/>
                </a:lnTo>
                <a:lnTo>
                  <a:pt x="79" y="57"/>
                </a:lnTo>
                <a:lnTo>
                  <a:pt x="188" y="27"/>
                </a:lnTo>
                <a:lnTo>
                  <a:pt x="304" y="9"/>
                </a:lnTo>
                <a:lnTo>
                  <a:pt x="442" y="0"/>
                </a:lnTo>
                <a:lnTo>
                  <a:pt x="578" y="6"/>
                </a:lnTo>
                <a:lnTo>
                  <a:pt x="497" y="63"/>
                </a:lnTo>
                <a:lnTo>
                  <a:pt x="433" y="53"/>
                </a:lnTo>
                <a:cubicBezTo>
                  <a:pt x="405" y="51"/>
                  <a:pt x="352" y="49"/>
                  <a:pt x="331" y="48"/>
                </a:cubicBez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16414" name="Freeform 36"/>
          <p:cNvSpPr>
            <a:spLocks/>
          </p:cNvSpPr>
          <p:nvPr/>
        </p:nvSpPr>
        <p:spPr bwMode="auto">
          <a:xfrm rot="2176996">
            <a:off x="5465763" y="4760913"/>
            <a:ext cx="685800" cy="152400"/>
          </a:xfrm>
          <a:custGeom>
            <a:avLst/>
            <a:gdLst>
              <a:gd name="T0" fmla="*/ 2147483647 w 578"/>
              <a:gd name="T1" fmla="*/ 2147483647 h 95"/>
              <a:gd name="T2" fmla="*/ 2147483647 w 578"/>
              <a:gd name="T3" fmla="*/ 2147483647 h 95"/>
              <a:gd name="T4" fmla="*/ 2147483647 w 578"/>
              <a:gd name="T5" fmla="*/ 2147483647 h 95"/>
              <a:gd name="T6" fmla="*/ 0 w 578"/>
              <a:gd name="T7" fmla="*/ 2147483647 h 95"/>
              <a:gd name="T8" fmla="*/ 2147483647 w 578"/>
              <a:gd name="T9" fmla="*/ 2147483647 h 95"/>
              <a:gd name="T10" fmla="*/ 2147483647 w 578"/>
              <a:gd name="T11" fmla="*/ 2147483647 h 95"/>
              <a:gd name="T12" fmla="*/ 2147483647 w 578"/>
              <a:gd name="T13" fmla="*/ 2147483647 h 95"/>
              <a:gd name="T14" fmla="*/ 2147483647 w 578"/>
              <a:gd name="T15" fmla="*/ 2147483647 h 95"/>
              <a:gd name="T16" fmla="*/ 2147483647 w 578"/>
              <a:gd name="T17" fmla="*/ 0 h 95"/>
              <a:gd name="T18" fmla="*/ 2147483647 w 578"/>
              <a:gd name="T19" fmla="*/ 2147483647 h 95"/>
              <a:gd name="T20" fmla="*/ 2147483647 w 578"/>
              <a:gd name="T21" fmla="*/ 2147483647 h 95"/>
              <a:gd name="T22" fmla="*/ 2147483647 w 578"/>
              <a:gd name="T23" fmla="*/ 2147483647 h 95"/>
              <a:gd name="T24" fmla="*/ 2147483647 w 578"/>
              <a:gd name="T25" fmla="*/ 2147483647 h 9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8"/>
              <a:gd name="T40" fmla="*/ 0 h 95"/>
              <a:gd name="T41" fmla="*/ 578 w 578"/>
              <a:gd name="T42" fmla="*/ 95 h 9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8" h="95">
                <a:moveTo>
                  <a:pt x="328" y="50"/>
                </a:moveTo>
                <a:cubicBezTo>
                  <a:pt x="293" y="49"/>
                  <a:pt x="133" y="62"/>
                  <a:pt x="97" y="74"/>
                </a:cubicBezTo>
                <a:lnTo>
                  <a:pt x="116" y="93"/>
                </a:lnTo>
                <a:lnTo>
                  <a:pt x="0" y="95"/>
                </a:lnTo>
                <a:lnTo>
                  <a:pt x="55" y="30"/>
                </a:lnTo>
                <a:lnTo>
                  <a:pt x="79" y="57"/>
                </a:lnTo>
                <a:lnTo>
                  <a:pt x="188" y="27"/>
                </a:lnTo>
                <a:lnTo>
                  <a:pt x="304" y="9"/>
                </a:lnTo>
                <a:lnTo>
                  <a:pt x="442" y="0"/>
                </a:lnTo>
                <a:lnTo>
                  <a:pt x="578" y="6"/>
                </a:lnTo>
                <a:lnTo>
                  <a:pt x="497" y="63"/>
                </a:lnTo>
                <a:lnTo>
                  <a:pt x="433" y="53"/>
                </a:lnTo>
                <a:cubicBezTo>
                  <a:pt x="405" y="51"/>
                  <a:pt x="352" y="49"/>
                  <a:pt x="331" y="48"/>
                </a:cubicBez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139301" name="Freeform 37"/>
          <p:cNvSpPr>
            <a:spLocks/>
          </p:cNvSpPr>
          <p:nvPr/>
        </p:nvSpPr>
        <p:spPr bwMode="auto">
          <a:xfrm rot="-10592377">
            <a:off x="3814763" y="1836738"/>
            <a:ext cx="288925" cy="158750"/>
          </a:xfrm>
          <a:custGeom>
            <a:avLst/>
            <a:gdLst>
              <a:gd name="T0" fmla="*/ 2147483647 w 578"/>
              <a:gd name="T1" fmla="*/ 2147483647 h 95"/>
              <a:gd name="T2" fmla="*/ 2147483647 w 578"/>
              <a:gd name="T3" fmla="*/ 2147483647 h 95"/>
              <a:gd name="T4" fmla="*/ 2147483647 w 578"/>
              <a:gd name="T5" fmla="*/ 2147483647 h 95"/>
              <a:gd name="T6" fmla="*/ 0 w 578"/>
              <a:gd name="T7" fmla="*/ 2147483647 h 95"/>
              <a:gd name="T8" fmla="*/ 2147483647 w 578"/>
              <a:gd name="T9" fmla="*/ 2147483647 h 95"/>
              <a:gd name="T10" fmla="*/ 2147483647 w 578"/>
              <a:gd name="T11" fmla="*/ 2147483647 h 95"/>
              <a:gd name="T12" fmla="*/ 2147483647 w 578"/>
              <a:gd name="T13" fmla="*/ 2147483647 h 95"/>
              <a:gd name="T14" fmla="*/ 2147483647 w 578"/>
              <a:gd name="T15" fmla="*/ 2147483647 h 95"/>
              <a:gd name="T16" fmla="*/ 2147483647 w 578"/>
              <a:gd name="T17" fmla="*/ 0 h 95"/>
              <a:gd name="T18" fmla="*/ 2147483647 w 578"/>
              <a:gd name="T19" fmla="*/ 2147483647 h 95"/>
              <a:gd name="T20" fmla="*/ 2147483647 w 578"/>
              <a:gd name="T21" fmla="*/ 2147483647 h 95"/>
              <a:gd name="T22" fmla="*/ 2147483647 w 578"/>
              <a:gd name="T23" fmla="*/ 2147483647 h 95"/>
              <a:gd name="T24" fmla="*/ 2147483647 w 578"/>
              <a:gd name="T25" fmla="*/ 2147483647 h 9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8"/>
              <a:gd name="T40" fmla="*/ 0 h 95"/>
              <a:gd name="T41" fmla="*/ 578 w 578"/>
              <a:gd name="T42" fmla="*/ 95 h 9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8" h="95">
                <a:moveTo>
                  <a:pt x="328" y="50"/>
                </a:moveTo>
                <a:cubicBezTo>
                  <a:pt x="293" y="49"/>
                  <a:pt x="133" y="62"/>
                  <a:pt x="97" y="74"/>
                </a:cubicBezTo>
                <a:lnTo>
                  <a:pt x="116" y="93"/>
                </a:lnTo>
                <a:lnTo>
                  <a:pt x="0" y="95"/>
                </a:lnTo>
                <a:lnTo>
                  <a:pt x="55" y="30"/>
                </a:lnTo>
                <a:lnTo>
                  <a:pt x="79" y="57"/>
                </a:lnTo>
                <a:lnTo>
                  <a:pt x="188" y="27"/>
                </a:lnTo>
                <a:lnTo>
                  <a:pt x="304" y="9"/>
                </a:lnTo>
                <a:lnTo>
                  <a:pt x="442" y="0"/>
                </a:lnTo>
                <a:lnTo>
                  <a:pt x="578" y="6"/>
                </a:lnTo>
                <a:lnTo>
                  <a:pt x="497" y="63"/>
                </a:lnTo>
                <a:lnTo>
                  <a:pt x="433" y="53"/>
                </a:lnTo>
                <a:cubicBezTo>
                  <a:pt x="405" y="51"/>
                  <a:pt x="352" y="49"/>
                  <a:pt x="331" y="4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16416" name="Freeform 38"/>
          <p:cNvSpPr>
            <a:spLocks/>
          </p:cNvSpPr>
          <p:nvPr/>
        </p:nvSpPr>
        <p:spPr bwMode="auto">
          <a:xfrm rot="-3578026">
            <a:off x="4043363" y="1504950"/>
            <a:ext cx="206375" cy="130175"/>
          </a:xfrm>
          <a:custGeom>
            <a:avLst/>
            <a:gdLst>
              <a:gd name="T0" fmla="*/ 2147483647 w 578"/>
              <a:gd name="T1" fmla="*/ 2147483647 h 95"/>
              <a:gd name="T2" fmla="*/ 2147483647 w 578"/>
              <a:gd name="T3" fmla="*/ 2147483647 h 95"/>
              <a:gd name="T4" fmla="*/ 2147483647 w 578"/>
              <a:gd name="T5" fmla="*/ 2147483647 h 95"/>
              <a:gd name="T6" fmla="*/ 0 w 578"/>
              <a:gd name="T7" fmla="*/ 2147483647 h 95"/>
              <a:gd name="T8" fmla="*/ 2147483647 w 578"/>
              <a:gd name="T9" fmla="*/ 2147483647 h 95"/>
              <a:gd name="T10" fmla="*/ 2147483647 w 578"/>
              <a:gd name="T11" fmla="*/ 2147483647 h 95"/>
              <a:gd name="T12" fmla="*/ 2147483647 w 578"/>
              <a:gd name="T13" fmla="*/ 2147483647 h 95"/>
              <a:gd name="T14" fmla="*/ 2147483647 w 578"/>
              <a:gd name="T15" fmla="*/ 2147483647 h 95"/>
              <a:gd name="T16" fmla="*/ 2147483647 w 578"/>
              <a:gd name="T17" fmla="*/ 0 h 95"/>
              <a:gd name="T18" fmla="*/ 2147483647 w 578"/>
              <a:gd name="T19" fmla="*/ 2147483647 h 95"/>
              <a:gd name="T20" fmla="*/ 2147483647 w 578"/>
              <a:gd name="T21" fmla="*/ 2147483647 h 95"/>
              <a:gd name="T22" fmla="*/ 2147483647 w 578"/>
              <a:gd name="T23" fmla="*/ 2147483647 h 95"/>
              <a:gd name="T24" fmla="*/ 2147483647 w 578"/>
              <a:gd name="T25" fmla="*/ 2147483647 h 9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8"/>
              <a:gd name="T40" fmla="*/ 0 h 95"/>
              <a:gd name="T41" fmla="*/ 578 w 578"/>
              <a:gd name="T42" fmla="*/ 95 h 9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8" h="95">
                <a:moveTo>
                  <a:pt x="328" y="50"/>
                </a:moveTo>
                <a:cubicBezTo>
                  <a:pt x="293" y="49"/>
                  <a:pt x="133" y="62"/>
                  <a:pt x="97" y="74"/>
                </a:cubicBezTo>
                <a:lnTo>
                  <a:pt x="116" y="93"/>
                </a:lnTo>
                <a:lnTo>
                  <a:pt x="0" y="95"/>
                </a:lnTo>
                <a:lnTo>
                  <a:pt x="55" y="30"/>
                </a:lnTo>
                <a:lnTo>
                  <a:pt x="79" y="57"/>
                </a:lnTo>
                <a:lnTo>
                  <a:pt x="188" y="27"/>
                </a:lnTo>
                <a:lnTo>
                  <a:pt x="304" y="9"/>
                </a:lnTo>
                <a:lnTo>
                  <a:pt x="442" y="0"/>
                </a:lnTo>
                <a:lnTo>
                  <a:pt x="578" y="6"/>
                </a:lnTo>
                <a:lnTo>
                  <a:pt x="497" y="63"/>
                </a:lnTo>
                <a:lnTo>
                  <a:pt x="433" y="53"/>
                </a:lnTo>
                <a:cubicBezTo>
                  <a:pt x="405" y="51"/>
                  <a:pt x="352" y="49"/>
                  <a:pt x="331" y="48"/>
                </a:cubicBez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139303" name="Freeform 39"/>
          <p:cNvSpPr>
            <a:spLocks/>
          </p:cNvSpPr>
          <p:nvPr/>
        </p:nvSpPr>
        <p:spPr bwMode="auto">
          <a:xfrm rot="-9083372">
            <a:off x="3675063" y="1663700"/>
            <a:ext cx="304800" cy="152400"/>
          </a:xfrm>
          <a:custGeom>
            <a:avLst/>
            <a:gdLst>
              <a:gd name="T0" fmla="*/ 2147483647 w 578"/>
              <a:gd name="T1" fmla="*/ 2147483647 h 95"/>
              <a:gd name="T2" fmla="*/ 2147483647 w 578"/>
              <a:gd name="T3" fmla="*/ 2147483647 h 95"/>
              <a:gd name="T4" fmla="*/ 2147483647 w 578"/>
              <a:gd name="T5" fmla="*/ 2147483647 h 95"/>
              <a:gd name="T6" fmla="*/ 0 w 578"/>
              <a:gd name="T7" fmla="*/ 2147483647 h 95"/>
              <a:gd name="T8" fmla="*/ 2147483647 w 578"/>
              <a:gd name="T9" fmla="*/ 2147483647 h 95"/>
              <a:gd name="T10" fmla="*/ 2147483647 w 578"/>
              <a:gd name="T11" fmla="*/ 2147483647 h 95"/>
              <a:gd name="T12" fmla="*/ 2147483647 w 578"/>
              <a:gd name="T13" fmla="*/ 2147483647 h 95"/>
              <a:gd name="T14" fmla="*/ 2147483647 w 578"/>
              <a:gd name="T15" fmla="*/ 2147483647 h 95"/>
              <a:gd name="T16" fmla="*/ 2147483647 w 578"/>
              <a:gd name="T17" fmla="*/ 0 h 95"/>
              <a:gd name="T18" fmla="*/ 2147483647 w 578"/>
              <a:gd name="T19" fmla="*/ 2147483647 h 95"/>
              <a:gd name="T20" fmla="*/ 2147483647 w 578"/>
              <a:gd name="T21" fmla="*/ 2147483647 h 95"/>
              <a:gd name="T22" fmla="*/ 2147483647 w 578"/>
              <a:gd name="T23" fmla="*/ 2147483647 h 95"/>
              <a:gd name="T24" fmla="*/ 2147483647 w 578"/>
              <a:gd name="T25" fmla="*/ 2147483647 h 9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8"/>
              <a:gd name="T40" fmla="*/ 0 h 95"/>
              <a:gd name="T41" fmla="*/ 578 w 578"/>
              <a:gd name="T42" fmla="*/ 95 h 9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8" h="95">
                <a:moveTo>
                  <a:pt x="328" y="50"/>
                </a:moveTo>
                <a:cubicBezTo>
                  <a:pt x="293" y="49"/>
                  <a:pt x="133" y="62"/>
                  <a:pt x="97" y="74"/>
                </a:cubicBezTo>
                <a:lnTo>
                  <a:pt x="116" y="93"/>
                </a:lnTo>
                <a:lnTo>
                  <a:pt x="0" y="95"/>
                </a:lnTo>
                <a:lnTo>
                  <a:pt x="55" y="30"/>
                </a:lnTo>
                <a:lnTo>
                  <a:pt x="79" y="57"/>
                </a:lnTo>
                <a:lnTo>
                  <a:pt x="188" y="27"/>
                </a:lnTo>
                <a:lnTo>
                  <a:pt x="304" y="9"/>
                </a:lnTo>
                <a:lnTo>
                  <a:pt x="442" y="0"/>
                </a:lnTo>
                <a:lnTo>
                  <a:pt x="578" y="6"/>
                </a:lnTo>
                <a:lnTo>
                  <a:pt x="497" y="63"/>
                </a:lnTo>
                <a:lnTo>
                  <a:pt x="433" y="53"/>
                </a:lnTo>
                <a:cubicBezTo>
                  <a:pt x="405" y="51"/>
                  <a:pt x="352" y="49"/>
                  <a:pt x="331" y="4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139304" name="Freeform 40"/>
          <p:cNvSpPr>
            <a:spLocks/>
          </p:cNvSpPr>
          <p:nvPr/>
        </p:nvSpPr>
        <p:spPr bwMode="auto">
          <a:xfrm rot="-4064385">
            <a:off x="4611687" y="4914901"/>
            <a:ext cx="352425" cy="158750"/>
          </a:xfrm>
          <a:custGeom>
            <a:avLst/>
            <a:gdLst>
              <a:gd name="T0" fmla="*/ 2147483647 w 578"/>
              <a:gd name="T1" fmla="*/ 2147483647 h 95"/>
              <a:gd name="T2" fmla="*/ 2147483647 w 578"/>
              <a:gd name="T3" fmla="*/ 2147483647 h 95"/>
              <a:gd name="T4" fmla="*/ 2147483647 w 578"/>
              <a:gd name="T5" fmla="*/ 2147483647 h 95"/>
              <a:gd name="T6" fmla="*/ 0 w 578"/>
              <a:gd name="T7" fmla="*/ 2147483647 h 95"/>
              <a:gd name="T8" fmla="*/ 2147483647 w 578"/>
              <a:gd name="T9" fmla="*/ 2147483647 h 95"/>
              <a:gd name="T10" fmla="*/ 2147483647 w 578"/>
              <a:gd name="T11" fmla="*/ 2147483647 h 95"/>
              <a:gd name="T12" fmla="*/ 2147483647 w 578"/>
              <a:gd name="T13" fmla="*/ 2147483647 h 95"/>
              <a:gd name="T14" fmla="*/ 2147483647 w 578"/>
              <a:gd name="T15" fmla="*/ 2147483647 h 95"/>
              <a:gd name="T16" fmla="*/ 2147483647 w 578"/>
              <a:gd name="T17" fmla="*/ 0 h 95"/>
              <a:gd name="T18" fmla="*/ 2147483647 w 578"/>
              <a:gd name="T19" fmla="*/ 2147483647 h 95"/>
              <a:gd name="T20" fmla="*/ 2147483647 w 578"/>
              <a:gd name="T21" fmla="*/ 2147483647 h 95"/>
              <a:gd name="T22" fmla="*/ 2147483647 w 578"/>
              <a:gd name="T23" fmla="*/ 2147483647 h 95"/>
              <a:gd name="T24" fmla="*/ 2147483647 w 578"/>
              <a:gd name="T25" fmla="*/ 2147483647 h 9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8"/>
              <a:gd name="T40" fmla="*/ 0 h 95"/>
              <a:gd name="T41" fmla="*/ 578 w 578"/>
              <a:gd name="T42" fmla="*/ 95 h 9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8" h="95">
                <a:moveTo>
                  <a:pt x="328" y="50"/>
                </a:moveTo>
                <a:cubicBezTo>
                  <a:pt x="293" y="49"/>
                  <a:pt x="133" y="62"/>
                  <a:pt x="97" y="74"/>
                </a:cubicBezTo>
                <a:lnTo>
                  <a:pt x="116" y="93"/>
                </a:lnTo>
                <a:lnTo>
                  <a:pt x="0" y="95"/>
                </a:lnTo>
                <a:lnTo>
                  <a:pt x="55" y="30"/>
                </a:lnTo>
                <a:lnTo>
                  <a:pt x="79" y="57"/>
                </a:lnTo>
                <a:lnTo>
                  <a:pt x="188" y="27"/>
                </a:lnTo>
                <a:lnTo>
                  <a:pt x="304" y="9"/>
                </a:lnTo>
                <a:lnTo>
                  <a:pt x="442" y="0"/>
                </a:lnTo>
                <a:lnTo>
                  <a:pt x="578" y="6"/>
                </a:lnTo>
                <a:lnTo>
                  <a:pt x="497" y="63"/>
                </a:lnTo>
                <a:lnTo>
                  <a:pt x="433" y="53"/>
                </a:lnTo>
                <a:cubicBezTo>
                  <a:pt x="405" y="51"/>
                  <a:pt x="352" y="49"/>
                  <a:pt x="331" y="4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139305" name="Freeform 41"/>
          <p:cNvSpPr>
            <a:spLocks/>
          </p:cNvSpPr>
          <p:nvPr/>
        </p:nvSpPr>
        <p:spPr bwMode="auto">
          <a:xfrm rot="-4064385">
            <a:off x="3925887" y="5219701"/>
            <a:ext cx="352425" cy="158750"/>
          </a:xfrm>
          <a:custGeom>
            <a:avLst/>
            <a:gdLst>
              <a:gd name="T0" fmla="*/ 2147483647 w 578"/>
              <a:gd name="T1" fmla="*/ 2147483647 h 95"/>
              <a:gd name="T2" fmla="*/ 2147483647 w 578"/>
              <a:gd name="T3" fmla="*/ 2147483647 h 95"/>
              <a:gd name="T4" fmla="*/ 2147483647 w 578"/>
              <a:gd name="T5" fmla="*/ 2147483647 h 95"/>
              <a:gd name="T6" fmla="*/ 0 w 578"/>
              <a:gd name="T7" fmla="*/ 2147483647 h 95"/>
              <a:gd name="T8" fmla="*/ 2147483647 w 578"/>
              <a:gd name="T9" fmla="*/ 2147483647 h 95"/>
              <a:gd name="T10" fmla="*/ 2147483647 w 578"/>
              <a:gd name="T11" fmla="*/ 2147483647 h 95"/>
              <a:gd name="T12" fmla="*/ 2147483647 w 578"/>
              <a:gd name="T13" fmla="*/ 2147483647 h 95"/>
              <a:gd name="T14" fmla="*/ 2147483647 w 578"/>
              <a:gd name="T15" fmla="*/ 2147483647 h 95"/>
              <a:gd name="T16" fmla="*/ 2147483647 w 578"/>
              <a:gd name="T17" fmla="*/ 0 h 95"/>
              <a:gd name="T18" fmla="*/ 2147483647 w 578"/>
              <a:gd name="T19" fmla="*/ 2147483647 h 95"/>
              <a:gd name="T20" fmla="*/ 2147483647 w 578"/>
              <a:gd name="T21" fmla="*/ 2147483647 h 95"/>
              <a:gd name="T22" fmla="*/ 2147483647 w 578"/>
              <a:gd name="T23" fmla="*/ 2147483647 h 95"/>
              <a:gd name="T24" fmla="*/ 2147483647 w 578"/>
              <a:gd name="T25" fmla="*/ 2147483647 h 9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8"/>
              <a:gd name="T40" fmla="*/ 0 h 95"/>
              <a:gd name="T41" fmla="*/ 578 w 578"/>
              <a:gd name="T42" fmla="*/ 95 h 9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8" h="95">
                <a:moveTo>
                  <a:pt x="328" y="50"/>
                </a:moveTo>
                <a:cubicBezTo>
                  <a:pt x="293" y="49"/>
                  <a:pt x="133" y="62"/>
                  <a:pt x="97" y="74"/>
                </a:cubicBezTo>
                <a:lnTo>
                  <a:pt x="116" y="93"/>
                </a:lnTo>
                <a:lnTo>
                  <a:pt x="0" y="95"/>
                </a:lnTo>
                <a:lnTo>
                  <a:pt x="55" y="30"/>
                </a:lnTo>
                <a:lnTo>
                  <a:pt x="79" y="57"/>
                </a:lnTo>
                <a:lnTo>
                  <a:pt x="188" y="27"/>
                </a:lnTo>
                <a:lnTo>
                  <a:pt x="304" y="9"/>
                </a:lnTo>
                <a:lnTo>
                  <a:pt x="442" y="0"/>
                </a:lnTo>
                <a:lnTo>
                  <a:pt x="578" y="6"/>
                </a:lnTo>
                <a:lnTo>
                  <a:pt x="497" y="63"/>
                </a:lnTo>
                <a:lnTo>
                  <a:pt x="433" y="53"/>
                </a:lnTo>
                <a:cubicBezTo>
                  <a:pt x="405" y="51"/>
                  <a:pt x="352" y="49"/>
                  <a:pt x="331" y="4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139306" name="Freeform 42"/>
          <p:cNvSpPr>
            <a:spLocks/>
          </p:cNvSpPr>
          <p:nvPr/>
        </p:nvSpPr>
        <p:spPr bwMode="auto">
          <a:xfrm rot="-9083372">
            <a:off x="3598863" y="5626100"/>
            <a:ext cx="304800" cy="152400"/>
          </a:xfrm>
          <a:custGeom>
            <a:avLst/>
            <a:gdLst>
              <a:gd name="T0" fmla="*/ 2147483647 w 578"/>
              <a:gd name="T1" fmla="*/ 2147483647 h 95"/>
              <a:gd name="T2" fmla="*/ 2147483647 w 578"/>
              <a:gd name="T3" fmla="*/ 2147483647 h 95"/>
              <a:gd name="T4" fmla="*/ 2147483647 w 578"/>
              <a:gd name="T5" fmla="*/ 2147483647 h 95"/>
              <a:gd name="T6" fmla="*/ 0 w 578"/>
              <a:gd name="T7" fmla="*/ 2147483647 h 95"/>
              <a:gd name="T8" fmla="*/ 2147483647 w 578"/>
              <a:gd name="T9" fmla="*/ 2147483647 h 95"/>
              <a:gd name="T10" fmla="*/ 2147483647 w 578"/>
              <a:gd name="T11" fmla="*/ 2147483647 h 95"/>
              <a:gd name="T12" fmla="*/ 2147483647 w 578"/>
              <a:gd name="T13" fmla="*/ 2147483647 h 95"/>
              <a:gd name="T14" fmla="*/ 2147483647 w 578"/>
              <a:gd name="T15" fmla="*/ 2147483647 h 95"/>
              <a:gd name="T16" fmla="*/ 2147483647 w 578"/>
              <a:gd name="T17" fmla="*/ 0 h 95"/>
              <a:gd name="T18" fmla="*/ 2147483647 w 578"/>
              <a:gd name="T19" fmla="*/ 2147483647 h 95"/>
              <a:gd name="T20" fmla="*/ 2147483647 w 578"/>
              <a:gd name="T21" fmla="*/ 2147483647 h 95"/>
              <a:gd name="T22" fmla="*/ 2147483647 w 578"/>
              <a:gd name="T23" fmla="*/ 2147483647 h 95"/>
              <a:gd name="T24" fmla="*/ 2147483647 w 578"/>
              <a:gd name="T25" fmla="*/ 2147483647 h 9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8"/>
              <a:gd name="T40" fmla="*/ 0 h 95"/>
              <a:gd name="T41" fmla="*/ 578 w 578"/>
              <a:gd name="T42" fmla="*/ 95 h 9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8" h="95">
                <a:moveTo>
                  <a:pt x="328" y="50"/>
                </a:moveTo>
                <a:cubicBezTo>
                  <a:pt x="293" y="49"/>
                  <a:pt x="133" y="62"/>
                  <a:pt x="97" y="74"/>
                </a:cubicBezTo>
                <a:lnTo>
                  <a:pt x="116" y="93"/>
                </a:lnTo>
                <a:lnTo>
                  <a:pt x="0" y="95"/>
                </a:lnTo>
                <a:lnTo>
                  <a:pt x="55" y="30"/>
                </a:lnTo>
                <a:lnTo>
                  <a:pt x="79" y="57"/>
                </a:lnTo>
                <a:lnTo>
                  <a:pt x="188" y="27"/>
                </a:lnTo>
                <a:lnTo>
                  <a:pt x="304" y="9"/>
                </a:lnTo>
                <a:lnTo>
                  <a:pt x="442" y="0"/>
                </a:lnTo>
                <a:lnTo>
                  <a:pt x="578" y="6"/>
                </a:lnTo>
                <a:lnTo>
                  <a:pt x="497" y="63"/>
                </a:lnTo>
                <a:lnTo>
                  <a:pt x="433" y="53"/>
                </a:lnTo>
                <a:cubicBezTo>
                  <a:pt x="405" y="51"/>
                  <a:pt x="352" y="49"/>
                  <a:pt x="331" y="4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139307" name="Freeform 43"/>
          <p:cNvSpPr>
            <a:spLocks/>
          </p:cNvSpPr>
          <p:nvPr/>
        </p:nvSpPr>
        <p:spPr bwMode="auto">
          <a:xfrm rot="-9083372">
            <a:off x="4513263" y="5245100"/>
            <a:ext cx="304800" cy="152400"/>
          </a:xfrm>
          <a:custGeom>
            <a:avLst/>
            <a:gdLst>
              <a:gd name="T0" fmla="*/ 2147483647 w 578"/>
              <a:gd name="T1" fmla="*/ 2147483647 h 95"/>
              <a:gd name="T2" fmla="*/ 2147483647 w 578"/>
              <a:gd name="T3" fmla="*/ 2147483647 h 95"/>
              <a:gd name="T4" fmla="*/ 2147483647 w 578"/>
              <a:gd name="T5" fmla="*/ 2147483647 h 95"/>
              <a:gd name="T6" fmla="*/ 0 w 578"/>
              <a:gd name="T7" fmla="*/ 2147483647 h 95"/>
              <a:gd name="T8" fmla="*/ 2147483647 w 578"/>
              <a:gd name="T9" fmla="*/ 2147483647 h 95"/>
              <a:gd name="T10" fmla="*/ 2147483647 w 578"/>
              <a:gd name="T11" fmla="*/ 2147483647 h 95"/>
              <a:gd name="T12" fmla="*/ 2147483647 w 578"/>
              <a:gd name="T13" fmla="*/ 2147483647 h 95"/>
              <a:gd name="T14" fmla="*/ 2147483647 w 578"/>
              <a:gd name="T15" fmla="*/ 2147483647 h 95"/>
              <a:gd name="T16" fmla="*/ 2147483647 w 578"/>
              <a:gd name="T17" fmla="*/ 0 h 95"/>
              <a:gd name="T18" fmla="*/ 2147483647 w 578"/>
              <a:gd name="T19" fmla="*/ 2147483647 h 95"/>
              <a:gd name="T20" fmla="*/ 2147483647 w 578"/>
              <a:gd name="T21" fmla="*/ 2147483647 h 95"/>
              <a:gd name="T22" fmla="*/ 2147483647 w 578"/>
              <a:gd name="T23" fmla="*/ 2147483647 h 95"/>
              <a:gd name="T24" fmla="*/ 2147483647 w 578"/>
              <a:gd name="T25" fmla="*/ 2147483647 h 9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8"/>
              <a:gd name="T40" fmla="*/ 0 h 95"/>
              <a:gd name="T41" fmla="*/ 578 w 578"/>
              <a:gd name="T42" fmla="*/ 95 h 9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8" h="95">
                <a:moveTo>
                  <a:pt x="328" y="50"/>
                </a:moveTo>
                <a:cubicBezTo>
                  <a:pt x="293" y="49"/>
                  <a:pt x="133" y="62"/>
                  <a:pt x="97" y="74"/>
                </a:cubicBezTo>
                <a:lnTo>
                  <a:pt x="116" y="93"/>
                </a:lnTo>
                <a:lnTo>
                  <a:pt x="0" y="95"/>
                </a:lnTo>
                <a:lnTo>
                  <a:pt x="55" y="30"/>
                </a:lnTo>
                <a:lnTo>
                  <a:pt x="79" y="57"/>
                </a:lnTo>
                <a:lnTo>
                  <a:pt x="188" y="27"/>
                </a:lnTo>
                <a:lnTo>
                  <a:pt x="304" y="9"/>
                </a:lnTo>
                <a:lnTo>
                  <a:pt x="442" y="0"/>
                </a:lnTo>
                <a:lnTo>
                  <a:pt x="578" y="6"/>
                </a:lnTo>
                <a:lnTo>
                  <a:pt x="497" y="63"/>
                </a:lnTo>
                <a:lnTo>
                  <a:pt x="433" y="53"/>
                </a:lnTo>
                <a:cubicBezTo>
                  <a:pt x="405" y="51"/>
                  <a:pt x="352" y="49"/>
                  <a:pt x="331" y="4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16422" name="Text Box 44"/>
          <p:cNvSpPr txBox="1">
            <a:spLocks noChangeArrowheads="1"/>
          </p:cNvSpPr>
          <p:nvPr/>
        </p:nvSpPr>
        <p:spPr bwMode="auto">
          <a:xfrm>
            <a:off x="2895600" y="304800"/>
            <a:ext cx="649288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0000FF"/>
                </a:solidFill>
              </a:rPr>
              <a:t>12/1953</a:t>
            </a:r>
          </a:p>
        </p:txBody>
      </p:sp>
      <p:sp>
        <p:nvSpPr>
          <p:cNvPr id="16423" name="Text Box 45"/>
          <p:cNvSpPr txBox="1">
            <a:spLocks noChangeArrowheads="1"/>
          </p:cNvSpPr>
          <p:nvPr/>
        </p:nvSpPr>
        <p:spPr bwMode="auto">
          <a:xfrm>
            <a:off x="2819400" y="2438400"/>
            <a:ext cx="64770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0000FF"/>
                </a:solidFill>
              </a:rPr>
              <a:t>12/1953</a:t>
            </a:r>
          </a:p>
        </p:txBody>
      </p:sp>
      <p:sp>
        <p:nvSpPr>
          <p:cNvPr id="16424" name="Text Box 46"/>
          <p:cNvSpPr txBox="1">
            <a:spLocks noChangeArrowheads="1"/>
          </p:cNvSpPr>
          <p:nvPr/>
        </p:nvSpPr>
        <p:spPr bwMode="auto">
          <a:xfrm>
            <a:off x="1828800" y="990600"/>
            <a:ext cx="576263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0000FF"/>
                </a:solidFill>
              </a:rPr>
              <a:t>1/1954</a:t>
            </a:r>
          </a:p>
        </p:txBody>
      </p:sp>
      <p:sp>
        <p:nvSpPr>
          <p:cNvPr id="16425" name="Text Box 47"/>
          <p:cNvSpPr txBox="1">
            <a:spLocks noChangeArrowheads="1"/>
          </p:cNvSpPr>
          <p:nvPr/>
        </p:nvSpPr>
        <p:spPr bwMode="auto">
          <a:xfrm>
            <a:off x="4953000" y="3429000"/>
            <a:ext cx="68580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0000FF"/>
                </a:solidFill>
              </a:rPr>
              <a:t>2/1954</a:t>
            </a:r>
          </a:p>
        </p:txBody>
      </p:sp>
      <p:sp>
        <p:nvSpPr>
          <p:cNvPr id="16426" name="Rectangle 48"/>
          <p:cNvSpPr>
            <a:spLocks noChangeArrowheads="1"/>
          </p:cNvSpPr>
          <p:nvPr/>
        </p:nvSpPr>
        <p:spPr bwMode="auto">
          <a:xfrm>
            <a:off x="4876800" y="3733800"/>
            <a:ext cx="615950" cy="24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Kon-tum</a:t>
            </a:r>
            <a:endParaRPr lang="vi-VN" altLang="en-US" sz="1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27" name="Rectangle 49"/>
          <p:cNvSpPr>
            <a:spLocks noChangeArrowheads="1"/>
          </p:cNvSpPr>
          <p:nvPr/>
        </p:nvSpPr>
        <p:spPr bwMode="auto">
          <a:xfrm>
            <a:off x="4876800" y="4038600"/>
            <a:ext cx="685800" cy="180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rgbClr val="FF00FF"/>
                </a:solidFill>
              </a:rPr>
              <a:t>Plây-cu</a:t>
            </a:r>
            <a:endParaRPr lang="vi-VN" altLang="en-US" sz="1200" b="1">
              <a:solidFill>
                <a:srgbClr val="FF00FF"/>
              </a:solidFill>
            </a:endParaRPr>
          </a:p>
        </p:txBody>
      </p:sp>
      <p:sp>
        <p:nvSpPr>
          <p:cNvPr id="16428" name="Rectangle 50"/>
          <p:cNvSpPr>
            <a:spLocks noChangeArrowheads="1"/>
          </p:cNvSpPr>
          <p:nvPr/>
        </p:nvSpPr>
        <p:spPr bwMode="auto">
          <a:xfrm>
            <a:off x="2895600" y="533400"/>
            <a:ext cx="655638" cy="212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Lai châu</a:t>
            </a:r>
            <a:endParaRPr lang="vi-VN" altLang="en-US" sz="1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29" name="Rectangle 51"/>
          <p:cNvSpPr>
            <a:spLocks noChangeArrowheads="1"/>
          </p:cNvSpPr>
          <p:nvPr/>
        </p:nvSpPr>
        <p:spPr bwMode="auto">
          <a:xfrm>
            <a:off x="2133600" y="762000"/>
            <a:ext cx="909638" cy="225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Phong-xa-lì</a:t>
            </a:r>
            <a:endParaRPr lang="vi-VN" altLang="en-US" sz="1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30" name="Rectangle 52"/>
          <p:cNvSpPr>
            <a:spLocks noChangeArrowheads="1"/>
          </p:cNvSpPr>
          <p:nvPr/>
        </p:nvSpPr>
        <p:spPr bwMode="auto">
          <a:xfrm>
            <a:off x="3048000" y="990600"/>
            <a:ext cx="942975" cy="238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Điện Biên Phủ</a:t>
            </a:r>
            <a:endParaRPr lang="vi-VN" altLang="en-US" sz="1200" b="1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31" name="Rectangle 53"/>
          <p:cNvSpPr>
            <a:spLocks noChangeArrowheads="1"/>
          </p:cNvSpPr>
          <p:nvPr/>
        </p:nvSpPr>
        <p:spPr bwMode="auto">
          <a:xfrm>
            <a:off x="2133600" y="1524000"/>
            <a:ext cx="1223963" cy="268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Luông-pha-bang</a:t>
            </a:r>
            <a:endParaRPr lang="vi-VN" altLang="en-US" sz="1200" b="1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32" name="Rectangle 54"/>
          <p:cNvSpPr>
            <a:spLocks noChangeArrowheads="1"/>
          </p:cNvSpPr>
          <p:nvPr/>
        </p:nvSpPr>
        <p:spPr bwMode="auto">
          <a:xfrm>
            <a:off x="3581400" y="2438400"/>
            <a:ext cx="647700" cy="25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Thà-khẹt</a:t>
            </a:r>
            <a:endParaRPr lang="vi-VN" altLang="en-US" sz="1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33" name="Rectangle 55"/>
          <p:cNvSpPr>
            <a:spLocks noChangeArrowheads="1"/>
          </p:cNvSpPr>
          <p:nvPr/>
        </p:nvSpPr>
        <p:spPr bwMode="auto">
          <a:xfrm>
            <a:off x="3581400" y="2743200"/>
            <a:ext cx="685800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Xê-nô</a:t>
            </a:r>
            <a:endParaRPr lang="vi-VN" altLang="en-US" sz="1200" b="1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320" name="AutoShape 56"/>
          <p:cNvSpPr>
            <a:spLocks noChangeArrowheads="1"/>
          </p:cNvSpPr>
          <p:nvPr/>
        </p:nvSpPr>
        <p:spPr bwMode="auto">
          <a:xfrm>
            <a:off x="3962400" y="1295400"/>
            <a:ext cx="152400" cy="1524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9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9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9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39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3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301" grpId="0" animBg="1"/>
      <p:bldP spid="139303" grpId="0" animBg="1"/>
      <p:bldP spid="139304" grpId="0" animBg="1"/>
      <p:bldP spid="139305" grpId="0" animBg="1"/>
      <p:bldP spid="139306" grpId="0" animBg="1"/>
      <p:bldP spid="13930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vi-VN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Hoạt động nhóm (2 phút)</a:t>
            </a:r>
            <a:endParaRPr lang="vi-VN" dirty="0"/>
          </a:p>
        </p:txBody>
      </p:sp>
      <p:sp>
        <p:nvSpPr>
          <p:cNvPr id="18" name="Cloud Callout 17"/>
          <p:cNvSpPr/>
          <p:nvPr/>
        </p:nvSpPr>
        <p:spPr>
          <a:xfrm>
            <a:off x="1600200" y="1676400"/>
            <a:ext cx="5257800" cy="3352800"/>
          </a:xfrm>
          <a:prstGeom prst="cloudCallout">
            <a:avLst>
              <a:gd name="adj1" fmla="val -48994"/>
              <a:gd name="adj2" fmla="val 762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Tại sao nói cuộc          tiến công chiến lược Đông –Xuân 1953 – 1954 đã làm kế hoạch Na-va bước đầu bị phá sản?</a:t>
            </a:r>
          </a:p>
          <a:p>
            <a:pPr algn="ctr">
              <a:defRPr/>
            </a:pP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0" y="5410200"/>
            <a:ext cx="4860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</a:t>
            </a:r>
            <a:endParaRPr lang="en-US" sz="28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8" name="AutoShape 3"/>
          <p:cNvSpPr>
            <a:spLocks noChangeArrowheads="1"/>
          </p:cNvSpPr>
          <p:nvPr/>
        </p:nvSpPr>
        <p:spPr bwMode="auto">
          <a:xfrm>
            <a:off x="228600" y="1219200"/>
            <a:ext cx="8534400" cy="1752600"/>
          </a:xfrm>
          <a:prstGeom prst="cloudCallout">
            <a:avLst>
              <a:gd name="adj1" fmla="val -21978"/>
              <a:gd name="adj2" fmla="val 83631"/>
            </a:avLst>
          </a:prstGeom>
          <a:solidFill>
            <a:schemeClr val="accent1">
              <a:lumMod val="90000"/>
            </a:schemeClr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ÂM MƯU CỦA PHÁP-MĨ TRONG VIỆC VẠCH RA KẾ HOẠCH NA-VA LÀ GÌ?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57200" y="35052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vi-VN" sz="2400">
              <a:latin typeface=".VnTime" pitchFamily="34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533400" y="685800"/>
            <a:ext cx="4572000" cy="519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CC0099"/>
                </a:solidFill>
                <a:latin typeface="Times New Roman" pitchFamily="18" charset="0"/>
              </a:rPr>
              <a:t>Bài tập 1: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Chọn ý đúng nhất</a:t>
            </a:r>
          </a:p>
        </p:txBody>
      </p:sp>
      <p:sp>
        <p:nvSpPr>
          <p:cNvPr id="157703" name="Rectangle 7"/>
          <p:cNvSpPr>
            <a:spLocks noChangeArrowheads="1"/>
          </p:cNvSpPr>
          <p:nvPr/>
        </p:nvSpPr>
        <p:spPr bwMode="auto">
          <a:xfrm>
            <a:off x="0" y="4876800"/>
            <a:ext cx="8610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C.  Lấy lại thế chủ động trên chiến trường chính Bắc Bộ .</a:t>
            </a:r>
          </a:p>
        </p:txBody>
      </p:sp>
      <p:sp>
        <p:nvSpPr>
          <p:cNvPr id="157704" name="Rectangle 8"/>
          <p:cNvSpPr>
            <a:spLocks noChangeArrowheads="1"/>
          </p:cNvSpPr>
          <p:nvPr/>
        </p:nvSpPr>
        <p:spPr bwMode="auto">
          <a:xfrm>
            <a:off x="0" y="5334000"/>
            <a:ext cx="914400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D. Xoay chuyển cục diện chiến tranh Đông Dương trong 18 tháng hi vọng  kết thúc chiến tranh trong danh dự.</a:t>
            </a:r>
          </a:p>
        </p:txBody>
      </p:sp>
      <p:sp>
        <p:nvSpPr>
          <p:cNvPr id="157705" name="Rectangle 9"/>
          <p:cNvSpPr>
            <a:spLocks noChangeArrowheads="1"/>
          </p:cNvSpPr>
          <p:nvPr/>
        </p:nvSpPr>
        <p:spPr bwMode="auto">
          <a:xfrm>
            <a:off x="0" y="4100513"/>
            <a:ext cx="8915400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47700" indent="-342900" eaLnBrk="0" hangingPunct="0"/>
            <a:r>
              <a:rPr lang="en-US" sz="2400" b="1">
                <a:latin typeface="Times New Roman" pitchFamily="18" charset="0"/>
                <a:cs typeface="Times New Roman" pitchFamily="18" charset="0"/>
              </a:rPr>
              <a:t>B. Giành thắng lợi quân sự kết thúc chiến tranh trong vòng</a:t>
            </a:r>
          </a:p>
          <a:p>
            <a:pPr marL="647700" indent="-342900" eaLnBrk="0" hangingPunct="0"/>
            <a:r>
              <a:rPr lang="en-US" sz="2400" b="1">
                <a:latin typeface="Times New Roman" pitchFamily="18" charset="0"/>
                <a:cs typeface="Times New Roman" pitchFamily="18" charset="0"/>
              </a:rPr>
              <a:t> 18 tháng.</a:t>
            </a:r>
          </a:p>
        </p:txBody>
      </p:sp>
      <p:sp>
        <p:nvSpPr>
          <p:cNvPr id="157706" name="Rectangle 10"/>
          <p:cNvSpPr>
            <a:spLocks noChangeArrowheads="1"/>
          </p:cNvSpPr>
          <p:nvPr/>
        </p:nvSpPr>
        <p:spPr bwMode="auto">
          <a:xfrm>
            <a:off x="0" y="3733800"/>
            <a:ext cx="856297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A. Giành thắng lợi quân sự kết thúc chiến tranh theo ý muốn.</a:t>
            </a:r>
          </a:p>
        </p:txBody>
      </p:sp>
      <p:sp>
        <p:nvSpPr>
          <p:cNvPr id="19466" name="Text Box 11"/>
          <p:cNvSpPr txBox="1">
            <a:spLocks noChangeArrowheads="1"/>
          </p:cNvSpPr>
          <p:nvPr/>
        </p:nvSpPr>
        <p:spPr bwMode="auto">
          <a:xfrm>
            <a:off x="1905000" y="3962400"/>
            <a:ext cx="5562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19467" name="WordArt 12"/>
          <p:cNvSpPr>
            <a:spLocks noChangeArrowheads="1" noChangeShapeType="1" noTextEdit="1"/>
          </p:cNvSpPr>
          <p:nvPr/>
        </p:nvSpPr>
        <p:spPr bwMode="auto">
          <a:xfrm>
            <a:off x="3048000" y="0"/>
            <a:ext cx="3648075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Bài tập củng cố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3" grpId="0"/>
      <p:bldP spid="157704" grpId="0"/>
      <p:bldP spid="157705" grpId="0"/>
      <p:bldP spid="15770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AutoShape 2"/>
          <p:cNvSpPr>
            <a:spLocks noChangeArrowheads="1"/>
          </p:cNvSpPr>
          <p:nvPr/>
        </p:nvSpPr>
        <p:spPr bwMode="auto">
          <a:xfrm>
            <a:off x="381000" y="685800"/>
            <a:ext cx="8763000" cy="1447800"/>
          </a:xfrm>
          <a:prstGeom prst="cloudCallout">
            <a:avLst>
              <a:gd name="adj1" fmla="val -33662"/>
              <a:gd name="adj2" fmla="val 72771"/>
            </a:avLst>
          </a:prstGeom>
          <a:solidFill>
            <a:schemeClr val="accent1">
              <a:lumMod val="90000"/>
            </a:schemeClr>
          </a:solidFill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Kết quả lớn nhất của cuộc tiến công chiến lược Đông – Xuân 1953 – 1954 là gì?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Bài tập 2</a:t>
            </a:r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228600" y="2819400"/>
            <a:ext cx="86868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  <a:buFontTx/>
              <a:buAutoNum type="alphaUcPeriod"/>
            </a:pPr>
            <a:r>
              <a:rPr lang="en-US" sz="2400" b="1">
                <a:latin typeface="Times New Roman" pitchFamily="18" charset="0"/>
              </a:rPr>
              <a:t>Làm thất bại âm mưu kết thúc chiến tranh trong vòng 18 tháng của Pháp.</a:t>
            </a:r>
          </a:p>
          <a:p>
            <a:pPr marL="342900" indent="-342900" eaLnBrk="0" hangingPunct="0">
              <a:spcBef>
                <a:spcPct val="50000"/>
              </a:spcBef>
              <a:buFontTx/>
              <a:buAutoNum type="alphaUcPeriod"/>
            </a:pPr>
            <a:r>
              <a:rPr lang="en-US" sz="2400" b="1">
                <a:latin typeface="Times New Roman" pitchFamily="18" charset="0"/>
              </a:rPr>
              <a:t>Làm thất bại âm mưu đánh nhanh thắng nhanh của Pháp Mĩ.</a:t>
            </a:r>
          </a:p>
          <a:p>
            <a:pPr marL="342900" indent="-342900" eaLnBrk="0" hangingPunct="0">
              <a:spcBef>
                <a:spcPct val="50000"/>
              </a:spcBef>
              <a:buFontTx/>
              <a:buAutoNum type="alphaUcPeriod"/>
            </a:pPr>
            <a:r>
              <a:rPr lang="en-US" sz="2400" b="1">
                <a:latin typeface="Times New Roman" pitchFamily="18" charset="0"/>
              </a:rPr>
              <a:t>Làm phá sản bước đầu kế hoạch Na-va, buộc quân chủ lực của chúng phải bị động phân tán và giam chân ở miền rừng núi.</a:t>
            </a:r>
          </a:p>
          <a:p>
            <a:pPr marL="342900" indent="-342900" eaLnBrk="0" hangingPunct="0">
              <a:spcBef>
                <a:spcPct val="50000"/>
              </a:spcBef>
              <a:buFontTx/>
              <a:buAutoNum type="alphaUcPeriod"/>
            </a:pPr>
            <a:r>
              <a:rPr lang="en-US" sz="2400" b="1">
                <a:latin typeface="Times New Roman" pitchFamily="18" charset="0"/>
              </a:rPr>
              <a:t>Làm thất bại âm mưu, mở rộng địa bàn chiếm đóng giành thế chủ động trên chiến trường Bắc Bộ của thực dân Pháp.</a:t>
            </a:r>
          </a:p>
        </p:txBody>
      </p:sp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152400" y="152400"/>
            <a:ext cx="4572000" cy="519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CC0099"/>
                </a:solidFill>
                <a:latin typeface="Times New Roman" pitchFamily="18" charset="0"/>
              </a:rPr>
              <a:t>Bài tập 2: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Chọn ý đúng nhất: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58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58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58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58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587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8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8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8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8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4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2"/>
          <p:cNvSpPr txBox="1">
            <a:spLocks noChangeArrowheads="1"/>
          </p:cNvSpPr>
          <p:nvPr/>
        </p:nvSpPr>
        <p:spPr bwMode="auto">
          <a:xfrm>
            <a:off x="0" y="914400"/>
            <a:ext cx="9144000" cy="5048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  <a:buFontTx/>
              <a:buAutoNum type="arabicPeriod"/>
              <a:defRPr/>
            </a:pP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Học bài cũ: </a:t>
            </a:r>
          </a:p>
          <a:p>
            <a:pPr marL="342900" indent="-342900" eaLnBrk="0" hangingPunct="0">
              <a:spcBef>
                <a:spcPct val="5000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Nêu nội dung cơ bản của kế hoạch Na-va và chủ trương, kế hoạch tác chiến ta của nhằm phá tan kế hoạch Na-va của Pháp – Mĩ.</a:t>
            </a:r>
          </a:p>
          <a:p>
            <a:pPr marL="342900" indent="-342900" eaLnBrk="0" hangingPunct="0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2. Chuẩn bị bài tiếp</a:t>
            </a:r>
          </a:p>
          <a:p>
            <a:pPr marL="342900" indent="-342900" eaLnBrk="0" hangingPunct="0">
              <a:spcBef>
                <a:spcPct val="5000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</a:t>
            </a:r>
            <a:r>
              <a:rPr 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Tìm hiểu chiến dịch Điện Biên Phủ.</a:t>
            </a:r>
          </a:p>
          <a:p>
            <a:pPr marL="342900" indent="-342900" eaLnBrk="0" hangingPunct="0">
              <a:spcBef>
                <a:spcPct val="5000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- Nội dung cơ bản và ý nghĩa lịch sử của Hiệp định Giơ-ne-vơ 1954 về chấm dứt chiến tranh ở Đông Dương.</a:t>
            </a:r>
          </a:p>
          <a:p>
            <a:pPr marL="342900" indent="-342900" eaLnBrk="0" hangingPunct="0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21507" name="WordArt 3"/>
          <p:cNvSpPr>
            <a:spLocks noChangeArrowheads="1" noChangeShapeType="1" noTextEdit="1"/>
          </p:cNvSpPr>
          <p:nvPr/>
        </p:nvSpPr>
        <p:spPr bwMode="auto">
          <a:xfrm>
            <a:off x="1981200" y="-838200"/>
            <a:ext cx="44196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b="1" i="1" kern="10">
              <a:ln w="9525">
                <a:solidFill>
                  <a:srgbClr val="00CC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3600" b="1" i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Dặn dò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3733800" y="4643438"/>
          <a:ext cx="1333500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" r:id="rId3" imgW="1333440" imgH="485640" progId="Package">
                  <p:embed/>
                </p:oleObj>
              </mc:Choice>
              <mc:Fallback>
                <p:oleObj name="Package" r:id="rId3" imgW="1333440" imgH="485640" progId="Packag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643438"/>
                        <a:ext cx="1333500" cy="534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8" name="Picture 6" descr="roedblomst01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4876800"/>
            <a:ext cx="4724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8" descr="roedblomst01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876800"/>
            <a:ext cx="4800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-228600" y="1828800"/>
            <a:ext cx="9601200" cy="21852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 HỌC KẾT THÚC. 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3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CẢM ƠN THẦY CÔ ĐẾN THĂM LỚP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3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CHÚC CÁC EM CHĂM NGOAN, HỌC GIỎI</a:t>
            </a:r>
            <a:endParaRPr lang="vi-VN" sz="3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2011363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Tiết 34 - Bài 27</a:t>
            </a:r>
            <a:b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CUỘC KHÁNG CHIẾN </a:t>
            </a:r>
            <a:b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TOÀN QUỐC CHỐNG THỰC DÂN PHÁP </a:t>
            </a:r>
            <a:b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XÂM LƯỢC KẾT THÚC (1953 – 1954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)</a:t>
            </a:r>
            <a:b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</a:br>
            <a:endParaRPr lang="vi-VN" sz="2800" dirty="0" smtClean="0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2209800" y="2133600"/>
            <a:ext cx="21336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343400" y="2133600"/>
            <a:ext cx="21336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295400" y="3124200"/>
            <a:ext cx="1752600" cy="28194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Kế hoạch Na-va của Pháp- Mĩ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62600" y="3124200"/>
            <a:ext cx="1752600" cy="2819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Cuộc tiến công chiến lược Đông-Xuân 1593-1954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40419203515-na-va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371600"/>
            <a:ext cx="3657600" cy="4419600"/>
          </a:xfrm>
        </p:spPr>
      </p:pic>
      <p:sp>
        <p:nvSpPr>
          <p:cNvPr id="4" name="Text Box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461963"/>
          </a:xfrm>
          <a:noFill/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Kế hoạch Na-va của Pháp - Mĩ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5791200"/>
            <a:ext cx="3886200" cy="762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sz="2200" b="1" dirty="0">
                <a:latin typeface="Times New Roman" pitchFamily="18" charset="0"/>
                <a:cs typeface="Times New Roman" pitchFamily="18" charset="0"/>
              </a:rPr>
              <a:t>  Henri Navarre (1898- 1983)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5029200" y="3048000"/>
            <a:ext cx="3886200" cy="1143000"/>
          </a:xfrm>
          <a:prstGeom prst="borderCallout1">
            <a:avLst>
              <a:gd name="adj1" fmla="val 54405"/>
              <a:gd name="adj2" fmla="val -1043"/>
              <a:gd name="adj3" fmla="val 42725"/>
              <a:gd name="adj4" fmla="val -2180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Tướng tổng chỉ huy</a:t>
            </a:r>
            <a:r>
              <a:rPr lang="vi-V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quân đội Pháp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 ở chiến trường </a:t>
            </a:r>
            <a:r>
              <a:rPr lang="vi-V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 Dương (1953- 1954)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3848100" y="4000500"/>
            <a:ext cx="1447800" cy="7620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029200" y="4648200"/>
            <a:ext cx="37338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Đề ra kế hoạc Na-va 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4953000" y="1524000"/>
            <a:ext cx="3962400" cy="1143000"/>
          </a:xfrm>
          <a:prstGeom prst="borderCallout1">
            <a:avLst>
              <a:gd name="adj1" fmla="val 53212"/>
              <a:gd name="adj2" fmla="val -1445"/>
              <a:gd name="adj3" fmla="val 169115"/>
              <a:gd name="adj4" fmla="val -1887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Một danh tướng có thể </a:t>
            </a:r>
          </a:p>
          <a:p>
            <a:pPr algn="ctr">
              <a:defRPr/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"uốn nắn lại tình hình Đông Dương".</a:t>
            </a:r>
          </a:p>
          <a:p>
            <a:pPr algn="ctr">
              <a:defRPr/>
            </a:pP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8915400" cy="6858000"/>
            <a:chOff x="0" y="0"/>
            <a:chExt cx="5616" cy="4320"/>
          </a:xfrm>
        </p:grpSpPr>
        <p:grpSp>
          <p:nvGrpSpPr>
            <p:cNvPr id="6203" name="Group 3"/>
            <p:cNvGrpSpPr>
              <a:grpSpLocks/>
            </p:cNvGrpSpPr>
            <p:nvPr/>
          </p:nvGrpSpPr>
          <p:grpSpPr bwMode="auto">
            <a:xfrm>
              <a:off x="0" y="0"/>
              <a:ext cx="2799" cy="4320"/>
              <a:chOff x="0" y="0"/>
              <a:chExt cx="2799" cy="4320"/>
            </a:xfrm>
          </p:grpSpPr>
          <p:pic>
            <p:nvPicPr>
              <p:cNvPr id="6205" name="Picture 4" descr="BandoVN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0"/>
                <a:ext cx="2799" cy="4320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</p:pic>
          <p:grpSp>
            <p:nvGrpSpPr>
              <p:cNvPr id="6206" name="Group 5"/>
              <p:cNvGrpSpPr>
                <a:grpSpLocks/>
              </p:cNvGrpSpPr>
              <p:nvPr/>
            </p:nvGrpSpPr>
            <p:grpSpPr bwMode="auto">
              <a:xfrm>
                <a:off x="368" y="96"/>
                <a:ext cx="2224" cy="3760"/>
                <a:chOff x="368" y="96"/>
                <a:chExt cx="2224" cy="3760"/>
              </a:xfrm>
            </p:grpSpPr>
            <p:sp>
              <p:nvSpPr>
                <p:cNvPr id="6207" name="AutoShape 6"/>
                <p:cNvSpPr>
                  <a:spLocks noChangeArrowheads="1"/>
                </p:cNvSpPr>
                <p:nvPr/>
              </p:nvSpPr>
              <p:spPr bwMode="auto">
                <a:xfrm>
                  <a:off x="1074" y="800"/>
                  <a:ext cx="96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50 w 21600"/>
                    <a:gd name="T25" fmla="*/ 3150 h 21600"/>
                    <a:gd name="T26" fmla="*/ 18450 w 21600"/>
                    <a:gd name="T27" fmla="*/ 1845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rgbClr val="F1111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6208" name="Oval 7"/>
                <p:cNvSpPr>
                  <a:spLocks noChangeArrowheads="1"/>
                </p:cNvSpPr>
                <p:nvPr/>
              </p:nvSpPr>
              <p:spPr bwMode="auto">
                <a:xfrm rot="-143156" flipH="1" flipV="1">
                  <a:off x="1331" y="3616"/>
                  <a:ext cx="47" cy="47"/>
                </a:xfrm>
                <a:prstGeom prst="ellipse">
                  <a:avLst/>
                </a:prstGeom>
                <a:solidFill>
                  <a:srgbClr val="F1111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6209" name="Oval 8"/>
                <p:cNvSpPr>
                  <a:spLocks noChangeArrowheads="1"/>
                </p:cNvSpPr>
                <p:nvPr/>
              </p:nvSpPr>
              <p:spPr bwMode="auto">
                <a:xfrm>
                  <a:off x="1992" y="2352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6210" name="Oval 9"/>
                <p:cNvSpPr>
                  <a:spLocks noChangeArrowheads="1"/>
                </p:cNvSpPr>
                <p:nvPr/>
              </p:nvSpPr>
              <p:spPr bwMode="auto">
                <a:xfrm>
                  <a:off x="1596" y="1995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6211" name="Oval 10"/>
                <p:cNvSpPr>
                  <a:spLocks noChangeArrowheads="1"/>
                </p:cNvSpPr>
                <p:nvPr/>
              </p:nvSpPr>
              <p:spPr bwMode="auto">
                <a:xfrm>
                  <a:off x="1767" y="2106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6212" name="Oval 11"/>
                <p:cNvSpPr>
                  <a:spLocks noChangeArrowheads="1"/>
                </p:cNvSpPr>
                <p:nvPr/>
              </p:nvSpPr>
              <p:spPr bwMode="auto">
                <a:xfrm>
                  <a:off x="2115" y="2727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6213" name="Oval 12"/>
                <p:cNvSpPr>
                  <a:spLocks noChangeArrowheads="1"/>
                </p:cNvSpPr>
                <p:nvPr/>
              </p:nvSpPr>
              <p:spPr bwMode="auto">
                <a:xfrm>
                  <a:off x="1104" y="1440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6214" name="Oval 13"/>
                <p:cNvSpPr>
                  <a:spLocks noChangeArrowheads="1"/>
                </p:cNvSpPr>
                <p:nvPr/>
              </p:nvSpPr>
              <p:spPr bwMode="auto">
                <a:xfrm>
                  <a:off x="1952" y="3216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6215" name="Oval 14"/>
                <p:cNvSpPr>
                  <a:spLocks noChangeArrowheads="1"/>
                </p:cNvSpPr>
                <p:nvPr/>
              </p:nvSpPr>
              <p:spPr bwMode="auto">
                <a:xfrm>
                  <a:off x="2143" y="30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6216" name="Oval 15"/>
                <p:cNvSpPr>
                  <a:spLocks noChangeArrowheads="1"/>
                </p:cNvSpPr>
                <p:nvPr/>
              </p:nvSpPr>
              <p:spPr bwMode="auto">
                <a:xfrm>
                  <a:off x="1048" y="380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6217" name="Oval 16"/>
                <p:cNvSpPr>
                  <a:spLocks noChangeArrowheads="1"/>
                </p:cNvSpPr>
                <p:nvPr/>
              </p:nvSpPr>
              <p:spPr bwMode="auto">
                <a:xfrm>
                  <a:off x="1064" y="1280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6218" name="Oval 17"/>
                <p:cNvSpPr>
                  <a:spLocks noChangeArrowheads="1"/>
                </p:cNvSpPr>
                <p:nvPr/>
              </p:nvSpPr>
              <p:spPr bwMode="auto">
                <a:xfrm>
                  <a:off x="1152" y="1104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6219" name="Oval 18"/>
                <p:cNvSpPr>
                  <a:spLocks noChangeArrowheads="1"/>
                </p:cNvSpPr>
                <p:nvPr/>
              </p:nvSpPr>
              <p:spPr bwMode="auto">
                <a:xfrm>
                  <a:off x="584" y="6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6220" name="Oval 19"/>
                <p:cNvSpPr>
                  <a:spLocks noChangeArrowheads="1"/>
                </p:cNvSpPr>
                <p:nvPr/>
              </p:nvSpPr>
              <p:spPr bwMode="auto">
                <a:xfrm>
                  <a:off x="968" y="576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6221" name="Oval 20"/>
                <p:cNvSpPr>
                  <a:spLocks noChangeArrowheads="1"/>
                </p:cNvSpPr>
                <p:nvPr/>
              </p:nvSpPr>
              <p:spPr bwMode="auto">
                <a:xfrm>
                  <a:off x="1112" y="624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6222" name="Oval 21"/>
                <p:cNvSpPr>
                  <a:spLocks noChangeArrowheads="1"/>
                </p:cNvSpPr>
                <p:nvPr/>
              </p:nvSpPr>
              <p:spPr bwMode="auto">
                <a:xfrm>
                  <a:off x="368" y="456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6223" name="Oval 22"/>
                <p:cNvSpPr>
                  <a:spLocks noChangeArrowheads="1"/>
                </p:cNvSpPr>
                <p:nvPr/>
              </p:nvSpPr>
              <p:spPr bwMode="auto">
                <a:xfrm>
                  <a:off x="912" y="2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6224" name="Oval 23"/>
                <p:cNvSpPr>
                  <a:spLocks noChangeArrowheads="1"/>
                </p:cNvSpPr>
                <p:nvPr/>
              </p:nvSpPr>
              <p:spPr bwMode="auto">
                <a:xfrm>
                  <a:off x="1288" y="336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6225" name="Oval 24"/>
                <p:cNvSpPr>
                  <a:spLocks noChangeArrowheads="1"/>
                </p:cNvSpPr>
                <p:nvPr/>
              </p:nvSpPr>
              <p:spPr bwMode="auto">
                <a:xfrm>
                  <a:off x="1144" y="48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6226" name="Oval 25"/>
                <p:cNvSpPr>
                  <a:spLocks noChangeArrowheads="1"/>
                </p:cNvSpPr>
                <p:nvPr/>
              </p:nvSpPr>
              <p:spPr bwMode="auto">
                <a:xfrm>
                  <a:off x="1392" y="536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6227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1488" y="96"/>
                  <a:ext cx="1104" cy="2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500" b="1">
                      <a:latin typeface="VNI-Times" pitchFamily="2" charset="0"/>
                    </a:rPr>
                    <a:t>TRUNG  QUOÁC</a:t>
                  </a:r>
                </a:p>
              </p:txBody>
            </p:sp>
            <p:sp>
              <p:nvSpPr>
                <p:cNvPr id="622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176" y="3462"/>
                  <a:ext cx="576" cy="2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500" b="1">
                      <a:latin typeface="VNI-Times" pitchFamily="2" charset="0"/>
                    </a:rPr>
                    <a:t>Saøi Goøn</a:t>
                  </a:r>
                </a:p>
              </p:txBody>
            </p:sp>
          </p:grpSp>
        </p:grpSp>
        <p:sp>
          <p:nvSpPr>
            <p:cNvPr id="137244" name="Text Box 28"/>
            <p:cNvSpPr txBox="1">
              <a:spLocks noChangeArrowheads="1"/>
            </p:cNvSpPr>
            <p:nvPr/>
          </p:nvSpPr>
          <p:spPr bwMode="auto">
            <a:xfrm>
              <a:off x="2832" y="48"/>
              <a:ext cx="27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vi-VN" sz="20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1676400" y="1066800"/>
            <a:ext cx="1520825" cy="4648200"/>
            <a:chOff x="1040" y="864"/>
            <a:chExt cx="958" cy="2736"/>
          </a:xfrm>
        </p:grpSpPr>
        <p:sp>
          <p:nvSpPr>
            <p:cNvPr id="6201" name="AutoShape 30"/>
            <p:cNvSpPr>
              <a:spLocks noChangeArrowheads="1"/>
            </p:cNvSpPr>
            <p:nvPr/>
          </p:nvSpPr>
          <p:spPr bwMode="auto">
            <a:xfrm rot="-511290">
              <a:off x="1040" y="899"/>
              <a:ext cx="345" cy="2701"/>
            </a:xfrm>
            <a:prstGeom prst="curvedRightArrow">
              <a:avLst>
                <a:gd name="adj1" fmla="val 52048"/>
                <a:gd name="adj2" fmla="val 173180"/>
                <a:gd name="adj3" fmla="val 371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6202" name="AutoShape 31"/>
            <p:cNvSpPr>
              <a:spLocks noChangeArrowheads="1"/>
            </p:cNvSpPr>
            <p:nvPr/>
          </p:nvSpPr>
          <p:spPr bwMode="auto">
            <a:xfrm rot="-1047000">
              <a:off x="1736" y="864"/>
              <a:ext cx="262" cy="2316"/>
            </a:xfrm>
            <a:prstGeom prst="curvedLeftArrow">
              <a:avLst>
                <a:gd name="adj1" fmla="val 63883"/>
                <a:gd name="adj2" fmla="val 248043"/>
                <a:gd name="adj3" fmla="val 33208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37254" name="AutoShape 38"/>
          <p:cNvSpPr>
            <a:spLocks noChangeArrowheads="1"/>
          </p:cNvSpPr>
          <p:nvPr/>
        </p:nvSpPr>
        <p:spPr bwMode="auto">
          <a:xfrm>
            <a:off x="4876800" y="838200"/>
            <a:ext cx="3962400" cy="2133600"/>
          </a:xfrm>
          <a:prstGeom prst="wedgeRoundRectCallout">
            <a:avLst>
              <a:gd name="adj1" fmla="val -75399"/>
              <a:gd name="adj2" fmla="val -50057"/>
              <a:gd name="adj3" fmla="val 16667"/>
            </a:avLst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 thu – đông 1953 và xuân 1954, giữ thế phòng ngự chiến lược ở chiến trường miền Bắc, thực hiện tiến công chiến lược để  “ bình định” miền Trung và miền Nam Đông Dương. </a:t>
            </a:r>
          </a:p>
          <a:p>
            <a:pPr algn="ctr">
              <a:defRPr/>
            </a:pPr>
            <a:endParaRPr lang="en-US" sz="2400" b="1" dirty="0"/>
          </a:p>
        </p:txBody>
      </p:sp>
      <p:sp>
        <p:nvSpPr>
          <p:cNvPr id="137255" name="Rectangle 39"/>
          <p:cNvSpPr>
            <a:spLocks noChangeArrowheads="1"/>
          </p:cNvSpPr>
          <p:nvPr/>
        </p:nvSpPr>
        <p:spPr bwMode="auto">
          <a:xfrm>
            <a:off x="2362200" y="533400"/>
            <a:ext cx="1524000" cy="4000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Bước một:</a:t>
            </a:r>
          </a:p>
        </p:txBody>
      </p:sp>
      <p:sp>
        <p:nvSpPr>
          <p:cNvPr id="6150" name="Line 40"/>
          <p:cNvSpPr>
            <a:spLocks noChangeShapeType="1"/>
          </p:cNvSpPr>
          <p:nvPr/>
        </p:nvSpPr>
        <p:spPr bwMode="auto">
          <a:xfrm>
            <a:off x="4495800" y="304800"/>
            <a:ext cx="0" cy="655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grpSp>
        <p:nvGrpSpPr>
          <p:cNvPr id="6151" name="Group 2"/>
          <p:cNvGrpSpPr>
            <a:grpSpLocks/>
          </p:cNvGrpSpPr>
          <p:nvPr/>
        </p:nvGrpSpPr>
        <p:grpSpPr bwMode="auto">
          <a:xfrm>
            <a:off x="736600" y="228600"/>
            <a:ext cx="8331200" cy="6045200"/>
            <a:chOff x="368" y="48"/>
            <a:chExt cx="5248" cy="3808"/>
          </a:xfrm>
        </p:grpSpPr>
        <p:grpSp>
          <p:nvGrpSpPr>
            <p:cNvPr id="6177" name="Group 43"/>
            <p:cNvGrpSpPr>
              <a:grpSpLocks/>
            </p:cNvGrpSpPr>
            <p:nvPr/>
          </p:nvGrpSpPr>
          <p:grpSpPr bwMode="auto">
            <a:xfrm>
              <a:off x="368" y="96"/>
              <a:ext cx="2224" cy="3760"/>
              <a:chOff x="368" y="96"/>
              <a:chExt cx="2224" cy="3760"/>
            </a:xfrm>
          </p:grpSpPr>
          <p:sp>
            <p:nvSpPr>
              <p:cNvPr id="6179" name="AutoShape 6"/>
              <p:cNvSpPr>
                <a:spLocks noChangeArrowheads="1"/>
              </p:cNvSpPr>
              <p:nvPr/>
            </p:nvSpPr>
            <p:spPr bwMode="auto">
              <a:xfrm>
                <a:off x="1074" y="800"/>
                <a:ext cx="96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0 w 21600"/>
                  <a:gd name="T25" fmla="*/ 3150 h 21600"/>
                  <a:gd name="T26" fmla="*/ 18450 w 21600"/>
                  <a:gd name="T27" fmla="*/ 1845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1111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180" name="Oval 7"/>
              <p:cNvSpPr>
                <a:spLocks noChangeArrowheads="1"/>
              </p:cNvSpPr>
              <p:nvPr/>
            </p:nvSpPr>
            <p:spPr bwMode="auto">
              <a:xfrm rot="-143156" flipH="1" flipV="1">
                <a:off x="1331" y="3616"/>
                <a:ext cx="47" cy="47"/>
              </a:xfrm>
              <a:prstGeom prst="ellipse">
                <a:avLst/>
              </a:prstGeom>
              <a:solidFill>
                <a:srgbClr val="F1111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181" name="Oval 8"/>
              <p:cNvSpPr>
                <a:spLocks noChangeArrowheads="1"/>
              </p:cNvSpPr>
              <p:nvPr/>
            </p:nvSpPr>
            <p:spPr bwMode="auto">
              <a:xfrm>
                <a:off x="1992" y="235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182" name="Oval 9"/>
              <p:cNvSpPr>
                <a:spLocks noChangeArrowheads="1"/>
              </p:cNvSpPr>
              <p:nvPr/>
            </p:nvSpPr>
            <p:spPr bwMode="auto">
              <a:xfrm>
                <a:off x="1596" y="1995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183" name="Oval 10"/>
              <p:cNvSpPr>
                <a:spLocks noChangeArrowheads="1"/>
              </p:cNvSpPr>
              <p:nvPr/>
            </p:nvSpPr>
            <p:spPr bwMode="auto">
              <a:xfrm>
                <a:off x="1767" y="210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184" name="Oval 11"/>
              <p:cNvSpPr>
                <a:spLocks noChangeArrowheads="1"/>
              </p:cNvSpPr>
              <p:nvPr/>
            </p:nvSpPr>
            <p:spPr bwMode="auto">
              <a:xfrm>
                <a:off x="2115" y="2727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185" name="Oval 12"/>
              <p:cNvSpPr>
                <a:spLocks noChangeArrowheads="1"/>
              </p:cNvSpPr>
              <p:nvPr/>
            </p:nvSpPr>
            <p:spPr bwMode="auto">
              <a:xfrm>
                <a:off x="1104" y="144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186" name="Oval 13"/>
              <p:cNvSpPr>
                <a:spLocks noChangeArrowheads="1"/>
              </p:cNvSpPr>
              <p:nvPr/>
            </p:nvSpPr>
            <p:spPr bwMode="auto">
              <a:xfrm>
                <a:off x="1952" y="321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187" name="Oval 14"/>
              <p:cNvSpPr>
                <a:spLocks noChangeArrowheads="1"/>
              </p:cNvSpPr>
              <p:nvPr/>
            </p:nvSpPr>
            <p:spPr bwMode="auto">
              <a:xfrm>
                <a:off x="2143" y="304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188" name="Oval 15"/>
              <p:cNvSpPr>
                <a:spLocks noChangeArrowheads="1"/>
              </p:cNvSpPr>
              <p:nvPr/>
            </p:nvSpPr>
            <p:spPr bwMode="auto">
              <a:xfrm>
                <a:off x="1048" y="380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189" name="Oval 16"/>
              <p:cNvSpPr>
                <a:spLocks noChangeArrowheads="1"/>
              </p:cNvSpPr>
              <p:nvPr/>
            </p:nvSpPr>
            <p:spPr bwMode="auto">
              <a:xfrm>
                <a:off x="1064" y="128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190" name="Oval 17"/>
              <p:cNvSpPr>
                <a:spLocks noChangeArrowheads="1"/>
              </p:cNvSpPr>
              <p:nvPr/>
            </p:nvSpPr>
            <p:spPr bwMode="auto">
              <a:xfrm>
                <a:off x="1152" y="110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191" name="Oval 18"/>
              <p:cNvSpPr>
                <a:spLocks noChangeArrowheads="1"/>
              </p:cNvSpPr>
              <p:nvPr/>
            </p:nvSpPr>
            <p:spPr bwMode="auto">
              <a:xfrm>
                <a:off x="584" y="64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192" name="Oval 19"/>
              <p:cNvSpPr>
                <a:spLocks noChangeArrowheads="1"/>
              </p:cNvSpPr>
              <p:nvPr/>
            </p:nvSpPr>
            <p:spPr bwMode="auto">
              <a:xfrm>
                <a:off x="968" y="57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193" name="Oval 20"/>
              <p:cNvSpPr>
                <a:spLocks noChangeArrowheads="1"/>
              </p:cNvSpPr>
              <p:nvPr/>
            </p:nvSpPr>
            <p:spPr bwMode="auto">
              <a:xfrm>
                <a:off x="1112" y="62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194" name="Oval 21"/>
              <p:cNvSpPr>
                <a:spLocks noChangeArrowheads="1"/>
              </p:cNvSpPr>
              <p:nvPr/>
            </p:nvSpPr>
            <p:spPr bwMode="auto">
              <a:xfrm>
                <a:off x="368" y="45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195" name="Oval 22"/>
              <p:cNvSpPr>
                <a:spLocks noChangeArrowheads="1"/>
              </p:cNvSpPr>
              <p:nvPr/>
            </p:nvSpPr>
            <p:spPr bwMode="auto">
              <a:xfrm>
                <a:off x="912" y="24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196" name="Oval 23"/>
              <p:cNvSpPr>
                <a:spLocks noChangeArrowheads="1"/>
              </p:cNvSpPr>
              <p:nvPr/>
            </p:nvSpPr>
            <p:spPr bwMode="auto">
              <a:xfrm>
                <a:off x="1288" y="33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197" name="Oval 24"/>
              <p:cNvSpPr>
                <a:spLocks noChangeArrowheads="1"/>
              </p:cNvSpPr>
              <p:nvPr/>
            </p:nvSpPr>
            <p:spPr bwMode="auto">
              <a:xfrm>
                <a:off x="1144" y="48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198" name="Oval 25"/>
              <p:cNvSpPr>
                <a:spLocks noChangeArrowheads="1"/>
              </p:cNvSpPr>
              <p:nvPr/>
            </p:nvSpPr>
            <p:spPr bwMode="auto">
              <a:xfrm>
                <a:off x="1392" y="53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199" name="Text Box 26"/>
              <p:cNvSpPr txBox="1">
                <a:spLocks noChangeArrowheads="1"/>
              </p:cNvSpPr>
              <p:nvPr/>
            </p:nvSpPr>
            <p:spPr bwMode="auto">
              <a:xfrm>
                <a:off x="1488" y="96"/>
                <a:ext cx="1104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500" b="1">
                    <a:latin typeface="VNI-Times" pitchFamily="2" charset="0"/>
                  </a:rPr>
                  <a:t>TRUNG  QUOÁC</a:t>
                </a:r>
              </a:p>
            </p:txBody>
          </p:sp>
          <p:sp>
            <p:nvSpPr>
              <p:cNvPr id="6200" name="Text Box 27"/>
              <p:cNvSpPr txBox="1">
                <a:spLocks noChangeArrowheads="1"/>
              </p:cNvSpPr>
              <p:nvPr/>
            </p:nvSpPr>
            <p:spPr bwMode="auto">
              <a:xfrm>
                <a:off x="1176" y="3462"/>
                <a:ext cx="576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500" b="1">
                    <a:latin typeface="VNI-Times" pitchFamily="2" charset="0"/>
                  </a:rPr>
                  <a:t>Saøi Goøn</a:t>
                </a:r>
              </a:p>
            </p:txBody>
          </p:sp>
        </p:grpSp>
        <p:sp>
          <p:nvSpPr>
            <p:cNvPr id="42" name="Text Box 28"/>
            <p:cNvSpPr txBox="1">
              <a:spLocks noChangeArrowheads="1"/>
            </p:cNvSpPr>
            <p:nvPr/>
          </p:nvSpPr>
          <p:spPr bwMode="auto">
            <a:xfrm>
              <a:off x="2832" y="48"/>
              <a:ext cx="27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vi-VN" sz="20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6152" name="Group 2"/>
          <p:cNvGrpSpPr>
            <a:grpSpLocks/>
          </p:cNvGrpSpPr>
          <p:nvPr/>
        </p:nvGrpSpPr>
        <p:grpSpPr bwMode="auto">
          <a:xfrm>
            <a:off x="736600" y="228600"/>
            <a:ext cx="8331200" cy="6045200"/>
            <a:chOff x="368" y="48"/>
            <a:chExt cx="5248" cy="3808"/>
          </a:xfrm>
        </p:grpSpPr>
        <p:grpSp>
          <p:nvGrpSpPr>
            <p:cNvPr id="6153" name="Group 71"/>
            <p:cNvGrpSpPr>
              <a:grpSpLocks/>
            </p:cNvGrpSpPr>
            <p:nvPr/>
          </p:nvGrpSpPr>
          <p:grpSpPr bwMode="auto">
            <a:xfrm>
              <a:off x="368" y="96"/>
              <a:ext cx="2224" cy="3760"/>
              <a:chOff x="368" y="96"/>
              <a:chExt cx="2224" cy="3760"/>
            </a:xfrm>
          </p:grpSpPr>
          <p:sp>
            <p:nvSpPr>
              <p:cNvPr id="6155" name="AutoShape 6"/>
              <p:cNvSpPr>
                <a:spLocks noChangeArrowheads="1"/>
              </p:cNvSpPr>
              <p:nvPr/>
            </p:nvSpPr>
            <p:spPr bwMode="auto">
              <a:xfrm>
                <a:off x="1074" y="800"/>
                <a:ext cx="96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0 w 21600"/>
                  <a:gd name="T25" fmla="*/ 3150 h 21600"/>
                  <a:gd name="T26" fmla="*/ 18450 w 21600"/>
                  <a:gd name="T27" fmla="*/ 1845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1111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156" name="Oval 7"/>
              <p:cNvSpPr>
                <a:spLocks noChangeArrowheads="1"/>
              </p:cNvSpPr>
              <p:nvPr/>
            </p:nvSpPr>
            <p:spPr bwMode="auto">
              <a:xfrm rot="-143156" flipH="1" flipV="1">
                <a:off x="1331" y="3616"/>
                <a:ext cx="47" cy="47"/>
              </a:xfrm>
              <a:prstGeom prst="ellipse">
                <a:avLst/>
              </a:prstGeom>
              <a:solidFill>
                <a:srgbClr val="F1111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157" name="Oval 8"/>
              <p:cNvSpPr>
                <a:spLocks noChangeArrowheads="1"/>
              </p:cNvSpPr>
              <p:nvPr/>
            </p:nvSpPr>
            <p:spPr bwMode="auto">
              <a:xfrm>
                <a:off x="1992" y="235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158" name="Oval 9"/>
              <p:cNvSpPr>
                <a:spLocks noChangeArrowheads="1"/>
              </p:cNvSpPr>
              <p:nvPr/>
            </p:nvSpPr>
            <p:spPr bwMode="auto">
              <a:xfrm>
                <a:off x="1596" y="1995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159" name="Oval 10"/>
              <p:cNvSpPr>
                <a:spLocks noChangeArrowheads="1"/>
              </p:cNvSpPr>
              <p:nvPr/>
            </p:nvSpPr>
            <p:spPr bwMode="auto">
              <a:xfrm>
                <a:off x="1767" y="210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160" name="Oval 11"/>
              <p:cNvSpPr>
                <a:spLocks noChangeArrowheads="1"/>
              </p:cNvSpPr>
              <p:nvPr/>
            </p:nvSpPr>
            <p:spPr bwMode="auto">
              <a:xfrm>
                <a:off x="2115" y="2727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161" name="Oval 12"/>
              <p:cNvSpPr>
                <a:spLocks noChangeArrowheads="1"/>
              </p:cNvSpPr>
              <p:nvPr/>
            </p:nvSpPr>
            <p:spPr bwMode="auto">
              <a:xfrm>
                <a:off x="1104" y="144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162" name="Oval 13"/>
              <p:cNvSpPr>
                <a:spLocks noChangeArrowheads="1"/>
              </p:cNvSpPr>
              <p:nvPr/>
            </p:nvSpPr>
            <p:spPr bwMode="auto">
              <a:xfrm>
                <a:off x="1952" y="321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163" name="Oval 14"/>
              <p:cNvSpPr>
                <a:spLocks noChangeArrowheads="1"/>
              </p:cNvSpPr>
              <p:nvPr/>
            </p:nvSpPr>
            <p:spPr bwMode="auto">
              <a:xfrm>
                <a:off x="2143" y="304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164" name="Oval 15"/>
              <p:cNvSpPr>
                <a:spLocks noChangeArrowheads="1"/>
              </p:cNvSpPr>
              <p:nvPr/>
            </p:nvSpPr>
            <p:spPr bwMode="auto">
              <a:xfrm>
                <a:off x="1048" y="380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165" name="Oval 16"/>
              <p:cNvSpPr>
                <a:spLocks noChangeArrowheads="1"/>
              </p:cNvSpPr>
              <p:nvPr/>
            </p:nvSpPr>
            <p:spPr bwMode="auto">
              <a:xfrm>
                <a:off x="1064" y="128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166" name="Oval 17"/>
              <p:cNvSpPr>
                <a:spLocks noChangeArrowheads="1"/>
              </p:cNvSpPr>
              <p:nvPr/>
            </p:nvSpPr>
            <p:spPr bwMode="auto">
              <a:xfrm>
                <a:off x="1152" y="110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167" name="Oval 18"/>
              <p:cNvSpPr>
                <a:spLocks noChangeArrowheads="1"/>
              </p:cNvSpPr>
              <p:nvPr/>
            </p:nvSpPr>
            <p:spPr bwMode="auto">
              <a:xfrm>
                <a:off x="584" y="64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168" name="Oval 19"/>
              <p:cNvSpPr>
                <a:spLocks noChangeArrowheads="1"/>
              </p:cNvSpPr>
              <p:nvPr/>
            </p:nvSpPr>
            <p:spPr bwMode="auto">
              <a:xfrm>
                <a:off x="968" y="57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169" name="Oval 20"/>
              <p:cNvSpPr>
                <a:spLocks noChangeArrowheads="1"/>
              </p:cNvSpPr>
              <p:nvPr/>
            </p:nvSpPr>
            <p:spPr bwMode="auto">
              <a:xfrm>
                <a:off x="1112" y="62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170" name="Oval 21"/>
              <p:cNvSpPr>
                <a:spLocks noChangeArrowheads="1"/>
              </p:cNvSpPr>
              <p:nvPr/>
            </p:nvSpPr>
            <p:spPr bwMode="auto">
              <a:xfrm>
                <a:off x="368" y="45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171" name="Oval 22"/>
              <p:cNvSpPr>
                <a:spLocks noChangeArrowheads="1"/>
              </p:cNvSpPr>
              <p:nvPr/>
            </p:nvSpPr>
            <p:spPr bwMode="auto">
              <a:xfrm>
                <a:off x="912" y="24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172" name="Oval 23"/>
              <p:cNvSpPr>
                <a:spLocks noChangeArrowheads="1"/>
              </p:cNvSpPr>
              <p:nvPr/>
            </p:nvSpPr>
            <p:spPr bwMode="auto">
              <a:xfrm>
                <a:off x="1288" y="33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173" name="Oval 24"/>
              <p:cNvSpPr>
                <a:spLocks noChangeArrowheads="1"/>
              </p:cNvSpPr>
              <p:nvPr/>
            </p:nvSpPr>
            <p:spPr bwMode="auto">
              <a:xfrm>
                <a:off x="1144" y="48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174" name="Oval 25"/>
              <p:cNvSpPr>
                <a:spLocks noChangeArrowheads="1"/>
              </p:cNvSpPr>
              <p:nvPr/>
            </p:nvSpPr>
            <p:spPr bwMode="auto">
              <a:xfrm>
                <a:off x="1392" y="53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175" name="Text Box 26"/>
              <p:cNvSpPr txBox="1">
                <a:spLocks noChangeArrowheads="1"/>
              </p:cNvSpPr>
              <p:nvPr/>
            </p:nvSpPr>
            <p:spPr bwMode="auto">
              <a:xfrm>
                <a:off x="1488" y="96"/>
                <a:ext cx="1104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500" b="1">
                    <a:latin typeface="VNI-Times" pitchFamily="2" charset="0"/>
                  </a:rPr>
                  <a:t>TRUNG  QUOÁC</a:t>
                </a:r>
              </a:p>
            </p:txBody>
          </p:sp>
          <p:sp>
            <p:nvSpPr>
              <p:cNvPr id="6176" name="Text Box 27"/>
              <p:cNvSpPr txBox="1">
                <a:spLocks noChangeArrowheads="1"/>
              </p:cNvSpPr>
              <p:nvPr/>
            </p:nvSpPr>
            <p:spPr bwMode="auto">
              <a:xfrm>
                <a:off x="1176" y="3462"/>
                <a:ext cx="576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500" b="1">
                    <a:latin typeface="VNI-Times" pitchFamily="2" charset="0"/>
                  </a:rPr>
                  <a:t>Saøi Goøn</a:t>
                </a:r>
              </a:p>
            </p:txBody>
          </p:sp>
        </p:grpSp>
        <p:sp>
          <p:nvSpPr>
            <p:cNvPr id="70" name="Text Box 28"/>
            <p:cNvSpPr txBox="1">
              <a:spLocks noChangeArrowheads="1"/>
            </p:cNvSpPr>
            <p:nvPr/>
          </p:nvSpPr>
          <p:spPr bwMode="auto">
            <a:xfrm>
              <a:off x="2832" y="48"/>
              <a:ext cx="27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vi-VN" sz="20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7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500"/>
                                        <p:tgtEl>
                                          <p:spTgt spid="137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54" grpId="0" animBg="1"/>
      <p:bldP spid="1372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8915400" cy="6858000"/>
            <a:chOff x="0" y="0"/>
            <a:chExt cx="5616" cy="4320"/>
          </a:xfrm>
        </p:grpSpPr>
        <p:grpSp>
          <p:nvGrpSpPr>
            <p:cNvPr id="7180" name="Group 3"/>
            <p:cNvGrpSpPr>
              <a:grpSpLocks/>
            </p:cNvGrpSpPr>
            <p:nvPr/>
          </p:nvGrpSpPr>
          <p:grpSpPr bwMode="auto">
            <a:xfrm>
              <a:off x="0" y="0"/>
              <a:ext cx="2799" cy="4320"/>
              <a:chOff x="0" y="0"/>
              <a:chExt cx="2799" cy="4320"/>
            </a:xfrm>
          </p:grpSpPr>
          <p:pic>
            <p:nvPicPr>
              <p:cNvPr id="7182" name="Picture 4" descr="BandoVN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0"/>
                <a:ext cx="2799" cy="4320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</p:pic>
          <p:grpSp>
            <p:nvGrpSpPr>
              <p:cNvPr id="7183" name="Group 5"/>
              <p:cNvGrpSpPr>
                <a:grpSpLocks/>
              </p:cNvGrpSpPr>
              <p:nvPr/>
            </p:nvGrpSpPr>
            <p:grpSpPr bwMode="auto">
              <a:xfrm>
                <a:off x="368" y="96"/>
                <a:ext cx="2224" cy="3760"/>
                <a:chOff x="368" y="96"/>
                <a:chExt cx="2224" cy="3760"/>
              </a:xfrm>
            </p:grpSpPr>
            <p:sp>
              <p:nvSpPr>
                <p:cNvPr id="7184" name="AutoShape 6"/>
                <p:cNvSpPr>
                  <a:spLocks noChangeArrowheads="1"/>
                </p:cNvSpPr>
                <p:nvPr/>
              </p:nvSpPr>
              <p:spPr bwMode="auto">
                <a:xfrm>
                  <a:off x="1074" y="800"/>
                  <a:ext cx="96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50 w 21600"/>
                    <a:gd name="T25" fmla="*/ 3150 h 21600"/>
                    <a:gd name="T26" fmla="*/ 18450 w 21600"/>
                    <a:gd name="T27" fmla="*/ 1845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rgbClr val="F1111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7185" name="Oval 7"/>
                <p:cNvSpPr>
                  <a:spLocks noChangeArrowheads="1"/>
                </p:cNvSpPr>
                <p:nvPr/>
              </p:nvSpPr>
              <p:spPr bwMode="auto">
                <a:xfrm rot="-143156" flipH="1" flipV="1">
                  <a:off x="1331" y="3616"/>
                  <a:ext cx="47" cy="47"/>
                </a:xfrm>
                <a:prstGeom prst="ellipse">
                  <a:avLst/>
                </a:prstGeom>
                <a:solidFill>
                  <a:srgbClr val="F1111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7186" name="Oval 8"/>
                <p:cNvSpPr>
                  <a:spLocks noChangeArrowheads="1"/>
                </p:cNvSpPr>
                <p:nvPr/>
              </p:nvSpPr>
              <p:spPr bwMode="auto">
                <a:xfrm>
                  <a:off x="1992" y="2352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7187" name="Oval 9"/>
                <p:cNvSpPr>
                  <a:spLocks noChangeArrowheads="1"/>
                </p:cNvSpPr>
                <p:nvPr/>
              </p:nvSpPr>
              <p:spPr bwMode="auto">
                <a:xfrm>
                  <a:off x="1596" y="1995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7188" name="Oval 10"/>
                <p:cNvSpPr>
                  <a:spLocks noChangeArrowheads="1"/>
                </p:cNvSpPr>
                <p:nvPr/>
              </p:nvSpPr>
              <p:spPr bwMode="auto">
                <a:xfrm>
                  <a:off x="1767" y="2106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7189" name="Oval 11"/>
                <p:cNvSpPr>
                  <a:spLocks noChangeArrowheads="1"/>
                </p:cNvSpPr>
                <p:nvPr/>
              </p:nvSpPr>
              <p:spPr bwMode="auto">
                <a:xfrm>
                  <a:off x="2115" y="2727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7190" name="Oval 12"/>
                <p:cNvSpPr>
                  <a:spLocks noChangeArrowheads="1"/>
                </p:cNvSpPr>
                <p:nvPr/>
              </p:nvSpPr>
              <p:spPr bwMode="auto">
                <a:xfrm>
                  <a:off x="1104" y="1440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7191" name="Oval 13"/>
                <p:cNvSpPr>
                  <a:spLocks noChangeArrowheads="1"/>
                </p:cNvSpPr>
                <p:nvPr/>
              </p:nvSpPr>
              <p:spPr bwMode="auto">
                <a:xfrm>
                  <a:off x="1952" y="3216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7192" name="Oval 14"/>
                <p:cNvSpPr>
                  <a:spLocks noChangeArrowheads="1"/>
                </p:cNvSpPr>
                <p:nvPr/>
              </p:nvSpPr>
              <p:spPr bwMode="auto">
                <a:xfrm>
                  <a:off x="2143" y="30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7193" name="Oval 15"/>
                <p:cNvSpPr>
                  <a:spLocks noChangeArrowheads="1"/>
                </p:cNvSpPr>
                <p:nvPr/>
              </p:nvSpPr>
              <p:spPr bwMode="auto">
                <a:xfrm>
                  <a:off x="1048" y="380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7194" name="Oval 16"/>
                <p:cNvSpPr>
                  <a:spLocks noChangeArrowheads="1"/>
                </p:cNvSpPr>
                <p:nvPr/>
              </p:nvSpPr>
              <p:spPr bwMode="auto">
                <a:xfrm>
                  <a:off x="1064" y="1280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7195" name="Oval 17"/>
                <p:cNvSpPr>
                  <a:spLocks noChangeArrowheads="1"/>
                </p:cNvSpPr>
                <p:nvPr/>
              </p:nvSpPr>
              <p:spPr bwMode="auto">
                <a:xfrm>
                  <a:off x="1152" y="1104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7196" name="Oval 18"/>
                <p:cNvSpPr>
                  <a:spLocks noChangeArrowheads="1"/>
                </p:cNvSpPr>
                <p:nvPr/>
              </p:nvSpPr>
              <p:spPr bwMode="auto">
                <a:xfrm>
                  <a:off x="584" y="6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7197" name="Oval 19"/>
                <p:cNvSpPr>
                  <a:spLocks noChangeArrowheads="1"/>
                </p:cNvSpPr>
                <p:nvPr/>
              </p:nvSpPr>
              <p:spPr bwMode="auto">
                <a:xfrm>
                  <a:off x="968" y="576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7198" name="Oval 20"/>
                <p:cNvSpPr>
                  <a:spLocks noChangeArrowheads="1"/>
                </p:cNvSpPr>
                <p:nvPr/>
              </p:nvSpPr>
              <p:spPr bwMode="auto">
                <a:xfrm>
                  <a:off x="1112" y="624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7199" name="Oval 21"/>
                <p:cNvSpPr>
                  <a:spLocks noChangeArrowheads="1"/>
                </p:cNvSpPr>
                <p:nvPr/>
              </p:nvSpPr>
              <p:spPr bwMode="auto">
                <a:xfrm>
                  <a:off x="368" y="456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7200" name="Oval 22"/>
                <p:cNvSpPr>
                  <a:spLocks noChangeArrowheads="1"/>
                </p:cNvSpPr>
                <p:nvPr/>
              </p:nvSpPr>
              <p:spPr bwMode="auto">
                <a:xfrm>
                  <a:off x="912" y="2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7201" name="Oval 23"/>
                <p:cNvSpPr>
                  <a:spLocks noChangeArrowheads="1"/>
                </p:cNvSpPr>
                <p:nvPr/>
              </p:nvSpPr>
              <p:spPr bwMode="auto">
                <a:xfrm>
                  <a:off x="1288" y="336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7202" name="Oval 24"/>
                <p:cNvSpPr>
                  <a:spLocks noChangeArrowheads="1"/>
                </p:cNvSpPr>
                <p:nvPr/>
              </p:nvSpPr>
              <p:spPr bwMode="auto">
                <a:xfrm>
                  <a:off x="1144" y="48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7203" name="Oval 25"/>
                <p:cNvSpPr>
                  <a:spLocks noChangeArrowheads="1"/>
                </p:cNvSpPr>
                <p:nvPr/>
              </p:nvSpPr>
              <p:spPr bwMode="auto">
                <a:xfrm>
                  <a:off x="1392" y="536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7204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1488" y="96"/>
                  <a:ext cx="1104" cy="2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500" b="1">
                      <a:latin typeface="VNI-Times" pitchFamily="2" charset="0"/>
                    </a:rPr>
                    <a:t>TRUNG  QUOÁC</a:t>
                  </a:r>
                </a:p>
              </p:txBody>
            </p:sp>
            <p:sp>
              <p:nvSpPr>
                <p:cNvPr id="7205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176" y="3462"/>
                  <a:ext cx="576" cy="2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500" b="1">
                      <a:latin typeface="VNI-Times" pitchFamily="2" charset="0"/>
                    </a:rPr>
                    <a:t>Saøi Goøn</a:t>
                  </a:r>
                </a:p>
              </p:txBody>
            </p:sp>
          </p:grpSp>
        </p:grpSp>
        <p:sp>
          <p:nvSpPr>
            <p:cNvPr id="54300" name="Text Box 28"/>
            <p:cNvSpPr txBox="1">
              <a:spLocks noChangeArrowheads="1"/>
            </p:cNvSpPr>
            <p:nvPr/>
          </p:nvSpPr>
          <p:spPr bwMode="auto">
            <a:xfrm>
              <a:off x="2832" y="48"/>
              <a:ext cx="27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vi-VN" sz="20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1676400" y="762000"/>
            <a:ext cx="1479550" cy="5033963"/>
            <a:chOff x="1035" y="476"/>
            <a:chExt cx="932" cy="3171"/>
          </a:xfrm>
        </p:grpSpPr>
        <p:sp>
          <p:nvSpPr>
            <p:cNvPr id="7178" name="AutoShape 31"/>
            <p:cNvSpPr>
              <a:spLocks noChangeArrowheads="1"/>
            </p:cNvSpPr>
            <p:nvPr/>
          </p:nvSpPr>
          <p:spPr bwMode="auto">
            <a:xfrm rot="9783442">
              <a:off x="1035" y="476"/>
              <a:ext cx="262" cy="3171"/>
            </a:xfrm>
            <a:prstGeom prst="curvedLeftArrow">
              <a:avLst>
                <a:gd name="adj1" fmla="val 87467"/>
                <a:gd name="adj2" fmla="val 339614"/>
                <a:gd name="adj3" fmla="val 33208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7179" name="AutoShape 32"/>
            <p:cNvSpPr>
              <a:spLocks noChangeArrowheads="1"/>
            </p:cNvSpPr>
            <p:nvPr/>
          </p:nvSpPr>
          <p:spPr bwMode="auto">
            <a:xfrm rot="10001228">
              <a:off x="1580" y="624"/>
              <a:ext cx="387" cy="2496"/>
            </a:xfrm>
            <a:prstGeom prst="curvedRightArrow">
              <a:avLst>
                <a:gd name="adj1" fmla="val 42878"/>
                <a:gd name="adj2" fmla="val 142668"/>
                <a:gd name="adj3" fmla="val 371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1371600" y="381000"/>
            <a:ext cx="801688" cy="1143000"/>
            <a:chOff x="672" y="239"/>
            <a:chExt cx="841" cy="769"/>
          </a:xfrm>
        </p:grpSpPr>
        <p:sp>
          <p:nvSpPr>
            <p:cNvPr id="7176" name="AutoShape 34"/>
            <p:cNvSpPr>
              <a:spLocks noChangeArrowheads="1"/>
            </p:cNvSpPr>
            <p:nvPr/>
          </p:nvSpPr>
          <p:spPr bwMode="auto">
            <a:xfrm rot="-4890956">
              <a:off x="1093" y="587"/>
              <a:ext cx="576" cy="265"/>
            </a:xfrm>
            <a:prstGeom prst="curvedUpArrow">
              <a:avLst>
                <a:gd name="adj1" fmla="val 43472"/>
                <a:gd name="adj2" fmla="val 86943"/>
                <a:gd name="adj3" fmla="val 33333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7177" name="AutoShape 35"/>
            <p:cNvSpPr>
              <a:spLocks noChangeArrowheads="1"/>
            </p:cNvSpPr>
            <p:nvPr/>
          </p:nvSpPr>
          <p:spPr bwMode="auto">
            <a:xfrm rot="-6101425">
              <a:off x="408" y="503"/>
              <a:ext cx="720" cy="192"/>
            </a:xfrm>
            <a:prstGeom prst="curvedDownArrow">
              <a:avLst>
                <a:gd name="adj1" fmla="val 75000"/>
                <a:gd name="adj2" fmla="val 150000"/>
                <a:gd name="adj3" fmla="val 33333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54313" name="Text Box 41"/>
          <p:cNvSpPr txBox="1">
            <a:spLocks noChangeArrowheads="1"/>
          </p:cNvSpPr>
          <p:nvPr/>
        </p:nvSpPr>
        <p:spPr bwMode="auto">
          <a:xfrm>
            <a:off x="3124200" y="5257800"/>
            <a:ext cx="12954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hai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7174" name="Line 45"/>
          <p:cNvSpPr>
            <a:spLocks noChangeShapeType="1"/>
          </p:cNvSpPr>
          <p:nvPr/>
        </p:nvSpPr>
        <p:spPr bwMode="auto">
          <a:xfrm flipH="1">
            <a:off x="4495800" y="228600"/>
            <a:ext cx="0" cy="662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43" name="Rounded Rectangular Callout 42"/>
          <p:cNvSpPr/>
          <p:nvPr/>
        </p:nvSpPr>
        <p:spPr>
          <a:xfrm>
            <a:off x="4648200" y="2438400"/>
            <a:ext cx="4267200" cy="2286000"/>
          </a:xfrm>
          <a:prstGeom prst="wedgeRoundRectCallout">
            <a:avLst>
              <a:gd name="adj1" fmla="val -55448"/>
              <a:gd name="adj2" fmla="val 8096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 thu – đông 1954, chuyển lực lượng ra chiến trường miền Bắc, thực hiện tiến công chiến lược, giành thắng lợi quyết định, “kết thúc chiến        tranh”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4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13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2133600" y="304800"/>
            <a:ext cx="9539288" cy="5867400"/>
            <a:chOff x="-125" y="0"/>
            <a:chExt cx="5741" cy="4320"/>
          </a:xfrm>
        </p:grpSpPr>
        <p:grpSp>
          <p:nvGrpSpPr>
            <p:cNvPr id="8197" name="Group 3"/>
            <p:cNvGrpSpPr>
              <a:grpSpLocks/>
            </p:cNvGrpSpPr>
            <p:nvPr/>
          </p:nvGrpSpPr>
          <p:grpSpPr bwMode="auto">
            <a:xfrm>
              <a:off x="-125" y="0"/>
              <a:ext cx="2799" cy="4320"/>
              <a:chOff x="-125" y="0"/>
              <a:chExt cx="2799" cy="4320"/>
            </a:xfrm>
          </p:grpSpPr>
          <p:pic>
            <p:nvPicPr>
              <p:cNvPr id="8199" name="Picture 4" descr="BandoVN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125" y="0"/>
                <a:ext cx="2799" cy="4320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</p:pic>
          <p:grpSp>
            <p:nvGrpSpPr>
              <p:cNvPr id="8200" name="Group 5"/>
              <p:cNvGrpSpPr>
                <a:grpSpLocks/>
              </p:cNvGrpSpPr>
              <p:nvPr/>
            </p:nvGrpSpPr>
            <p:grpSpPr bwMode="auto">
              <a:xfrm>
                <a:off x="368" y="96"/>
                <a:ext cx="2224" cy="3760"/>
                <a:chOff x="368" y="96"/>
                <a:chExt cx="2224" cy="3760"/>
              </a:xfrm>
            </p:grpSpPr>
            <p:sp>
              <p:nvSpPr>
                <p:cNvPr id="8201" name="AutoShape 6"/>
                <p:cNvSpPr>
                  <a:spLocks noChangeArrowheads="1"/>
                </p:cNvSpPr>
                <p:nvPr/>
              </p:nvSpPr>
              <p:spPr bwMode="auto">
                <a:xfrm>
                  <a:off x="1074" y="800"/>
                  <a:ext cx="96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50 w 21600"/>
                    <a:gd name="T25" fmla="*/ 3150 h 21600"/>
                    <a:gd name="T26" fmla="*/ 18450 w 21600"/>
                    <a:gd name="T27" fmla="*/ 1845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rgbClr val="F1111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8202" name="Oval 7"/>
                <p:cNvSpPr>
                  <a:spLocks noChangeArrowheads="1"/>
                </p:cNvSpPr>
                <p:nvPr/>
              </p:nvSpPr>
              <p:spPr bwMode="auto">
                <a:xfrm rot="-143156" flipH="1" flipV="1">
                  <a:off x="1331" y="3616"/>
                  <a:ext cx="47" cy="47"/>
                </a:xfrm>
                <a:prstGeom prst="ellipse">
                  <a:avLst/>
                </a:prstGeom>
                <a:solidFill>
                  <a:srgbClr val="F1111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8203" name="Oval 8"/>
                <p:cNvSpPr>
                  <a:spLocks noChangeArrowheads="1"/>
                </p:cNvSpPr>
                <p:nvPr/>
              </p:nvSpPr>
              <p:spPr bwMode="auto">
                <a:xfrm>
                  <a:off x="1992" y="2352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8204" name="Oval 9"/>
                <p:cNvSpPr>
                  <a:spLocks noChangeArrowheads="1"/>
                </p:cNvSpPr>
                <p:nvPr/>
              </p:nvSpPr>
              <p:spPr bwMode="auto">
                <a:xfrm>
                  <a:off x="1596" y="1995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8205" name="Oval 10"/>
                <p:cNvSpPr>
                  <a:spLocks noChangeArrowheads="1"/>
                </p:cNvSpPr>
                <p:nvPr/>
              </p:nvSpPr>
              <p:spPr bwMode="auto">
                <a:xfrm>
                  <a:off x="1767" y="2106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8206" name="Oval 11"/>
                <p:cNvSpPr>
                  <a:spLocks noChangeArrowheads="1"/>
                </p:cNvSpPr>
                <p:nvPr/>
              </p:nvSpPr>
              <p:spPr bwMode="auto">
                <a:xfrm>
                  <a:off x="2115" y="2727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8207" name="Oval 12"/>
                <p:cNvSpPr>
                  <a:spLocks noChangeArrowheads="1"/>
                </p:cNvSpPr>
                <p:nvPr/>
              </p:nvSpPr>
              <p:spPr bwMode="auto">
                <a:xfrm>
                  <a:off x="1104" y="1440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8208" name="Oval 13"/>
                <p:cNvSpPr>
                  <a:spLocks noChangeArrowheads="1"/>
                </p:cNvSpPr>
                <p:nvPr/>
              </p:nvSpPr>
              <p:spPr bwMode="auto">
                <a:xfrm>
                  <a:off x="1952" y="3216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8209" name="Oval 14"/>
                <p:cNvSpPr>
                  <a:spLocks noChangeArrowheads="1"/>
                </p:cNvSpPr>
                <p:nvPr/>
              </p:nvSpPr>
              <p:spPr bwMode="auto">
                <a:xfrm>
                  <a:off x="2143" y="30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8210" name="Oval 15"/>
                <p:cNvSpPr>
                  <a:spLocks noChangeArrowheads="1"/>
                </p:cNvSpPr>
                <p:nvPr/>
              </p:nvSpPr>
              <p:spPr bwMode="auto">
                <a:xfrm>
                  <a:off x="1048" y="380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8211" name="Oval 16"/>
                <p:cNvSpPr>
                  <a:spLocks noChangeArrowheads="1"/>
                </p:cNvSpPr>
                <p:nvPr/>
              </p:nvSpPr>
              <p:spPr bwMode="auto">
                <a:xfrm>
                  <a:off x="1064" y="1280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8212" name="Oval 17"/>
                <p:cNvSpPr>
                  <a:spLocks noChangeArrowheads="1"/>
                </p:cNvSpPr>
                <p:nvPr/>
              </p:nvSpPr>
              <p:spPr bwMode="auto">
                <a:xfrm>
                  <a:off x="1152" y="1104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8213" name="Oval 18"/>
                <p:cNvSpPr>
                  <a:spLocks noChangeArrowheads="1"/>
                </p:cNvSpPr>
                <p:nvPr/>
              </p:nvSpPr>
              <p:spPr bwMode="auto">
                <a:xfrm>
                  <a:off x="584" y="6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8214" name="Oval 19"/>
                <p:cNvSpPr>
                  <a:spLocks noChangeArrowheads="1"/>
                </p:cNvSpPr>
                <p:nvPr/>
              </p:nvSpPr>
              <p:spPr bwMode="auto">
                <a:xfrm>
                  <a:off x="968" y="576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8215" name="Oval 20"/>
                <p:cNvSpPr>
                  <a:spLocks noChangeArrowheads="1"/>
                </p:cNvSpPr>
                <p:nvPr/>
              </p:nvSpPr>
              <p:spPr bwMode="auto">
                <a:xfrm>
                  <a:off x="1112" y="624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8216" name="Oval 21"/>
                <p:cNvSpPr>
                  <a:spLocks noChangeArrowheads="1"/>
                </p:cNvSpPr>
                <p:nvPr/>
              </p:nvSpPr>
              <p:spPr bwMode="auto">
                <a:xfrm>
                  <a:off x="368" y="456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8217" name="Oval 22"/>
                <p:cNvSpPr>
                  <a:spLocks noChangeArrowheads="1"/>
                </p:cNvSpPr>
                <p:nvPr/>
              </p:nvSpPr>
              <p:spPr bwMode="auto">
                <a:xfrm>
                  <a:off x="912" y="2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8218" name="Oval 23"/>
                <p:cNvSpPr>
                  <a:spLocks noChangeArrowheads="1"/>
                </p:cNvSpPr>
                <p:nvPr/>
              </p:nvSpPr>
              <p:spPr bwMode="auto">
                <a:xfrm>
                  <a:off x="1288" y="336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8219" name="Oval 24"/>
                <p:cNvSpPr>
                  <a:spLocks noChangeArrowheads="1"/>
                </p:cNvSpPr>
                <p:nvPr/>
              </p:nvSpPr>
              <p:spPr bwMode="auto">
                <a:xfrm>
                  <a:off x="1144" y="48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8220" name="Oval 25"/>
                <p:cNvSpPr>
                  <a:spLocks noChangeArrowheads="1"/>
                </p:cNvSpPr>
                <p:nvPr/>
              </p:nvSpPr>
              <p:spPr bwMode="auto">
                <a:xfrm>
                  <a:off x="1392" y="536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8221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1488" y="96"/>
                  <a:ext cx="1104" cy="2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500" b="1">
                      <a:latin typeface="Times New Roman" pitchFamily="18" charset="0"/>
                      <a:cs typeface="Times New Roman" pitchFamily="18" charset="0"/>
                    </a:rPr>
                    <a:t>TRUNG QUỐC</a:t>
                  </a:r>
                </a:p>
              </p:txBody>
            </p:sp>
            <p:sp>
              <p:nvSpPr>
                <p:cNvPr id="8222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176" y="3461"/>
                  <a:ext cx="576" cy="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500" b="1">
                      <a:latin typeface="VNI-Times" pitchFamily="2" charset="0"/>
                    </a:rPr>
                    <a:t>Saøi Goøn</a:t>
                  </a:r>
                </a:p>
              </p:txBody>
            </p:sp>
          </p:grpSp>
        </p:grpSp>
        <p:sp>
          <p:nvSpPr>
            <p:cNvPr id="14364" name="Text Box 28"/>
            <p:cNvSpPr txBox="1">
              <a:spLocks noChangeArrowheads="1"/>
            </p:cNvSpPr>
            <p:nvPr/>
          </p:nvSpPr>
          <p:spPr bwMode="auto">
            <a:xfrm>
              <a:off x="2832" y="48"/>
              <a:ext cx="278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vi-VN" sz="20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3200400" y="1524000"/>
            <a:ext cx="1905000" cy="369888"/>
          </a:xfrm>
          <a:prstGeom prst="rect">
            <a:avLst/>
          </a:prstGeom>
          <a:solidFill>
            <a:srgbClr val="FFFFD5">
              <a:alpha val="59999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 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44 tiểu đoàn</a:t>
            </a:r>
          </a:p>
        </p:txBody>
      </p:sp>
      <p:sp>
        <p:nvSpPr>
          <p:cNvPr id="56" name="Text Box 36"/>
          <p:cNvSpPr txBox="1">
            <a:spLocks noChangeArrowheads="1"/>
          </p:cNvSpPr>
          <p:nvPr/>
        </p:nvSpPr>
        <p:spPr bwMode="auto">
          <a:xfrm>
            <a:off x="2286000" y="3429000"/>
            <a:ext cx="2971800" cy="615950"/>
          </a:xfrm>
          <a:prstGeom prst="rect">
            <a:avLst/>
          </a:prstGeom>
          <a:solidFill>
            <a:srgbClr val="FFFFD5">
              <a:alpha val="59999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 Pháp ở Đông Dương là 84 tiểu đoàn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2" grpId="0" animBg="1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75" name="Group 71"/>
          <p:cNvGraphicFramePr>
            <a:graphicFrameLocks noGrp="1"/>
          </p:cNvGraphicFramePr>
          <p:nvPr/>
        </p:nvGraphicFramePr>
        <p:xfrm>
          <a:off x="457200" y="1219200"/>
          <a:ext cx="8458200" cy="3788411"/>
        </p:xfrm>
        <a:graphic>
          <a:graphicData uri="http://schemas.openxmlformats.org/drawingml/2006/table">
            <a:tbl>
              <a:tblPr/>
              <a:tblGrid>
                <a:gridCol w="1852613"/>
                <a:gridCol w="2093912"/>
                <a:gridCol w="4511675"/>
              </a:tblGrid>
              <a:tr h="733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Tỉ Franc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Tỉ lệ trong ngân sách  Đông Dương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19%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16%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35%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285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43%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555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73%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838200" y="228600"/>
            <a:ext cx="7239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800000"/>
                </a:solidFill>
              </a:rPr>
              <a:t> </a:t>
            </a:r>
            <a:r>
              <a:rPr lang="en-US" sz="2400" b="1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MỸ VIỆN TRỢ CHO PHÁP TRONG                    CHIẾN TRANH Ở ĐÔNG DƯƠNG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28600" y="5181600"/>
            <a:ext cx="8686800" cy="1219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Em có nhận xét gì về các khoản viện trợ của Mĩ cho Pháp</a:t>
            </a:r>
          </a:p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 chiến tranh xâm lược Đông Dương những năm 1950-1954?</a:t>
            </a:r>
          </a:p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4800600" y="1981200"/>
            <a:ext cx="434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2000" b="1" u="sng">
              <a:solidFill>
                <a:srgbClr val="FF0066"/>
              </a:solidFill>
            </a:endParaRP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533400" y="1143000"/>
            <a:ext cx="7086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1/ Cuộc tiến công chiến lược Đông – Xuân 1953 - 1954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600200" y="1600200"/>
            <a:ext cx="4724400" cy="3976688"/>
            <a:chOff x="96" y="912"/>
            <a:chExt cx="2891" cy="2337"/>
          </a:xfrm>
        </p:grpSpPr>
        <p:pic>
          <p:nvPicPr>
            <p:cNvPr id="56339" name="Picture 19" descr="DBP2"/>
            <p:cNvPicPr>
              <a:picLocks noChangeAspect="1" noChangeArrowheads="1"/>
            </p:cNvPicPr>
            <p:nvPr/>
          </p:nvPicPr>
          <p:blipFill>
            <a:blip r:embed="rId2">
              <a:lum contrast="6000"/>
            </a:blip>
            <a:srcRect/>
            <a:stretch>
              <a:fillRect/>
            </a:stretch>
          </p:blipFill>
          <p:spPr bwMode="auto">
            <a:xfrm>
              <a:off x="96" y="912"/>
              <a:ext cx="2880" cy="2160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</p:pic>
        <p:sp>
          <p:nvSpPr>
            <p:cNvPr id="10248" name="Text Box 20"/>
            <p:cNvSpPr txBox="1">
              <a:spLocks noChangeArrowheads="1"/>
            </p:cNvSpPr>
            <p:nvPr/>
          </p:nvSpPr>
          <p:spPr bwMode="auto">
            <a:xfrm>
              <a:off x="100" y="3082"/>
              <a:ext cx="2887" cy="167"/>
            </a:xfrm>
            <a:prstGeom prst="rect">
              <a:avLst/>
            </a:prstGeom>
            <a:solidFill>
              <a:srgbClr val="FFFFD5"/>
            </a:soli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vi-VN" sz="1200" b="1">
                <a:solidFill>
                  <a:srgbClr val="800000"/>
                </a:solidFill>
              </a:endParaRPr>
            </a:p>
          </p:txBody>
        </p:sp>
      </p:grpSp>
      <p:sp>
        <p:nvSpPr>
          <p:cNvPr id="56341" name="Text Box 21"/>
          <p:cNvSpPr txBox="1">
            <a:spLocks noChangeArrowheads="1"/>
          </p:cNvSpPr>
          <p:nvPr/>
        </p:nvSpPr>
        <p:spPr bwMode="auto">
          <a:xfrm>
            <a:off x="914400" y="5410200"/>
            <a:ext cx="7086600" cy="12001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Bộ Chính trị Trung ương Đảng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(Chủ tịch HCM, Đại tướng Võ Nguyên Giáp, Tổng bí thư Trường Chinh, ủy viên Bộ chính trị Trung ương Đảng Phạm Văn Đồng)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họp quyết định chủ trương tác chiến Đông – Xuân 1953 - 1954</a:t>
            </a:r>
          </a:p>
        </p:txBody>
      </p:sp>
      <p:sp>
        <p:nvSpPr>
          <p:cNvPr id="10246" name="Title 18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r>
              <a:rPr lang="en-US" sz="2400" b="1" u="sng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u="sng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u="sng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II. Cuộc tiến công chiến lược Đông – Xuân 1953 – 1954 và chiến dịch lịch sử Điện Biên Phủ 1954.</a:t>
            </a:r>
            <a:r>
              <a:rPr lang="en-US" b="1" u="sng" smtClean="0">
                <a:solidFill>
                  <a:srgbClr val="FF0066"/>
                </a:solidFill>
              </a:rPr>
              <a:t/>
            </a:r>
            <a:br>
              <a:rPr lang="en-US" b="1" u="sng" smtClean="0">
                <a:solidFill>
                  <a:srgbClr val="FF0066"/>
                </a:solidFill>
              </a:rPr>
            </a:br>
            <a:endParaRPr lang="vi-VN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/>
      <p:bldP spid="563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500563" y="4365625"/>
            <a:ext cx="1366837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1905000" y="0"/>
            <a:ext cx="6089650" cy="6889750"/>
            <a:chOff x="2493" y="0"/>
            <a:chExt cx="3348" cy="4340"/>
          </a:xfrm>
        </p:grpSpPr>
        <p:pic>
          <p:nvPicPr>
            <p:cNvPr id="11284" name="Picture 4" descr="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9" y="0"/>
              <a:ext cx="2971" cy="4056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1285" name="Text Box 5"/>
            <p:cNvSpPr txBox="1">
              <a:spLocks noChangeArrowheads="1"/>
            </p:cNvSpPr>
            <p:nvPr/>
          </p:nvSpPr>
          <p:spPr bwMode="auto">
            <a:xfrm>
              <a:off x="2493" y="4107"/>
              <a:ext cx="334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Lược đồ cuộc tiên chiến lược Đông-Xuân 1953-1954</a:t>
              </a:r>
              <a:endParaRPr lang="vi-VN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86" name="Text Box 6"/>
            <p:cNvSpPr txBox="1">
              <a:spLocks noChangeArrowheads="1"/>
            </p:cNvSpPr>
            <p:nvPr/>
          </p:nvSpPr>
          <p:spPr bwMode="auto">
            <a:xfrm>
              <a:off x="2744" y="2795"/>
              <a:ext cx="1315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65000"/>
                </a:lnSpc>
                <a:spcBef>
                  <a:spcPct val="50000"/>
                </a:spcBef>
              </a:pPr>
              <a:r>
                <a:rPr lang="en-US" altLang="en-US" sz="1200" b="1"/>
                <a:t>Pháp điềuquân</a:t>
              </a:r>
              <a:endParaRPr lang="vi-VN" altLang="en-US" sz="1200" b="1"/>
            </a:p>
          </p:txBody>
        </p:sp>
        <p:sp>
          <p:nvSpPr>
            <p:cNvPr id="11287" name="Line 7"/>
            <p:cNvSpPr>
              <a:spLocks noChangeShapeType="1"/>
            </p:cNvSpPr>
            <p:nvPr/>
          </p:nvSpPr>
          <p:spPr bwMode="auto">
            <a:xfrm>
              <a:off x="2835" y="2840"/>
              <a:ext cx="181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4495800" y="762000"/>
            <a:ext cx="116046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>
                <a:solidFill>
                  <a:srgbClr val="FF00FF"/>
                </a:solidFill>
              </a:rPr>
              <a:t>Đồng bằng BắcBộ</a:t>
            </a:r>
            <a:endParaRPr lang="vi-VN" altLang="en-US" sz="1200" b="1">
              <a:solidFill>
                <a:srgbClr val="FF00FF"/>
              </a:solidFill>
            </a:endParaRPr>
          </a:p>
        </p:txBody>
      </p:sp>
      <p:sp>
        <p:nvSpPr>
          <p:cNvPr id="11269" name="Oval 9"/>
          <p:cNvSpPr>
            <a:spLocks noChangeArrowheads="1"/>
          </p:cNvSpPr>
          <p:nvPr/>
        </p:nvSpPr>
        <p:spPr bwMode="auto">
          <a:xfrm>
            <a:off x="4648200" y="1066800"/>
            <a:ext cx="200025" cy="2381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43018" name="Oval 10"/>
          <p:cNvSpPr>
            <a:spLocks noChangeArrowheads="1"/>
          </p:cNvSpPr>
          <p:nvPr/>
        </p:nvSpPr>
        <p:spPr bwMode="auto">
          <a:xfrm flipH="1">
            <a:off x="3429000" y="12954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43033" name="Freeform 25"/>
          <p:cNvSpPr>
            <a:spLocks/>
          </p:cNvSpPr>
          <p:nvPr/>
        </p:nvSpPr>
        <p:spPr bwMode="auto">
          <a:xfrm rot="2134304">
            <a:off x="3875088" y="741363"/>
            <a:ext cx="493712" cy="122237"/>
          </a:xfrm>
          <a:custGeom>
            <a:avLst/>
            <a:gdLst>
              <a:gd name="T0" fmla="*/ 2147483647 w 578"/>
              <a:gd name="T1" fmla="*/ 2147483647 h 95"/>
              <a:gd name="T2" fmla="*/ 2147483647 w 578"/>
              <a:gd name="T3" fmla="*/ 2147483647 h 95"/>
              <a:gd name="T4" fmla="*/ 2147483647 w 578"/>
              <a:gd name="T5" fmla="*/ 2147483647 h 95"/>
              <a:gd name="T6" fmla="*/ 0 w 578"/>
              <a:gd name="T7" fmla="*/ 2147483647 h 95"/>
              <a:gd name="T8" fmla="*/ 2147483647 w 578"/>
              <a:gd name="T9" fmla="*/ 2147483647 h 95"/>
              <a:gd name="T10" fmla="*/ 2147483647 w 578"/>
              <a:gd name="T11" fmla="*/ 2147483647 h 95"/>
              <a:gd name="T12" fmla="*/ 2147483647 w 578"/>
              <a:gd name="T13" fmla="*/ 2147483647 h 95"/>
              <a:gd name="T14" fmla="*/ 2147483647 w 578"/>
              <a:gd name="T15" fmla="*/ 2147483647 h 95"/>
              <a:gd name="T16" fmla="*/ 2147483647 w 578"/>
              <a:gd name="T17" fmla="*/ 0 h 95"/>
              <a:gd name="T18" fmla="*/ 2147483647 w 578"/>
              <a:gd name="T19" fmla="*/ 2147483647 h 95"/>
              <a:gd name="T20" fmla="*/ 2147483647 w 578"/>
              <a:gd name="T21" fmla="*/ 2147483647 h 95"/>
              <a:gd name="T22" fmla="*/ 2147483647 w 578"/>
              <a:gd name="T23" fmla="*/ 2147483647 h 95"/>
              <a:gd name="T24" fmla="*/ 2147483647 w 578"/>
              <a:gd name="T25" fmla="*/ 2147483647 h 9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8"/>
              <a:gd name="T40" fmla="*/ 0 h 95"/>
              <a:gd name="T41" fmla="*/ 578 w 578"/>
              <a:gd name="T42" fmla="*/ 95 h 9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8" h="95">
                <a:moveTo>
                  <a:pt x="328" y="50"/>
                </a:moveTo>
                <a:cubicBezTo>
                  <a:pt x="293" y="49"/>
                  <a:pt x="133" y="62"/>
                  <a:pt x="97" y="74"/>
                </a:cubicBezTo>
                <a:lnTo>
                  <a:pt x="116" y="93"/>
                </a:lnTo>
                <a:lnTo>
                  <a:pt x="0" y="95"/>
                </a:lnTo>
                <a:lnTo>
                  <a:pt x="55" y="30"/>
                </a:lnTo>
                <a:lnTo>
                  <a:pt x="79" y="57"/>
                </a:lnTo>
                <a:lnTo>
                  <a:pt x="188" y="27"/>
                </a:lnTo>
                <a:lnTo>
                  <a:pt x="304" y="9"/>
                </a:lnTo>
                <a:lnTo>
                  <a:pt x="442" y="0"/>
                </a:lnTo>
                <a:lnTo>
                  <a:pt x="578" y="6"/>
                </a:lnTo>
                <a:lnTo>
                  <a:pt x="497" y="63"/>
                </a:lnTo>
                <a:lnTo>
                  <a:pt x="433" y="53"/>
                </a:lnTo>
                <a:cubicBezTo>
                  <a:pt x="405" y="51"/>
                  <a:pt x="352" y="49"/>
                  <a:pt x="331" y="4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43035" name="Oval 27"/>
          <p:cNvSpPr>
            <a:spLocks noChangeArrowheads="1"/>
          </p:cNvSpPr>
          <p:nvPr/>
        </p:nvSpPr>
        <p:spPr bwMode="auto">
          <a:xfrm flipH="1">
            <a:off x="3048000" y="990600"/>
            <a:ext cx="76200" cy="46038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273" name="Oval 28"/>
          <p:cNvSpPr>
            <a:spLocks noChangeArrowheads="1"/>
          </p:cNvSpPr>
          <p:nvPr/>
        </p:nvSpPr>
        <p:spPr bwMode="auto">
          <a:xfrm>
            <a:off x="2895600" y="1600200"/>
            <a:ext cx="71438" cy="71438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274" name="Oval 29"/>
          <p:cNvSpPr>
            <a:spLocks noChangeArrowheads="1"/>
          </p:cNvSpPr>
          <p:nvPr/>
        </p:nvSpPr>
        <p:spPr bwMode="auto">
          <a:xfrm>
            <a:off x="4191000" y="2667000"/>
            <a:ext cx="71438" cy="71438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275" name="Oval 30"/>
          <p:cNvSpPr>
            <a:spLocks noChangeArrowheads="1"/>
          </p:cNvSpPr>
          <p:nvPr/>
        </p:nvSpPr>
        <p:spPr bwMode="auto">
          <a:xfrm>
            <a:off x="3200400" y="609600"/>
            <a:ext cx="76200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276" name="Oval 31"/>
          <p:cNvSpPr>
            <a:spLocks noChangeArrowheads="1"/>
          </p:cNvSpPr>
          <p:nvPr/>
        </p:nvSpPr>
        <p:spPr bwMode="auto">
          <a:xfrm flipH="1">
            <a:off x="5562600" y="3733800"/>
            <a:ext cx="7143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277" name="Oval 32"/>
          <p:cNvSpPr>
            <a:spLocks noChangeArrowheads="1"/>
          </p:cNvSpPr>
          <p:nvPr/>
        </p:nvSpPr>
        <p:spPr bwMode="auto">
          <a:xfrm>
            <a:off x="4191000" y="2514600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278" name="Oval 33"/>
          <p:cNvSpPr>
            <a:spLocks noChangeArrowheads="1"/>
          </p:cNvSpPr>
          <p:nvPr/>
        </p:nvSpPr>
        <p:spPr bwMode="auto">
          <a:xfrm>
            <a:off x="5562600" y="4038600"/>
            <a:ext cx="71438" cy="71438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3046" name="Freeform 38"/>
          <p:cNvSpPr>
            <a:spLocks/>
          </p:cNvSpPr>
          <p:nvPr/>
        </p:nvSpPr>
        <p:spPr bwMode="auto">
          <a:xfrm flipH="1">
            <a:off x="3810000" y="1143000"/>
            <a:ext cx="838200" cy="304800"/>
          </a:xfrm>
          <a:custGeom>
            <a:avLst/>
            <a:gdLst>
              <a:gd name="T0" fmla="*/ 0 w 624"/>
              <a:gd name="T1" fmla="*/ 0 h 342"/>
              <a:gd name="T2" fmla="*/ 2147483647 w 624"/>
              <a:gd name="T3" fmla="*/ 2147483647 h 342"/>
              <a:gd name="T4" fmla="*/ 2147483647 w 624"/>
              <a:gd name="T5" fmla="*/ 2147483647 h 342"/>
              <a:gd name="T6" fmla="*/ 2147483647 w 624"/>
              <a:gd name="T7" fmla="*/ 2147483647 h 342"/>
              <a:gd name="T8" fmla="*/ 2147483647 w 624"/>
              <a:gd name="T9" fmla="*/ 2147483647 h 342"/>
              <a:gd name="T10" fmla="*/ 2147483647 w 624"/>
              <a:gd name="T11" fmla="*/ 2147483647 h 342"/>
              <a:gd name="T12" fmla="*/ 2147483647 w 624"/>
              <a:gd name="T13" fmla="*/ 2147483647 h 342"/>
              <a:gd name="T14" fmla="*/ 2147483647 w 624"/>
              <a:gd name="T15" fmla="*/ 2147483647 h 342"/>
              <a:gd name="T16" fmla="*/ 2147483647 w 624"/>
              <a:gd name="T17" fmla="*/ 2147483647 h 342"/>
              <a:gd name="T18" fmla="*/ 2147483647 w 624"/>
              <a:gd name="T19" fmla="*/ 2147483647 h 342"/>
              <a:gd name="T20" fmla="*/ 2147483647 w 624"/>
              <a:gd name="T21" fmla="*/ 2147483647 h 342"/>
              <a:gd name="T22" fmla="*/ 2147483647 w 624"/>
              <a:gd name="T23" fmla="*/ 2147483647 h 34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24"/>
              <a:gd name="T37" fmla="*/ 0 h 342"/>
              <a:gd name="T38" fmla="*/ 624 w 624"/>
              <a:gd name="T39" fmla="*/ 342 h 34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24" h="342">
                <a:moveTo>
                  <a:pt x="0" y="0"/>
                </a:moveTo>
                <a:cubicBezTo>
                  <a:pt x="28" y="9"/>
                  <a:pt x="48" y="14"/>
                  <a:pt x="72" y="30"/>
                </a:cubicBezTo>
                <a:cubicBezTo>
                  <a:pt x="76" y="36"/>
                  <a:pt x="78" y="43"/>
                  <a:pt x="84" y="48"/>
                </a:cubicBezTo>
                <a:cubicBezTo>
                  <a:pt x="89" y="52"/>
                  <a:pt x="96" y="51"/>
                  <a:pt x="102" y="54"/>
                </a:cubicBezTo>
                <a:cubicBezTo>
                  <a:pt x="128" y="68"/>
                  <a:pt x="147" y="93"/>
                  <a:pt x="174" y="102"/>
                </a:cubicBezTo>
                <a:cubicBezTo>
                  <a:pt x="188" y="123"/>
                  <a:pt x="210" y="148"/>
                  <a:pt x="234" y="156"/>
                </a:cubicBezTo>
                <a:cubicBezTo>
                  <a:pt x="268" y="208"/>
                  <a:pt x="223" y="147"/>
                  <a:pt x="264" y="180"/>
                </a:cubicBezTo>
                <a:cubicBezTo>
                  <a:pt x="270" y="185"/>
                  <a:pt x="271" y="193"/>
                  <a:pt x="276" y="198"/>
                </a:cubicBezTo>
                <a:cubicBezTo>
                  <a:pt x="281" y="203"/>
                  <a:pt x="288" y="206"/>
                  <a:pt x="294" y="210"/>
                </a:cubicBezTo>
                <a:cubicBezTo>
                  <a:pt x="322" y="252"/>
                  <a:pt x="306" y="238"/>
                  <a:pt x="336" y="258"/>
                </a:cubicBezTo>
                <a:cubicBezTo>
                  <a:pt x="368" y="306"/>
                  <a:pt x="450" y="324"/>
                  <a:pt x="504" y="342"/>
                </a:cubicBezTo>
                <a:cubicBezTo>
                  <a:pt x="544" y="336"/>
                  <a:pt x="584" y="330"/>
                  <a:pt x="624" y="33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43060" name="Text Box 52"/>
          <p:cNvSpPr txBox="1">
            <a:spLocks noChangeArrowheads="1"/>
          </p:cNvSpPr>
          <p:nvPr/>
        </p:nvSpPr>
        <p:spPr bwMode="auto">
          <a:xfrm>
            <a:off x="4648200" y="457200"/>
            <a:ext cx="649288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0000FF"/>
                </a:solidFill>
              </a:rPr>
              <a:t>12/1953</a:t>
            </a:r>
          </a:p>
        </p:txBody>
      </p:sp>
      <p:sp>
        <p:nvSpPr>
          <p:cNvPr id="43070" name="Rectangle 62"/>
          <p:cNvSpPr>
            <a:spLocks noChangeArrowheads="1"/>
          </p:cNvSpPr>
          <p:nvPr/>
        </p:nvSpPr>
        <p:spPr bwMode="auto">
          <a:xfrm>
            <a:off x="3352800" y="533400"/>
            <a:ext cx="574675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vl="1" algn="ctr"/>
            <a:r>
              <a:rPr lang="en-US" altLang="en-US" sz="1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Lai châu</a:t>
            </a:r>
            <a:endParaRPr lang="vi-VN" altLang="en-US" sz="1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71" name="Rectangle 63"/>
          <p:cNvSpPr>
            <a:spLocks noChangeArrowheads="1"/>
          </p:cNvSpPr>
          <p:nvPr/>
        </p:nvSpPr>
        <p:spPr bwMode="auto">
          <a:xfrm>
            <a:off x="3200400" y="990600"/>
            <a:ext cx="792163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000" b="1">
                <a:solidFill>
                  <a:srgbClr val="FF00FF"/>
                </a:solidFill>
              </a:rPr>
              <a:t>Điện Biên Phủ</a:t>
            </a:r>
            <a:endParaRPr lang="vi-VN" altLang="en-US" sz="1000" b="1">
              <a:solidFill>
                <a:srgbClr val="FF00FF"/>
              </a:solidFill>
            </a:endParaRPr>
          </a:p>
        </p:txBody>
      </p:sp>
      <p:sp>
        <p:nvSpPr>
          <p:cNvPr id="43072" name="AutoShape 64"/>
          <p:cNvSpPr>
            <a:spLocks noChangeArrowheads="1"/>
          </p:cNvSpPr>
          <p:nvPr/>
        </p:nvSpPr>
        <p:spPr bwMode="auto">
          <a:xfrm>
            <a:off x="4495800" y="1295400"/>
            <a:ext cx="142875" cy="1524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43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3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43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3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3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8" grpId="0" animBg="1"/>
      <p:bldP spid="43033" grpId="0" animBg="1"/>
      <p:bldP spid="43035" grpId="0" animBg="1"/>
      <p:bldP spid="43046" grpId="0" animBg="1"/>
      <p:bldP spid="43060" grpId="0" animBg="1"/>
      <p:bldP spid="43071" grpId="0" animBg="1"/>
    </p:bldLst>
  </p:timing>
</p:sld>
</file>

<file path=ppt/theme/theme1.xml><?xml version="1.0" encoding="utf-8"?>
<a:theme xmlns:a="http://schemas.openxmlformats.org/drawingml/2006/main" name="BÀI 27- TIẾT 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BÀI 27- TIẾT 1</Template>
  <TotalTime>7</TotalTime>
  <Words>876</Words>
  <Application>Microsoft Office PowerPoint</Application>
  <PresentationFormat>On-screen Show (4:3)</PresentationFormat>
  <Paragraphs>258</Paragraphs>
  <Slides>19</Slides>
  <Notes>4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BÀI 27- TIẾT 1</vt:lpstr>
      <vt:lpstr>Package</vt:lpstr>
      <vt:lpstr>PowerPoint Presentation</vt:lpstr>
      <vt:lpstr>Tiết 34 - Bài 27  CUỘC KHÁNG CHIẾN  TOÀN QUỐC CHỐNG THỰC DÂN PHÁP  XÂM LƯỢC KẾT THÚC (1953 – 1954) </vt:lpstr>
      <vt:lpstr>I. Kế hoạch Na-va của Pháp - Mĩ</vt:lpstr>
      <vt:lpstr>PowerPoint Presentation</vt:lpstr>
      <vt:lpstr>PowerPoint Presentation</vt:lpstr>
      <vt:lpstr>PowerPoint Presentation</vt:lpstr>
      <vt:lpstr>PowerPoint Presentation</vt:lpstr>
      <vt:lpstr> II. Cuộc tiến công chiến lược Đông – Xuân 1953 – 1954 và chiến dịch lịch sử Điện Biên Phủ 1954.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nhóm (2 phút)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NDC</dc:creator>
  <cp:lastModifiedBy>Trang</cp:lastModifiedBy>
  <cp:revision>2</cp:revision>
  <dcterms:created xsi:type="dcterms:W3CDTF">2019-02-26T13:25:32Z</dcterms:created>
  <dcterms:modified xsi:type="dcterms:W3CDTF">2020-04-07T07:05:09Z</dcterms:modified>
</cp:coreProperties>
</file>