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5" r:id="rId2"/>
    <p:sldId id="316" r:id="rId3"/>
    <p:sldId id="317" r:id="rId4"/>
    <p:sldId id="257" r:id="rId5"/>
    <p:sldId id="256" r:id="rId6"/>
    <p:sldId id="280" r:id="rId7"/>
    <p:sldId id="322" r:id="rId8"/>
    <p:sldId id="323" r:id="rId9"/>
    <p:sldId id="310" r:id="rId10"/>
    <p:sldId id="269" r:id="rId11"/>
    <p:sldId id="290" r:id="rId12"/>
    <p:sldId id="320" r:id="rId13"/>
    <p:sldId id="311" r:id="rId14"/>
    <p:sldId id="319" r:id="rId15"/>
    <p:sldId id="298" r:id="rId16"/>
    <p:sldId id="299" r:id="rId17"/>
    <p:sldId id="300" r:id="rId18"/>
    <p:sldId id="301" r:id="rId19"/>
    <p:sldId id="309" r:id="rId20"/>
    <p:sldId id="297" r:id="rId21"/>
    <p:sldId id="304" r:id="rId22"/>
    <p:sldId id="305" r:id="rId23"/>
    <p:sldId id="307" r:id="rId24"/>
    <p:sldId id="321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3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AD832-87E2-4204-9962-C05E6F2B8E41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75D92-A71C-4ACC-ABB8-9CA5CB1FF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8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75D92-A71C-4ACC-ABB8-9CA5CB1FF3A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77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F6C3-61C3-4B82-AA82-7E1B670A649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BA67-A7D1-4F27-AE8E-88E82E8FB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F6C3-61C3-4B82-AA82-7E1B670A649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BA67-A7D1-4F27-AE8E-88E82E8FB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F6C3-61C3-4B82-AA82-7E1B670A649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BA67-A7D1-4F27-AE8E-88E82E8FB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F6C3-61C3-4B82-AA82-7E1B670A649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BA67-A7D1-4F27-AE8E-88E82E8FB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F6C3-61C3-4B82-AA82-7E1B670A649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BA67-A7D1-4F27-AE8E-88E82E8FB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F6C3-61C3-4B82-AA82-7E1B670A649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BA67-A7D1-4F27-AE8E-88E82E8FB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F6C3-61C3-4B82-AA82-7E1B670A649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BA67-A7D1-4F27-AE8E-88E82E8FB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F6C3-61C3-4B82-AA82-7E1B670A649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BA67-A7D1-4F27-AE8E-88E82E8FB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F6C3-61C3-4B82-AA82-7E1B670A649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BA67-A7D1-4F27-AE8E-88E82E8FB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F6C3-61C3-4B82-AA82-7E1B670A649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BA67-A7D1-4F27-AE8E-88E82E8FB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F6C3-61C3-4B82-AA82-7E1B670A649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BA67-A7D1-4F27-AE8E-88E82E8FB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6F6C3-61C3-4B82-AA82-7E1B670A649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9BA67-A7D1-4F27-AE8E-88E82E8FB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399" y="209550"/>
            <a:ext cx="88392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Nguyên nhân chủ yếu làm cho nền công nghiệp của Anh vào cuối thế kỉ XIX phát triển chậm hơn các nước Mĩ, Đức:</a:t>
            </a:r>
            <a:endParaRPr lang="en-US" sz="2800" b="1" dirty="0" smtClean="0">
              <a:solidFill>
                <a:srgbClr val="FF0000"/>
              </a:solidFill>
              <a:latin typeface="+mj-lt"/>
            </a:endParaRPr>
          </a:p>
          <a:p>
            <a:pPr marL="342900" indent="-342900"/>
            <a:r>
              <a:rPr lang="en-US" sz="2800" b="1" i="1" dirty="0" smtClean="0">
                <a:latin typeface="+mj-lt"/>
              </a:rPr>
              <a:t>A.</a:t>
            </a:r>
            <a:r>
              <a:rPr lang="es-MX" sz="2800" dirty="0" smtClean="0">
                <a:latin typeface="+mj-lt"/>
              </a:rPr>
              <a:t> </a:t>
            </a:r>
            <a:r>
              <a:rPr lang="es-MX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s-MX" sz="28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err="1" smtClean="0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err="1" smtClean="0">
                <a:latin typeface="Times New Roman" pitchFamily="18" charset="0"/>
                <a:cs typeface="Times New Roman" pitchFamily="18" charset="0"/>
              </a:rPr>
              <a:t>loạt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err="1" smtClean="0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28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MX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B. Giai cấp tư sản Anh chú trọng </a:t>
            </a:r>
            <a:r>
              <a:rPr lang="vi-VN" sz="2800" dirty="0" smtClean="0">
                <a:latin typeface="+mj-lt"/>
              </a:rPr>
              <a:t>đầu tư vào các thuộc địa.</a:t>
            </a:r>
          </a:p>
          <a:p>
            <a:r>
              <a:rPr lang="vi-VN" sz="2800" dirty="0" smtClean="0">
                <a:latin typeface="+mj-lt"/>
              </a:rPr>
              <a:t>C. Anh không chú trọng đầu tư đổi mới và phát triển công nghiệp trong nước.</a:t>
            </a:r>
          </a:p>
          <a:p>
            <a:r>
              <a:rPr lang="vi-VN" sz="2800" dirty="0" smtClean="0">
                <a:latin typeface="+mj-lt"/>
              </a:rPr>
              <a:t>D. Sự phát triển vươn lên mạnh mẽ của công nghiệp Mĩ, Đức.</a:t>
            </a:r>
            <a:endParaRPr lang="vi-VN" sz="2800" dirty="0">
              <a:latin typeface="+mj-lt"/>
            </a:endParaRP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0" y="1428750"/>
            <a:ext cx="685800" cy="609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476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4019550"/>
            <a:ext cx="3352800" cy="857250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Frank-Walter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Steinmeier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4350"/>
            <a:ext cx="285906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Documents and Settings\Ku Tin\My Documents\Downloads\THỦ ĐÔ BÉC L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4350"/>
            <a:ext cx="5105400" cy="361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01" y="514350"/>
            <a:ext cx="23590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Ku Tin\My Documents\Downloads\nữ thần tự 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4350"/>
            <a:ext cx="777240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hình ga 8\quốc kỳ Mĩ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4348"/>
            <a:ext cx="2486025" cy="124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4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5750"/>
            <a:ext cx="8763000" cy="1905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TÌNH HÌNH CÁC NƯỚC ANH, PHÁP,    ĐỨC, MĨ (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2038351"/>
            <a:ext cx="2819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952750"/>
            <a:ext cx="22860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u="sng" dirty="0" smtClean="0">
                <a:latin typeface="Times New Roman" pitchFamily="18" charset="0"/>
                <a:cs typeface="Times New Roman" pitchFamily="18" charset="0"/>
              </a:rPr>
            </a:b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76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28600" y="447675"/>
            <a:ext cx="8229600" cy="85725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B050"/>
                </a:solidFill>
              </a:rPr>
              <a:t>THẢO LUẬN NHÓM (3P’)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7882003" cy="20764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i="1" dirty="0" smtClean="0"/>
              <a:t>- </a:t>
            </a:r>
            <a:r>
              <a:rPr lang="en-US" b="1" i="1" dirty="0" err="1" smtClean="0">
                <a:solidFill>
                  <a:srgbClr val="C00000"/>
                </a:solidFill>
              </a:rPr>
              <a:t>Tình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hình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kinh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tế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Mĩ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cuối</a:t>
            </a:r>
            <a:r>
              <a:rPr lang="en-US" b="1" i="1" dirty="0" smtClean="0">
                <a:solidFill>
                  <a:srgbClr val="C00000"/>
                </a:solidFill>
              </a:rPr>
              <a:t> TK XIX </a:t>
            </a:r>
            <a:r>
              <a:rPr lang="en-US" b="1" i="1" dirty="0" err="1" smtClean="0">
                <a:solidFill>
                  <a:srgbClr val="C00000"/>
                </a:solidFill>
              </a:rPr>
              <a:t>đầu</a:t>
            </a:r>
            <a:r>
              <a:rPr lang="en-US" b="1" i="1" dirty="0" smtClean="0">
                <a:solidFill>
                  <a:srgbClr val="C00000"/>
                </a:solidFill>
              </a:rPr>
              <a:t> TK XX? 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- </a:t>
            </a:r>
            <a:r>
              <a:rPr lang="en-US" b="1" i="1" dirty="0" err="1" smtClean="0">
                <a:solidFill>
                  <a:srgbClr val="C00000"/>
                </a:solidFill>
              </a:rPr>
              <a:t>Chế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độ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chính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trị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của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Mĩ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như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thế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nào</a:t>
            </a:r>
            <a:r>
              <a:rPr lang="en-US" b="1" i="1" dirty="0" smtClean="0">
                <a:solidFill>
                  <a:srgbClr val="C00000"/>
                </a:solidFill>
              </a:rPr>
              <a:t> ?</a:t>
            </a:r>
          </a:p>
          <a:p>
            <a:pPr marL="0" indent="0" eaLnBrk="1" hangingPunct="1">
              <a:buFont typeface="Arial" charset="0"/>
              <a:buNone/>
            </a:pPr>
            <a:endParaRPr lang="en-US" b="1" dirty="0" smtClean="0"/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381000" y="447675"/>
            <a:ext cx="259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endParaRPr lang="en-US" sz="30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07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1951"/>
            <a:ext cx="8305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600200" y="417195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Lược đồ: Các nước đế quốc và thuộc địa đầu thế kỷ XX</a:t>
            </a:r>
          </a:p>
        </p:txBody>
      </p:sp>
    </p:spTree>
    <p:extLst>
      <p:ext uri="{BB962C8B-B14F-4D97-AF65-F5344CB8AC3E}">
        <p14:creationId xmlns:p14="http://schemas.microsoft.com/office/powerpoint/2010/main" val="26277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05765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vi-VN" sz="2800" b="1" dirty="0" smtClean="0"/>
              <a:t>John </a:t>
            </a:r>
            <a:r>
              <a:rPr lang="vi-VN" sz="2800" b="1" dirty="0"/>
              <a:t>D. </a:t>
            </a:r>
            <a:r>
              <a:rPr lang="vi-VN" sz="2800" b="1" dirty="0" smtClean="0"/>
              <a:t>Rockefeller</a:t>
            </a:r>
            <a:r>
              <a:rPr lang="en-US" sz="2800" b="1" dirty="0"/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(1839 – 1937)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hình ga 8\220px-John_D._Rockefeller_188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361950"/>
            <a:ext cx="4876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1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19550"/>
            <a:ext cx="8229600" cy="914400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thép”JPMorgan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Chase(1837 – 1913) </a:t>
            </a:r>
            <a:endParaRPr lang="en-US" sz="3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hình ga 8\morg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1950"/>
            <a:ext cx="5181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68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000500"/>
            <a:ext cx="8610600" cy="914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” Henry Ford(1863 – 1947)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7150"/>
            <a:ext cx="5334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36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1950"/>
            <a:ext cx="84582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32,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hình ga 8\Tranh_biem_hoa_ve_To_chuc_doc_quyen.bm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2550"/>
            <a:ext cx="8001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1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43" y="209550"/>
            <a:ext cx="2170657" cy="234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381" y="302560"/>
            <a:ext cx="2133600" cy="234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32" y="2742724"/>
            <a:ext cx="2199885" cy="226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47950"/>
            <a:ext cx="2133600" cy="230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138407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Barack Obama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0296" y="361756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George W. Bush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3638550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William J. Clinton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77467" y="1320284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Donald </a:t>
            </a:r>
            <a:r>
              <a:rPr lang="en-US" dirty="0" smtClean="0"/>
              <a:t>Trump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57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438150"/>
            <a:ext cx="8763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Lê-nin gọi chủ nghĩa đế quốc Anh là “chủ nghĩa đế quốc thực dân”  vì:</a:t>
            </a:r>
          </a:p>
          <a:p>
            <a:r>
              <a:rPr lang="vi-VN" sz="3200" dirty="0">
                <a:latin typeface="+mj-lt"/>
              </a:rPr>
              <a:t>A. Nước Anh là “đế quốc mà Mặt Trời không bao giờ lặn”</a:t>
            </a:r>
          </a:p>
          <a:p>
            <a:r>
              <a:rPr lang="vi-VN" sz="3200" dirty="0">
                <a:latin typeface="+mj-lt"/>
              </a:rPr>
              <a:t>B. Tư sản Anh chú trọng đầu tư vào các thuộc địa.</a:t>
            </a:r>
          </a:p>
          <a:p>
            <a:r>
              <a:rPr lang="vi-VN" sz="3200" dirty="0">
                <a:latin typeface="+mj-lt"/>
              </a:rPr>
              <a:t>C. Chủ nghĩa đế quốc Anh xâm chiếm và bóc lột một hệ thống thuộc địa rộng lớn nhất thế giới.</a:t>
            </a:r>
          </a:p>
          <a:p>
            <a:r>
              <a:rPr lang="vi-VN" sz="3200" dirty="0">
                <a:latin typeface="+mj-lt"/>
              </a:rPr>
              <a:t>D. Chủ nghĩa đế quốc Anh có một nền công nghiệp phát triển nhất thế giới.</a:t>
            </a:r>
            <a:endParaRPr lang="en-US" sz="3200" dirty="0">
              <a:latin typeface="+mj-lt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2337" y="2978824"/>
            <a:ext cx="685800" cy="52625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92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24350"/>
            <a:ext cx="4114800" cy="628650"/>
          </a:xfrm>
        </p:spPr>
        <p:txBody>
          <a:bodyPr>
            <a:normAutofit fontScale="90000"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Donald Trump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D:\hình ga 8\nhà trắ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438150"/>
            <a:ext cx="47498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8150"/>
            <a:ext cx="2819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76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630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1878"/>
            <a:ext cx="8229600" cy="3394472"/>
          </a:xfrm>
        </p:spPr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lãi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13335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CỦNG CỐ</a:t>
            </a:r>
            <a:endParaRPr lang="en-US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8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XIX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XX: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hiến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55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0151"/>
            <a:ext cx="9144000" cy="3394472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7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XIX 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XX”.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2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new053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86037"/>
            <a:ext cx="3838575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new053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6" y="3064669"/>
            <a:ext cx="2524125" cy="207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013" y="-228600"/>
            <a:ext cx="11277601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WordArt 9"/>
          <p:cNvSpPr>
            <a:spLocks noChangeArrowheads="1" noChangeShapeType="1" noTextEdit="1"/>
          </p:cNvSpPr>
          <p:nvPr/>
        </p:nvSpPr>
        <p:spPr bwMode="auto">
          <a:xfrm>
            <a:off x="1143000" y="819150"/>
            <a:ext cx="7272337" cy="13716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CÁC THẦY, CÔ </a:t>
            </a:r>
          </a:p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VÀ CÁC EM KHỎE</a:t>
            </a: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2182812" y="2833147"/>
            <a:ext cx="4679950" cy="972741"/>
          </a:xfrm>
          <a:prstGeom prst="ellipse">
            <a:avLst/>
          </a:prstGeom>
          <a:solidFill>
            <a:srgbClr val="F9F48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CHÀO TẠM BIỆT </a:t>
            </a:r>
            <a:endParaRPr lang="vi-VN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1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76550"/>
            <a:ext cx="3525294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76550"/>
            <a:ext cx="3124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636" y="666750"/>
            <a:ext cx="3520858" cy="198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66750"/>
            <a:ext cx="3124200" cy="207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6733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Cho </a:t>
            </a:r>
            <a:r>
              <a:rPr lang="en-US" sz="2800" dirty="0" err="1" smtClean="0"/>
              <a:t>biết</a:t>
            </a:r>
            <a:r>
              <a:rPr lang="en-US" sz="2800" dirty="0" smtClean="0"/>
              <a:t> </a:t>
            </a:r>
            <a:r>
              <a:rPr lang="en-US" sz="2800" dirty="0" err="1" smtClean="0"/>
              <a:t>đây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/>
              <a:t>q</a:t>
            </a:r>
            <a:r>
              <a:rPr lang="en-US" sz="2800" dirty="0" err="1" smtClean="0"/>
              <a:t>uốc</a:t>
            </a:r>
            <a:r>
              <a:rPr lang="en-US" sz="2800" dirty="0" smtClean="0"/>
              <a:t> </a:t>
            </a:r>
            <a:r>
              <a:rPr lang="en-US" sz="2800" dirty="0" err="1" smtClean="0"/>
              <a:t>kỳ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  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3657600" y="1352550"/>
            <a:ext cx="78105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657600" y="3626988"/>
            <a:ext cx="78105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8229600" y="3626988"/>
            <a:ext cx="78105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8153400" y="1314450"/>
            <a:ext cx="78105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8590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hình ga 8\bản đồ A, P, Đ, 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8589"/>
            <a:ext cx="8458200" cy="467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28492"/>
            <a:ext cx="9144000" cy="2057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</a:t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NƯỚC ANH, PHÁP, ĐỨC, MĨ</a:t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 THẾ KỈ XIX – ĐẦU THẾ KỈ XX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83485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275926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5750"/>
            <a:ext cx="8763000" cy="1905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TÌNH HÌNH CÁC NƯỚC ANH, PHÁP,    ĐỨC, MĨ (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2038351"/>
            <a:ext cx="2819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4349"/>
            <a:ext cx="8305800" cy="358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600200" y="409575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Lược</a:t>
            </a:r>
            <a:r>
              <a:rPr lang="en-US" b="1" dirty="0"/>
              <a:t> </a:t>
            </a:r>
            <a:r>
              <a:rPr lang="en-US" b="1" dirty="0" err="1"/>
              <a:t>đồ</a:t>
            </a:r>
            <a:r>
              <a:rPr lang="en-US" b="1" dirty="0"/>
              <a:t>: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nước</a:t>
            </a:r>
            <a:r>
              <a:rPr lang="en-US" b="1" dirty="0"/>
              <a:t> </a:t>
            </a:r>
            <a:r>
              <a:rPr lang="en-US" b="1" dirty="0" err="1"/>
              <a:t>đế</a:t>
            </a:r>
            <a:r>
              <a:rPr lang="en-US" b="1" dirty="0"/>
              <a:t> </a:t>
            </a:r>
            <a:r>
              <a:rPr lang="en-US" b="1" dirty="0" err="1"/>
              <a:t>quốc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thuộc</a:t>
            </a:r>
            <a:r>
              <a:rPr lang="en-US" b="1" dirty="0"/>
              <a:t> </a:t>
            </a:r>
            <a:r>
              <a:rPr lang="en-US" b="1" dirty="0" err="1"/>
              <a:t>địa</a:t>
            </a:r>
            <a:r>
              <a:rPr lang="en-US" b="1" dirty="0"/>
              <a:t> </a:t>
            </a:r>
            <a:r>
              <a:rPr lang="en-US" b="1" dirty="0" err="1"/>
              <a:t>đầu</a:t>
            </a:r>
            <a:r>
              <a:rPr lang="en-US" b="1" dirty="0"/>
              <a:t> </a:t>
            </a:r>
            <a:r>
              <a:rPr lang="en-US" b="1" dirty="0" err="1"/>
              <a:t>thế</a:t>
            </a:r>
            <a:r>
              <a:rPr lang="en-US" b="1" dirty="0"/>
              <a:t> </a:t>
            </a:r>
            <a:r>
              <a:rPr lang="en-US" b="1" dirty="0" err="1"/>
              <a:t>kỷ</a:t>
            </a:r>
            <a:r>
              <a:rPr lang="en-US" b="1" dirty="0"/>
              <a:t> XX</a:t>
            </a:r>
          </a:p>
        </p:txBody>
      </p:sp>
    </p:spTree>
    <p:extLst>
      <p:ext uri="{BB962C8B-B14F-4D97-AF65-F5344CB8AC3E}">
        <p14:creationId xmlns:p14="http://schemas.microsoft.com/office/powerpoint/2010/main" val="120627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2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4349"/>
            <a:ext cx="8305800" cy="358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600200" y="409575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Lược</a:t>
            </a:r>
            <a:r>
              <a:rPr lang="en-US" b="1" dirty="0"/>
              <a:t> </a:t>
            </a:r>
            <a:r>
              <a:rPr lang="en-US" b="1" dirty="0" err="1"/>
              <a:t>đồ</a:t>
            </a:r>
            <a:r>
              <a:rPr lang="en-US" b="1" dirty="0"/>
              <a:t>: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nước</a:t>
            </a:r>
            <a:r>
              <a:rPr lang="en-US" b="1" dirty="0"/>
              <a:t> </a:t>
            </a:r>
            <a:r>
              <a:rPr lang="en-US" b="1" dirty="0" err="1"/>
              <a:t>đế</a:t>
            </a:r>
            <a:r>
              <a:rPr lang="en-US" b="1" dirty="0"/>
              <a:t> </a:t>
            </a:r>
            <a:r>
              <a:rPr lang="en-US" b="1" dirty="0" err="1"/>
              <a:t>quốc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thuộc</a:t>
            </a:r>
            <a:r>
              <a:rPr lang="en-US" b="1" dirty="0"/>
              <a:t> </a:t>
            </a:r>
            <a:r>
              <a:rPr lang="en-US" b="1" dirty="0" err="1"/>
              <a:t>địa</a:t>
            </a:r>
            <a:r>
              <a:rPr lang="en-US" b="1" dirty="0"/>
              <a:t> </a:t>
            </a:r>
            <a:r>
              <a:rPr lang="en-US" b="1" dirty="0" err="1"/>
              <a:t>đầu</a:t>
            </a:r>
            <a:r>
              <a:rPr lang="en-US" b="1" dirty="0"/>
              <a:t> </a:t>
            </a:r>
            <a:r>
              <a:rPr lang="en-US" b="1" dirty="0" err="1"/>
              <a:t>thế</a:t>
            </a:r>
            <a:r>
              <a:rPr lang="en-US" b="1" dirty="0"/>
              <a:t> </a:t>
            </a:r>
            <a:r>
              <a:rPr lang="en-US" b="1" dirty="0" err="1"/>
              <a:t>kỷ</a:t>
            </a:r>
            <a:r>
              <a:rPr lang="en-US" b="1" dirty="0"/>
              <a:t> XX</a:t>
            </a:r>
          </a:p>
        </p:txBody>
      </p:sp>
    </p:spTree>
    <p:extLst>
      <p:ext uri="{BB962C8B-B14F-4D97-AF65-F5344CB8AC3E}">
        <p14:creationId xmlns:p14="http://schemas.microsoft.com/office/powerpoint/2010/main" val="7191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2395</TotalTime>
  <Words>538</Words>
  <Application>Microsoft Office PowerPoint</Application>
  <PresentationFormat>On-screen Show (16:9)</PresentationFormat>
  <Paragraphs>61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BÀI 6 CÁC NƯỚC ANH, PHÁP, ĐỨC, MĨ CUỐI THẾ KỈ XIX – ĐẦU THẾ KỈ XX</vt:lpstr>
      <vt:lpstr>I. TÌNH HÌNH CÁC NƯỚC ANH, PHÁP,    ĐỨC, MĨ ( tiếp theo)</vt:lpstr>
      <vt:lpstr>PowerPoint Presentation</vt:lpstr>
      <vt:lpstr>PowerPoint Presentation</vt:lpstr>
      <vt:lpstr>PowerPoint Presentation</vt:lpstr>
      <vt:lpstr>Tổng thống Đức  Frank-Walter Steinmeier</vt:lpstr>
      <vt:lpstr>PowerPoint Presentation</vt:lpstr>
      <vt:lpstr>I. TÌNH HÌNH CÁC NƯỚC ANH, PHÁP,    ĐỨC, MĨ ( tiếp theo)</vt:lpstr>
      <vt:lpstr>THẢO LUẬN NHÓM (3P’)</vt:lpstr>
      <vt:lpstr>PowerPoint Presentation</vt:lpstr>
      <vt:lpstr>“Vua dầu mỏ” John D. Rockefeller (1839 – 1937)</vt:lpstr>
      <vt:lpstr>“Vua thép”JPMorgan Chase(1837 – 1913) </vt:lpstr>
      <vt:lpstr>“Vua ô tô” Henry Ford(1863 – 1947)</vt:lpstr>
      <vt:lpstr>Quan sát hình 32, cho biết quyền lực của các tổ chức độc quyền ở Mỹ thể hiện như thế nào? </vt:lpstr>
      <vt:lpstr>PowerPoint Presentation</vt:lpstr>
      <vt:lpstr>Tổng thống Mĩ Donald Trump </vt:lpstr>
      <vt:lpstr>Câu 1: Đế quốc Đức được nhận xét là:</vt:lpstr>
      <vt:lpstr>Câu 2: Thể chế chính trị ở Mĩ cuối thế kỉ XIX đầu thế kỉ XX:</vt:lpstr>
      <vt:lpstr>Dặn dò</vt:lpstr>
      <vt:lpstr>PowerPoint Presentation</vt:lpstr>
    </vt:vector>
  </TitlesOfParts>
  <Company>http://viet4room.com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I:  CÁC CUỘC CÁCH MẠNG TƯ SẢN  (TỪ GIỮA THẾ KỈ XVI – CUỐI THẾ KỈ XVIII)</dc:title>
  <dc:creator>Manh Cuong</dc:creator>
  <cp:lastModifiedBy>Trang</cp:lastModifiedBy>
  <cp:revision>195</cp:revision>
  <dcterms:created xsi:type="dcterms:W3CDTF">2014-03-20T13:51:43Z</dcterms:created>
  <dcterms:modified xsi:type="dcterms:W3CDTF">2020-10-08T00:50:08Z</dcterms:modified>
</cp:coreProperties>
</file>