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7" r:id="rId4"/>
    <p:sldId id="258" r:id="rId5"/>
    <p:sldId id="260" r:id="rId6"/>
    <p:sldId id="268" r:id="rId7"/>
    <p:sldId id="269" r:id="rId8"/>
    <p:sldId id="270" r:id="rId9"/>
    <p:sldId id="265" r:id="rId10"/>
    <p:sldId id="271" r:id="rId11"/>
    <p:sldId id="264" r:id="rId12"/>
    <p:sldId id="27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22" y="-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0BE21-8870-42A8-9F1A-EF5E4B584089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9E376-2F2A-4818-BDAC-C87893C18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515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0BE21-8870-42A8-9F1A-EF5E4B584089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9E376-2F2A-4818-BDAC-C87893C18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599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0BE21-8870-42A8-9F1A-EF5E4B584089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9E376-2F2A-4818-BDAC-C87893C18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827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0BE21-8870-42A8-9F1A-EF5E4B584089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9E376-2F2A-4818-BDAC-C87893C18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275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0BE21-8870-42A8-9F1A-EF5E4B584089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9E376-2F2A-4818-BDAC-C87893C18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422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0BE21-8870-42A8-9F1A-EF5E4B584089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9E376-2F2A-4818-BDAC-C87893C18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184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0BE21-8870-42A8-9F1A-EF5E4B584089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9E376-2F2A-4818-BDAC-C87893C18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918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0BE21-8870-42A8-9F1A-EF5E4B584089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9E376-2F2A-4818-BDAC-C87893C18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059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0BE21-8870-42A8-9F1A-EF5E4B584089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9E376-2F2A-4818-BDAC-C87893C18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283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0BE21-8870-42A8-9F1A-EF5E4B584089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9E376-2F2A-4818-BDAC-C87893C18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690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0BE21-8870-42A8-9F1A-EF5E4B584089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9E376-2F2A-4818-BDAC-C87893C18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850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1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0BE21-8870-42A8-9F1A-EF5E4B584089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9E376-2F2A-4818-BDAC-C87893C18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997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25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glow rad="939800">
              <a:schemeClr val="accent1">
                <a:alpha val="76000"/>
              </a:schemeClr>
            </a:glow>
            <a:reflection endPos="0" dist="508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3782822" y="174891"/>
            <a:ext cx="4281714" cy="461665"/>
          </a:xfrm>
          <a:prstGeom prst="rect">
            <a:avLst/>
          </a:prstGeom>
          <a:noFill/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TRƯỜNG THCS GIA THỤY</a:t>
            </a:r>
            <a:endParaRPr lang="en-US" sz="2400" b="1" dirty="0">
              <a:solidFill>
                <a:srgbClr val="FF00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134124" y="1212143"/>
            <a:ext cx="10841976" cy="1325563"/>
          </a:xfrm>
          <a:prstGeom prst="rect">
            <a:avLst/>
          </a:prstGeom>
          <a:effectLst>
            <a:glow>
              <a:schemeClr val="accent1"/>
            </a:glow>
            <a:outerShdw dir="8820000" sx="82000" sy="82000" algn="ctr" rotWithShape="0">
              <a:srgbClr val="000000"/>
            </a:outerShdw>
            <a:reflection endPos="0" dist="50800" dir="5400000" sy="-100000" algn="bl" rotWithShape="0"/>
          </a:effectLst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4600" b="1" dirty="0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HỌP CHA MẸ HỌC </a:t>
            </a:r>
            <a:r>
              <a:rPr lang="en-US" sz="4600" b="1" dirty="0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SINH TỔNG KẾT </a:t>
            </a:r>
            <a:endParaRPr lang="en-US" sz="4600" b="1" dirty="0" smtClean="0">
              <a:ln>
                <a:solidFill>
                  <a:srgbClr val="FFFF00"/>
                </a:solidFill>
              </a:ln>
              <a:solidFill>
                <a:srgbClr val="FF0000"/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en-US" sz="4600" b="1" dirty="0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NĂM HỌC 2020 - 2021</a:t>
            </a:r>
            <a:endParaRPr lang="vi-VN" sz="4600" b="1" dirty="0">
              <a:ln>
                <a:solidFill>
                  <a:srgbClr val="FFFF00"/>
                </a:solidFill>
              </a:ln>
              <a:solidFill>
                <a:srgbClr val="FF0000"/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5809" y="3938653"/>
            <a:ext cx="451642" cy="442609"/>
          </a:xfrm>
          <a:prstGeom prst="rect">
            <a:avLst/>
          </a:prstGeom>
          <a:effectLst>
            <a:glow rad="127000">
              <a:schemeClr val="accent1">
                <a:alpha val="35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387006821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0064" y="1600541"/>
            <a:ext cx="10828942" cy="304179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Hoạt động Đoàn đội:</a:t>
            </a:r>
          </a:p>
          <a:p>
            <a:pPr algn="just">
              <a:buFontTx/>
              <a:buChar char="-"/>
            </a:pPr>
            <a:r>
              <a:rPr lang="vi-VN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Tham </a:t>
            </a:r>
            <a:r>
              <a:rPr lang="vi-VN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 tích cực phong trào kế hoạch nhỏ thu gom giấy vụn do hội đồng đội phát động, toàn liên đội thu gom đợt một được </a:t>
            </a:r>
            <a:r>
              <a:rPr lang="vi-V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4150</a:t>
            </a:r>
            <a:r>
              <a:rPr lang="vi-VN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kilogam giấy</a:t>
            </a:r>
          </a:p>
          <a:p>
            <a:pPr algn="just">
              <a:buFontTx/>
              <a:buChar char="-"/>
            </a:pPr>
            <a:r>
              <a:rPr lang="vi-VN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</a:t>
            </a:r>
            <a:r>
              <a:rPr lang="vi-VN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 tốt phong trào Thiếu nhi thủ đô làm theo năm điều Bác Hồ </a:t>
            </a:r>
            <a:r>
              <a:rPr lang="vi-VN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dạy</a:t>
            </a:r>
          </a:p>
          <a:p>
            <a:pPr algn="just">
              <a:buFontTx/>
              <a:buChar char="-"/>
            </a:pPr>
            <a:r>
              <a:rPr lang="vi-VN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 đội thực hiện tốt hội thu quyển </a:t>
            </a:r>
            <a:r>
              <a:rPr lang="vi-VN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vở </a:t>
            </a:r>
            <a:r>
              <a:rPr lang="vi-VN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 thương do hội đồng đội quận Long Biên phát động, toàn liên đội quyên góp được </a:t>
            </a:r>
            <a:r>
              <a:rPr lang="vi-V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3420</a:t>
            </a:r>
            <a:r>
              <a:rPr lang="vi-VN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quyển vở </a:t>
            </a:r>
            <a:r>
              <a:rPr lang="vi-VN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</a:p>
          <a:p>
            <a:pPr algn="just">
              <a:buFontTx/>
              <a:buChar char="-"/>
            </a:pPr>
            <a:r>
              <a:rPr lang="vi-VN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 </a:t>
            </a:r>
            <a:r>
              <a:rPr lang="vi-VN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đội phát động </a:t>
            </a:r>
            <a:r>
              <a:rPr lang="vi-VN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 quyên góp được </a:t>
            </a:r>
            <a:r>
              <a:rPr lang="vi-V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1820 </a:t>
            </a:r>
            <a:r>
              <a:rPr lang="vi-VN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quyển sách truyện ủng hộ thư viện nhà trường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231488" y="137069"/>
            <a:ext cx="8572499" cy="10587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VỀ CÁC HOẠT ĐỘNG KHÁC</a:t>
            </a:r>
            <a:endParaRPr lang="vi-VN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417" y="133570"/>
            <a:ext cx="1298644" cy="1272671"/>
          </a:xfrm>
          <a:prstGeom prst="rect">
            <a:avLst/>
          </a:prstGeom>
          <a:effectLst>
            <a:glow rad="127000">
              <a:schemeClr val="accent1">
                <a:alpha val="35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1507823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31488" y="137069"/>
            <a:ext cx="8572499" cy="1058727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VỀ CÁC HOẠT ĐỘNG KHÁC</a:t>
            </a:r>
            <a:endParaRPr lang="vi-VN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44524" y="1422738"/>
            <a:ext cx="10118775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it-IT" sz="2800" b="1" dirty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2. Hoạt động nhân đạo từ thiện:</a:t>
            </a:r>
            <a:endParaRPr lang="vi-VN" sz="2800" b="1" dirty="0">
              <a:solidFill>
                <a:srgbClr val="0033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  <a:spcAft>
                <a:spcPts val="0"/>
              </a:spcAft>
            </a:pPr>
            <a:r>
              <a:rPr lang="it-IT" sz="2800" dirty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Số GV: </a:t>
            </a:r>
            <a:r>
              <a:rPr lang="it-IT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74</a:t>
            </a:r>
            <a:r>
              <a:rPr lang="it-IT" sz="2800" dirty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Số HS tham gia: </a:t>
            </a:r>
            <a:r>
              <a:rPr lang="it-IT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1840</a:t>
            </a:r>
            <a:endParaRPr lang="vi-VN" sz="28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vi-VN" sz="2800" dirty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smtClean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- </a:t>
            </a:r>
            <a:r>
              <a:rPr lang="it-IT" sz="2800" dirty="0" smtClean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 </a:t>
            </a:r>
            <a:r>
              <a:rPr lang="it-IT" sz="2800" dirty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tiền ủng hộ: </a:t>
            </a:r>
            <a:r>
              <a:rPr lang="it-IT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53.5000.000</a:t>
            </a:r>
            <a:r>
              <a:rPr lang="it-IT" sz="2800" dirty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đồng </a:t>
            </a:r>
            <a:endParaRPr lang="vi-VN" sz="2800" dirty="0" smtClean="0">
              <a:solidFill>
                <a:srgbClr val="0033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sz="2800" b="1" dirty="0" smtClean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pt-BR" sz="2800" b="1" dirty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Thư viện nhà trường được công nhận là </a:t>
            </a:r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“Thư viện tiên tiến cấp </a:t>
            </a:r>
            <a:r>
              <a:rPr lang="pt-B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Quận”</a:t>
            </a:r>
            <a:endParaRPr lang="vi-VN" sz="2800" b="1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sz="2800" b="1" dirty="0" smtClean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pt-BR" sz="2800" b="1" dirty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Xây dựng trường học thân thiện - học sinh tích cực, trường học an toàn: </a:t>
            </a:r>
            <a:r>
              <a:rPr lang="pt-BR" sz="2800" dirty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đạt loại </a:t>
            </a:r>
            <a:r>
              <a:rPr lang="pt-B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endParaRPr lang="vi-V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417" y="133570"/>
            <a:ext cx="1298644" cy="1272671"/>
          </a:xfrm>
          <a:prstGeom prst="rect">
            <a:avLst/>
          </a:prstGeom>
          <a:effectLst>
            <a:glow rad="127000">
              <a:schemeClr val="accent1">
                <a:alpha val="35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37171767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31488" y="137069"/>
            <a:ext cx="8572499" cy="1058727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VỀ CÁC HOẠT ĐỘNG KHÁC</a:t>
            </a:r>
            <a:endParaRPr lang="vi-VN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23900" y="1216789"/>
            <a:ext cx="1080135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70510" algn="just">
              <a:lnSpc>
                <a:spcPct val="150000"/>
              </a:lnSpc>
              <a:spcAft>
                <a:spcPts val="0"/>
              </a:spcAft>
            </a:pPr>
            <a:r>
              <a:rPr lang="pt-BR" sz="2800" b="1" dirty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Hoạt động của CMHS:</a:t>
            </a:r>
            <a:endParaRPr lang="vi-VN" sz="2800" b="1" dirty="0">
              <a:solidFill>
                <a:srgbClr val="0033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  <a:spcAft>
                <a:spcPts val="0"/>
              </a:spcAft>
            </a:pPr>
            <a:r>
              <a:rPr lang="pt-BR" sz="2800" dirty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Đóng góp to lớn cho thành tích học tập, đặc biệt thành tích của đội ngũ HSG.</a:t>
            </a:r>
            <a:endParaRPr lang="vi-VN" sz="2800" dirty="0">
              <a:solidFill>
                <a:srgbClr val="0033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  <a:spcAft>
                <a:spcPts val="0"/>
              </a:spcAft>
            </a:pPr>
            <a:r>
              <a:rPr lang="pt-BR" sz="2800" dirty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Đóng góp xây dựng CSVC, tạo khung cảnh xanh sạch đẹp.</a:t>
            </a:r>
            <a:endParaRPr lang="vi-VN" sz="2800" dirty="0">
              <a:solidFill>
                <a:srgbClr val="0033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  <a:spcAft>
                <a:spcPts val="0"/>
              </a:spcAft>
            </a:pPr>
            <a:r>
              <a:rPr lang="pt-BR" sz="2800" dirty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Ban ĐDCMHS và CMHS đã phối hợp với nhà trường hoàn thành tốt nhiệm vụ năm học đã đề ra.</a:t>
            </a:r>
            <a:endParaRPr lang="vi-VN" sz="2800" dirty="0">
              <a:solidFill>
                <a:srgbClr val="0033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70510" algn="just">
              <a:lnSpc>
                <a:spcPct val="150000"/>
              </a:lnSpc>
              <a:spcAft>
                <a:spcPts val="0"/>
              </a:spcAft>
            </a:pPr>
            <a:r>
              <a:rPr lang="pt-BR" sz="2800" b="1" dirty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pt-BR" sz="2800" b="1" dirty="0" smtClean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vi-VN" sz="2800" b="1" dirty="0" smtClean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b="1" dirty="0" smtClean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Trường </a:t>
            </a:r>
            <a:r>
              <a:rPr lang="pt-BR" sz="2800" b="1" dirty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 Sở GD&amp;ĐT đề nghị Thành phố tiếp tục công nhận danh hiệu </a:t>
            </a:r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 thể LĐXS cấp Thành phố năm học </a:t>
            </a:r>
            <a:r>
              <a:rPr lang="pt-B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2020-2021</a:t>
            </a:r>
            <a:endParaRPr lang="vi-VN" sz="28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417" y="133570"/>
            <a:ext cx="1298644" cy="1272671"/>
          </a:xfrm>
          <a:prstGeom prst="rect">
            <a:avLst/>
          </a:prstGeom>
          <a:effectLst>
            <a:glow rad="127000">
              <a:schemeClr val="accent1">
                <a:alpha val="35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3462912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1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335272" y="422541"/>
            <a:ext cx="42817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THCS GIA THỤY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417" y="133570"/>
            <a:ext cx="1298644" cy="1272671"/>
          </a:xfrm>
          <a:prstGeom prst="rect">
            <a:avLst/>
          </a:prstGeom>
          <a:effectLst>
            <a:glow rad="127000">
              <a:schemeClr val="accent1">
                <a:alpha val="35000"/>
              </a:schemeClr>
            </a:glow>
          </a:effectLst>
        </p:spPr>
      </p:pic>
      <p:sp>
        <p:nvSpPr>
          <p:cNvPr id="18" name="Title 1"/>
          <p:cNvSpPr txBox="1">
            <a:spLocks/>
          </p:cNvSpPr>
          <p:nvPr/>
        </p:nvSpPr>
        <p:spPr>
          <a:xfrm>
            <a:off x="628650" y="2509595"/>
            <a:ext cx="11120312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4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BÁO CÁO KẾT QUẢ </a:t>
            </a:r>
          </a:p>
          <a:p>
            <a:pPr>
              <a:lnSpc>
                <a:spcPct val="100000"/>
              </a:lnSpc>
            </a:pPr>
            <a:r>
              <a:rPr lang="en-US" sz="4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 HỌC 2020 - 2021</a:t>
            </a:r>
            <a:endParaRPr lang="vi-VN" sz="4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3947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0230" y="139382"/>
            <a:ext cx="7733211" cy="1058727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VỀ CÔNG TÁC DẠY VÀ HỌC:</a:t>
            </a:r>
            <a:endParaRPr lang="vi-VN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9823" y="1481682"/>
            <a:ext cx="6460127" cy="747168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 lượng văn hóa, hạnh kiểm: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Về văn hóa: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8271956"/>
              </p:ext>
            </p:extLst>
          </p:nvPr>
        </p:nvGraphicFramePr>
        <p:xfrm>
          <a:off x="874123" y="2795996"/>
          <a:ext cx="10689226" cy="312169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873007">
                  <a:extLst>
                    <a:ext uri="{9D8B030D-6E8A-4147-A177-3AD203B41FA5}">
                      <a16:colId xmlns:a16="http://schemas.microsoft.com/office/drawing/2014/main" val="347224622"/>
                    </a:ext>
                  </a:extLst>
                </a:gridCol>
                <a:gridCol w="930454">
                  <a:extLst>
                    <a:ext uri="{9D8B030D-6E8A-4147-A177-3AD203B41FA5}">
                      <a16:colId xmlns:a16="http://schemas.microsoft.com/office/drawing/2014/main" val="3162407959"/>
                    </a:ext>
                  </a:extLst>
                </a:gridCol>
                <a:gridCol w="1002427">
                  <a:extLst>
                    <a:ext uri="{9D8B030D-6E8A-4147-A177-3AD203B41FA5}">
                      <a16:colId xmlns:a16="http://schemas.microsoft.com/office/drawing/2014/main" val="2925104782"/>
                    </a:ext>
                  </a:extLst>
                </a:gridCol>
                <a:gridCol w="858481">
                  <a:extLst>
                    <a:ext uri="{9D8B030D-6E8A-4147-A177-3AD203B41FA5}">
                      <a16:colId xmlns:a16="http://schemas.microsoft.com/office/drawing/2014/main" val="2707788046"/>
                    </a:ext>
                  </a:extLst>
                </a:gridCol>
                <a:gridCol w="1054653">
                  <a:extLst>
                    <a:ext uri="{9D8B030D-6E8A-4147-A177-3AD203B41FA5}">
                      <a16:colId xmlns:a16="http://schemas.microsoft.com/office/drawing/2014/main" val="1662647159"/>
                    </a:ext>
                  </a:extLst>
                </a:gridCol>
                <a:gridCol w="731467">
                  <a:extLst>
                    <a:ext uri="{9D8B030D-6E8A-4147-A177-3AD203B41FA5}">
                      <a16:colId xmlns:a16="http://schemas.microsoft.com/office/drawing/2014/main" val="3016904245"/>
                    </a:ext>
                  </a:extLst>
                </a:gridCol>
                <a:gridCol w="855666">
                  <a:extLst>
                    <a:ext uri="{9D8B030D-6E8A-4147-A177-3AD203B41FA5}">
                      <a16:colId xmlns:a16="http://schemas.microsoft.com/office/drawing/2014/main" val="1859471687"/>
                    </a:ext>
                  </a:extLst>
                </a:gridCol>
                <a:gridCol w="855666">
                  <a:extLst>
                    <a:ext uri="{9D8B030D-6E8A-4147-A177-3AD203B41FA5}">
                      <a16:colId xmlns:a16="http://schemas.microsoft.com/office/drawing/2014/main" val="127518072"/>
                    </a:ext>
                  </a:extLst>
                </a:gridCol>
                <a:gridCol w="932654">
                  <a:extLst>
                    <a:ext uri="{9D8B030D-6E8A-4147-A177-3AD203B41FA5}">
                      <a16:colId xmlns:a16="http://schemas.microsoft.com/office/drawing/2014/main" val="2480208749"/>
                    </a:ext>
                  </a:extLst>
                </a:gridCol>
                <a:gridCol w="932654">
                  <a:extLst>
                    <a:ext uri="{9D8B030D-6E8A-4147-A177-3AD203B41FA5}">
                      <a16:colId xmlns:a16="http://schemas.microsoft.com/office/drawing/2014/main" val="2386321267"/>
                    </a:ext>
                  </a:extLst>
                </a:gridCol>
                <a:gridCol w="662097">
                  <a:extLst>
                    <a:ext uri="{9D8B030D-6E8A-4147-A177-3AD203B41FA5}">
                      <a16:colId xmlns:a16="http://schemas.microsoft.com/office/drawing/2014/main" val="1326664796"/>
                    </a:ext>
                  </a:extLst>
                </a:gridCol>
              </a:tblGrid>
              <a:tr h="1517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Tổng số HS toàn trường</a:t>
                      </a:r>
                      <a:endParaRPr lang="vi-VN" sz="2800" b="1" dirty="0">
                        <a:solidFill>
                          <a:srgbClr val="0033CC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Giỏi</a:t>
                      </a:r>
                      <a:endParaRPr lang="vi-VN" sz="2800" b="1">
                        <a:solidFill>
                          <a:srgbClr val="0033CC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Khá</a:t>
                      </a:r>
                      <a:endParaRPr lang="vi-VN" sz="2800" b="1">
                        <a:solidFill>
                          <a:srgbClr val="0033CC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Tb</a:t>
                      </a:r>
                      <a:endParaRPr lang="vi-VN" sz="2800" b="1">
                        <a:solidFill>
                          <a:srgbClr val="0033CC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Yếu</a:t>
                      </a:r>
                      <a:endParaRPr lang="vi-VN" sz="2800" b="1" dirty="0">
                        <a:solidFill>
                          <a:srgbClr val="0033CC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Kém</a:t>
                      </a:r>
                      <a:endParaRPr lang="vi-VN" sz="2800" b="1">
                        <a:solidFill>
                          <a:srgbClr val="0033CC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5506063"/>
                  </a:ext>
                </a:extLst>
              </a:tr>
              <a:tr h="79226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1840</a:t>
                      </a:r>
                      <a:endParaRPr lang="vi-VN" sz="2800" b="1">
                        <a:solidFill>
                          <a:srgbClr val="0033CC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SL</a:t>
                      </a:r>
                      <a:endParaRPr lang="vi-VN" sz="2800" b="1">
                        <a:solidFill>
                          <a:srgbClr val="0033CC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vi-VN" sz="2800" b="1">
                        <a:solidFill>
                          <a:srgbClr val="0033CC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SL</a:t>
                      </a:r>
                      <a:endParaRPr lang="vi-VN" sz="2800" b="1">
                        <a:solidFill>
                          <a:srgbClr val="0033CC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vi-VN" sz="2800" b="1">
                        <a:solidFill>
                          <a:srgbClr val="0033CC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SL</a:t>
                      </a:r>
                      <a:endParaRPr lang="vi-VN" sz="2800" b="1">
                        <a:solidFill>
                          <a:srgbClr val="0033CC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vi-VN" sz="2800" b="1">
                        <a:solidFill>
                          <a:srgbClr val="0033CC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SL</a:t>
                      </a:r>
                      <a:endParaRPr lang="vi-VN" sz="2800" b="1">
                        <a:solidFill>
                          <a:srgbClr val="0033CC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vi-VN" sz="2800" b="1">
                        <a:solidFill>
                          <a:srgbClr val="0033CC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SL</a:t>
                      </a:r>
                      <a:endParaRPr lang="vi-VN" sz="2800" b="1">
                        <a:solidFill>
                          <a:srgbClr val="0033CC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vi-VN" sz="2800" b="1">
                        <a:solidFill>
                          <a:srgbClr val="0033CC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3509933"/>
                  </a:ext>
                </a:extLst>
              </a:tr>
              <a:tr h="857250"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1249</a:t>
                      </a:r>
                      <a:endParaRPr lang="vi-VN" sz="2800" b="1" dirty="0">
                        <a:solidFill>
                          <a:srgbClr val="0033CC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67.88</a:t>
                      </a:r>
                      <a:endParaRPr lang="vi-VN" sz="2800" b="1" dirty="0">
                        <a:solidFill>
                          <a:srgbClr val="0033CC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443</a:t>
                      </a:r>
                      <a:endParaRPr lang="vi-VN" sz="2800" b="1">
                        <a:solidFill>
                          <a:srgbClr val="0033CC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24.08</a:t>
                      </a:r>
                      <a:endParaRPr lang="vi-VN" sz="2800" b="1" dirty="0">
                        <a:solidFill>
                          <a:srgbClr val="0033CC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132</a:t>
                      </a:r>
                      <a:endParaRPr lang="vi-VN" sz="2800" b="1">
                        <a:solidFill>
                          <a:srgbClr val="0033CC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7.17</a:t>
                      </a:r>
                      <a:endParaRPr lang="vi-VN" sz="2800" b="1">
                        <a:solidFill>
                          <a:srgbClr val="0033CC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vi-VN" sz="2800" b="1" dirty="0">
                        <a:solidFill>
                          <a:srgbClr val="0033CC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0.87</a:t>
                      </a:r>
                      <a:endParaRPr lang="vi-VN" sz="2800" b="1">
                        <a:solidFill>
                          <a:srgbClr val="0033CC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vi-VN" sz="2800" b="1">
                        <a:solidFill>
                          <a:srgbClr val="0033CC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vi-VN" sz="2800" b="1" dirty="0">
                        <a:solidFill>
                          <a:srgbClr val="0033CC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2708653"/>
                  </a:ext>
                </a:extLst>
              </a:tr>
            </a:tbl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417" y="133570"/>
            <a:ext cx="1298644" cy="1272671"/>
          </a:xfrm>
          <a:prstGeom prst="rect">
            <a:avLst/>
          </a:prstGeom>
          <a:effectLst>
            <a:glow rad="127000">
              <a:schemeClr val="accent1">
                <a:alpha val="35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167661238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847999" y="1502229"/>
            <a:ext cx="2752996" cy="6270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en-US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 hạnh kiểm: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8167712"/>
              </p:ext>
            </p:extLst>
          </p:nvPr>
        </p:nvGraphicFramePr>
        <p:xfrm>
          <a:off x="1066800" y="2552700"/>
          <a:ext cx="10134602" cy="260985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932246">
                  <a:extLst>
                    <a:ext uri="{9D8B030D-6E8A-4147-A177-3AD203B41FA5}">
                      <a16:colId xmlns:a16="http://schemas.microsoft.com/office/drawing/2014/main" val="2051916298"/>
                    </a:ext>
                  </a:extLst>
                </a:gridCol>
                <a:gridCol w="887390">
                  <a:extLst>
                    <a:ext uri="{9D8B030D-6E8A-4147-A177-3AD203B41FA5}">
                      <a16:colId xmlns:a16="http://schemas.microsoft.com/office/drawing/2014/main" val="3182007984"/>
                    </a:ext>
                  </a:extLst>
                </a:gridCol>
                <a:gridCol w="1057164">
                  <a:extLst>
                    <a:ext uri="{9D8B030D-6E8A-4147-A177-3AD203B41FA5}">
                      <a16:colId xmlns:a16="http://schemas.microsoft.com/office/drawing/2014/main" val="598115041"/>
                    </a:ext>
                  </a:extLst>
                </a:gridCol>
                <a:gridCol w="725960">
                  <a:extLst>
                    <a:ext uri="{9D8B030D-6E8A-4147-A177-3AD203B41FA5}">
                      <a16:colId xmlns:a16="http://schemas.microsoft.com/office/drawing/2014/main" val="358311352"/>
                    </a:ext>
                  </a:extLst>
                </a:gridCol>
                <a:gridCol w="815440">
                  <a:extLst>
                    <a:ext uri="{9D8B030D-6E8A-4147-A177-3AD203B41FA5}">
                      <a16:colId xmlns:a16="http://schemas.microsoft.com/office/drawing/2014/main" val="3646472710"/>
                    </a:ext>
                  </a:extLst>
                </a:gridCol>
                <a:gridCol w="815440">
                  <a:extLst>
                    <a:ext uri="{9D8B030D-6E8A-4147-A177-3AD203B41FA5}">
                      <a16:colId xmlns:a16="http://schemas.microsoft.com/office/drawing/2014/main" val="3358567007"/>
                    </a:ext>
                  </a:extLst>
                </a:gridCol>
                <a:gridCol w="815440">
                  <a:extLst>
                    <a:ext uri="{9D8B030D-6E8A-4147-A177-3AD203B41FA5}">
                      <a16:colId xmlns:a16="http://schemas.microsoft.com/office/drawing/2014/main" val="2078826998"/>
                    </a:ext>
                  </a:extLst>
                </a:gridCol>
                <a:gridCol w="1042761">
                  <a:extLst>
                    <a:ext uri="{9D8B030D-6E8A-4147-A177-3AD203B41FA5}">
                      <a16:colId xmlns:a16="http://schemas.microsoft.com/office/drawing/2014/main" val="3041802614"/>
                    </a:ext>
                  </a:extLst>
                </a:gridCol>
                <a:gridCol w="1042761">
                  <a:extLst>
                    <a:ext uri="{9D8B030D-6E8A-4147-A177-3AD203B41FA5}">
                      <a16:colId xmlns:a16="http://schemas.microsoft.com/office/drawing/2014/main" val="3686950726"/>
                    </a:ext>
                  </a:extLst>
                </a:gridCol>
              </a:tblGrid>
              <a:tr h="7696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Tổng số HS </a:t>
                      </a:r>
                      <a:endParaRPr lang="en-US" sz="2800" b="1" dirty="0" smtClean="0">
                        <a:solidFill>
                          <a:srgbClr val="0033CC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toàn </a:t>
                      </a:r>
                      <a:r>
                        <a:rPr lang="en-US" sz="2800" b="1" dirty="0"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trường</a:t>
                      </a:r>
                      <a:endParaRPr lang="vi-VN" sz="2800" b="1" dirty="0">
                        <a:solidFill>
                          <a:srgbClr val="0033CC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Tốt</a:t>
                      </a:r>
                      <a:endParaRPr lang="vi-VN" sz="2800" b="1">
                        <a:solidFill>
                          <a:srgbClr val="0033CC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Khá</a:t>
                      </a:r>
                      <a:endParaRPr lang="vi-VN" sz="2800" b="1">
                        <a:solidFill>
                          <a:srgbClr val="0033CC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TB</a:t>
                      </a:r>
                      <a:endParaRPr lang="vi-VN" sz="2800" b="1">
                        <a:solidFill>
                          <a:srgbClr val="0033CC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Yếu</a:t>
                      </a:r>
                      <a:endParaRPr lang="vi-VN" sz="2800" b="1">
                        <a:solidFill>
                          <a:srgbClr val="0033CC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2430235"/>
                  </a:ext>
                </a:extLst>
              </a:tr>
              <a:tr h="82829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1840</a:t>
                      </a:r>
                      <a:endParaRPr lang="vi-VN" sz="2800" b="1" dirty="0">
                        <a:solidFill>
                          <a:srgbClr val="0033CC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SL</a:t>
                      </a:r>
                      <a:endParaRPr lang="vi-VN" sz="2800" b="1">
                        <a:solidFill>
                          <a:srgbClr val="0033CC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vi-VN" sz="2800" b="1">
                        <a:solidFill>
                          <a:srgbClr val="0033CC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SL</a:t>
                      </a:r>
                      <a:endParaRPr lang="vi-VN" sz="2800" b="1" dirty="0">
                        <a:solidFill>
                          <a:srgbClr val="0033CC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vi-VN" sz="2800" b="1">
                        <a:solidFill>
                          <a:srgbClr val="0033CC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SL</a:t>
                      </a:r>
                      <a:endParaRPr lang="vi-VN" sz="2800" b="1">
                        <a:solidFill>
                          <a:srgbClr val="0033CC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vi-VN" sz="2800" b="1">
                        <a:solidFill>
                          <a:srgbClr val="0033CC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SL</a:t>
                      </a:r>
                      <a:endParaRPr lang="vi-VN" sz="2800" b="1">
                        <a:solidFill>
                          <a:srgbClr val="0033CC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vi-VN" sz="2800" b="1">
                        <a:solidFill>
                          <a:srgbClr val="0033CC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7065345"/>
                  </a:ext>
                </a:extLst>
              </a:tr>
              <a:tr h="800100"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1823</a:t>
                      </a:r>
                      <a:endParaRPr lang="vi-VN" sz="2800" b="1">
                        <a:solidFill>
                          <a:srgbClr val="0033CC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99.08</a:t>
                      </a:r>
                      <a:endParaRPr lang="vi-VN" sz="2800" b="1" dirty="0">
                        <a:solidFill>
                          <a:srgbClr val="0033CC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vi-VN" sz="2800" b="1" dirty="0">
                        <a:solidFill>
                          <a:srgbClr val="0033CC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0.92</a:t>
                      </a:r>
                      <a:endParaRPr lang="vi-VN" sz="2800" b="1">
                        <a:solidFill>
                          <a:srgbClr val="0033CC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vi-VN" sz="2800" b="1">
                        <a:solidFill>
                          <a:srgbClr val="0033CC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vi-VN" sz="2800" b="1">
                        <a:solidFill>
                          <a:srgbClr val="0033CC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vi-VN" sz="2800" b="1">
                        <a:solidFill>
                          <a:srgbClr val="0033CC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vi-VN" sz="2800" b="1" dirty="0">
                        <a:solidFill>
                          <a:srgbClr val="0033CC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0688002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048521" y="5586004"/>
            <a:ext cx="9680855" cy="6226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 algn="ctr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3200" b="1" dirty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 quả xét tốt nghiệp:  </a:t>
            </a:r>
            <a:r>
              <a:rPr lang="en-US" sz="3200" b="1" dirty="0" smtClean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467 HS</a:t>
            </a:r>
            <a:r>
              <a:rPr lang="en-US" sz="3200" b="1" dirty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chiếm </a:t>
            </a:r>
            <a:r>
              <a:rPr lang="en-US" sz="3200" b="1" dirty="0" err="1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tỷ</a:t>
            </a:r>
            <a:r>
              <a:rPr lang="en-US" sz="3200" b="1" dirty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lệ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100%.</a:t>
            </a:r>
            <a:endParaRPr lang="vi-VN" sz="3200" b="1" dirty="0">
              <a:solidFill>
                <a:srgbClr val="FF0000"/>
              </a:solidFill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417" y="133570"/>
            <a:ext cx="1298644" cy="1272671"/>
          </a:xfrm>
          <a:prstGeom prst="rect">
            <a:avLst/>
          </a:prstGeom>
          <a:effectLst>
            <a:glow rad="127000">
              <a:schemeClr val="accent1">
                <a:alpha val="35000"/>
              </a:schemeClr>
            </a:glow>
          </a:effectLst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390230" y="139382"/>
            <a:ext cx="7733211" cy="1058727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VỀ CÔNG TÁC DẠY VÀ HỌC:</a:t>
            </a:r>
            <a:endParaRPr lang="vi-VN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7903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0064" y="1510560"/>
            <a:ext cx="10880187" cy="550980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Học sinh giỏi các cấp:</a:t>
            </a:r>
          </a:p>
          <a:p>
            <a:pPr marL="0" indent="0" algn="just">
              <a:buNone/>
            </a:pPr>
            <a:r>
              <a:rPr lang="en-US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Văn hóa: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pt-BR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Cấp </a:t>
            </a:r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pt-BR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 1249 </a:t>
            </a:r>
            <a:r>
              <a:rPr lang="pt-BR" sz="28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HSG.</a:t>
            </a:r>
            <a:endParaRPr lang="en-US" sz="2800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pt-BR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Cấp </a:t>
            </a:r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Quận</a:t>
            </a:r>
            <a:r>
              <a:rPr lang="pt-BR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 </a:t>
            </a:r>
            <a:r>
              <a:rPr lang="pt-BR" sz="28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37 giải gồm</a:t>
            </a:r>
            <a:r>
              <a:rPr lang="pt-BR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4 giải Nhất, 7 giải nhì, 15 giải Ba, 11 giải khuyến </a:t>
            </a:r>
            <a:r>
              <a:rPr lang="pt-BR" sz="28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khích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pt-BR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Cấp </a:t>
            </a:r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 phố</a:t>
            </a:r>
            <a:r>
              <a:rPr lang="pt-BR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 giải gồm: 2 giải nhất, 2 giải Nhì, 3 giải Ba, 4 giải Khuyến </a:t>
            </a:r>
            <a:r>
              <a:rPr lang="pt-BR" sz="28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Khích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pt-BR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Cấp </a:t>
            </a:r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quốc </a:t>
            </a:r>
            <a:r>
              <a:rPr lang="pt-B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pt-BR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28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02 giải </a:t>
            </a:r>
            <a:r>
              <a:rPr lang="pt-BR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gồm 01 giải khuyến </a:t>
            </a:r>
            <a:r>
              <a:rPr lang="pt-BR" sz="28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khích cuộc thi: “Học tập và làm theo tấm gương đạo đức Hồ Chí Minh, 01 </a:t>
            </a:r>
            <a:r>
              <a:rPr lang="pt-BR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 </a:t>
            </a:r>
            <a:r>
              <a:rPr lang="pt-BR" sz="28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 bút triển vọng trong viết </a:t>
            </a:r>
            <a:r>
              <a:rPr lang="pt-BR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 quốc tế </a:t>
            </a:r>
            <a:r>
              <a:rPr lang="pt-BR" sz="28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UPU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pt-BR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Cấp Quốc tế</a:t>
            </a:r>
            <a:r>
              <a:rPr lang="pt-BR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28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 HCV, 01 HCB, 03 HCĐ, 01 giải khuyến khích môn AMC8 </a:t>
            </a:r>
            <a:endParaRPr lang="vi-VN" sz="2800" dirty="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b="1" dirty="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417" y="133570"/>
            <a:ext cx="1298644" cy="1272671"/>
          </a:xfrm>
          <a:prstGeom prst="rect">
            <a:avLst/>
          </a:prstGeom>
          <a:effectLst>
            <a:glow rad="127000">
              <a:schemeClr val="accent1">
                <a:alpha val="35000"/>
              </a:schemeClr>
            </a:glow>
          </a:effectLst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390230" y="139382"/>
            <a:ext cx="7733211" cy="1058727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VỀ CÔNG TÁC DẠY VÀ HỌC:</a:t>
            </a:r>
            <a:endParaRPr lang="vi-VN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48503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0064" y="1576796"/>
            <a:ext cx="10880187" cy="55098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Học sinh giỏi các cấp: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Văn hóa: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t-BR" sz="28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 </a:t>
            </a:r>
            <a:r>
              <a:rPr lang="pt-BR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 thi vào lớp 10 </a:t>
            </a:r>
            <a:r>
              <a:rPr lang="pt-BR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THPT: </a:t>
            </a:r>
            <a:r>
              <a:rPr lang="pt-B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Dẫn đầu toàn Quận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lnSpc>
                <a:spcPct val="150000"/>
              </a:lnSpc>
            </a:pPr>
            <a:r>
              <a:rPr lang="pt-BR" sz="28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 </a:t>
            </a:r>
            <a:r>
              <a:rPr lang="pt-BR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 đỗ vào các trường chuyên: </a:t>
            </a:r>
            <a:r>
              <a:rPr lang="pt-BR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</a:t>
            </a:r>
            <a:r>
              <a:rPr lang="pt-BR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học </a:t>
            </a:r>
            <a:r>
              <a:rPr lang="pt-BR" sz="28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endParaRPr lang="en-US" sz="2800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lnSpc>
                <a:spcPct val="150000"/>
              </a:lnSpc>
            </a:pPr>
            <a:r>
              <a:rPr lang="pt-BR" sz="28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</a:t>
            </a:r>
            <a:r>
              <a:rPr lang="pt-BR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lượt đỗ chuyên: </a:t>
            </a:r>
            <a:r>
              <a:rPr lang="pt-BR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r>
              <a:rPr lang="pt-BR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lượt</a:t>
            </a:r>
            <a:endParaRPr lang="en-US" sz="2800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lnSpc>
                <a:spcPct val="150000"/>
              </a:lnSpc>
            </a:pPr>
            <a:r>
              <a:rPr lang="pt-BR" sz="28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 </a:t>
            </a:r>
            <a:r>
              <a:rPr lang="pt-BR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 thi vào lớp 10 THPT: </a:t>
            </a:r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97,5%   </a:t>
            </a:r>
            <a:endParaRPr lang="vi-V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390230" y="139382"/>
            <a:ext cx="7733211" cy="1058727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VỀ CÔNG TÁC DẠY VÀ HỌC:</a:t>
            </a:r>
            <a:endParaRPr lang="vi-VN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417" y="133570"/>
            <a:ext cx="1298644" cy="1272671"/>
          </a:xfrm>
          <a:prstGeom prst="rect">
            <a:avLst/>
          </a:prstGeom>
          <a:effectLst>
            <a:glow rad="127000">
              <a:schemeClr val="accent1">
                <a:alpha val="35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519900613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0064" y="1614896"/>
            <a:ext cx="10880187" cy="55098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Học sinh giỏi các cấp: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TDTT</a:t>
            </a:r>
            <a:r>
              <a:rPr lang="pt-BR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vi-VN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pt-BR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 </a:t>
            </a:r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 nhân: </a:t>
            </a:r>
            <a:endParaRPr lang="vi-V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pt-BR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Cấp Quận:  </a:t>
            </a:r>
            <a:r>
              <a:rPr lang="pt-BR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 giải Ba bóng </a:t>
            </a:r>
            <a:r>
              <a:rPr lang="pt-BR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bàn.</a:t>
            </a:r>
            <a:endParaRPr lang="en-US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t-BR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Cấp </a:t>
            </a:r>
            <a:r>
              <a:rPr lang="pt-BR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 </a:t>
            </a:r>
            <a:r>
              <a:rPr lang="pt-BR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phố: </a:t>
            </a:r>
            <a:r>
              <a:rPr lang="pt-BR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Huy chương Đồng môn cầu lông</a:t>
            </a:r>
            <a:endParaRPr lang="vi-VN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pt-BR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 </a:t>
            </a:r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 đội:</a:t>
            </a:r>
            <a:endParaRPr lang="vi-V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pt-BR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Bóng </a:t>
            </a:r>
            <a:r>
              <a:rPr lang="pt-BR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rổ: giải Nhì bóng rổ nam, giải B</a:t>
            </a:r>
            <a:r>
              <a:rPr lang="pt-BR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t-BR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bóng rổ nữ</a:t>
            </a:r>
            <a:endParaRPr lang="vi-VN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390230" y="139382"/>
            <a:ext cx="7733211" cy="1058727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VỀ CÔNG TÁC DẠY VÀ HỌC:</a:t>
            </a:r>
            <a:endParaRPr lang="vi-VN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417" y="133570"/>
            <a:ext cx="1298644" cy="1272671"/>
          </a:xfrm>
          <a:prstGeom prst="rect">
            <a:avLst/>
          </a:prstGeom>
          <a:effectLst>
            <a:glow rad="127000">
              <a:schemeClr val="accent1">
                <a:alpha val="35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46652280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0064" y="1329146"/>
            <a:ext cx="10880187" cy="5281204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Giáo viên giỏi: 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Xuất sắc cấp Quận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pt-BR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Cấp </a:t>
            </a:r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 </a:t>
            </a:r>
            <a:r>
              <a:rPr lang="pt-B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phố </a:t>
            </a:r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đạt 02 </a:t>
            </a:r>
            <a:r>
              <a:rPr lang="pt-B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giải: 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lnSpc>
                <a:spcPct val="120000"/>
              </a:lnSpc>
              <a:buFontTx/>
              <a:buChar char="-"/>
            </a:pPr>
            <a:r>
              <a:rPr lang="pt-BR" sz="28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 </a:t>
            </a:r>
            <a:r>
              <a:rPr lang="pt-BR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 Nguyễn Thị </a:t>
            </a:r>
            <a:r>
              <a:rPr lang="pt-BR" sz="28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Hiền - Giải </a:t>
            </a:r>
            <a:r>
              <a:rPr lang="pt-BR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Nhì              </a:t>
            </a:r>
            <a:endParaRPr lang="en-US" sz="2800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lnSpc>
                <a:spcPct val="120000"/>
              </a:lnSpc>
              <a:buFontTx/>
              <a:buChar char="-"/>
            </a:pPr>
            <a:r>
              <a:rPr lang="pt-BR" sz="28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 </a:t>
            </a:r>
            <a:r>
              <a:rPr lang="pt-BR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 Nguyễn Thị </a:t>
            </a:r>
            <a:r>
              <a:rPr lang="pt-BR" sz="28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Hương Thảo  -  </a:t>
            </a:r>
            <a:r>
              <a:rPr lang="pt-BR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 khuyến khích </a:t>
            </a:r>
            <a:endParaRPr lang="vi-VN" sz="2800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Cấp </a:t>
            </a:r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quận đạt </a:t>
            </a:r>
            <a:r>
              <a:rPr lang="pt-B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03 giải: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lnSpc>
                <a:spcPct val="120000"/>
              </a:lnSpc>
              <a:buFontTx/>
              <a:buChar char="-"/>
            </a:pPr>
            <a:r>
              <a:rPr lang="pt-BR" sz="28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 </a:t>
            </a:r>
            <a:r>
              <a:rPr lang="pt-BR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 Đào Thị Hoài Linh    -  Giải Nhất              </a:t>
            </a:r>
            <a:endParaRPr lang="en-US" sz="2800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lnSpc>
                <a:spcPct val="120000"/>
              </a:lnSpc>
              <a:buFontTx/>
              <a:buChar char="-"/>
            </a:pPr>
            <a:r>
              <a:rPr lang="pt-BR" sz="28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 giáo Phùng Thị vân Anh  </a:t>
            </a:r>
            <a:r>
              <a:rPr lang="pt-BR" sz="28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pt-BR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 Ba             </a:t>
            </a:r>
            <a:endParaRPr lang="en-US" sz="2800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lnSpc>
                <a:spcPct val="120000"/>
              </a:lnSpc>
              <a:buFontTx/>
              <a:buChar char="-"/>
            </a:pPr>
            <a:r>
              <a:rPr lang="pt-BR" sz="28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 </a:t>
            </a:r>
            <a:r>
              <a:rPr lang="pt-BR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 Hoàng Thùy Linh      </a:t>
            </a:r>
            <a:r>
              <a:rPr lang="pt-BR" sz="28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pt-BR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 Ba           </a:t>
            </a:r>
            <a:endParaRPr lang="en-US" sz="2800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lnSpc>
                <a:spcPct val="120000"/>
              </a:lnSpc>
              <a:buFontTx/>
              <a:buChar char="-"/>
            </a:pPr>
            <a:r>
              <a:rPr lang="pt-BR" sz="28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 </a:t>
            </a:r>
            <a:r>
              <a:rPr lang="pt-BR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 Nhất Hội thi “Cô giáo tài năng duyên dáng” cấp Quận </a:t>
            </a:r>
            <a:endParaRPr lang="vi-VN" sz="2800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b="1" dirty="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390230" y="139382"/>
            <a:ext cx="7733211" cy="1058727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VỀ CÔNG TÁC DẠY VÀ HỌC:</a:t>
            </a:r>
            <a:endParaRPr lang="vi-VN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417" y="133570"/>
            <a:ext cx="1298644" cy="1272671"/>
          </a:xfrm>
          <a:prstGeom prst="rect">
            <a:avLst/>
          </a:prstGeom>
          <a:effectLst>
            <a:glow rad="127000">
              <a:schemeClr val="accent1">
                <a:alpha val="35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333493412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0064" y="1600541"/>
            <a:ext cx="10815880" cy="304179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Hoạt động Đoàn đội:</a:t>
            </a:r>
          </a:p>
          <a:p>
            <a:pPr algn="just">
              <a:buFontTx/>
              <a:buChar char="-"/>
            </a:pPr>
            <a:r>
              <a:rPr lang="pt-BR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Tham </a:t>
            </a:r>
            <a:r>
              <a:rPr lang="pt-BR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 tốt các cuộc thi do cấp trên phát động </a:t>
            </a:r>
            <a:r>
              <a:rPr lang="pt-BR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r>
              <a:rPr lang="pt-B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Giải </a:t>
            </a:r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quốc </a:t>
            </a:r>
            <a:r>
              <a:rPr lang="pt-B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pt-BR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 giải ba cuộc thi vẽ “ Chiếc ô tô mơ ước </a:t>
            </a:r>
            <a:r>
              <a:rPr lang="pt-BR" sz="28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sz="2800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r>
              <a:rPr lang="pt-B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Giải </a:t>
            </a:r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quốc </a:t>
            </a:r>
            <a:r>
              <a:rPr lang="pt-B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pt-BR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 giải khuyến khích “ Học tập và làm theo tấm </a:t>
            </a:r>
            <a:r>
              <a:rPr lang="pt-BR" sz="28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gương </a:t>
            </a:r>
            <a:r>
              <a:rPr lang="pt-BR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đạo đức Hồ Chí </a:t>
            </a:r>
            <a:r>
              <a:rPr lang="pt-BR" sz="28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Minh”</a:t>
            </a:r>
          </a:p>
          <a:p>
            <a:pPr marL="457200" lvl="1" indent="0" algn="just">
              <a:buNone/>
            </a:pPr>
            <a:r>
              <a:rPr lang="pt-B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Giải cấp Quận: </a:t>
            </a:r>
            <a:r>
              <a:rPr lang="pt-BR" sz="28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 giải Nhì, 01 giải Ba Tin học trẻ không chuyên</a:t>
            </a:r>
            <a:endParaRPr lang="en-US" sz="2800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it-IT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 </a:t>
            </a:r>
            <a:r>
              <a:rPr lang="it-IT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chức cho học sinh tham quan ngoại khóa, tiếp xúc thực tế gần gũi thiên nhiên:  Khoang Xanh – Suối Tiên. </a:t>
            </a:r>
            <a:r>
              <a:rPr lang="it-IT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Khối 6 tham </a:t>
            </a:r>
            <a:r>
              <a:rPr lang="it-IT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 các di tích lịch sử của địa </a:t>
            </a:r>
            <a:r>
              <a:rPr lang="it-IT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phương: </a:t>
            </a:r>
            <a:r>
              <a:rPr lang="it-IT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Đình Bắc Biên, Đình Trấn Vũ và Đình Lệ Mật.   </a:t>
            </a:r>
            <a:endParaRPr lang="vi-VN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231488" y="137069"/>
            <a:ext cx="8572499" cy="10587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VỀ CÁC HOẠT ĐỘNG KHÁC</a:t>
            </a:r>
            <a:endParaRPr lang="vi-VN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417" y="133570"/>
            <a:ext cx="1298644" cy="1272671"/>
          </a:xfrm>
          <a:prstGeom prst="rect">
            <a:avLst/>
          </a:prstGeom>
          <a:effectLst>
            <a:glow rad="127000">
              <a:schemeClr val="accent1">
                <a:alpha val="35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50168714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 (1)</Template>
  <TotalTime>1938</TotalTime>
  <Words>793</Words>
  <Application>Microsoft Office PowerPoint</Application>
  <PresentationFormat>Widescreen</PresentationFormat>
  <Paragraphs>120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.VnTime</vt:lpstr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I. VỀ CÔNG TÁC DẠY VÀ HỌC:</vt:lpstr>
      <vt:lpstr>I. VỀ CÔNG TÁC DẠY VÀ HỌC:</vt:lpstr>
      <vt:lpstr>I. VỀ CÔNG TÁC DẠY VÀ HỌC:</vt:lpstr>
      <vt:lpstr>I. VỀ CÔNG TÁC DẠY VÀ HỌC:</vt:lpstr>
      <vt:lpstr>I. VỀ CÔNG TÁC DẠY VÀ HỌC:</vt:lpstr>
      <vt:lpstr>I. VỀ CÔNG TÁC DẠY VÀ HỌC:</vt:lpstr>
      <vt:lpstr>PowerPoint Presentation</vt:lpstr>
      <vt:lpstr>PowerPoint Presentation</vt:lpstr>
      <vt:lpstr>II. VỀ CÁC HOẠT ĐỘNG KHÁC</vt:lpstr>
      <vt:lpstr>II. VỀ CÁC HOẠT ĐỘNG KHÁC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Administrator</cp:lastModifiedBy>
  <cp:revision>102</cp:revision>
  <dcterms:created xsi:type="dcterms:W3CDTF">2021-06-30T10:43:37Z</dcterms:created>
  <dcterms:modified xsi:type="dcterms:W3CDTF">2021-08-09T01:53:57Z</dcterms:modified>
</cp:coreProperties>
</file>