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05c67b2e6abe4b74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8" r:id="rId2"/>
  </p:sldMasterIdLst>
  <p:notesMasterIdLst>
    <p:notesMasterId r:id="rId17"/>
  </p:notesMasterIdLst>
  <p:sldIdLst>
    <p:sldId id="331" r:id="rId3"/>
    <p:sldId id="337" r:id="rId4"/>
    <p:sldId id="281" r:id="rId5"/>
    <p:sldId id="290" r:id="rId6"/>
    <p:sldId id="329" r:id="rId7"/>
    <p:sldId id="318" r:id="rId8"/>
    <p:sldId id="338" r:id="rId9"/>
    <p:sldId id="320" r:id="rId10"/>
    <p:sldId id="322" r:id="rId11"/>
    <p:sldId id="303" r:id="rId12"/>
    <p:sldId id="324" r:id="rId13"/>
    <p:sldId id="299" r:id="rId14"/>
    <p:sldId id="293" r:id="rId15"/>
    <p:sldId id="26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519" autoAdjust="0"/>
  </p:normalViewPr>
  <p:slideViewPr>
    <p:cSldViewPr snapToGrid="0">
      <p:cViewPr varScale="1">
        <p:scale>
          <a:sx n="59" d="100"/>
          <a:sy n="59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4DBF-6297-4F5D-9798-682DD033508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5E09D-2791-415E-B15C-6DBAE971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3B52FF5F-BF99-49B9-A980-09C01A355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9E2F4CE-EC7C-4AFB-BF19-5C7F0F21E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DA14B75F-AFBE-47ED-9078-35F3640A0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440B5-611F-4F32-A4EB-203A54146D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46C9D5F5-0C69-4D79-9968-DE5045B1B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A4505A3-7B52-46FD-8696-911E5C438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96E3FF93-E821-4A7D-98F3-7F0437619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EB8D5F-2CA8-46F4-BB65-EDB9CDFC8249}" type="slidenum">
              <a:rPr lang="zh-CN" altLang="en-US" smtClean="0">
                <a:solidFill>
                  <a:srgbClr val="000000"/>
                </a:solidFill>
                <a:latin typeface="等线" panose="02010600030101010101" pitchFamily="2" charset="-122"/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97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xmlns="" id="{05C178E0-748B-414F-818D-49D999CA1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72DE511-E4B0-4B87-9B0F-CFA20973F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D18A7275-4D2E-4D1E-B136-F692CD3ACF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AB86AF-BB6D-4F63-B031-D7A94E1ABBA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9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xmlns="" id="{8ED05BFE-91F8-4ED4-AE22-D1E29C8F3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xmlns="" id="{21A47F2D-F8DB-4EF8-9F3C-EBD901FFF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xmlns="" id="{8C0074F9-0D52-4534-87B0-3DDFC2200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B71E3D-805F-4637-ABD1-A845FF37D9C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2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6FACAC73-6B19-40B4-A421-2CE35CCCA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D8B8E512-4760-4AC0-A957-B4632F9DC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2C2DBC0E-F021-49D5-90DA-D9350C37D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FAE4-172E-43A3-B2E1-CA2CCC577ED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84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xmlns="" id="{83558822-49E0-4F25-B930-B4D9FDF2C0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xmlns="" id="{88FB5A8C-F259-4411-8425-BC152499F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        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xmlns="" id="{44B0615D-B726-44D3-B0ED-70B05850F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66A4A-F907-4ABC-8788-D8D443318B3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42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xmlns="" id="{D4190C84-1A3B-40C7-8622-246548F98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xmlns="" id="{144BDB9B-5EC3-4F16-869A-45DA81E519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        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xmlns="" id="{855FAFE3-F61C-4B29-B789-3D328451C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CEE942-808D-4BCC-943F-75187CBF4E8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11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xmlns="" id="{00CBF719-AC0B-4800-BF42-B635D96A8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xmlns="" id="{38A30987-AD83-4900-B829-60B37A010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xmlns="" id="{96770EFD-7087-4561-9C79-03C54E182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2CE87-C9D0-4D89-8817-3E79E76D1B6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8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3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7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0F9A9-00EB-4094-88F3-E7B9B771BA5C}" type="datetimeFigureOut">
              <a:rPr lang="en-US" smtClean="0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436C-2EBB-46C9-8ECB-AF44B63AC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2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1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2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9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8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2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55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51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85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3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043A21F0-1E48-4FBF-8508-FE215891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599E-072E-42B5-8CD0-EDC602652534}" type="datetimeFigureOut">
              <a:rPr lang="zh-CN" altLang="en-US"/>
              <a:pPr>
                <a:defRPr/>
              </a:pPr>
              <a:t>2021/9/23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1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043A21F0-1E48-4FBF-8508-FE215891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599E-072E-42B5-8CD0-EDC602652534}" type="datetimeFigureOut">
              <a:rPr lang="zh-CN" altLang="en-US"/>
              <a:pPr>
                <a:defRPr/>
              </a:pPr>
              <a:t>2021/9/23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043A21F0-1E48-4FBF-8508-FE215891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599E-072E-42B5-8CD0-EDC602652534}" type="datetimeFigureOut">
              <a:rPr lang="zh-CN" altLang="en-US"/>
              <a:pPr>
                <a:defRPr/>
              </a:pPr>
              <a:t>2021/9/23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94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043A21F0-1E48-4FBF-8508-FE215891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C599E-072E-42B5-8CD0-EDC602652534}" type="datetimeFigureOut">
              <a:rPr lang="zh-CN" altLang="en-US"/>
              <a:pPr>
                <a:defRPr/>
              </a:pPr>
              <a:t>2021/9/23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98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1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763048-1182-4298-85F2-08B3E8186704}"/>
              </a:ext>
            </a:extLst>
          </p:cNvPr>
          <p:cNvSpPr txBox="1"/>
          <p:nvPr userDrawn="1"/>
        </p:nvSpPr>
        <p:spPr>
          <a:xfrm>
            <a:off x="4104218" y="4648200"/>
            <a:ext cx="3829049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866400A0-C5C5-4AD8-B997-AD46C054B4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85" y="2509838"/>
            <a:ext cx="1983316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7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9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3870-C000-437C-98D2-92FA4AE45D2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9579-C8D5-43B5-9D62-A280FF5A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42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43" r:id="rId9"/>
    <p:sldLayoutId id="214748374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C700D5-198D-42EA-839A-C78AFCD17A29}"/>
              </a:ext>
            </a:extLst>
          </p:cNvPr>
          <p:cNvSpPr txBox="1"/>
          <p:nvPr userDrawn="1"/>
        </p:nvSpPr>
        <p:spPr>
          <a:xfrm>
            <a:off x="-10790766" y="3429000"/>
            <a:ext cx="3829049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4F08F774-7C28-41A4-84F3-DA28691C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7899" y="1290638"/>
            <a:ext cx="1983316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0017CB2-6246-4842-8C21-4205B5E017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5E92F3-9F09-44B5-84CC-3634AE86B86C}"/>
              </a:ext>
            </a:extLst>
          </p:cNvPr>
          <p:cNvSpPr txBox="1"/>
          <p:nvPr userDrawn="1"/>
        </p:nvSpPr>
        <p:spPr>
          <a:xfrm>
            <a:off x="19153718" y="3429000"/>
            <a:ext cx="3829049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46D63195-A605-458D-9B06-F95AD3BC1F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585" y="1290638"/>
            <a:ext cx="1983316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82FD39-0136-47A2-84FD-7E0D79908CB7}"/>
              </a:ext>
            </a:extLst>
          </p:cNvPr>
          <p:cNvSpPr txBox="1"/>
          <p:nvPr userDrawn="1"/>
        </p:nvSpPr>
        <p:spPr>
          <a:xfrm>
            <a:off x="4066118" y="-5181600"/>
            <a:ext cx="3829049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9DB10C1E-0771-4C67-8348-480BCC98A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85" y="-7319963"/>
            <a:ext cx="1983316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5175E8-35B9-4E07-9A98-70BB96CAA5E9}"/>
              </a:ext>
            </a:extLst>
          </p:cNvPr>
          <p:cNvSpPr txBox="1"/>
          <p:nvPr userDrawn="1"/>
        </p:nvSpPr>
        <p:spPr>
          <a:xfrm>
            <a:off x="4561418" y="13223875"/>
            <a:ext cx="3829049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>
              <a:defRPr/>
            </a:pPr>
            <a:r>
              <a:rPr lang="en-US" sz="21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805580B6-5301-46F7-B97C-1E9465E3AF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11085513"/>
            <a:ext cx="1983316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5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4" r:id="rId13"/>
    <p:sldLayoutId id="2147483691" r:id="rId14"/>
    <p:sldLayoutId id="2147483690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gi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oleObject" Target="../embeddings/oleObject5.bin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5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35.wmf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huyen">
            <a:extLst>
              <a:ext uri="{FF2B5EF4-FFF2-40B4-BE49-F238E27FC236}">
                <a16:creationId xmlns:a16="http://schemas.microsoft.com/office/drawing/2014/main" xmlns="" id="{0C9AC9B7-E7D8-47CA-8952-3DF913BE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6" y="3282951"/>
            <a:ext cx="3778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ibrary of bee on flower vector transparent stock png files ...">
            <a:extLst>
              <a:ext uri="{FF2B5EF4-FFF2-40B4-BE49-F238E27FC236}">
                <a16:creationId xmlns:a16="http://schemas.microsoft.com/office/drawing/2014/main" xmlns="" id="{4EE2A828-91A8-42DC-BD8E-15236DCA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2093913"/>
            <a:ext cx="7223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xmlns="" id="{79BE274C-AE7B-457B-925C-CB7C0631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4"/>
          <a:stretch>
            <a:fillRect/>
          </a:stretch>
        </p:blipFill>
        <p:spPr bwMode="auto">
          <a:xfrm>
            <a:off x="4234606" y="3882533"/>
            <a:ext cx="8143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51D7FAB2-AA4C-4C7E-9DC5-492D0A60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93">
            <a:off x="6773863" y="3598864"/>
            <a:ext cx="114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huyen">
            <a:extLst>
              <a:ext uri="{FF2B5EF4-FFF2-40B4-BE49-F238E27FC236}">
                <a16:creationId xmlns:a16="http://schemas.microsoft.com/office/drawing/2014/main" xmlns="" id="{57F6D506-958F-442B-BBEE-A982703C55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-7264" t="-42386" r="-6989" b="-36838"/>
          <a:stretch/>
        </p:blipFill>
        <p:spPr>
          <a:xfrm flipH="1">
            <a:off x="1683072" y="1107907"/>
            <a:ext cx="1926770" cy="1012372"/>
          </a:xfrm>
          <a:prstGeom prst="ellipse">
            <a:avLst/>
          </a:prstGeom>
        </p:spPr>
      </p:pic>
      <p:pic>
        <p:nvPicPr>
          <p:cNvPr id="15370" name="Crazy Arcade Music (크아 BGM) - Cánh đồng tuyết (Snow Field)">
            <a:hlinkClick r:id="" action="ppaction://media"/>
            <a:extLst>
              <a:ext uri="{FF2B5EF4-FFF2-40B4-BE49-F238E27FC236}">
                <a16:creationId xmlns:a16="http://schemas.microsoft.com/office/drawing/2014/main" xmlns="" id="{CB8B709D-EE98-4B07-B1F5-EACEFFCD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-9413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A32D5A-F442-4B20-AA24-01A5FCBBB37F}"/>
              </a:ext>
            </a:extLst>
          </p:cNvPr>
          <p:cNvSpPr/>
          <p:nvPr/>
        </p:nvSpPr>
        <p:spPr>
          <a:xfrm>
            <a:off x="15682913" y="4302125"/>
            <a:ext cx="45720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13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/>
                <a:cs typeface="Tahoma" panose="020B0604030504040204" pitchFamily="34" charset="0"/>
              </a:rPr>
              <a:t>Ms Huyền Phạm - 0936.082.789 – YOUTUBE: MsPham.  Facebook: Dạy và học cùng công nghệ.</a:t>
            </a:r>
            <a:endParaRPr lang="en-US" sz="1350" dirty="0">
              <a:solidFill>
                <a:prstClr val="black"/>
              </a:solidFill>
              <a:latin typeface="Arial" panose="020F0502020204030204"/>
              <a:ea typeface="微软雅黑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758FF-CED1-40F6-B97D-4A41C955451E}"/>
              </a:ext>
            </a:extLst>
          </p:cNvPr>
          <p:cNvSpPr/>
          <p:nvPr/>
        </p:nvSpPr>
        <p:spPr>
          <a:xfrm rot="201581">
            <a:off x="1400144" y="3020529"/>
            <a:ext cx="8992749" cy="839268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114529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5400" b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thầy cô và các</a:t>
            </a:r>
          </a:p>
          <a:p>
            <a:pPr algn="ctr">
              <a:defRPr/>
            </a:pPr>
            <a:r>
              <a:rPr lang="en-US" sz="5400" b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đến </a:t>
            </a:r>
            <a:r>
              <a:rPr lang="en-US" sz="5400" b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học hôm nay</a:t>
            </a:r>
            <a:endParaRPr lang="en-US" sz="54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12">
            <a:extLst>
              <a:ext uri="{FF2B5EF4-FFF2-40B4-BE49-F238E27FC236}">
                <a16:creationId xmlns:a16="http://schemas.microsoft.com/office/drawing/2014/main" xmlns="" id="{BF260EFB-A375-4D0C-818E-BFC87A15FC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2779" y="4593077"/>
            <a:ext cx="6866021" cy="1363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b="1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THU TRANG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xmlns="" id="{1233DF66-4D5A-4161-A936-EC00369F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180976"/>
            <a:ext cx="11577234" cy="23336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ABCD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CD.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F, I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AD, BC, AC</a:t>
            </a:r>
          </a:p>
          <a:p>
            <a:pPr marL="0" indent="0"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I, F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NSTRUCTION">
            <a:extLst>
              <a:ext uri="{FF2B5EF4-FFF2-40B4-BE49-F238E27FC236}">
                <a16:creationId xmlns:a16="http://schemas.microsoft.com/office/drawing/2014/main" xmlns="" id="{03719E36-8EB5-4778-B919-2D164127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0" y="2280324"/>
            <a:ext cx="11205275" cy="44481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DBDF74-E5DF-4C0D-83A6-47068F2E5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227" y="2695577"/>
            <a:ext cx="7772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AI NHANH NHẤT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40B44A-096B-4890-86A0-A7F0F7B1A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362" y="3583554"/>
            <a:ext cx="1056984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4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igit 180">
            <a:extLst>
              <a:ext uri="{FF2B5EF4-FFF2-40B4-BE49-F238E27FC236}">
                <a16:creationId xmlns:a16="http://schemas.microsoft.com/office/drawing/2014/main" xmlns="" id="{DA31DF6E-EEB6-4A0F-918B-1D19D1562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15" y="-33793"/>
            <a:ext cx="15351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xmlns="" id="{4AFBB279-4BFC-4D44-91F8-0716AC17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9063"/>
            <a:ext cx="8763000" cy="68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marL="0" indent="0"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3C91C07-1901-4F7E-8DB3-EB5D58E1680D}"/>
              </a:ext>
            </a:extLst>
          </p:cNvPr>
          <p:cNvCxnSpPr>
            <a:cxnSpLocks/>
          </p:cNvCxnSpPr>
          <p:nvPr/>
        </p:nvCxnSpPr>
        <p:spPr>
          <a:xfrm>
            <a:off x="2286000" y="760413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F5E7D05-F984-48C8-955A-DF8FBDE218CF}"/>
              </a:ext>
            </a:extLst>
          </p:cNvPr>
          <p:cNvCxnSpPr>
            <a:cxnSpLocks/>
          </p:cNvCxnSpPr>
          <p:nvPr/>
        </p:nvCxnSpPr>
        <p:spPr>
          <a:xfrm>
            <a:off x="1676400" y="17526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u-35-trang-84-sbt-hinh-8-tap-1">
            <a:extLst>
              <a:ext uri="{FF2B5EF4-FFF2-40B4-BE49-F238E27FC236}">
                <a16:creationId xmlns:a16="http://schemas.microsoft.com/office/drawing/2014/main" xmlns="" id="{28E7256E-7556-438B-9BAC-77187156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42" y="202421"/>
            <a:ext cx="4108342" cy="316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9F9EC9-B844-46F8-8FF8-3B3ECE73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322" y="1003300"/>
            <a:ext cx="88667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CEE235-71E4-4470-8CB4-BC79B14B45FE}"/>
              </a:ext>
            </a:extLst>
          </p:cNvPr>
          <p:cNvSpPr txBox="1"/>
          <p:nvPr/>
        </p:nvSpPr>
        <p:spPr>
          <a:xfrm>
            <a:off x="557939" y="2589213"/>
            <a:ext cx="1139254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∆ ACD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EA = ED 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IA = IC 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⇒ EI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∆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(đ/n)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(ĐL về đường TB của tam giác)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 AB // CD  (ABCD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) 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(t/c bắc cầu)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∆ ABC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IF//AB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Qua I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ơ-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clít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F, I </a:t>
            </a:r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4E8900-0774-4832-A137-FE0185EF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901" y="1736161"/>
            <a:ext cx="88667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5726BB-F112-4D91-AB52-F3D2D8FF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1751014"/>
            <a:ext cx="4551614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I, F thẳng hàng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964CAA-70AE-4578-B1DF-5883D917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593725"/>
            <a:ext cx="54974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ABCD(AB//CD)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 = ED; FB = FC ; AI = IC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xmlns="" id="{03D9FCF0-3B98-4F35-93A6-5D472B65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266" y="4474062"/>
            <a:ext cx="2548614" cy="19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xmlns="" id="{3F40256E-F1D4-4B96-9F8A-ECAEB80E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9" y="1798549"/>
            <a:ext cx="2675947" cy="284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xmlns="" id="{EF2545D8-37DE-42A1-A996-87FA64ED7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11" y="3098151"/>
            <a:ext cx="1517010" cy="15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xmlns="" id="{2CD9E468-FFA0-4EC1-9BAA-F8853635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33" y="316223"/>
            <a:ext cx="2695915" cy="20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xmlns="" id="{E101AF13-CC0B-444D-8792-DB72C60B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11" y="1806225"/>
            <a:ext cx="1460397" cy="137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xmlns="" id="{6FEE19A4-D78D-4248-8CD7-2FB87AAB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68" y="2697163"/>
            <a:ext cx="2664719" cy="72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xmlns="" id="{61AF080A-D0F9-4BF9-A1A2-559FE497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2" y="4388279"/>
            <a:ext cx="2342569" cy="20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xmlns="" id="{A2953A77-6CED-461F-81AF-0027E6DA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7" y="1720849"/>
            <a:ext cx="2941626" cy="29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xmlns="" id="{97C81C7C-14EB-49A9-A8CD-FBFAA521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58" y="3304468"/>
            <a:ext cx="1663895" cy="125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xmlns="" id="{CE28B1A0-9C18-4455-AD06-251EF33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4" y="683587"/>
            <a:ext cx="2671178" cy="197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xmlns="" id="{DDBE03AD-DC37-475F-822F-147391AB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30" y="1996196"/>
            <a:ext cx="1718553" cy="149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xmlns="" id="{9E5BD87A-F1AB-4B10-8B1C-78CD7E21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47" y="2810484"/>
            <a:ext cx="2467959" cy="7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xmlns="" id="{28D91F4A-CCAF-47C7-812F-1766D817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26" y="2487613"/>
            <a:ext cx="1549066" cy="130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xmlns="" id="{8711BD91-0006-4AA4-9F57-CD0DD907E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21083"/>
              </p:ext>
            </p:extLst>
          </p:nvPr>
        </p:nvGraphicFramePr>
        <p:xfrm>
          <a:off x="2336218" y="5418139"/>
          <a:ext cx="3069258" cy="8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6" imgW="1574800" imgH="457200" progId="Equation.DSMT4">
                  <p:embed/>
                </p:oleObj>
              </mc:Choice>
              <mc:Fallback>
                <p:oleObj name="Equation" r:id="rId16" imgW="1574800" imgH="457200" progId="Equation.DSMT4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xmlns="" id="{8711BD91-0006-4AA4-9F57-CD0DD907E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218" y="5418139"/>
                        <a:ext cx="3069258" cy="8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xmlns="" id="{CC4870EF-DE81-46E2-BFC3-292FE20ED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11289"/>
              </p:ext>
            </p:extLst>
          </p:nvPr>
        </p:nvGraphicFramePr>
        <p:xfrm>
          <a:off x="5713972" y="5375147"/>
          <a:ext cx="4112599" cy="107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18" imgW="1752600" imgH="457200" progId="Equation.DSMT4">
                  <p:embed/>
                </p:oleObj>
              </mc:Choice>
              <mc:Fallback>
                <p:oleObj name="Equation" r:id="rId18" imgW="1752600" imgH="457200" progId="Equation.DSMT4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xmlns="" id="{CC4870EF-DE81-46E2-BFC3-292FE20ED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972" y="5375147"/>
                        <a:ext cx="4112599" cy="107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 descr="C:\Users\Admin\Downloads\coollogo_com-99103161.png">
            <a:extLst>
              <a:ext uri="{FF2B5EF4-FFF2-40B4-BE49-F238E27FC236}">
                <a16:creationId xmlns:a16="http://schemas.microsoft.com/office/drawing/2014/main" xmlns="" id="{D0D0C845-6BC6-4173-925B-4CAD5C16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34" y="-16482"/>
            <a:ext cx="5904510" cy="16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gôi nhà hoạt hình, phim hoạt hình png | Klipartz">
            <a:extLst>
              <a:ext uri="{FF2B5EF4-FFF2-40B4-BE49-F238E27FC236}">
                <a16:creationId xmlns:a16="http://schemas.microsoft.com/office/drawing/2014/main" xmlns="" id="{2AD60856-374C-4300-85F9-74FC4C04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05" y="2534214"/>
            <a:ext cx="3657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">
            <a:extLst>
              <a:ext uri="{FF2B5EF4-FFF2-40B4-BE49-F238E27FC236}">
                <a16:creationId xmlns:a16="http://schemas.microsoft.com/office/drawing/2014/main" xmlns="" id="{5E15C54E-4DB8-41E0-98ED-6B4D65253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69863"/>
            <a:ext cx="337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xmlns="" id="{283FACA2-C1D9-4ECF-B6BD-3C29FCB6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8" y="922446"/>
            <a:ext cx="1047311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vững khái niệm và tính chất đường trung bình của tam giác, của hình thang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Rectangle 7">
            <a:extLst>
              <a:ext uri="{FF2B5EF4-FFF2-40B4-BE49-F238E27FC236}">
                <a16:creationId xmlns:a16="http://schemas.microsoft.com/office/drawing/2014/main" xmlns="" id="{52D6269D-9C1F-4BA1-B166-F0694C340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8" y="2272604"/>
            <a:ext cx="7055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các bài tập 28 SGK trang 80.  </a:t>
            </a:r>
          </a:p>
        </p:txBody>
      </p:sp>
      <p:sp>
        <p:nvSpPr>
          <p:cNvPr id="48134" name="Rectangle 8">
            <a:extLst>
              <a:ext uri="{FF2B5EF4-FFF2-40B4-BE49-F238E27FC236}">
                <a16:creationId xmlns:a16="http://schemas.microsoft.com/office/drawing/2014/main" xmlns="" id="{852E68AE-30EB-4A7E-BE16-7DA2A130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8" y="2840147"/>
            <a:ext cx="580745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thêm cách dựng hình thang bằng thước và compa.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cho bài mới ‘ Đối xứng trục ’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xmlns="" id="{F6A2E055-A27C-41CB-9804-0CD914D125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6" y="4946650"/>
            <a:ext cx="35337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>
            <a:extLst>
              <a:ext uri="{FF2B5EF4-FFF2-40B4-BE49-F238E27FC236}">
                <a16:creationId xmlns:a16="http://schemas.microsoft.com/office/drawing/2014/main" xmlns="" id="{F100A63C-36BE-4299-B9BF-57A47EF1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A8DCD6-C699-443B-B2D4-D6AD7756606E}"/>
              </a:ext>
            </a:extLst>
          </p:cNvPr>
          <p:cNvSpPr/>
          <p:nvPr/>
        </p:nvSpPr>
        <p:spPr>
          <a:xfrm>
            <a:off x="2439210" y="2207039"/>
            <a:ext cx="691266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Cảm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ơn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thầy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cô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giáo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và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các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em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0E8642-C53F-4A81-AF5D-EB3994421E1A}"/>
              </a:ext>
            </a:extLst>
          </p:cNvPr>
          <p:cNvSpPr/>
          <p:nvPr/>
        </p:nvSpPr>
        <p:spPr>
          <a:xfrm>
            <a:off x="2606993" y="3082041"/>
            <a:ext cx="633090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Chúc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các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thầy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cô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và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các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em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luôn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mạnh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khỏe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,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hạnh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r>
              <a:rPr lang="en-US" sz="40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phúc</a:t>
            </a:r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!</a:t>
            </a:r>
          </a:p>
        </p:txBody>
      </p:sp>
      <p:pic>
        <p:nvPicPr>
          <p:cNvPr id="50181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xmlns="" id="{1E90F982-760E-4049-B090-A54FD9BDFD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1052513"/>
            <a:ext cx="3857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xmlns="" id="{4B6FED41-A772-4CDF-A496-2A13D7DE0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43230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huyen">
            <a:extLst>
              <a:ext uri="{FF2B5EF4-FFF2-40B4-BE49-F238E27FC236}">
                <a16:creationId xmlns:a16="http://schemas.microsoft.com/office/drawing/2014/main" xmlns="" id="{3AFEA9DE-510F-4824-AE7C-778B5762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23" y="3306284"/>
            <a:ext cx="484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Library of bee on flower vector transparent stock png files ...">
            <a:extLst>
              <a:ext uri="{FF2B5EF4-FFF2-40B4-BE49-F238E27FC236}">
                <a16:creationId xmlns:a16="http://schemas.microsoft.com/office/drawing/2014/main" xmlns="" id="{2265509B-984F-4AB0-8F01-EBD6AEC6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86" y="2914589"/>
            <a:ext cx="6318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2 Bee Clipart, Bee Cards, Bee Pictures, Bee - Cartoon Bee - Png ...">
            <a:extLst>
              <a:ext uri="{FF2B5EF4-FFF2-40B4-BE49-F238E27FC236}">
                <a16:creationId xmlns:a16="http://schemas.microsoft.com/office/drawing/2014/main" xmlns="" id="{7FF08CFF-A5D6-4F04-AD95-B7155C8A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4"/>
          <a:stretch>
            <a:fillRect/>
          </a:stretch>
        </p:blipFill>
        <p:spPr bwMode="auto">
          <a:xfrm>
            <a:off x="9212264" y="3289267"/>
            <a:ext cx="6905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19">
            <a:extLst>
              <a:ext uri="{FF2B5EF4-FFF2-40B4-BE49-F238E27FC236}">
                <a16:creationId xmlns:a16="http://schemas.microsoft.com/office/drawing/2014/main" xmlns="" id="{CC86DA45-9902-47B4-ABF2-0C62ECA634CF}"/>
              </a:ext>
            </a:extLst>
          </p:cNvPr>
          <p:cNvGrpSpPr>
            <a:grpSpLocks/>
          </p:cNvGrpSpPr>
          <p:nvPr/>
        </p:nvGrpSpPr>
        <p:grpSpPr bwMode="auto">
          <a:xfrm>
            <a:off x="2174876" y="2652028"/>
            <a:ext cx="4821238" cy="1174750"/>
            <a:chOff x="1263639" y="-5092745"/>
            <a:chExt cx="13189063" cy="3213888"/>
          </a:xfrm>
        </p:grpSpPr>
        <p:pic>
          <p:nvPicPr>
            <p:cNvPr id="27658" name="huyen">
              <a:extLst>
                <a:ext uri="{FF2B5EF4-FFF2-40B4-BE49-F238E27FC236}">
                  <a16:creationId xmlns:a16="http://schemas.microsoft.com/office/drawing/2014/main" xmlns="" id="{5746FC60-F5CB-4DFC-9860-6A2884DD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467" y="-3547255"/>
              <a:ext cx="1501306" cy="130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huyen">
              <a:extLst>
                <a:ext uri="{FF2B5EF4-FFF2-40B4-BE49-F238E27FC236}">
                  <a16:creationId xmlns:a16="http://schemas.microsoft.com/office/drawing/2014/main" xmlns="" id="{D0B1DAAF-DD8A-4A19-8E3B-8D60FAC22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1396" y="-5092745"/>
              <a:ext cx="1501306" cy="130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huyen">
              <a:extLst>
                <a:ext uri="{FF2B5EF4-FFF2-40B4-BE49-F238E27FC236}">
                  <a16:creationId xmlns:a16="http://schemas.microsoft.com/office/drawing/2014/main" xmlns="" id="{FB8D4BC2-BF76-4FB4-90D3-C911A8338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1">
              <a:off x="1263639" y="-3283846"/>
              <a:ext cx="1429500" cy="140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5" name="Picture 23">
            <a:extLst>
              <a:ext uri="{FF2B5EF4-FFF2-40B4-BE49-F238E27FC236}">
                <a16:creationId xmlns:a16="http://schemas.microsoft.com/office/drawing/2014/main" xmlns="" id="{6CFEFCEF-98FE-46BD-A2A5-E8BF6313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007" flipH="1">
            <a:off x="3349742" y="2653824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huyen">
            <a:extLst>
              <a:ext uri="{FF2B5EF4-FFF2-40B4-BE49-F238E27FC236}">
                <a16:creationId xmlns:a16="http://schemas.microsoft.com/office/drawing/2014/main" xmlns="" id="{D1454156-7961-482A-955C-32F6C5155C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-7264" t="-42386" r="-6989" b="-36838"/>
          <a:stretch/>
        </p:blipFill>
        <p:spPr>
          <a:xfrm flipH="1">
            <a:off x="8399242" y="825686"/>
            <a:ext cx="1926770" cy="1012372"/>
          </a:xfrm>
          <a:prstGeom prst="ellipse">
            <a:avLst/>
          </a:prstGeom>
        </p:spPr>
      </p:pic>
      <p:sp>
        <p:nvSpPr>
          <p:cNvPr id="13" name="Tiêu đề 1">
            <a:extLst>
              <a:ext uri="{FF2B5EF4-FFF2-40B4-BE49-F238E27FC236}">
                <a16:creationId xmlns:a16="http://schemas.microsoft.com/office/drawing/2014/main" xmlns="" id="{9A691FE1-E0B9-45B1-B083-CCA349F72DF7}"/>
              </a:ext>
            </a:extLst>
          </p:cNvPr>
          <p:cNvSpPr txBox="1">
            <a:spLocks/>
          </p:cNvSpPr>
          <p:nvPr/>
        </p:nvSpPr>
        <p:spPr>
          <a:xfrm>
            <a:off x="2137923" y="3719451"/>
            <a:ext cx="8398151" cy="155269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6000" b="1" i="1" smtClean="0"/>
              <a:t>Đường trung bình của tam giác, của hình thang (tiết 3)</a:t>
            </a:r>
            <a:endParaRPr lang="vi-VN" sz="6000" b="1" dirty="0">
              <a:ln w="76200">
                <a:solidFill>
                  <a:srgbClr val="016BFC"/>
                </a:solidFill>
              </a:ln>
              <a:solidFill>
                <a:srgbClr val="016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5">
            <a:extLst>
              <a:ext uri="{FF2B5EF4-FFF2-40B4-BE49-F238E27FC236}">
                <a16:creationId xmlns:a16="http://schemas.microsoft.com/office/drawing/2014/main" xmlns="" id="{4237CEEC-3F94-4CAC-A872-3D75D20542CD}"/>
              </a:ext>
            </a:extLst>
          </p:cNvPr>
          <p:cNvSpPr/>
          <p:nvPr/>
        </p:nvSpPr>
        <p:spPr>
          <a:xfrm>
            <a:off x="4332669" y="1778752"/>
            <a:ext cx="2286523" cy="11464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7000" b="1">
                <a:ln w="12700" cmpd="sng">
                  <a:solidFill>
                    <a:srgbClr val="FFFF79"/>
                  </a:solidFill>
                  <a:prstDash val="solid"/>
                </a:ln>
                <a:solidFill>
                  <a:srgbClr val="E68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endParaRPr lang="vi-VN" sz="7000" b="1" dirty="0">
              <a:ln w="12700" cmpd="sng">
                <a:solidFill>
                  <a:srgbClr val="FFFF79"/>
                </a:solidFill>
                <a:prstDash val="solid"/>
              </a:ln>
              <a:solidFill>
                <a:srgbClr val="E689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ình Bầu dục 6">
            <a:extLst>
              <a:ext uri="{FF2B5EF4-FFF2-40B4-BE49-F238E27FC236}">
                <a16:creationId xmlns:a16="http://schemas.microsoft.com/office/drawing/2014/main" xmlns="" id="{EAD120E8-C7A5-4F47-894B-B1DC3CD425FC}"/>
              </a:ext>
            </a:extLst>
          </p:cNvPr>
          <p:cNvSpPr/>
          <p:nvPr/>
        </p:nvSpPr>
        <p:spPr>
          <a:xfrm>
            <a:off x="7196138" y="1125667"/>
            <a:ext cx="2065337" cy="2065338"/>
          </a:xfrm>
          <a:prstGeom prst="ellipse">
            <a:avLst/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67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xmlns="" id="{B84CE5E8-C12E-445A-AA1D-05FBC840D1F4}"/>
              </a:ext>
            </a:extLst>
          </p:cNvPr>
          <p:cNvSpPr/>
          <p:nvPr/>
        </p:nvSpPr>
        <p:spPr>
          <a:xfrm>
            <a:off x="7245351" y="1138238"/>
            <a:ext cx="1966913" cy="1968500"/>
          </a:xfrm>
          <a:prstGeom prst="ellipse">
            <a:avLst/>
          </a:prstGeom>
          <a:solidFill>
            <a:srgbClr val="E6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67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A2769889-BC9B-44A7-A490-CC130487F492}"/>
              </a:ext>
            </a:extLst>
          </p:cNvPr>
          <p:cNvSpPr txBox="1"/>
          <p:nvPr/>
        </p:nvSpPr>
        <p:spPr>
          <a:xfrm>
            <a:off x="7535862" y="1304930"/>
            <a:ext cx="138588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0000" b="1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lang="vi-VN" sz="100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Thay đổi Tiến Trình 3">
            <a:extLst>
              <a:ext uri="{FF2B5EF4-FFF2-40B4-BE49-F238E27FC236}">
                <a16:creationId xmlns:a16="http://schemas.microsoft.com/office/drawing/2014/main" xmlns="" id="{B8C347A5-9A35-4ECD-B67E-53BE8DC57437}"/>
              </a:ext>
            </a:extLst>
          </p:cNvPr>
          <p:cNvSpPr/>
          <p:nvPr/>
        </p:nvSpPr>
        <p:spPr>
          <a:xfrm>
            <a:off x="1455738" y="76200"/>
            <a:ext cx="9144001" cy="357188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 SỐ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1">
            <a:extLst>
              <a:ext uri="{FF2B5EF4-FFF2-40B4-BE49-F238E27FC236}">
                <a16:creationId xmlns:a16="http://schemas.microsoft.com/office/drawing/2014/main" xmlns="" id="{C149E2EF-B55A-4A78-8411-D134217E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54026"/>
            <a:ext cx="35591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>
            <a:extLst>
              <a:ext uri="{FF2B5EF4-FFF2-40B4-BE49-F238E27FC236}">
                <a16:creationId xmlns:a16="http://schemas.microsoft.com/office/drawing/2014/main" xmlns="" id="{9EECD09B-5E06-480F-A22C-D7A978AB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641475"/>
            <a:ext cx="541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x?</a:t>
            </a:r>
          </a:p>
        </p:txBody>
      </p:sp>
      <p:pic>
        <p:nvPicPr>
          <p:cNvPr id="24" name="Picture 10" descr="Digit 180">
            <a:extLst>
              <a:ext uri="{FF2B5EF4-FFF2-40B4-BE49-F238E27FC236}">
                <a16:creationId xmlns:a16="http://schemas.microsoft.com/office/drawing/2014/main" xmlns="" id="{65A78E09-BD9A-4344-B184-439619C6C7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843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42020F-BC11-4C41-9F88-6E44806E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35" y="2894310"/>
            <a:ext cx="11127783" cy="40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AD//EF//BC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CD.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hình thang ABCD (định nghĩa)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E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(gt)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EF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AD</a:t>
            </a:r>
            <a:r>
              <a:rPr lang="en-US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alt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 (cmt)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F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 (Theo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altLang="en-US" sz="2400" smtClean="0">
                <a:latin typeface="Times New Roman" panose="02020603050405020304" pitchFamily="18" charset="0"/>
                <a:cs typeface="Calibri" panose="020F0502020204030204" pitchFamily="34" charset="0"/>
              </a:rPr>
              <a:t>DF = FC = 7cm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altLang="en-US" sz="240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smtClean="0">
                <a:latin typeface="Times New Roman" panose="02020603050405020304" pitchFamily="18" charset="0"/>
                <a:cs typeface="Calibri" panose="020F0502020204030204" pitchFamily="34" charset="0"/>
              </a:rPr>
              <a:t>Vậy 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x=7cm</a:t>
            </a:r>
            <a:endParaRPr lang="en-US" altLang="en-US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>
            <a:extLst>
              <a:ext uri="{FF2B5EF4-FFF2-40B4-BE49-F238E27FC236}">
                <a16:creationId xmlns:a16="http://schemas.microsoft.com/office/drawing/2014/main" xmlns="" id="{F0936B52-228B-427A-8886-60262A1F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"/>
            <a:ext cx="2243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xmlns="" id="{D8FE3124-225A-484C-A86F-7CDAFFFC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" y="523876"/>
            <a:ext cx="107099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tam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749" name="Object 2">
            <a:extLst>
              <a:ext uri="{FF2B5EF4-FFF2-40B4-BE49-F238E27FC236}">
                <a16:creationId xmlns:a16="http://schemas.microsoft.com/office/drawing/2014/main" xmlns="" id="{9CBFA62E-F0BF-43CF-82BF-5250DF9DD6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31749" name="Object 2">
                        <a:extLst>
                          <a:ext uri="{FF2B5EF4-FFF2-40B4-BE49-F238E27FC236}">
                            <a16:creationId xmlns:a16="http://schemas.microsoft.com/office/drawing/2014/main" xmlns="" id="{9CBFA62E-F0BF-43CF-82BF-5250DF9DD6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xmlns="" id="{ECE2B441-C40A-4118-8299-7909337C5588}"/>
              </a:ext>
            </a:extLst>
          </p:cNvPr>
          <p:cNvSpPr/>
          <p:nvPr/>
        </p:nvSpPr>
        <p:spPr>
          <a:xfrm>
            <a:off x="2315705" y="4237052"/>
            <a:ext cx="5754688" cy="2376487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A1BC0AF-A7F4-46D3-BD31-8F788985344B}"/>
                  </a:ext>
                </a:extLst>
              </p:cNvPr>
              <p:cNvSpPr txBox="1"/>
              <p:nvPr/>
            </p:nvSpPr>
            <p:spPr>
              <a:xfrm>
                <a:off x="495299" y="1010731"/>
                <a:ext cx="11252416" cy="294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27(</a:t>
                </a:r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E, F, K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AD, BC, AC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EK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CD, KF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1BC0AF-A7F4-46D3-BD31-8F7889853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1010731"/>
                <a:ext cx="11252416" cy="2949269"/>
              </a:xfrm>
              <a:prstGeom prst="rect">
                <a:avLst/>
              </a:prstGeom>
              <a:blipFill rotWithShape="0">
                <a:blip r:embed="rId6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3DB9E6-5D52-4505-AB62-3466B033F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9" y="1299087"/>
            <a:ext cx="43068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KF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54647948-04BD-4F11-A875-DF2278F85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1" y="1919505"/>
          <a:ext cx="1335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799753" imgH="431613" progId="Equation.DSMT4">
                  <p:embed/>
                </p:oleObj>
              </mc:Choice>
              <mc:Fallback>
                <p:oleObj name="Equation" r:id="rId3" imgW="799753" imgH="431613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54647948-04BD-4F11-A875-DF2278F85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1919505"/>
                        <a:ext cx="13350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CDD3CC6-F214-4056-B8FE-8BAB9B5268A2}"/>
              </a:ext>
            </a:extLst>
          </p:cNvPr>
          <p:cNvCxnSpPr>
            <a:cxnSpLocks/>
          </p:cNvCxnSpPr>
          <p:nvPr/>
        </p:nvCxnSpPr>
        <p:spPr>
          <a:xfrm>
            <a:off x="2514600" y="457200"/>
            <a:ext cx="7938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5091D29-6AFA-426F-B1FE-B51BF7AAA846}"/>
              </a:ext>
            </a:extLst>
          </p:cNvPr>
          <p:cNvCxnSpPr>
            <a:cxnSpLocks/>
          </p:cNvCxnSpPr>
          <p:nvPr/>
        </p:nvCxnSpPr>
        <p:spPr>
          <a:xfrm>
            <a:off x="1752600" y="1295400"/>
            <a:ext cx="60960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0AD418A4-41B0-4ED6-9B41-146D75C9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731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652AB2-9D4B-4B74-939D-4177D251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688975"/>
            <a:ext cx="6248400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ABCD: AE=ED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AK=KC; BF=FC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3F85C9-14B6-4DE7-B2C1-CE9B2FD24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0968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714B0A9-91CA-4F57-A2CE-6ECE4A2BD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842"/>
            <a:ext cx="4191000" cy="443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FCEF1C-1156-437C-958B-DF05731C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44" y="2563463"/>
            <a:ext cx="112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BD9CA10E-0CF7-4A17-B2E3-0B65B1C3FC4A}"/>
                  </a:ext>
                </a:extLst>
              </p:cNvPr>
              <p:cNvSpPr txBox="1"/>
              <p:nvPr/>
            </p:nvSpPr>
            <p:spPr>
              <a:xfrm>
                <a:off x="433953" y="2975844"/>
                <a:ext cx="8090115" cy="1460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(gt)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(gt)</a:t>
                </a:r>
              </a:p>
              <a:p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(đ/n)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𝐸𝐾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(ĐL về đường trung bình)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9CA10E-0CF7-4A17-B2E3-0B65B1C3F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3" y="2975844"/>
                <a:ext cx="8090115" cy="1460849"/>
              </a:xfrm>
              <a:prstGeom prst="rect">
                <a:avLst/>
              </a:prstGeom>
              <a:blipFill rotWithShape="0">
                <a:blip r:embed="rId6"/>
                <a:stretch>
                  <a:fillRect l="-1130" t="-375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A915809-7BCC-4FAF-9B8A-FEFA1DECC341}"/>
                  </a:ext>
                </a:extLst>
              </p:cNvPr>
              <p:cNvSpPr txBox="1"/>
              <p:nvPr/>
            </p:nvSpPr>
            <p:spPr>
              <a:xfrm>
                <a:off x="367789" y="4361362"/>
                <a:ext cx="10538847" cy="66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 ta có KF là đường trung bình trong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𝐾𝐹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915809-7BCC-4FAF-9B8A-FEFA1DEC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9" y="4361362"/>
                <a:ext cx="10538847" cy="660437"/>
              </a:xfrm>
              <a:prstGeom prst="rect">
                <a:avLst/>
              </a:prstGeom>
              <a:blipFill rotWithShape="0">
                <a:blip r:embed="rId7"/>
                <a:stretch>
                  <a:fillRect l="-1041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3A0DB9-FE66-421F-9727-004641575482}"/>
                  </a:ext>
                </a:extLst>
              </p:cNvPr>
              <p:cNvSpPr txBox="1"/>
              <p:nvPr/>
            </p:nvSpPr>
            <p:spPr>
              <a:xfrm>
                <a:off x="433953" y="4973132"/>
                <a:ext cx="10616338" cy="1809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𝐸𝐾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𝐾𝐹</m:t>
                    </m:r>
                    <m:r>
                      <a:rPr lang="vi-V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ĐT </a:t>
                </a:r>
                <a:r>
                  <a:rPr lang="vi-VN" sz="260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tam giác)</a:t>
                </a:r>
                <a:endParaRPr lang="en-US" sz="2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𝐸𝐾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𝐾𝐹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cma</m:t>
                        </m:r>
                      </m:e>
                    </m:d>
                  </m:oMath>
                </a14:m>
                <a:endParaRPr lang="vi-VN" sz="2600" b="0" i="1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𝐸𝐹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3A0DB9-FE66-421F-9727-004641575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3" y="4973132"/>
                <a:ext cx="10616338" cy="1809854"/>
              </a:xfrm>
              <a:prstGeom prst="rect">
                <a:avLst/>
              </a:prstGeom>
              <a:blipFill rotWithShape="0">
                <a:blip r:embed="rId8"/>
                <a:stretch>
                  <a:fillRect l="-103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6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  <p:bldP spid="2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:a16="http://schemas.microsoft.com/office/drawing/2014/main" xmlns="" id="{0D980C4E-87B9-41A2-A0BD-83DD870D4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04" y="154016"/>
            <a:ext cx="8915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Dạng bài tập về đường trung bình của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hình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thang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5844" name="Object 2">
            <a:extLst>
              <a:ext uri="{FF2B5EF4-FFF2-40B4-BE49-F238E27FC236}">
                <a16:creationId xmlns:a16="http://schemas.microsoft.com/office/drawing/2014/main" xmlns="" id="{A1B21CB4-8EFD-446E-8A7F-E62EF8B9A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35844" name="Object 2">
                        <a:extLst>
                          <a:ext uri="{FF2B5EF4-FFF2-40B4-BE49-F238E27FC236}">
                            <a16:creationId xmlns:a16="http://schemas.microsoft.com/office/drawing/2014/main" xmlns="" id="{A1B21CB4-8EFD-446E-8A7F-E62EF8B9A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ADB0A42-C8C7-4E7B-AB75-1A2A2C24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65" y="868866"/>
            <a:ext cx="4564251" cy="355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Digit 180">
            <a:extLst>
              <a:ext uri="{FF2B5EF4-FFF2-40B4-BE49-F238E27FC236}">
                <a16:creationId xmlns:a16="http://schemas.microsoft.com/office/drawing/2014/main" xmlns="" id="{52CC62F1-6258-4ADF-B092-27F716A05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04" y="284887"/>
            <a:ext cx="15351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515D7A-6A18-452A-8A08-2FD424D01B6C}"/>
              </a:ext>
            </a:extLst>
          </p:cNvPr>
          <p:cNvSpPr txBox="1"/>
          <p:nvPr/>
        </p:nvSpPr>
        <p:spPr>
          <a:xfrm>
            <a:off x="306120" y="4393525"/>
            <a:ext cx="835342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N1-N2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N3-N4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510101-98CF-47E7-8A51-3B63D71B1452}"/>
              </a:ext>
            </a:extLst>
          </p:cNvPr>
          <p:cNvSpPr txBox="1"/>
          <p:nvPr/>
        </p:nvSpPr>
        <p:spPr>
          <a:xfrm>
            <a:off x="578604" y="816964"/>
            <a:ext cx="6832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26/ Trang 80 (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AB// CD// EF// GH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26BBA7-8AC0-488E-ACF2-FDA1FE3E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E2F5EF-E6AB-47E6-A867-84B98C74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2" y="383381"/>
            <a:ext cx="3227388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F2B9528-AD33-45C4-B73A-DBB91DF9A11C}"/>
                  </a:ext>
                </a:extLst>
              </p:cNvPr>
              <p:cNvSpPr txBox="1"/>
              <p:nvPr/>
            </p:nvSpPr>
            <p:spPr>
              <a:xfrm>
                <a:off x="433953" y="614364"/>
                <a:ext cx="7111019" cy="5116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Xét tứ giác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ABFE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 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(gt)</a:t>
                </a: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ABFE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(đ/n)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CE, BD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(gt)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thang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ABFE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(đ/n)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(ĐL về đường trung bình của hình thang)</a:t>
                </a:r>
                <a:endPara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số: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=12 cm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2B9528-AD33-45C4-B73A-DBB91DF9A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3" y="614364"/>
                <a:ext cx="7111019" cy="5116785"/>
              </a:xfrm>
              <a:prstGeom prst="rect">
                <a:avLst/>
              </a:prstGeom>
              <a:blipFill rotWithShape="0">
                <a:blip r:embed="rId3"/>
                <a:stretch>
                  <a:fillRect l="-1371" r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8077FED-EFC9-4AE5-91C4-00FFD943A91C}"/>
                  </a:ext>
                </a:extLst>
              </p:cNvPr>
              <p:cNvSpPr txBox="1"/>
              <p:nvPr/>
            </p:nvSpPr>
            <p:spPr>
              <a:xfrm>
                <a:off x="6039492" y="3849017"/>
                <a:ext cx="6397283" cy="279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CDHG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CD//GH, CE=EG, DF=FH)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𝐺𝐻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077FED-EFC9-4AE5-91C4-00FFD943A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92" y="3849017"/>
                <a:ext cx="6397283" cy="2791533"/>
              </a:xfrm>
              <a:prstGeom prst="rect">
                <a:avLst/>
              </a:prstGeom>
              <a:blipFill rotWithShape="0"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7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xmlns="" id="{6E872F22-EDA4-4A21-8862-C199A13E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381000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tập: Bài tập 3</a:t>
            </a:r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xmlns="" id="{F4446385-53A9-47A4-BE12-2A98F35C9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07" y="676276"/>
            <a:ext cx="107713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ABCD (AB//CD) , 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AD, 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K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BD, AC. Cho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AB= 6cm, CD=14cm.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MI, IK, KN</a:t>
            </a:r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xmlns="" id="{39AC8CB9-AF9B-46C7-A66C-E1C491954D2B}"/>
              </a:ext>
            </a:extLst>
          </p:cNvPr>
          <p:cNvSpPr/>
          <p:nvPr/>
        </p:nvSpPr>
        <p:spPr>
          <a:xfrm>
            <a:off x="1981200" y="5160726"/>
            <a:ext cx="6248400" cy="1447800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GT, KL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02D966-E316-4758-BAF3-4A26E2CC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65389"/>
            <a:ext cx="33528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1ED1D5-D3CF-4F2D-A598-7350DB43F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667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2E4444-D3B1-418B-99C8-3E2D55AD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6482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14cm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994EB8D-828F-47D0-A55E-E7ADE174A3C0}"/>
              </a:ext>
            </a:extLst>
          </p:cNvPr>
          <p:cNvCxnSpPr/>
          <p:nvPr/>
        </p:nvCxnSpPr>
        <p:spPr>
          <a:xfrm>
            <a:off x="2438400" y="2667000"/>
            <a:ext cx="0" cy="235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49139E7-2E24-4CB5-B4CD-29AB3AC18672}"/>
              </a:ext>
            </a:extLst>
          </p:cNvPr>
          <p:cNvCxnSpPr/>
          <p:nvPr/>
        </p:nvCxnSpPr>
        <p:spPr>
          <a:xfrm>
            <a:off x="1905000" y="4373884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5B48C3-E68C-4EDA-9BC4-5BD4A9D3C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09950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GT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C17852-D640-4084-A69B-AA48835D9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84404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KL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CE87DA-2ACE-4F75-ACAC-F974E52B6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444207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MI, IK, KN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407654C-A959-457F-A2A0-DC902D7FF221}"/>
                  </a:ext>
                </a:extLst>
              </p:cNvPr>
              <p:cNvSpPr txBox="1"/>
              <p:nvPr/>
            </p:nvSpPr>
            <p:spPr>
              <a:xfrm>
                <a:off x="2439572" y="2674443"/>
                <a:ext cx="481647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ABCD (AB//DC) MA=MD, NB=NC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AB=6cm, DC=14cm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07654C-A959-457F-A2A0-DC902D7FF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72" y="2674442"/>
                <a:ext cx="4816476" cy="1692771"/>
              </a:xfrm>
              <a:prstGeom prst="rect">
                <a:avLst/>
              </a:prstGeom>
              <a:blipFill>
                <a:blip r:embed="rId3"/>
                <a:stretch>
                  <a:fillRect l="-2278" t="-3610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3" grpId="0"/>
      <p:bldP spid="14" grpId="0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56542" y="294467"/>
            <a:ext cx="3967565" cy="3316637"/>
            <a:chOff x="8534399" y="0"/>
            <a:chExt cx="4112217" cy="3580667"/>
          </a:xfrm>
        </p:grpSpPr>
        <p:pic>
          <p:nvPicPr>
            <p:cNvPr id="41986" name="Picture 4">
              <a:extLst>
                <a:ext uri="{FF2B5EF4-FFF2-40B4-BE49-F238E27FC236}">
                  <a16:creationId xmlns:a16="http://schemas.microsoft.com/office/drawing/2014/main" xmlns="" id="{0000E2E6-986A-4A77-AF4C-1A74131CA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399" y="0"/>
              <a:ext cx="4112217" cy="3580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7" name="TextBox 5">
              <a:extLst>
                <a:ext uri="{FF2B5EF4-FFF2-40B4-BE49-F238E27FC236}">
                  <a16:creationId xmlns:a16="http://schemas.microsoft.com/office/drawing/2014/main" xmlns="" id="{55C5524E-10C5-473C-870C-36A568057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3902" y="178884"/>
              <a:ext cx="838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1988" name="TextBox 7">
              <a:extLst>
                <a:ext uri="{FF2B5EF4-FFF2-40B4-BE49-F238E27FC236}">
                  <a16:creationId xmlns:a16="http://schemas.microsoft.com/office/drawing/2014/main" xmlns="" id="{1AF15709-9927-4213-98D4-6DF025B69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8941" y="3127651"/>
              <a:ext cx="1066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14cm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75E7595-2BA3-4C94-829D-FC8577453BEC}"/>
                  </a:ext>
                </a:extLst>
              </p:cNvPr>
              <p:cNvSpPr txBox="1"/>
              <p:nvPr/>
            </p:nvSpPr>
            <p:spPr>
              <a:xfrm>
                <a:off x="98429" y="0"/>
                <a:ext cx="9770488" cy="242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*Xét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thang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</a:p>
              <a:p>
                <a:r>
                  <a:rPr lang="vi-V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MA=MD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(gt), BN=NC (gt) </a:t>
                </a:r>
              </a:p>
              <a:p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là đường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hình thang (đ/n)</a:t>
                </a:r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//AB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</a:t>
                </a:r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(ĐL về đường TB của hình thang)</a:t>
                </a:r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</a:t>
                </a:r>
                <a:r>
                  <a:rPr lang="en-US" sz="2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5E7595-2BA3-4C94-829D-FC8577453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9" y="0"/>
                <a:ext cx="9770488" cy="2426755"/>
              </a:xfrm>
              <a:prstGeom prst="rect">
                <a:avLst/>
              </a:prstGeom>
              <a:blipFill rotWithShape="0">
                <a:blip r:embed="rId3"/>
                <a:stretch>
                  <a:fillRect l="-1123" t="-2261" b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DC157A4-8082-4ED7-AD77-CEECB926786A}"/>
                  </a:ext>
                </a:extLst>
              </p:cNvPr>
              <p:cNvSpPr txBox="1"/>
              <p:nvPr/>
            </p:nvSpPr>
            <p:spPr>
              <a:xfrm>
                <a:off x="98429" y="2353908"/>
                <a:ext cx="12429641" cy="337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*Xét</a:t>
                </a:r>
                <a:r>
                  <a:rPr lang="en-US" sz="2400" smtClean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ABD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MI</m:t>
                    </m:r>
                  </m:oMath>
                </a14:m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// AB (MN//AB, I</a:t>
                </a:r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MD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gt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IB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ID</m:t>
                    </m:r>
                  </m:oMath>
                </a14:m>
                <a:r>
                  <a:rPr lang="vi-VN" sz="2400" smtClean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(ĐL về đường TB </a:t>
                </a:r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của </a:t>
                </a:r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tam giác)</a:t>
                </a:r>
                <a:endParaRPr lang="en-US" sz="2400">
                  <a:latin typeface="+mj-lt"/>
                  <a:cs typeface="Times New Roman" panose="02020603050405020304" pitchFamily="18" charset="0"/>
                </a:endParaRPr>
              </a:p>
              <a:p>
                <a:pPr/>
                <a:r>
                  <a:rPr lang="vi-VN" sz="2400" smtClean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mà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MD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gt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MI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à đườ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trung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vi-VN" sz="2400">
                        <a:latin typeface="+mj-lt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latin typeface="+mj-lt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vi-VN" sz="2400">
                        <a:latin typeface="+mj-lt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+mj-lt"/>
                        <a:cs typeface="Times New Roman" panose="02020603050405020304" pitchFamily="18" charset="0"/>
                      </a:rPr>
                      <m:t>tam</m:t>
                    </m:r>
                    <m:r>
                      <m:rPr>
                        <m:nor/>
                      </m:rPr>
                      <a:rPr lang="vi-VN" sz="2400"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400" i="0" smtClean="0">
                        <a:latin typeface="+mj-lt"/>
                        <a:cs typeface="Times New Roman" panose="02020603050405020304" pitchFamily="18" charset="0"/>
                      </a:rPr>
                      <m:t>gi</m:t>
                    </m:r>
                    <m:r>
                      <a:rPr lang="vi-VN" sz="2400" i="0" smtClean="0">
                        <a:latin typeface="+mj-lt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vi-VN" sz="2400" i="0" smtClean="0">
                        <a:latin typeface="+mj-lt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400" b="0" i="0" smtClean="0">
                        <a:latin typeface="+mj-lt"/>
                        <a:cs typeface="Times New Roman" panose="02020603050405020304" pitchFamily="18" charset="0"/>
                      </a:rPr>
                      <m:t> (</m:t>
                    </m:r>
                    <m:r>
                      <a:rPr lang="vi-VN" sz="2400" i="0">
                        <a:latin typeface="+mj-lt"/>
                        <a:cs typeface="Times New Roman" panose="02020603050405020304" pitchFamily="18" charset="0"/>
                      </a:rPr>
                      <m:t>đ</m:t>
                    </m:r>
                  </m:oMath>
                </a14:m>
                <a:r>
                  <a:rPr lang="vi-VN" sz="2400" b="0" smtClean="0">
                    <a:latin typeface="+mj-lt"/>
                    <a:cs typeface="Times New Roman" panose="02020603050405020304" pitchFamily="18" charset="0"/>
                  </a:rPr>
                  <a:t>/n)</a:t>
                </a:r>
              </a:p>
              <a:p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MI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a:rPr lang="en-US" sz="2400" i="0"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j-lt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latin typeface="+mj-lt"/>
                    <a:cs typeface="Times New Roman" panose="02020603050405020304" pitchFamily="18" charset="0"/>
                  </a:rPr>
                  <a:t>3cm</a:t>
                </a:r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(ĐL về đường TB của tam giác)</a:t>
                </a:r>
                <a:endParaRPr lang="en-US" sz="240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*Xét</a:t>
                </a:r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KN</m:t>
                    </m:r>
                  </m:oMath>
                </a14:m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//AB</a:t>
                </a:r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400" smtClean="0">
                    <a:latin typeface="+mj-lt"/>
                    <a:cs typeface="Times New Roman" panose="02020603050405020304" pitchFamily="18" charset="0"/>
                  </a:rPr>
                  <a:t>BN</a:t>
                </a:r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+mj-lt"/>
                    <a:cs typeface="Times New Roman" panose="02020603050405020304" pitchFamily="18" charset="0"/>
                  </a:rPr>
                  <a:t>=</a:t>
                </a:r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+mj-lt"/>
                    <a:cs typeface="Times New Roman" panose="02020603050405020304" pitchFamily="18" charset="0"/>
                  </a:rPr>
                  <a:t>NC</a:t>
                </a:r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(gt)</a:t>
                </a:r>
                <a:r>
                  <a:rPr lang="en-US" sz="2400" smtClean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AK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KC</m:t>
                    </m:r>
                    <m:r>
                      <a:rPr lang="vi-VN" sz="2400" b="0" i="0" smtClean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(ĐL về đường TB của tam </a:t>
                </a:r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giác</a:t>
                </a:r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)</a:t>
                </a:r>
                <a:endParaRPr lang="vi-VN" sz="2400" smtClean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400">
                          <a:latin typeface="+mj-lt"/>
                          <a:cs typeface="Times New Roman" panose="02020603050405020304" pitchFamily="18" charset="0"/>
                        </a:rPr>
                        <m:t>BN</m:t>
                      </m:r>
                      <m:r>
                        <m:rPr>
                          <m:nor/>
                        </m:rPr>
                        <a:rPr lang="vi-VN" sz="2400"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+mj-lt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+mj-lt"/>
                          <a:cs typeface="Times New Roman" panose="02020603050405020304" pitchFamily="18" charset="0"/>
                        </a:rPr>
                        <m:t>NC</m:t>
                      </m:r>
                      <m:r>
                        <m:rPr>
                          <m:nor/>
                        </m:rPr>
                        <a:rPr lang="en-US" sz="2400">
                          <a:latin typeface="+mj-lt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>
                          <a:latin typeface="+mj-lt"/>
                          <a:cs typeface="Times New Roman" panose="02020603050405020304" pitchFamily="18" charset="0"/>
                        </a:rPr>
                        <m:t>gt</m:t>
                      </m:r>
                      <m:r>
                        <m:rPr>
                          <m:nor/>
                        </m:rPr>
                        <a:rPr lang="en-US" sz="2400">
                          <a:latin typeface="+mj-lt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KN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 đườ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∆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+mj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ABC</m:t>
                      </m:r>
                      <m:r>
                        <a:rPr lang="vi-VN" sz="2400" i="0">
                          <a:latin typeface="+mj-lt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0">
                          <a:latin typeface="+mj-lt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vi-VN" sz="2400">
                          <a:latin typeface="+mj-lt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vi-VN" sz="2400">
                          <a:latin typeface="+mj-lt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>
                          <a:latin typeface="+mj-lt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2400" b="0" i="0" smtClean="0"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vi-VN" sz="2400" b="0" smtClean="0">
                  <a:latin typeface="+mj-lt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KN</m:t>
                    </m:r>
                    <m:r>
                      <a:rPr lang="en-US" sz="2400" i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a:rPr lang="en-US" sz="2400" i="0"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j-lt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+mj-lt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latin typeface="+mj-lt"/>
                    <a:cs typeface="Times New Roman" panose="02020603050405020304" pitchFamily="18" charset="0"/>
                  </a:rPr>
                  <a:t>3cm</a:t>
                </a:r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(ĐL về đường TB của tam </a:t>
                </a:r>
                <a:r>
                  <a:rPr lang="vi-VN" sz="2400">
                    <a:latin typeface="+mj-lt"/>
                    <a:cs typeface="Times New Roman" panose="02020603050405020304" pitchFamily="18" charset="0"/>
                  </a:rPr>
                  <a:t>giác</a:t>
                </a:r>
                <a:r>
                  <a:rPr lang="vi-VN" sz="2400" smtClean="0">
                    <a:latin typeface="+mj-lt"/>
                    <a:cs typeface="Times New Roman" panose="02020603050405020304" pitchFamily="18" charset="0"/>
                  </a:rPr>
                  <a:t>)</a:t>
                </a:r>
                <a:endParaRPr lang="en-US" sz="240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C157A4-8082-4ED7-AD77-CEECB9267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9" y="2353908"/>
                <a:ext cx="12429641" cy="3371820"/>
              </a:xfrm>
              <a:prstGeom prst="rect">
                <a:avLst/>
              </a:prstGeom>
              <a:blipFill rotWithShape="0">
                <a:blip r:embed="rId4"/>
                <a:stretch>
                  <a:fillRect l="-736" t="-1627" b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C2D943B-3732-4870-82AF-1E966B923473}"/>
                  </a:ext>
                </a:extLst>
              </p:cNvPr>
              <p:cNvSpPr txBox="1"/>
              <p:nvPr/>
            </p:nvSpPr>
            <p:spPr>
              <a:xfrm>
                <a:off x="216976" y="5840067"/>
                <a:ext cx="9533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I, 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MI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vi-VN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b="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2D943B-3732-4870-82AF-1E966B923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76" y="5840067"/>
                <a:ext cx="9533395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02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683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PPT8 1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894</Words>
  <Application>Microsoft Office PowerPoint</Application>
  <PresentationFormat>Widescreen</PresentationFormat>
  <Paragraphs>125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等线</vt:lpstr>
      <vt:lpstr>Office Theme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Huyen Dieu_GV</dc:creator>
  <cp:lastModifiedBy>dell</cp:lastModifiedBy>
  <cp:revision>54</cp:revision>
  <dcterms:created xsi:type="dcterms:W3CDTF">2021-08-16T14:57:55Z</dcterms:created>
  <dcterms:modified xsi:type="dcterms:W3CDTF">2021-09-23T02:40:55Z</dcterms:modified>
</cp:coreProperties>
</file>