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75" r:id="rId7"/>
    <p:sldId id="269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609600"/>
            <a:ext cx="11582400" cy="1828800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rgbClr val="FF0000"/>
                </a:solidFill>
              </a:rPr>
              <a:t>LUYỆN TẬP CÁCH LÀM VĂN BẢN BIỂU CẢM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438400"/>
            <a:ext cx="7086600" cy="914400"/>
          </a:xfrm>
        </p:spPr>
        <p:txBody>
          <a:bodyPr>
            <a:noAutofit/>
          </a:bodyPr>
          <a:lstStyle/>
          <a:p>
            <a:r>
              <a:rPr lang="en-US" sz="4000" b="1" i="1" dirty="0" err="1" smtClean="0"/>
              <a:t>Tiết</a:t>
            </a:r>
            <a:r>
              <a:rPr lang="en-US" sz="4000" b="1" i="1" dirty="0" smtClean="0"/>
              <a:t> 30</a:t>
            </a:r>
          </a:p>
          <a:p>
            <a:pPr algn="r"/>
            <a:endParaRPr lang="en-US" sz="4000" b="1" i="1" dirty="0" smtClean="0"/>
          </a:p>
          <a:p>
            <a:pPr algn="r"/>
            <a:r>
              <a:rPr lang="en-US" sz="4000" b="1" i="1" dirty="0" smtClean="0"/>
              <a:t>NGỮ VĂN 7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I. </a:t>
            </a:r>
            <a:r>
              <a:rPr lang="en-US" b="1" u="sng" dirty="0" err="1"/>
              <a:t>Luyện</a:t>
            </a:r>
            <a:r>
              <a:rPr lang="en-US" b="1" u="sng" dirty="0"/>
              <a:t> </a:t>
            </a:r>
            <a:r>
              <a:rPr lang="en-US" b="1" u="sng" dirty="0" err="1"/>
              <a:t>tập</a:t>
            </a:r>
            <a:r>
              <a:rPr lang="en-US" b="1" u="sng" dirty="0"/>
              <a:t> </a:t>
            </a:r>
            <a:r>
              <a:rPr lang="en-US" b="1" u="sng" dirty="0" err="1"/>
              <a:t>tìm</a:t>
            </a:r>
            <a:r>
              <a:rPr lang="en-US" b="1" u="sng" dirty="0"/>
              <a:t> </a:t>
            </a:r>
            <a:r>
              <a:rPr lang="en-US" b="1" u="sng" dirty="0" err="1"/>
              <a:t>hiểu</a:t>
            </a:r>
            <a:r>
              <a:rPr lang="en-US" b="1" u="sng" dirty="0"/>
              <a:t> </a:t>
            </a:r>
            <a:r>
              <a:rPr lang="en-US" b="1" u="sng" dirty="0" err="1"/>
              <a:t>đề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1371600"/>
            <a:ext cx="76962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i="1" dirty="0" smtClean="0"/>
              <a:t> Cho </a:t>
            </a:r>
            <a:r>
              <a:rPr lang="en-US" sz="3600" i="1" dirty="0" err="1" smtClean="0"/>
              <a:t>đề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bài</a:t>
            </a:r>
            <a:r>
              <a:rPr lang="en-US" sz="3600" i="1" dirty="0" smtClean="0"/>
              <a:t>: </a:t>
            </a:r>
            <a:r>
              <a:rPr lang="en-US" sz="3600" b="1" i="1" dirty="0" err="1" smtClean="0"/>
              <a:t>Loài</a:t>
            </a:r>
            <a:r>
              <a:rPr lang="en-US" sz="3600" b="1" i="1" dirty="0" smtClean="0"/>
              <a:t> </a:t>
            </a:r>
            <a:r>
              <a:rPr lang="en-US" sz="3600" b="1" i="1" dirty="0" err="1"/>
              <a:t>cây</a:t>
            </a:r>
            <a:r>
              <a:rPr lang="en-US" sz="3600" b="1" i="1" dirty="0"/>
              <a:t> </a:t>
            </a:r>
            <a:r>
              <a:rPr lang="en-US" sz="3600" b="1" i="1" dirty="0" err="1"/>
              <a:t>em</a:t>
            </a:r>
            <a:r>
              <a:rPr lang="en-US" sz="3600" b="1" i="1" dirty="0"/>
              <a:t> </a:t>
            </a:r>
            <a:r>
              <a:rPr lang="en-US" sz="3600" b="1" i="1" dirty="0" err="1" smtClean="0"/>
              <a:t>yêu</a:t>
            </a:r>
            <a:endParaRPr lang="en-US" sz="3600" b="1" i="1" dirty="0" smtClean="0"/>
          </a:p>
          <a:p>
            <a:endParaRPr lang="en-US" sz="3600" b="1" i="1" dirty="0"/>
          </a:p>
          <a:p>
            <a:endParaRPr lang="en-US" sz="3600" b="1" dirty="0"/>
          </a:p>
          <a:p>
            <a:r>
              <a:rPr lang="en-US" sz="3600" i="1" dirty="0" err="1"/>
              <a:t>Đề</a:t>
            </a:r>
            <a:r>
              <a:rPr lang="en-US" sz="3600" i="1" dirty="0"/>
              <a:t> </a:t>
            </a:r>
            <a:r>
              <a:rPr lang="en-US" sz="3600" i="1" dirty="0" err="1"/>
              <a:t>bài</a:t>
            </a:r>
            <a:r>
              <a:rPr lang="en-US" sz="3600" i="1" dirty="0"/>
              <a:t> </a:t>
            </a:r>
            <a:r>
              <a:rPr lang="en-US" sz="3600" i="1" dirty="0" err="1"/>
              <a:t>yêu</a:t>
            </a:r>
            <a:r>
              <a:rPr lang="en-US" sz="3600" i="1" dirty="0"/>
              <a:t> </a:t>
            </a:r>
            <a:r>
              <a:rPr lang="en-US" sz="3600" i="1" dirty="0" err="1"/>
              <a:t>cầu</a:t>
            </a:r>
            <a:r>
              <a:rPr lang="en-US" sz="3600" i="1" dirty="0"/>
              <a:t> </a:t>
            </a:r>
            <a:r>
              <a:rPr lang="en-US" sz="3600" i="1" dirty="0" err="1"/>
              <a:t>chúng</a:t>
            </a:r>
            <a:r>
              <a:rPr lang="en-US" sz="3600" i="1" dirty="0"/>
              <a:t> ta </a:t>
            </a:r>
            <a:r>
              <a:rPr lang="en-US" sz="3600" i="1" dirty="0" err="1"/>
              <a:t>viết</a:t>
            </a:r>
            <a:r>
              <a:rPr lang="en-US" sz="3600" i="1" dirty="0"/>
              <a:t> </a:t>
            </a:r>
            <a:r>
              <a:rPr lang="en-US" sz="3600" i="1" dirty="0" err="1"/>
              <a:t>về</a:t>
            </a:r>
            <a:r>
              <a:rPr lang="en-US" sz="3600" i="1" dirty="0"/>
              <a:t> </a:t>
            </a:r>
            <a:r>
              <a:rPr lang="en-US" sz="3600" i="1" dirty="0" err="1"/>
              <a:t>điều</a:t>
            </a:r>
            <a:r>
              <a:rPr lang="en-US" sz="3600" i="1" dirty="0"/>
              <a:t> </a:t>
            </a:r>
            <a:r>
              <a:rPr lang="en-US" sz="3600" i="1" dirty="0" err="1"/>
              <a:t>gì</a:t>
            </a:r>
            <a:r>
              <a:rPr lang="en-US" sz="3600" i="1" dirty="0"/>
              <a:t>?</a:t>
            </a:r>
            <a:endParaRPr lang="en-US" sz="3600" dirty="0"/>
          </a:p>
          <a:p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1981200"/>
            <a:ext cx="13716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39000" y="1981200"/>
            <a:ext cx="6096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77200" y="1981200"/>
            <a:ext cx="5334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I. </a:t>
            </a:r>
            <a:r>
              <a:rPr lang="en-US" b="1" u="sng" dirty="0" err="1"/>
              <a:t>Luyện</a:t>
            </a:r>
            <a:r>
              <a:rPr lang="en-US" b="1" u="sng" dirty="0"/>
              <a:t> </a:t>
            </a:r>
            <a:r>
              <a:rPr lang="en-US" b="1" u="sng" dirty="0" err="1"/>
              <a:t>tập</a:t>
            </a:r>
            <a:r>
              <a:rPr lang="en-US" b="1" u="sng" dirty="0"/>
              <a:t> </a:t>
            </a:r>
            <a:r>
              <a:rPr lang="en-US" b="1" u="sng" dirty="0" err="1"/>
              <a:t>tìm</a:t>
            </a:r>
            <a:r>
              <a:rPr lang="en-US" b="1" u="sng" dirty="0"/>
              <a:t> </a:t>
            </a:r>
            <a:r>
              <a:rPr lang="en-US" b="1" u="sng" dirty="0" err="1"/>
              <a:t>hiểu</a:t>
            </a:r>
            <a:r>
              <a:rPr lang="en-US" b="1" u="sng" dirty="0"/>
              <a:t> </a:t>
            </a:r>
            <a:r>
              <a:rPr lang="en-US" b="1" u="sng" dirty="0" err="1"/>
              <a:t>đề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1371600"/>
            <a:ext cx="90678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71500" indent="-571500">
              <a:buFontTx/>
              <a:buChar char="-"/>
            </a:pPr>
            <a:r>
              <a:rPr lang="en-US" sz="3600" dirty="0" err="1" smtClean="0"/>
              <a:t>Nội</a:t>
            </a:r>
            <a:r>
              <a:rPr lang="en-US" sz="3600" dirty="0" smtClean="0"/>
              <a:t> dung: </a:t>
            </a:r>
            <a:r>
              <a:rPr lang="en-US" sz="3600" dirty="0" err="1" smtClean="0"/>
              <a:t>Viết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loài</a:t>
            </a:r>
            <a:r>
              <a:rPr lang="en-US" sz="3600" dirty="0" smtClean="0"/>
              <a:t>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yêu</a:t>
            </a:r>
            <a:endParaRPr lang="en-US" sz="3600" dirty="0" smtClean="0"/>
          </a:p>
          <a:p>
            <a:pPr marL="571500" indent="-571500">
              <a:buFontTx/>
              <a:buChar char="-"/>
            </a:pP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Đối</a:t>
            </a:r>
            <a:r>
              <a:rPr lang="en-US" sz="3600" dirty="0" smtClean="0"/>
              <a:t> </a:t>
            </a:r>
            <a:r>
              <a:rPr lang="en-US" sz="3600" dirty="0" err="1" smtClean="0"/>
              <a:t>tượng</a:t>
            </a:r>
            <a:r>
              <a:rPr lang="en-US" sz="3600" dirty="0" smtClean="0"/>
              <a:t>: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tre</a:t>
            </a:r>
            <a:r>
              <a:rPr lang="en-US" sz="3600" dirty="0" smtClean="0"/>
              <a:t>,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mít</a:t>
            </a:r>
            <a:r>
              <a:rPr lang="en-US" sz="3600" dirty="0" smtClean="0"/>
              <a:t>,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phượng</a:t>
            </a:r>
            <a:r>
              <a:rPr lang="en-US" sz="3600" dirty="0" smtClean="0"/>
              <a:t>,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bàng</a:t>
            </a:r>
            <a:r>
              <a:rPr lang="en-US" sz="3600" dirty="0" smtClean="0"/>
              <a:t>,….</a:t>
            </a:r>
          </a:p>
          <a:p>
            <a:pPr marL="571500" indent="-571500">
              <a:buFontTx/>
              <a:buChar char="-"/>
            </a:pP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Mục</a:t>
            </a:r>
            <a:r>
              <a:rPr lang="en-US" sz="3600" dirty="0" smtClean="0"/>
              <a:t> </a:t>
            </a:r>
            <a:r>
              <a:rPr lang="en-US" sz="3600" dirty="0" err="1" smtClean="0"/>
              <a:t>đích</a:t>
            </a:r>
            <a:r>
              <a:rPr lang="en-US" sz="3600" dirty="0" smtClean="0"/>
              <a:t>: </a:t>
            </a:r>
            <a:r>
              <a:rPr lang="en-US" sz="3600" dirty="0" err="1" smtClean="0"/>
              <a:t>Bày</a:t>
            </a:r>
            <a:r>
              <a:rPr lang="en-US" sz="3600" dirty="0" smtClean="0"/>
              <a:t> </a:t>
            </a:r>
            <a:r>
              <a:rPr lang="en-US" sz="3600" dirty="0" err="1" smtClean="0"/>
              <a:t>tỏ</a:t>
            </a:r>
            <a:r>
              <a:rPr lang="en-US" sz="3600" dirty="0" smtClean="0"/>
              <a:t> </a:t>
            </a:r>
            <a:r>
              <a:rPr lang="en-US" sz="3600" dirty="0" err="1" smtClean="0"/>
              <a:t>thái</a:t>
            </a:r>
            <a:r>
              <a:rPr lang="en-US" sz="3600" dirty="0" smtClean="0"/>
              <a:t> </a:t>
            </a:r>
            <a:r>
              <a:rPr lang="en-US" sz="3600" dirty="0" err="1" smtClean="0"/>
              <a:t>độ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tình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</a:t>
            </a:r>
            <a:r>
              <a:rPr lang="en-US" sz="3600" dirty="0" err="1" smtClean="0"/>
              <a:t>loài</a:t>
            </a:r>
            <a:r>
              <a:rPr lang="en-US" sz="3600" dirty="0" smtClean="0"/>
              <a:t> </a:t>
            </a:r>
            <a:r>
              <a:rPr lang="en-US" sz="3600" dirty="0" err="1" smtClean="0"/>
              <a:t>cây</a:t>
            </a:r>
            <a:r>
              <a:rPr lang="en-US" sz="3600" dirty="0" smtClean="0"/>
              <a:t> </a:t>
            </a:r>
            <a:r>
              <a:rPr lang="en-US" sz="3600" dirty="0" err="1" smtClean="0"/>
              <a:t>kể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28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9"/>
            <a:ext cx="9829800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II. </a:t>
            </a:r>
            <a:r>
              <a:rPr lang="en-US" sz="5400" b="1" u="sng" dirty="0" err="1" smtClean="0"/>
              <a:t>Luyện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tập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lập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dàn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bài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u="sng" dirty="0" err="1" smtClean="0">
                <a:latin typeface="+mj-lt"/>
              </a:rPr>
              <a:t>Dàn</a:t>
            </a:r>
            <a:r>
              <a:rPr lang="en-US" sz="6000" u="sng" dirty="0" smtClean="0">
                <a:latin typeface="+mj-lt"/>
              </a:rPr>
              <a:t> </a:t>
            </a:r>
            <a:r>
              <a:rPr lang="en-US" sz="6000" u="sng" dirty="0" err="1" smtClean="0">
                <a:latin typeface="+mj-lt"/>
              </a:rPr>
              <a:t>bài</a:t>
            </a:r>
            <a:r>
              <a:rPr lang="en-US" sz="6000" u="sng" dirty="0" smtClean="0">
                <a:latin typeface="+mj-lt"/>
              </a:rPr>
              <a:t> </a:t>
            </a:r>
            <a:r>
              <a:rPr lang="en-US" sz="6000" u="sng" dirty="0" err="1" smtClean="0">
                <a:latin typeface="+mj-lt"/>
              </a:rPr>
              <a:t>gợi</a:t>
            </a:r>
            <a:r>
              <a:rPr lang="en-US" sz="6000" u="sng" dirty="0" smtClean="0">
                <a:latin typeface="+mj-lt"/>
              </a:rPr>
              <a:t> ý:</a:t>
            </a:r>
          </a:p>
          <a:p>
            <a:pPr marL="0" indent="0">
              <a:buNone/>
            </a:pPr>
            <a:r>
              <a:rPr lang="en-US" sz="5400" i="1" dirty="0" smtClean="0">
                <a:latin typeface="+mj-lt"/>
              </a:rPr>
              <a:t>a. </a:t>
            </a:r>
            <a:r>
              <a:rPr lang="en-US" sz="5400" i="1" dirty="0" err="1">
                <a:latin typeface="+mj-lt"/>
              </a:rPr>
              <a:t>Mở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bài</a:t>
            </a:r>
            <a:r>
              <a:rPr lang="en-US" sz="5400" i="1" dirty="0">
                <a:latin typeface="+mj-lt"/>
              </a:rPr>
              <a:t>: </a:t>
            </a:r>
            <a:endParaRPr lang="en-US" sz="5400" dirty="0">
              <a:latin typeface="+mj-lt"/>
            </a:endParaRPr>
          </a:p>
          <a:p>
            <a:pPr marL="0" indent="0">
              <a:buNone/>
            </a:pPr>
            <a:r>
              <a:rPr lang="en-US" sz="5400" i="1" dirty="0" smtClean="0">
                <a:latin typeface="+mj-lt"/>
              </a:rPr>
              <a:t>- </a:t>
            </a:r>
            <a:r>
              <a:rPr lang="en-US" sz="5400" i="1" dirty="0" err="1" smtClean="0">
                <a:latin typeface="+mj-lt"/>
              </a:rPr>
              <a:t>Em</a:t>
            </a:r>
            <a:r>
              <a:rPr lang="en-US" sz="5400" i="1" dirty="0" smtClean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yêu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thích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loài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cây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nào</a:t>
            </a:r>
            <a:r>
              <a:rPr lang="en-US" sz="5400" i="1" dirty="0">
                <a:latin typeface="+mj-lt"/>
              </a:rPr>
              <a:t>? </a:t>
            </a:r>
            <a:endParaRPr lang="en-US" sz="54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5400" i="1" dirty="0" smtClean="0">
                <a:latin typeface="+mj-lt"/>
              </a:rPr>
              <a:t>- </a:t>
            </a:r>
            <a:r>
              <a:rPr lang="en-US" sz="5400" i="1" dirty="0" err="1" smtClean="0">
                <a:latin typeface="+mj-lt"/>
              </a:rPr>
              <a:t>Nêu</a:t>
            </a:r>
            <a:r>
              <a:rPr lang="en-US" sz="5400" i="1" dirty="0" smtClean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lý</a:t>
            </a:r>
            <a:r>
              <a:rPr lang="en-US" sz="5400" i="1" dirty="0">
                <a:latin typeface="+mj-lt"/>
              </a:rPr>
              <a:t> do </a:t>
            </a:r>
            <a:r>
              <a:rPr lang="en-US" sz="5400" i="1" dirty="0" err="1">
                <a:latin typeface="+mj-lt"/>
              </a:rPr>
              <a:t>mà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em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yêu</a:t>
            </a:r>
            <a:r>
              <a:rPr lang="en-US" sz="5400" i="1" dirty="0">
                <a:latin typeface="+mj-lt"/>
              </a:rPr>
              <a:t> </a:t>
            </a:r>
            <a:r>
              <a:rPr lang="en-US" sz="5400" i="1" dirty="0" err="1">
                <a:latin typeface="+mj-lt"/>
              </a:rPr>
              <a:t>thích</a:t>
            </a:r>
            <a:r>
              <a:rPr lang="en-US" sz="5400" i="1" dirty="0">
                <a:latin typeface="+mj-lt"/>
              </a:rPr>
              <a:t>?</a:t>
            </a:r>
            <a:endParaRPr lang="en-US" sz="54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9"/>
            <a:ext cx="9829800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II. </a:t>
            </a:r>
            <a:r>
              <a:rPr lang="en-US" sz="5400" b="1" u="sng" dirty="0" err="1" smtClean="0"/>
              <a:t>Luyện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tập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lập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dàn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bài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10287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>
                <a:latin typeface="+mj-lt"/>
              </a:rPr>
              <a:t>b. </a:t>
            </a:r>
            <a:r>
              <a:rPr lang="en-US" sz="2800" i="1" dirty="0" err="1" smtClean="0">
                <a:latin typeface="+mj-lt"/>
              </a:rPr>
              <a:t>Thân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bài</a:t>
            </a:r>
            <a:r>
              <a:rPr lang="en-US" sz="2800" i="1" dirty="0">
                <a:latin typeface="+mj-lt"/>
              </a:rPr>
              <a:t>: </a:t>
            </a:r>
            <a:endParaRPr lang="en-US" sz="2800" dirty="0">
              <a:latin typeface="+mj-lt"/>
            </a:endParaRPr>
          </a:p>
          <a:p>
            <a:r>
              <a:rPr lang="en-US" sz="2800" i="1" dirty="0" err="1">
                <a:latin typeface="+mj-lt"/>
              </a:rPr>
              <a:t>Giới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thiệu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loài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cây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em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yêu</a:t>
            </a:r>
            <a:r>
              <a:rPr lang="en-US" sz="2800" i="1" dirty="0" smtClean="0">
                <a:latin typeface="+mj-lt"/>
              </a:rPr>
              <a:t>.</a:t>
            </a:r>
          </a:p>
          <a:p>
            <a:endParaRPr lang="en-US" sz="1200" dirty="0">
              <a:latin typeface="+mj-lt"/>
            </a:endParaRPr>
          </a:p>
          <a:p>
            <a:r>
              <a:rPr lang="en-US" sz="2800" i="1" dirty="0" err="1">
                <a:latin typeface="+mj-lt"/>
              </a:rPr>
              <a:t>Đặc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điểm</a:t>
            </a:r>
            <a:r>
              <a:rPr lang="en-US" sz="2800" i="1" dirty="0">
                <a:latin typeface="+mj-lt"/>
              </a:rPr>
              <a:t>, </a:t>
            </a:r>
            <a:r>
              <a:rPr lang="en-US" sz="2800" i="1" dirty="0" err="1">
                <a:latin typeface="+mj-lt"/>
              </a:rPr>
              <a:t>phẩm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chất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của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cây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là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gì</a:t>
            </a:r>
            <a:r>
              <a:rPr lang="en-US" sz="2800" i="1" dirty="0">
                <a:latin typeface="+mj-lt"/>
              </a:rPr>
              <a:t>?</a:t>
            </a:r>
            <a:r>
              <a:rPr lang="en-US" sz="2800" dirty="0">
                <a:latin typeface="+mj-lt"/>
              </a:rPr>
              <a:t> </a:t>
            </a:r>
            <a:endParaRPr lang="en-US" sz="28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800" i="1" dirty="0" err="1" smtClean="0">
                <a:latin typeface="+mj-lt"/>
              </a:rPr>
              <a:t>Những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đặc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điểm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và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phẩm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chất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ấy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đã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góp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phần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cho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cuộc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sống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của</a:t>
            </a:r>
            <a:r>
              <a:rPr lang="en-US" sz="2800" i="1" dirty="0">
                <a:latin typeface="+mj-lt"/>
              </a:rPr>
              <a:t> con </a:t>
            </a:r>
            <a:r>
              <a:rPr lang="en-US" sz="2800" i="1" dirty="0" err="1">
                <a:latin typeface="+mj-lt"/>
              </a:rPr>
              <a:t>người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như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thế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nào</a:t>
            </a:r>
            <a:r>
              <a:rPr lang="en-US" sz="2800" i="1" dirty="0" smtClean="0">
                <a:latin typeface="+mj-lt"/>
              </a:rPr>
              <a:t>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800" i="1" dirty="0" err="1" smtClean="0">
                <a:latin typeface="+mj-lt"/>
              </a:rPr>
              <a:t>Nó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đã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tác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động</a:t>
            </a:r>
            <a:r>
              <a:rPr lang="en-US" sz="2800" i="1" dirty="0">
                <a:latin typeface="+mj-lt"/>
              </a:rPr>
              <a:t>, </a:t>
            </a:r>
            <a:r>
              <a:rPr lang="en-US" sz="2800" i="1" dirty="0" err="1">
                <a:latin typeface="+mj-lt"/>
              </a:rPr>
              <a:t>gơi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nhớ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đến</a:t>
            </a:r>
            <a:r>
              <a:rPr lang="en-US" sz="2800" i="1" dirty="0">
                <a:latin typeface="+mj-lt"/>
              </a:rPr>
              <a:t>  </a:t>
            </a:r>
            <a:r>
              <a:rPr lang="en-US" sz="2800" i="1" dirty="0" err="1">
                <a:latin typeface="+mj-lt"/>
              </a:rPr>
              <a:t>điều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gì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trong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cuộc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sống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của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em</a:t>
            </a:r>
            <a:r>
              <a:rPr lang="en-US" sz="2800" i="1" dirty="0" smtClean="0">
                <a:latin typeface="+mj-lt"/>
              </a:rPr>
              <a:t>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73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9"/>
            <a:ext cx="9829800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II. </a:t>
            </a:r>
            <a:r>
              <a:rPr lang="en-US" sz="5400" b="1" u="sng" dirty="0" err="1" smtClean="0"/>
              <a:t>Luyện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tập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lập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dàn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bài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514600"/>
            <a:ext cx="64008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latin typeface="+mj-lt"/>
              </a:rPr>
              <a:t>c</a:t>
            </a:r>
            <a:r>
              <a:rPr lang="en-US" sz="4000" i="1" dirty="0" smtClean="0">
                <a:latin typeface="+mj-lt"/>
              </a:rPr>
              <a:t>. </a:t>
            </a:r>
            <a:r>
              <a:rPr lang="en-US" sz="4000" i="1" dirty="0" err="1" smtClean="0">
                <a:latin typeface="+mj-lt"/>
              </a:rPr>
              <a:t>Kết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>
                <a:latin typeface="+mj-lt"/>
              </a:rPr>
              <a:t>bài</a:t>
            </a:r>
            <a:r>
              <a:rPr lang="en-US" sz="4000" i="1" dirty="0">
                <a:latin typeface="+mj-lt"/>
              </a:rPr>
              <a:t>: </a:t>
            </a:r>
            <a:endParaRPr lang="en-US" sz="4000" i="1" dirty="0" smtClean="0">
              <a:latin typeface="+mj-lt"/>
            </a:endParaRPr>
          </a:p>
          <a:p>
            <a:pPr marL="0" indent="0">
              <a:buNone/>
            </a:pPr>
            <a:endParaRPr lang="en-US" sz="4000" dirty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Tình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cảm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của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với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cây</a:t>
            </a:r>
            <a:endParaRPr lang="en-US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51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9"/>
            <a:ext cx="9829800" cy="106680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III. </a:t>
            </a:r>
            <a:r>
              <a:rPr lang="en-US" sz="5400" b="1" u="sng" dirty="0" err="1" smtClean="0"/>
              <a:t>Thực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hành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làm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văn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biểu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cảm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1049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 err="1" smtClean="0">
                <a:latin typeface="+mj-lt"/>
              </a:rPr>
              <a:t>Đề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tham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khảo</a:t>
            </a:r>
            <a:r>
              <a:rPr lang="en-US" sz="4000" i="1" dirty="0" smtClean="0">
                <a:latin typeface="+mj-lt"/>
              </a:rPr>
              <a:t>: </a:t>
            </a:r>
            <a:r>
              <a:rPr lang="en-US" sz="4000" b="1" i="1" dirty="0" err="1" smtClean="0">
                <a:latin typeface="+mj-lt"/>
              </a:rPr>
              <a:t>Cây</a:t>
            </a:r>
            <a:r>
              <a:rPr lang="en-US" sz="4000" b="1" i="1" dirty="0" smtClean="0">
                <a:latin typeface="+mj-lt"/>
              </a:rPr>
              <a:t> </a:t>
            </a:r>
            <a:r>
              <a:rPr lang="en-US" sz="4000" b="1" i="1" dirty="0" err="1" smtClean="0">
                <a:latin typeface="+mj-lt"/>
              </a:rPr>
              <a:t>sấu</a:t>
            </a:r>
            <a:r>
              <a:rPr lang="en-US" sz="4000" b="1" i="1" dirty="0" smtClean="0">
                <a:latin typeface="+mj-lt"/>
              </a:rPr>
              <a:t> </a:t>
            </a:r>
            <a:r>
              <a:rPr lang="en-US" sz="4000" b="1" i="1" dirty="0" err="1" smtClean="0">
                <a:latin typeface="+mj-lt"/>
              </a:rPr>
              <a:t>Hà</a:t>
            </a:r>
            <a:r>
              <a:rPr lang="en-US" sz="4000" b="1" i="1" dirty="0" smtClean="0">
                <a:latin typeface="+mj-lt"/>
              </a:rPr>
              <a:t> </a:t>
            </a:r>
            <a:r>
              <a:rPr lang="en-US" sz="4000" b="1" i="1" dirty="0" err="1" smtClean="0">
                <a:latin typeface="+mj-lt"/>
              </a:rPr>
              <a:t>Nội</a:t>
            </a:r>
            <a:endParaRPr lang="en-US" sz="4000" b="1" i="1" dirty="0" smtClean="0">
              <a:latin typeface="+mj-lt"/>
            </a:endParaRPr>
          </a:p>
          <a:p>
            <a:pPr marL="0" indent="0">
              <a:buNone/>
            </a:pPr>
            <a:endParaRPr lang="en-US" sz="4000" b="1" i="1" dirty="0" smtClean="0">
              <a:latin typeface="+mj-lt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+mj-lt"/>
              </a:rPr>
              <a:t>Nhiệm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vụ</a:t>
            </a:r>
            <a:r>
              <a:rPr lang="en-US" sz="4000" dirty="0" smtClean="0">
                <a:latin typeface="+mj-lt"/>
              </a:rPr>
              <a:t>: </a:t>
            </a:r>
            <a:r>
              <a:rPr lang="en-US" sz="4000" dirty="0" err="1" smtClean="0">
                <a:latin typeface="+mj-lt"/>
              </a:rPr>
              <a:t>Thảo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luận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theo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nhóm</a:t>
            </a:r>
            <a:r>
              <a:rPr lang="en-US" sz="4000" dirty="0" smtClean="0">
                <a:latin typeface="+mj-lt"/>
              </a:rPr>
              <a:t> 4-6 </a:t>
            </a:r>
            <a:r>
              <a:rPr lang="en-US" sz="4000" dirty="0" err="1" smtClean="0">
                <a:latin typeface="+mj-lt"/>
              </a:rPr>
              <a:t>người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thời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gian</a:t>
            </a:r>
            <a:r>
              <a:rPr lang="en-US" sz="4000" dirty="0" smtClean="0">
                <a:latin typeface="+mj-lt"/>
              </a:rPr>
              <a:t> 3 </a:t>
            </a:r>
            <a:r>
              <a:rPr lang="en-US" sz="4000" dirty="0" err="1" smtClean="0">
                <a:latin typeface="+mj-lt"/>
              </a:rPr>
              <a:t>phút</a:t>
            </a:r>
            <a:r>
              <a:rPr lang="en-US" sz="40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4000" dirty="0" smtClean="0">
              <a:latin typeface="+mj-lt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</a:rPr>
              <a:t>Sau </a:t>
            </a:r>
            <a:r>
              <a:rPr lang="en-US" sz="4000" dirty="0" err="1" smtClean="0">
                <a:latin typeface="+mj-lt"/>
              </a:rPr>
              <a:t>thảo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luận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hoàn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thành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phiếu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học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tập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07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9"/>
            <a:ext cx="9829800" cy="106680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III. </a:t>
            </a:r>
            <a:r>
              <a:rPr lang="en-US" sz="5400" b="1" u="sng" dirty="0" err="1" smtClean="0"/>
              <a:t>Thực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hành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làm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văn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biểu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cảm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1049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Tx/>
              <a:buChar char="-"/>
            </a:pPr>
            <a:endParaRPr lang="pt-BR" sz="40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t-BR" sz="4000" dirty="0" smtClean="0">
                <a:latin typeface="+mj-lt"/>
              </a:rPr>
              <a:t>Bố </a:t>
            </a:r>
            <a:r>
              <a:rPr lang="pt-BR" sz="4000" dirty="0">
                <a:latin typeface="+mj-lt"/>
              </a:rPr>
              <a:t>cục 3 phần: MB, TB, </a:t>
            </a:r>
            <a:r>
              <a:rPr lang="pt-BR" sz="4000" dirty="0" smtClean="0">
                <a:latin typeface="+mj-lt"/>
              </a:rPr>
              <a:t>KB</a:t>
            </a:r>
            <a:endParaRPr lang="en-US" sz="4000" dirty="0">
              <a:latin typeface="+mj-lt"/>
            </a:endParaRPr>
          </a:p>
          <a:p>
            <a:pPr>
              <a:buFontTx/>
              <a:buChar char="-"/>
            </a:pPr>
            <a:endParaRPr lang="en-US" sz="4000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smtClean="0">
                <a:latin typeface="+mj-lt"/>
                <a:sym typeface="Wingdings" panose="05000000000000000000" pitchFamily="2" charset="2"/>
              </a:rPr>
              <a:t></a:t>
            </a:r>
            <a:r>
              <a:rPr lang="pt-BR" sz="4000" dirty="0" smtClean="0">
                <a:latin typeface="+mj-lt"/>
              </a:rPr>
              <a:t> </a:t>
            </a:r>
            <a:r>
              <a:rPr lang="pt-BR" sz="4000" dirty="0">
                <a:latin typeface="+mj-lt"/>
              </a:rPr>
              <a:t>MB từ “Hằng năm…thơm thơm</a:t>
            </a:r>
            <a:r>
              <a:rPr lang="pt-BR" sz="4000" dirty="0" smtClean="0">
                <a:latin typeface="+mj-lt"/>
              </a:rPr>
              <a:t>”</a:t>
            </a:r>
            <a:endParaRPr lang="en-US" sz="4000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smtClean="0">
                <a:latin typeface="+mj-lt"/>
                <a:sym typeface="Wingdings" panose="05000000000000000000" pitchFamily="2" charset="2"/>
              </a:rPr>
              <a:t> </a:t>
            </a:r>
            <a:r>
              <a:rPr lang="pt-BR" sz="4000" dirty="0" smtClean="0">
                <a:latin typeface="+mj-lt"/>
              </a:rPr>
              <a:t> </a:t>
            </a:r>
            <a:r>
              <a:rPr lang="pt-BR" sz="4000" dirty="0">
                <a:latin typeface="+mj-lt"/>
              </a:rPr>
              <a:t>TB từ “Hương lá…chiều khách</a:t>
            </a:r>
            <a:r>
              <a:rPr lang="pt-BR" sz="4000" dirty="0" smtClean="0">
                <a:latin typeface="+mj-lt"/>
              </a:rPr>
              <a:t>”</a:t>
            </a:r>
            <a:endParaRPr lang="en-US" sz="4000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smtClean="0">
                <a:latin typeface="+mj-lt"/>
                <a:sym typeface="Wingdings" panose="05000000000000000000" pitchFamily="2" charset="2"/>
              </a:rPr>
              <a:t> </a:t>
            </a:r>
            <a:r>
              <a:rPr lang="pt-BR" sz="4000" dirty="0" smtClean="0">
                <a:latin typeface="+mj-lt"/>
              </a:rPr>
              <a:t> </a:t>
            </a:r>
            <a:r>
              <a:rPr lang="pt-BR" sz="4000" dirty="0">
                <a:latin typeface="+mj-lt"/>
              </a:rPr>
              <a:t>KB từ “ Từ qua thời…Hà Nội</a:t>
            </a:r>
            <a:r>
              <a:rPr lang="pt-BR" sz="4000" dirty="0" smtClean="0">
                <a:latin typeface="+mj-lt"/>
              </a:rPr>
              <a:t>”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457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67</TotalTime>
  <Words>292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Children Friends 16x9</vt:lpstr>
      <vt:lpstr>LUYỆN TẬP CÁCH LÀM VĂN BẢN BIỂU CẢM</vt:lpstr>
      <vt:lpstr>I. Luyện tập tìm hiểu đề</vt:lpstr>
      <vt:lpstr>I. Luyện tập tìm hiểu đề</vt:lpstr>
      <vt:lpstr>II. Luyện tập lập dàn bài</vt:lpstr>
      <vt:lpstr>II. Luyện tập lập dàn bài</vt:lpstr>
      <vt:lpstr>II. Luyện tập lập dàn bài</vt:lpstr>
      <vt:lpstr>III. Thực hành làm văn biểu cảm</vt:lpstr>
      <vt:lpstr>III. Thực hành làm văn biểu cảm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CÁCH LÀM VĂN BẢN BIỂU CẢM</dc:title>
  <dc:creator>Microsoft account</dc:creator>
  <cp:keywords/>
  <cp:lastModifiedBy>Thanh Bình</cp:lastModifiedBy>
  <cp:revision>8</cp:revision>
  <dcterms:created xsi:type="dcterms:W3CDTF">2020-10-24T03:16:04Z</dcterms:created>
  <dcterms:modified xsi:type="dcterms:W3CDTF">2021-10-09T14:27:54Z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