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ppt/activeX/activeX5.xml" ContentType="application/vnd.ms-office.activeX+xml"/>
  <Override PartName="/ppt/activeX/activeX5.bin" ContentType="application/vnd.ms-office.activeX"/>
  <Override PartName="/ppt/activeX/activeX6.xml" ContentType="application/vnd.ms-office.activeX+xml"/>
  <Override PartName="/ppt/activeX/activeX6.bin" ContentType="application/vnd.ms-office.activeX"/>
  <Override PartName="/ppt/activeX/activeX7.xml" ContentType="application/vnd.ms-office.activeX+xml"/>
  <Override PartName="/ppt/activeX/activeX7.bin" ContentType="application/vnd.ms-office.activeX"/>
  <Override PartName="/ppt/activeX/activeX8.xml" ContentType="application/vnd.ms-office.activeX+xml"/>
  <Override PartName="/ppt/activeX/activeX8.bin" ContentType="application/vnd.ms-office.activeX"/>
  <Override PartName="/ppt/activeX/activeX9.xml" ContentType="application/vnd.ms-office.activeX+xml"/>
  <Override PartName="/ppt/activeX/activeX9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1" r:id="rId2"/>
  </p:sldMasterIdLst>
  <p:notesMasterIdLst>
    <p:notesMasterId r:id="rId17"/>
  </p:notesMasterIdLst>
  <p:sldIdLst>
    <p:sldId id="288" r:id="rId3"/>
    <p:sldId id="262" r:id="rId4"/>
    <p:sldId id="268" r:id="rId5"/>
    <p:sldId id="269" r:id="rId6"/>
    <p:sldId id="270" r:id="rId7"/>
    <p:sldId id="264" r:id="rId8"/>
    <p:sldId id="271" r:id="rId9"/>
    <p:sldId id="272" r:id="rId10"/>
    <p:sldId id="273" r:id="rId11"/>
    <p:sldId id="274" r:id="rId12"/>
    <p:sldId id="282" r:id="rId13"/>
    <p:sldId id="284" r:id="rId14"/>
    <p:sldId id="285" r:id="rId15"/>
    <p:sldId id="287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99"/>
    <a:srgbClr val="663300"/>
    <a:srgbClr val="0000CC"/>
    <a:srgbClr val="660066"/>
    <a:srgbClr val="800000"/>
    <a:srgbClr val="000000"/>
    <a:srgbClr val="99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4660"/>
  </p:normalViewPr>
  <p:slideViewPr>
    <p:cSldViewPr>
      <p:cViewPr>
        <p:scale>
          <a:sx n="95" d="100"/>
          <a:sy n="95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9T00:04:42.793" idx="1">
    <p:pos x="6240" y="-4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4EBAC-0DCF-4A43-A6F0-573B117A701C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EE557-2369-4398-BAB4-E65D8580526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437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EE557-2369-4398-BAB4-E65D85805261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284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9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42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11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E5B1D6-79F6-4850-AA58-53B025CD94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3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2B638-335B-414B-B519-F37B683A4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403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065E-66A5-44EF-81F6-BBBFB5392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849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F00A4-4D51-42E3-8DD6-19079B1C9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850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06D1-02B4-462E-938E-247B3CA2E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8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B3C3-4604-4297-8119-695715FFA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033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BE6FA-94CF-43FC-B356-012788788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68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268A-BCC1-44D9-9B4A-211CEB664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65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1055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8184-5286-489C-9237-E09B43102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685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7A930-50F7-4C06-A715-B2C498939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545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242E-F298-43B8-95A5-41FE98EA4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275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815C-7155-41C2-9465-55D732B88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0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18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62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57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25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076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011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062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4F752E-AEB0-4DBA-A567-71F486E664F2}" type="datetimeFigureOut">
              <a:rPr lang="vi-VN" smtClean="0"/>
              <a:pPr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E3CBE7-5BF6-428E-9BF1-71EEF493C38D}" type="slidenum">
              <a:rPr lang="vi-VN" smtClean="0"/>
              <a:pPr/>
              <a:t>‹#›</a:t>
            </a:fld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6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7F4915-2270-4E10-94AE-2DEFF23BE5D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6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control" Target="../activeX/activeX1.xml"/><Relationship Id="rId16" Type="http://schemas.openxmlformats.org/officeDocument/2006/relationships/image" Target="../media/image22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15" Type="http://schemas.openxmlformats.org/officeDocument/2006/relationships/image" Target="../media/image21.wmf"/><Relationship Id="rId10" Type="http://schemas.openxmlformats.org/officeDocument/2006/relationships/control" Target="../activeX/activeX9.xml"/><Relationship Id="rId19" Type="http://schemas.openxmlformats.org/officeDocument/2006/relationships/image" Target="../media/image25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46" y="0"/>
            <a:ext cx="9253046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2425" y="1530350"/>
            <a:ext cx="79470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vi-VN" altLang="en-US" sz="5539" b="1" u="sng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633413" y="2725738"/>
            <a:ext cx="77374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EM HỌC SINH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984250" y="404813"/>
            <a:ext cx="68929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GD-ĐT QUẬN LONG BIÊN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vi-VN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QUÝ ĐÔN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954338" y="1319213"/>
            <a:ext cx="37274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vi-VN" altLang="en-US" sz="2215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079875" y="4905375"/>
            <a:ext cx="45021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85" b="1">
                <a:solidFill>
                  <a:srgbClr val="000000"/>
                </a:solidFill>
              </a:rPr>
              <a:t>Giáo viên : Nguyễn Thị Hà </a:t>
            </a:r>
          </a:p>
        </p:txBody>
      </p:sp>
    </p:spTree>
    <p:extLst>
      <p:ext uri="{BB962C8B-B14F-4D97-AF65-F5344CB8AC3E}">
        <p14:creationId xmlns:p14="http://schemas.microsoft.com/office/powerpoint/2010/main" val="1894895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3175" y="1936105"/>
            <a:ext cx="3533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err="1">
                <a:solidFill>
                  <a:srgbClr val="660066"/>
                </a:solidFill>
              </a:rPr>
              <a:t>kiểm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tra: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graphicFrame>
        <p:nvGraphicFramePr>
          <p:cNvPr id="8" name="Group 25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0515656"/>
              </p:ext>
            </p:extLst>
          </p:nvPr>
        </p:nvGraphicFramePr>
        <p:xfrm>
          <a:off x="0" y="2441575"/>
          <a:ext cx="8229600" cy="422695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271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.VnTime" pitchFamily="34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vi-VN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KQ đo</a:t>
                      </a:r>
                      <a:endParaRPr kumimoji="0" lang="en-US" sz="2000" b="1" i="0" u="none" strike="noStrike" kern="1200" baseline="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Lần 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2000" b="1" i="0" u="none" strike="noStrike" kern="1200" baseline="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Hiệu điên thế (V)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Cường độ dòng điện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Điện trở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dẫn (</a:t>
                      </a:r>
                      <a:r>
                        <a:rPr lang="el-GR" sz="2200" b="1" dirty="0" smtClean="0">
                          <a:solidFill>
                            <a:srgbClr val="003300"/>
                          </a:solidFill>
                          <a:cs typeface="Times New Roman" pitchFamily="18" charset="0"/>
                        </a:rPr>
                        <a:t>Ω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Với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dẫn dài 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Với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dẫn dài  2l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Với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dẫn dài  3l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Line 228"/>
          <p:cNvSpPr>
            <a:spLocks noChangeShapeType="1"/>
          </p:cNvSpPr>
          <p:nvPr/>
        </p:nvSpPr>
        <p:spPr bwMode="auto">
          <a:xfrm>
            <a:off x="467544" y="2492896"/>
            <a:ext cx="2047056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" name="Hình chữ nhật 9"/>
          <p:cNvSpPr/>
          <p:nvPr/>
        </p:nvSpPr>
        <p:spPr>
          <a:xfrm>
            <a:off x="3491880" y="1959223"/>
            <a:ext cx="3634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C00000"/>
                </a:solidFill>
              </a:rPr>
              <a:t>Ghi </a:t>
            </a:r>
            <a:r>
              <a:rPr lang="vi-VN" sz="2400" b="1" dirty="0" err="1">
                <a:solidFill>
                  <a:srgbClr val="C00000"/>
                </a:solidFill>
              </a:rPr>
              <a:t>kết</a:t>
            </a:r>
            <a:r>
              <a:rPr lang="vi-VN" sz="2400" b="1" dirty="0">
                <a:solidFill>
                  <a:srgbClr val="C00000"/>
                </a:solidFill>
              </a:rPr>
              <a:t> quả vào </a:t>
            </a:r>
            <a:r>
              <a:rPr lang="vi-VN" sz="2400" b="1" dirty="0" err="1">
                <a:solidFill>
                  <a:srgbClr val="C00000"/>
                </a:solidFill>
              </a:rPr>
              <a:t>bảng</a:t>
            </a:r>
            <a:r>
              <a:rPr lang="vi-VN" sz="2400" b="1" dirty="0">
                <a:solidFill>
                  <a:srgbClr val="C00000"/>
                </a:solidFill>
              </a:rPr>
              <a:t> 1 </a:t>
            </a:r>
          </a:p>
        </p:txBody>
      </p:sp>
      <p:sp>
        <p:nvSpPr>
          <p:cNvPr id="19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224" name="TextBox1" r:id="rId2" imgW="1438200" imgH="380880"/>
        </mc:Choice>
        <mc:Fallback>
          <p:control name="TextBox1" r:id="rId2" imgW="1438200" imgH="3808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4076700"/>
                  <a:ext cx="1439863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5" name="TextBox2" r:id="rId3" imgW="1438200" imgH="380880"/>
        </mc:Choice>
        <mc:Fallback>
          <p:control name="TextBox2" r:id="rId3" imgW="1438200" imgH="3808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5013325"/>
                  <a:ext cx="1439863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6" name="TextBox3" r:id="rId4" imgW="1438200" imgH="380880"/>
        </mc:Choice>
        <mc:Fallback>
          <p:control name="TextBox3" r:id="rId4" imgW="1438200" imgH="3808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5949950"/>
                  <a:ext cx="1439863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7" name="TextBox4" r:id="rId5" imgW="1438200" imgH="380880"/>
        </mc:Choice>
        <mc:Fallback>
          <p:control name="TextBox4" r:id="rId5" imgW="1438200" imgH="3808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4076700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8" name="TextBox5" r:id="rId6" imgW="1438200" imgH="380880"/>
        </mc:Choice>
        <mc:Fallback>
          <p:control name="TextBox5" r:id="rId6" imgW="1438200" imgH="3808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013325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9" name="TextBox6" r:id="rId7" imgW="1438200" imgH="380880"/>
        </mc:Choice>
        <mc:Fallback>
          <p:control name="TextBox6" r:id="rId7" imgW="1438200" imgH="38088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949950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0" name="TextBox7" r:id="rId8" imgW="1438200" imgH="380880"/>
        </mc:Choice>
        <mc:Fallback>
          <p:control name="TextBox7" r:id="rId8" imgW="1438200" imgH="38088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38963" y="4076700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1" name="TextBox8" r:id="rId9" imgW="1438200" imgH="380880"/>
        </mc:Choice>
        <mc:Fallback>
          <p:control name="TextBox8" r:id="rId9" imgW="1438200" imgH="38088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4941888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32" name="TextBox9" r:id="rId10" imgW="1438200" imgH="380880"/>
        </mc:Choice>
        <mc:Fallback>
          <p:control name="TextBox9" r:id="rId10" imgW="1438200" imgH="38088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5949950"/>
                  <a:ext cx="1439862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073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3175" y="1936105"/>
            <a:ext cx="3533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err="1">
                <a:solidFill>
                  <a:srgbClr val="660066"/>
                </a:solidFill>
              </a:rPr>
              <a:t>kiểm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tra: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0" y="2287032"/>
            <a:ext cx="9139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err="1">
                <a:solidFill>
                  <a:srgbClr val="006600"/>
                </a:solidFill>
              </a:rPr>
              <a:t>Nhận</a:t>
            </a:r>
            <a:r>
              <a:rPr lang="vi-VN" sz="2400" b="1" u="sng" dirty="0">
                <a:solidFill>
                  <a:srgbClr val="006600"/>
                </a:solidFill>
              </a:rPr>
              <a:t> </a:t>
            </a:r>
            <a:r>
              <a:rPr lang="vi-VN" sz="2400" b="1" u="sng" dirty="0" err="1">
                <a:solidFill>
                  <a:srgbClr val="006600"/>
                </a:solidFill>
              </a:rPr>
              <a:t>xét</a:t>
            </a:r>
            <a:r>
              <a:rPr lang="vi-VN" sz="2400" b="1" dirty="0">
                <a:solidFill>
                  <a:srgbClr val="006600"/>
                </a:solidFill>
              </a:rPr>
              <a:t>: </a:t>
            </a:r>
            <a:r>
              <a:rPr lang="vi-VN" sz="2400" b="1" dirty="0">
                <a:solidFill>
                  <a:srgbClr val="000099"/>
                </a:solidFill>
              </a:rPr>
              <a:t>Từ </a:t>
            </a:r>
            <a:r>
              <a:rPr lang="vi-VN" sz="2400" b="1" dirty="0" err="1">
                <a:solidFill>
                  <a:srgbClr val="000099"/>
                </a:solidFill>
              </a:rPr>
              <a:t>kết</a:t>
            </a:r>
            <a:r>
              <a:rPr lang="vi-VN" sz="2400" b="1" dirty="0">
                <a:solidFill>
                  <a:srgbClr val="000099"/>
                </a:solidFill>
              </a:rPr>
              <a:t> quả </a:t>
            </a:r>
            <a:r>
              <a:rPr lang="vi-VN" sz="2400" b="1" dirty="0" err="1">
                <a:solidFill>
                  <a:srgbClr val="000099"/>
                </a:solidFill>
              </a:rPr>
              <a:t>thí</a:t>
            </a:r>
            <a:r>
              <a:rPr lang="vi-VN" sz="2400" b="1" dirty="0">
                <a:solidFill>
                  <a:srgbClr val="000099"/>
                </a:solidFill>
              </a:rPr>
              <a:t> nghiệm, cho ta biết </a:t>
            </a:r>
            <a:r>
              <a:rPr lang="vi-VN" sz="2400" b="1" dirty="0" err="1">
                <a:solidFill>
                  <a:srgbClr val="000099"/>
                </a:solidFill>
              </a:rPr>
              <a:t>dự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đoán</a:t>
            </a:r>
            <a:r>
              <a:rPr lang="vi-VN" sz="2400" b="1" dirty="0">
                <a:solidFill>
                  <a:srgbClr val="000099"/>
                </a:solidFill>
              </a:rPr>
              <a:t> đã nêu theo yêu cầu của C1 là đúng. </a:t>
            </a:r>
            <a:endParaRPr lang="vi-VN" sz="2400" b="1" dirty="0" smtClean="0">
              <a:solidFill>
                <a:srgbClr val="000099"/>
              </a:solidFill>
            </a:endParaRPr>
          </a:p>
          <a:p>
            <a:r>
              <a:rPr lang="vi-VN" sz="2400" b="1" dirty="0" smtClean="0">
                <a:solidFill>
                  <a:srgbClr val="C00000"/>
                </a:solidFill>
              </a:rPr>
              <a:t>(dây l có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= 4</a:t>
            </a:r>
            <a:r>
              <a:rPr lang="el-GR" sz="2400" b="1" dirty="0" smtClean="0">
                <a:solidFill>
                  <a:srgbClr val="C00000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C00000"/>
                </a:solidFill>
              </a:rPr>
              <a:t>, </a:t>
            </a:r>
            <a:r>
              <a:rPr lang="vi-VN" sz="2400" b="1" dirty="0" smtClean="0">
                <a:solidFill>
                  <a:srgbClr val="660066"/>
                </a:solidFill>
              </a:rPr>
              <a:t>dây 2l </a:t>
            </a:r>
            <a:r>
              <a:rPr lang="vi-VN" sz="2400" b="1" dirty="0">
                <a:solidFill>
                  <a:srgbClr val="660066"/>
                </a:solidFill>
              </a:rPr>
              <a:t>có </a:t>
            </a:r>
            <a:r>
              <a:rPr lang="vi-VN" sz="2400" b="1" dirty="0" smtClean="0">
                <a:solidFill>
                  <a:srgbClr val="660066"/>
                </a:solidFill>
              </a:rPr>
              <a:t>R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>
                <a:solidFill>
                  <a:srgbClr val="660066"/>
                </a:solidFill>
              </a:rPr>
              <a:t>= </a:t>
            </a:r>
            <a:r>
              <a:rPr lang="vi-VN" sz="2400" b="1" dirty="0" smtClean="0">
                <a:solidFill>
                  <a:srgbClr val="660066"/>
                </a:solidFill>
              </a:rPr>
              <a:t>8</a:t>
            </a:r>
            <a:r>
              <a:rPr lang="el-GR" sz="2400" b="1" dirty="0" smtClean="0">
                <a:solidFill>
                  <a:srgbClr val="660066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660066"/>
                </a:solidFill>
              </a:rPr>
              <a:t>, </a:t>
            </a:r>
            <a:r>
              <a:rPr lang="vi-VN" sz="2400" b="1" dirty="0" smtClean="0">
                <a:solidFill>
                  <a:srgbClr val="663300"/>
                </a:solidFill>
              </a:rPr>
              <a:t>dây 3l </a:t>
            </a:r>
            <a:r>
              <a:rPr lang="vi-VN" sz="2400" b="1" dirty="0">
                <a:solidFill>
                  <a:srgbClr val="663300"/>
                </a:solidFill>
              </a:rPr>
              <a:t>có </a:t>
            </a:r>
            <a:r>
              <a:rPr lang="vi-VN" sz="2400" b="1" dirty="0" smtClean="0">
                <a:solidFill>
                  <a:srgbClr val="663300"/>
                </a:solidFill>
              </a:rPr>
              <a:t>R</a:t>
            </a:r>
            <a:r>
              <a:rPr lang="vi-VN" sz="2400" b="1" baseline="-25000" dirty="0">
                <a:solidFill>
                  <a:srgbClr val="663300"/>
                </a:solidFill>
              </a:rPr>
              <a:t>3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>
                <a:solidFill>
                  <a:srgbClr val="663300"/>
                </a:solidFill>
              </a:rPr>
              <a:t>= </a:t>
            </a:r>
            <a:r>
              <a:rPr lang="vi-VN" sz="2400" b="1" dirty="0" smtClean="0">
                <a:solidFill>
                  <a:srgbClr val="663300"/>
                </a:solidFill>
              </a:rPr>
              <a:t>12</a:t>
            </a:r>
            <a:r>
              <a:rPr lang="el-GR" sz="2400" b="1" dirty="0" smtClean="0">
                <a:solidFill>
                  <a:srgbClr val="663300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1835697" y="3407792"/>
            <a:ext cx="7272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6600"/>
                </a:solidFill>
              </a:rPr>
              <a:t>Điện </a:t>
            </a:r>
            <a:r>
              <a:rPr lang="vi-VN" sz="2400" b="1" dirty="0">
                <a:solidFill>
                  <a:srgbClr val="006600"/>
                </a:solidFill>
              </a:rPr>
              <a:t>trở của dây dẫn </a:t>
            </a:r>
            <a:r>
              <a:rPr lang="vi-VN" sz="2400" b="1" dirty="0" err="1">
                <a:solidFill>
                  <a:srgbClr val="006600"/>
                </a:solidFill>
              </a:rPr>
              <a:t>tỷ</a:t>
            </a:r>
            <a:r>
              <a:rPr lang="vi-VN" sz="2400" b="1" dirty="0">
                <a:solidFill>
                  <a:srgbClr val="006600"/>
                </a:solidFill>
              </a:rPr>
              <a:t> </a:t>
            </a:r>
            <a:r>
              <a:rPr lang="vi-VN" sz="2400" b="1" dirty="0" err="1">
                <a:solidFill>
                  <a:srgbClr val="006600"/>
                </a:solidFill>
              </a:rPr>
              <a:t>lệ</a:t>
            </a:r>
            <a:r>
              <a:rPr lang="vi-VN" sz="2400" b="1" dirty="0">
                <a:solidFill>
                  <a:srgbClr val="006600"/>
                </a:solidFill>
              </a:rPr>
              <a:t> với chiều dài của dây.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-4832" y="3387472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3. </a:t>
            </a:r>
            <a:r>
              <a:rPr lang="vi-VN" sz="2400" b="1" dirty="0" err="1">
                <a:solidFill>
                  <a:srgbClr val="660066"/>
                </a:solidFill>
              </a:rPr>
              <a:t>Kết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luận</a:t>
            </a:r>
            <a:r>
              <a:rPr lang="vi-VN" sz="2400" b="1" dirty="0">
                <a:solidFill>
                  <a:srgbClr val="660066"/>
                </a:solidFill>
              </a:rPr>
              <a:t>: </a:t>
            </a:r>
            <a:endParaRPr lang="vi-VN" dirty="0">
              <a:solidFill>
                <a:srgbClr val="660066"/>
              </a:solidFill>
            </a:endParaRPr>
          </a:p>
        </p:txBody>
      </p:sp>
      <p:sp>
        <p:nvSpPr>
          <p:cNvPr id="11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1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20"/>
                            </p:stCondLst>
                            <p:childTnLst>
                              <p:par>
                                <p:cTn id="2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 2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1597432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99"/>
                </a:solidFill>
              </a:rPr>
              <a:t>III. VẬN </a:t>
            </a:r>
            <a:r>
              <a:rPr lang="vi-VN" b="1" dirty="0" smtClean="0">
                <a:solidFill>
                  <a:srgbClr val="000099"/>
                </a:solidFill>
              </a:rPr>
              <a:t>DỤNG: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" y="1865144"/>
            <a:ext cx="9139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C3: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Khi đặt </a:t>
            </a:r>
            <a:r>
              <a:rPr lang="vi-VN" sz="2400" b="1" dirty="0" smtClean="0">
                <a:solidFill>
                  <a:srgbClr val="C00000"/>
                </a:solidFill>
              </a:rPr>
              <a:t>hiệu điện thế </a:t>
            </a:r>
            <a:r>
              <a:rPr lang="vi-VN" sz="2400" b="1" dirty="0">
                <a:solidFill>
                  <a:srgbClr val="C00000"/>
                </a:solidFill>
              </a:rPr>
              <a:t>6V vào hai đầu một </a:t>
            </a:r>
            <a:r>
              <a:rPr lang="vi-VN" sz="2400" b="1" dirty="0" err="1">
                <a:solidFill>
                  <a:srgbClr val="C00000"/>
                </a:solidFill>
              </a:rPr>
              <a:t>cuộn</a:t>
            </a:r>
            <a:r>
              <a:rPr lang="vi-VN" sz="2400" b="1" dirty="0">
                <a:solidFill>
                  <a:srgbClr val="C00000"/>
                </a:solidFill>
              </a:rPr>
              <a:t> dây dẫn thì dòng điện chạy qua nó có cường độ 0,3A. Tính chiều dài của dây dẫn dùng để </a:t>
            </a:r>
            <a:r>
              <a:rPr lang="vi-VN" sz="2400" b="1" dirty="0" err="1">
                <a:solidFill>
                  <a:srgbClr val="C00000"/>
                </a:solidFill>
              </a:rPr>
              <a:t>cuốn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cuộn</a:t>
            </a:r>
            <a:r>
              <a:rPr lang="vi-VN" sz="2400" b="1" dirty="0">
                <a:solidFill>
                  <a:srgbClr val="C00000"/>
                </a:solidFill>
              </a:rPr>
              <a:t> dây này, biết rằng dây dẫn loại này nếu dài 4 m thì </a:t>
            </a:r>
            <a:r>
              <a:rPr lang="vi-VN" sz="2400" b="1" dirty="0" smtClean="0">
                <a:solidFill>
                  <a:srgbClr val="C00000"/>
                </a:solidFill>
              </a:rPr>
              <a:t>có điện trở là 2</a:t>
            </a:r>
            <a:r>
              <a:rPr lang="el-GR" sz="2400" b="1" dirty="0" smtClean="0">
                <a:solidFill>
                  <a:srgbClr val="C00000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530632" y="3434804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Tóm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tắt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endParaRPr lang="vi-VN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683568" y="3861048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0099"/>
                </a:solidFill>
              </a:rPr>
              <a:t>U = 6V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683568" y="4243159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663300"/>
                </a:solidFill>
              </a:rPr>
              <a:t>i</a:t>
            </a:r>
            <a:r>
              <a:rPr lang="vi-VN" sz="2400" b="1" dirty="0" smtClean="0">
                <a:solidFill>
                  <a:srgbClr val="663300"/>
                </a:solidFill>
              </a:rPr>
              <a:t> = 0,3A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683568" y="4581128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6600"/>
                </a:solidFill>
              </a:rPr>
              <a:t>l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r>
              <a:rPr lang="vi-VN" sz="2400" b="1" dirty="0" smtClean="0">
                <a:solidFill>
                  <a:srgbClr val="006600"/>
                </a:solidFill>
              </a:rPr>
              <a:t> = 4m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11" name="Hộp_Văn_Bản 10"/>
          <p:cNvSpPr txBox="1"/>
          <p:nvPr/>
        </p:nvSpPr>
        <p:spPr>
          <a:xfrm>
            <a:off x="683568" y="4941168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00CC"/>
                </a:solidFill>
              </a:rPr>
              <a:t>R</a:t>
            </a:r>
            <a:r>
              <a:rPr lang="vi-VN" sz="2400" b="1" baseline="-25000" dirty="0" smtClean="0">
                <a:solidFill>
                  <a:srgbClr val="0000CC"/>
                </a:solidFill>
              </a:rPr>
              <a:t>1</a:t>
            </a:r>
            <a:r>
              <a:rPr lang="vi-VN" sz="2400" b="1" dirty="0" smtClean="0">
                <a:solidFill>
                  <a:srgbClr val="0000CC"/>
                </a:solidFill>
              </a:rPr>
              <a:t> = 2</a:t>
            </a:r>
            <a:r>
              <a:rPr lang="el-GR" sz="2400" b="1" dirty="0">
                <a:solidFill>
                  <a:srgbClr val="0000CC"/>
                </a:solidFill>
                <a:cs typeface="Times New Roman" pitchFamily="18" charset="0"/>
              </a:rPr>
              <a:t> Ω</a:t>
            </a:r>
            <a:endParaRPr lang="vi-VN" sz="2400" b="1" dirty="0">
              <a:solidFill>
                <a:srgbClr val="0000CC"/>
              </a:solidFill>
            </a:endParaRPr>
          </a:p>
        </p:txBody>
      </p:sp>
      <p:sp>
        <p:nvSpPr>
          <p:cNvPr id="12" name="Hộp_Văn_Bản 11"/>
          <p:cNvSpPr txBox="1"/>
          <p:nvPr/>
        </p:nvSpPr>
        <p:spPr>
          <a:xfrm>
            <a:off x="683568" y="535840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l =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4567168" y="3399383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Giải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endParaRPr lang="vi-VN" dirty="0"/>
          </a:p>
        </p:txBody>
      </p:sp>
      <p:sp>
        <p:nvSpPr>
          <p:cNvPr id="14" name="Hình chữ nhật 13"/>
          <p:cNvSpPr/>
          <p:nvPr/>
        </p:nvSpPr>
        <p:spPr>
          <a:xfrm>
            <a:off x="3377215" y="3840728"/>
            <a:ext cx="313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00CC"/>
                </a:solidFill>
              </a:rPr>
              <a:t>Điện trở của dây là: </a:t>
            </a:r>
            <a:endParaRPr lang="vi-VN" dirty="0">
              <a:solidFill>
                <a:srgbClr val="0000CC"/>
              </a:solidFill>
            </a:endParaRPr>
          </a:p>
        </p:txBody>
      </p:sp>
      <p:graphicFrame>
        <p:nvGraphicFramePr>
          <p:cNvPr id="15" name="Đối tượng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908182"/>
              </p:ext>
            </p:extLst>
          </p:nvPr>
        </p:nvGraphicFramePr>
        <p:xfrm>
          <a:off x="3695980" y="4271913"/>
          <a:ext cx="2592288" cy="87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3" imgW="1244520" imgH="419040" progId="">
                  <p:embed/>
                </p:oleObj>
              </mc:Choice>
              <mc:Fallback>
                <p:oleObj name="Equation" r:id="rId3" imgW="1244520" imgH="41904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980" y="4271913"/>
                        <a:ext cx="2592288" cy="87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ình chữ nhật 15"/>
          <p:cNvSpPr/>
          <p:nvPr/>
        </p:nvSpPr>
        <p:spPr>
          <a:xfrm>
            <a:off x="3347864" y="5070400"/>
            <a:ext cx="3328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6600"/>
                </a:solidFill>
              </a:rPr>
              <a:t>Chiều dài của dây là: </a:t>
            </a:r>
            <a:endParaRPr lang="vi-VN" dirty="0">
              <a:solidFill>
                <a:srgbClr val="006600"/>
              </a:solidFill>
            </a:endParaRPr>
          </a:p>
        </p:txBody>
      </p:sp>
      <p:graphicFrame>
        <p:nvGraphicFramePr>
          <p:cNvPr id="17" name="Đối tượng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21956"/>
              </p:ext>
            </p:extLst>
          </p:nvPr>
        </p:nvGraphicFramePr>
        <p:xfrm>
          <a:off x="3779912" y="5487640"/>
          <a:ext cx="2376264" cy="86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5" imgW="1079280" imgH="393480" progId="">
                  <p:embed/>
                </p:oleObj>
              </mc:Choice>
              <mc:Fallback>
                <p:oleObj name="Equation" r:id="rId5" imgW="1079280" imgH="39348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487640"/>
                        <a:ext cx="2376264" cy="86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09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0" y="1597432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99"/>
                </a:solidFill>
              </a:rPr>
              <a:t>III. VẬN </a:t>
            </a:r>
            <a:r>
              <a:rPr lang="vi-VN" b="1" dirty="0" smtClean="0">
                <a:solidFill>
                  <a:srgbClr val="000099"/>
                </a:solidFill>
              </a:rPr>
              <a:t>DỤNG: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" y="1865144"/>
            <a:ext cx="9139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C4:</a:t>
            </a:r>
            <a:r>
              <a:rPr lang="vi-VN" sz="2400" b="1" dirty="0" smtClean="0"/>
              <a:t> </a:t>
            </a:r>
            <a:r>
              <a:rPr lang="vi-VN" sz="2400" b="1" dirty="0">
                <a:solidFill>
                  <a:srgbClr val="C00000"/>
                </a:solidFill>
              </a:rPr>
              <a:t>Hai đoạn dây dẫn có cùng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và làm cùng loại vật </a:t>
            </a:r>
            <a:r>
              <a:rPr lang="vi-VN" sz="2400" b="1" dirty="0" err="1">
                <a:solidFill>
                  <a:srgbClr val="C00000"/>
                </a:solidFill>
              </a:rPr>
              <a:t>liệu</a:t>
            </a:r>
            <a:r>
              <a:rPr lang="vi-VN" sz="2400" b="1" dirty="0">
                <a:solidFill>
                  <a:srgbClr val="C00000"/>
                </a:solidFill>
              </a:rPr>
              <a:t>, có chiều dài l</a:t>
            </a:r>
            <a:r>
              <a:rPr lang="vi-VN" sz="2400" b="1" baseline="-25000" dirty="0">
                <a:solidFill>
                  <a:srgbClr val="C00000"/>
                </a:solidFill>
              </a:rPr>
              <a:t>1 </a:t>
            </a:r>
            <a:r>
              <a:rPr lang="vi-VN" sz="2400" b="1" dirty="0">
                <a:solidFill>
                  <a:srgbClr val="C00000"/>
                </a:solidFill>
              </a:rPr>
              <a:t>và l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. Lần </a:t>
            </a:r>
            <a:r>
              <a:rPr lang="vi-VN" sz="2400" b="1" dirty="0" err="1">
                <a:solidFill>
                  <a:srgbClr val="C00000"/>
                </a:solidFill>
              </a:rPr>
              <a:t>lượt</a:t>
            </a:r>
            <a:r>
              <a:rPr lang="vi-VN" sz="2400" b="1" dirty="0">
                <a:solidFill>
                  <a:srgbClr val="C00000"/>
                </a:solidFill>
              </a:rPr>
              <a:t> đặt cùng HĐT vào  hai đầu mỗi đoạn dây này thì dòng điện chạy qua chúng có dòng điện tương ứng là </a:t>
            </a:r>
            <a:r>
              <a:rPr lang="vi-VN" sz="2400" b="1" dirty="0" smtClean="0">
                <a:solidFill>
                  <a:srgbClr val="C000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và </a:t>
            </a:r>
            <a:r>
              <a:rPr lang="vi-VN" sz="2400" b="1" dirty="0" smtClean="0">
                <a:solidFill>
                  <a:srgbClr val="C000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. Biết </a:t>
            </a:r>
            <a:r>
              <a:rPr lang="vi-VN" sz="2400" b="1" dirty="0" smtClean="0">
                <a:solidFill>
                  <a:srgbClr val="C000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= </a:t>
            </a:r>
            <a:r>
              <a:rPr lang="vi-VN" sz="2400" b="1" dirty="0" smtClean="0">
                <a:solidFill>
                  <a:srgbClr val="C00000"/>
                </a:solidFill>
              </a:rPr>
              <a:t>0,25i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 </a:t>
            </a:r>
            <a:r>
              <a:rPr lang="vi-VN" sz="2400" b="1" baseline="-25000" dirty="0">
                <a:solidFill>
                  <a:srgbClr val="C00000"/>
                </a:solidFill>
              </a:rPr>
              <a:t>, </a:t>
            </a:r>
            <a:r>
              <a:rPr lang="vi-VN" sz="2400" b="1" dirty="0" err="1">
                <a:solidFill>
                  <a:srgbClr val="C00000"/>
                </a:solidFill>
              </a:rPr>
              <a:t>hỏi</a:t>
            </a:r>
            <a:r>
              <a:rPr lang="vi-VN" sz="2400" b="1" dirty="0">
                <a:solidFill>
                  <a:srgbClr val="C00000"/>
                </a:solidFill>
              </a:rPr>
              <a:t> l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gấp</a:t>
            </a:r>
            <a:r>
              <a:rPr lang="en-US" sz="2400" b="1" dirty="0" smtClean="0">
                <a:solidFill>
                  <a:srgbClr val="C00000"/>
                </a:solidFill>
              </a:rPr>
              <a:t> bao </a:t>
            </a:r>
            <a:r>
              <a:rPr lang="en-US" sz="2400" b="1" dirty="0" err="1" smtClean="0">
                <a:solidFill>
                  <a:srgbClr val="C00000"/>
                </a:solidFill>
              </a:rPr>
              <a:t>nhiêu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lần l</a:t>
            </a:r>
            <a:r>
              <a:rPr lang="en-US" sz="2400" b="1" baseline="-25000" dirty="0">
                <a:solidFill>
                  <a:srgbClr val="C00000"/>
                </a:solidFill>
              </a:rPr>
              <a:t>2 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530632" y="3621211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Tóm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tắt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endParaRPr lang="vi-VN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376516" y="4119463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0099"/>
                </a:solidFill>
              </a:rPr>
              <a:t>i</a:t>
            </a:r>
            <a:r>
              <a:rPr lang="vi-VN" sz="2400" b="1" baseline="-25000" dirty="0">
                <a:solidFill>
                  <a:srgbClr val="000099"/>
                </a:solidFill>
              </a:rPr>
              <a:t>1</a:t>
            </a:r>
            <a:r>
              <a:rPr lang="vi-VN" sz="2400" b="1" dirty="0">
                <a:solidFill>
                  <a:srgbClr val="000099"/>
                </a:solidFill>
              </a:rPr>
              <a:t> = 0,25i</a:t>
            </a:r>
            <a:r>
              <a:rPr lang="vi-VN" sz="2400" b="1" baseline="-25000" dirty="0">
                <a:solidFill>
                  <a:srgbClr val="000099"/>
                </a:solidFill>
              </a:rPr>
              <a:t>2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1" name="Hình chữ nhật 10"/>
          <p:cNvSpPr/>
          <p:nvPr/>
        </p:nvSpPr>
        <p:spPr>
          <a:xfrm>
            <a:off x="5018231" y="3429000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Giải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endParaRPr lang="vi-VN" dirty="0"/>
          </a:p>
        </p:txBody>
      </p:sp>
      <p:sp>
        <p:nvSpPr>
          <p:cNvPr id="12" name="Hình chữ nhật 11"/>
          <p:cNvSpPr/>
          <p:nvPr/>
        </p:nvSpPr>
        <p:spPr>
          <a:xfrm>
            <a:off x="3161191" y="3861048"/>
            <a:ext cx="4778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00CC"/>
                </a:solidFill>
              </a:rPr>
              <a:t>Hiệu điện thế 2 đầu mỗi dây là: </a:t>
            </a:r>
            <a:endParaRPr lang="vi-VN" dirty="0">
              <a:solidFill>
                <a:srgbClr val="0000CC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323528" y="4551511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So sánh l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;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l</a:t>
            </a:r>
            <a:r>
              <a:rPr lang="en-US" sz="2400" b="1" baseline="-25000" dirty="0">
                <a:solidFill>
                  <a:srgbClr val="C00000"/>
                </a:solidFill>
              </a:rPr>
              <a:t>2 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  <a:endParaRPr lang="vi-VN" dirty="0"/>
          </a:p>
        </p:txBody>
      </p:sp>
      <p:sp>
        <p:nvSpPr>
          <p:cNvPr id="15" name="Hộp_Văn_Bản 14"/>
          <p:cNvSpPr txBox="1"/>
          <p:nvPr/>
        </p:nvSpPr>
        <p:spPr>
          <a:xfrm>
            <a:off x="3419872" y="4221088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6600"/>
                </a:solidFill>
              </a:rPr>
              <a:t>U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>
                <a:solidFill>
                  <a:srgbClr val="006600"/>
                </a:solidFill>
              </a:rPr>
              <a:t>= </a:t>
            </a:r>
            <a:r>
              <a:rPr lang="vi-VN" sz="2400" b="1" dirty="0" smtClean="0">
                <a:solidFill>
                  <a:srgbClr val="0066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r>
              <a:rPr lang="vi-VN" sz="2400" b="1" dirty="0" smtClean="0">
                <a:solidFill>
                  <a:srgbClr val="006600"/>
                </a:solidFill>
              </a:rPr>
              <a:t> .R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endParaRPr lang="vi-VN" sz="2400" b="1" baseline="-25000" dirty="0">
              <a:solidFill>
                <a:srgbClr val="006600"/>
              </a:solidFill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5283291" y="4221088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663300"/>
                </a:solidFill>
              </a:rPr>
              <a:t>U</a:t>
            </a:r>
            <a:r>
              <a:rPr lang="vi-VN" sz="2400" b="1" baseline="-25000" dirty="0">
                <a:solidFill>
                  <a:srgbClr val="663300"/>
                </a:solidFill>
              </a:rPr>
              <a:t>2</a:t>
            </a:r>
            <a:r>
              <a:rPr lang="vi-VN" sz="2400" b="1" dirty="0" smtClean="0">
                <a:solidFill>
                  <a:srgbClr val="663300"/>
                </a:solidFill>
              </a:rPr>
              <a:t> </a:t>
            </a:r>
            <a:r>
              <a:rPr lang="vi-VN" sz="2400" b="1" dirty="0">
                <a:solidFill>
                  <a:srgbClr val="663300"/>
                </a:solidFill>
              </a:rPr>
              <a:t>= </a:t>
            </a:r>
            <a:r>
              <a:rPr lang="vi-VN" sz="2400" b="1" dirty="0" smtClean="0">
                <a:solidFill>
                  <a:srgbClr val="663300"/>
                </a:solidFill>
              </a:rPr>
              <a:t>i</a:t>
            </a:r>
            <a:r>
              <a:rPr lang="vi-VN" sz="2400" b="1" baseline="-25000" dirty="0">
                <a:solidFill>
                  <a:srgbClr val="663300"/>
                </a:solidFill>
              </a:rPr>
              <a:t>2</a:t>
            </a:r>
            <a:r>
              <a:rPr lang="vi-VN" sz="2400" b="1" dirty="0" smtClean="0">
                <a:solidFill>
                  <a:srgbClr val="663300"/>
                </a:solidFill>
              </a:rPr>
              <a:t> .R</a:t>
            </a:r>
            <a:r>
              <a:rPr lang="vi-VN" sz="2400" b="1" baseline="-25000" dirty="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17" name="Hộp_Văn_Bản 16"/>
          <p:cNvSpPr txBox="1"/>
          <p:nvPr/>
        </p:nvSpPr>
        <p:spPr>
          <a:xfrm>
            <a:off x="3131840" y="465313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3300"/>
                </a:solidFill>
              </a:rPr>
              <a:t>Mà U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1</a:t>
            </a:r>
            <a:r>
              <a:rPr lang="vi-VN" sz="2400" b="1" dirty="0" smtClean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3300"/>
                </a:solidFill>
              </a:rPr>
              <a:t>= </a:t>
            </a:r>
            <a:r>
              <a:rPr lang="vi-VN" sz="2400" b="1" dirty="0" smtClean="0">
                <a:solidFill>
                  <a:srgbClr val="003300"/>
                </a:solidFill>
              </a:rPr>
              <a:t>U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2</a:t>
            </a:r>
            <a:endParaRPr lang="vi-VN" sz="2400" b="1" baseline="-25000" dirty="0">
              <a:solidFill>
                <a:srgbClr val="003300"/>
              </a:solidFill>
            </a:endParaRPr>
          </a:p>
        </p:txBody>
      </p:sp>
      <p:sp>
        <p:nvSpPr>
          <p:cNvPr id="18" name="Hộp_Văn_Bản 17"/>
          <p:cNvSpPr txBox="1"/>
          <p:nvPr/>
        </p:nvSpPr>
        <p:spPr>
          <a:xfrm>
            <a:off x="4831878" y="4653136"/>
            <a:ext cx="230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6600"/>
                </a:solidFill>
              </a:rPr>
              <a:t>=&gt; i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r>
              <a:rPr lang="vi-VN" sz="2400" b="1" dirty="0" smtClean="0">
                <a:solidFill>
                  <a:srgbClr val="006600"/>
                </a:solidFill>
              </a:rPr>
              <a:t> .R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1</a:t>
            </a:r>
            <a:r>
              <a:rPr lang="vi-VN" sz="2400" b="1" dirty="0">
                <a:solidFill>
                  <a:srgbClr val="663300"/>
                </a:solidFill>
              </a:rPr>
              <a:t>= i</a:t>
            </a:r>
            <a:r>
              <a:rPr lang="vi-VN" sz="2400" b="1" baseline="-25000" dirty="0">
                <a:solidFill>
                  <a:srgbClr val="663300"/>
                </a:solidFill>
              </a:rPr>
              <a:t>2</a:t>
            </a:r>
            <a:r>
              <a:rPr lang="vi-VN" sz="2400" b="1" dirty="0">
                <a:solidFill>
                  <a:srgbClr val="663300"/>
                </a:solidFill>
              </a:rPr>
              <a:t> .</a:t>
            </a:r>
            <a:r>
              <a:rPr lang="vi-VN" sz="2400" b="1" dirty="0" smtClean="0">
                <a:solidFill>
                  <a:srgbClr val="663300"/>
                </a:solidFill>
              </a:rPr>
              <a:t>R</a:t>
            </a:r>
            <a:r>
              <a:rPr lang="vi-VN" sz="2400" b="1" baseline="-25000" dirty="0" smtClean="0">
                <a:solidFill>
                  <a:srgbClr val="663300"/>
                </a:solidFill>
              </a:rPr>
              <a:t>2</a:t>
            </a:r>
            <a:endParaRPr lang="vi-VN" sz="2400" b="1" baseline="-25000" dirty="0">
              <a:solidFill>
                <a:srgbClr val="663300"/>
              </a:solidFill>
            </a:endParaRPr>
          </a:p>
        </p:txBody>
      </p:sp>
      <p:sp>
        <p:nvSpPr>
          <p:cNvPr id="19" name="Hộp_Văn_Bản 18"/>
          <p:cNvSpPr txBox="1"/>
          <p:nvPr/>
        </p:nvSpPr>
        <p:spPr>
          <a:xfrm>
            <a:off x="2808177" y="5229200"/>
            <a:ext cx="550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0099"/>
                </a:solidFill>
              </a:rPr>
              <a:t>Điện trở dây </a:t>
            </a:r>
            <a:r>
              <a:rPr lang="vi-VN" sz="2400" b="1" dirty="0" err="1" smtClean="0">
                <a:solidFill>
                  <a:srgbClr val="000099"/>
                </a:solidFill>
              </a:rPr>
              <a:t>tỉ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 err="1" smtClean="0">
                <a:solidFill>
                  <a:srgbClr val="000099"/>
                </a:solidFill>
              </a:rPr>
              <a:t>lệ</a:t>
            </a:r>
            <a:r>
              <a:rPr lang="vi-VN" sz="2400" b="1" dirty="0" smtClean="0">
                <a:solidFill>
                  <a:srgbClr val="000099"/>
                </a:solidFill>
              </a:rPr>
              <a:t> thuận với chiều dài</a:t>
            </a:r>
            <a:endParaRPr lang="vi-VN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20" name="Đối tượng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87508"/>
              </p:ext>
            </p:extLst>
          </p:nvPr>
        </p:nvGraphicFramePr>
        <p:xfrm>
          <a:off x="7164288" y="4437112"/>
          <a:ext cx="1555068" cy="94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3" imgW="711000" imgH="431640" progId="">
                  <p:embed/>
                </p:oleObj>
              </mc:Choice>
              <mc:Fallback>
                <p:oleObj name="Equation" r:id="rId3" imgW="711000" imgH="43164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437112"/>
                        <a:ext cx="1555068" cy="944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Đối tượng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46323"/>
              </p:ext>
            </p:extLst>
          </p:nvPr>
        </p:nvGraphicFramePr>
        <p:xfrm>
          <a:off x="2411760" y="5630768"/>
          <a:ext cx="310991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5" imgW="1422360" imgH="431640" progId="">
                  <p:embed/>
                </p:oleObj>
              </mc:Choice>
              <mc:Fallback>
                <p:oleObj name="Equation" r:id="rId5" imgW="1422360" imgH="43164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630768"/>
                        <a:ext cx="3109913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Đối tượng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26074"/>
              </p:ext>
            </p:extLst>
          </p:nvPr>
        </p:nvGraphicFramePr>
        <p:xfrm>
          <a:off x="5513070" y="5833006"/>
          <a:ext cx="35290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7" imgW="1549080" imgH="228600" progId="">
                  <p:embed/>
                </p:oleObj>
              </mc:Choice>
              <mc:Fallback>
                <p:oleObj name="Equation" r:id="rId7" imgW="1549080" imgH="22860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070" y="5833006"/>
                        <a:ext cx="3529013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7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851775" cy="82073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  <a:endParaRPr 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êu đề phụ 2"/>
          <p:cNvSpPr>
            <a:spLocks noGrp="1"/>
          </p:cNvSpPr>
          <p:nvPr>
            <p:ph type="subTitle" idx="4294967295"/>
          </p:nvPr>
        </p:nvSpPr>
        <p:spPr>
          <a:xfrm>
            <a:off x="762000" y="1676400"/>
            <a:ext cx="76327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vi-VN" sz="3200" b="1" dirty="0" smtClean="0">
                <a:solidFill>
                  <a:srgbClr val="000099"/>
                </a:solidFill>
              </a:rPr>
              <a:t>+ Học thuộc ghi nhớ. </a:t>
            </a:r>
          </a:p>
          <a:p>
            <a:pPr algn="l"/>
            <a:r>
              <a:rPr lang="vi-VN" sz="3200" b="1" dirty="0" smtClean="0">
                <a:solidFill>
                  <a:srgbClr val="003300"/>
                </a:solidFill>
              </a:rPr>
              <a:t>+ </a:t>
            </a:r>
            <a:r>
              <a:rPr lang="vi-VN" sz="3200" b="1" dirty="0" err="1" smtClean="0">
                <a:solidFill>
                  <a:srgbClr val="003300"/>
                </a:solidFill>
              </a:rPr>
              <a:t>Đọc</a:t>
            </a:r>
            <a:r>
              <a:rPr lang="vi-VN" sz="3200" b="1" dirty="0" smtClean="0">
                <a:solidFill>
                  <a:srgbClr val="003300"/>
                </a:solidFill>
              </a:rPr>
              <a:t> </a:t>
            </a:r>
            <a:r>
              <a:rPr lang="vi-VN" sz="3200" b="1" dirty="0">
                <a:solidFill>
                  <a:srgbClr val="003300"/>
                </a:solidFill>
              </a:rPr>
              <a:t>có thể em chưa biết</a:t>
            </a:r>
            <a:r>
              <a:rPr lang="vi-VN" sz="3200" b="1" dirty="0" smtClean="0">
                <a:solidFill>
                  <a:srgbClr val="003300"/>
                </a:solidFill>
              </a:rPr>
              <a:t>.</a:t>
            </a:r>
          </a:p>
          <a:p>
            <a:pPr algn="l"/>
            <a:r>
              <a:rPr lang="vi-VN" sz="3200" b="1" dirty="0" smtClean="0">
                <a:solidFill>
                  <a:srgbClr val="C00000"/>
                </a:solidFill>
              </a:rPr>
              <a:t>+ Làm </a:t>
            </a:r>
            <a:r>
              <a:rPr lang="vi-VN" sz="3200" b="1" dirty="0">
                <a:solidFill>
                  <a:srgbClr val="C00000"/>
                </a:solidFill>
              </a:rPr>
              <a:t>bài tập </a:t>
            </a:r>
            <a:r>
              <a:rPr lang="vi-VN" sz="3200" b="1" dirty="0" smtClean="0">
                <a:solidFill>
                  <a:srgbClr val="C00000"/>
                </a:solidFill>
              </a:rPr>
              <a:t>4.7; 4.14 - trang 10;11 - SBT</a:t>
            </a:r>
            <a:endParaRPr lang="vi-VN" sz="3200" b="1" dirty="0">
              <a:solidFill>
                <a:srgbClr val="C00000"/>
              </a:solidFill>
            </a:endParaRPr>
          </a:p>
          <a:p>
            <a:pPr algn="l"/>
            <a:endParaRPr lang="vi-VN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2521841" y="-27384"/>
            <a:ext cx="399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KIỂM TRA BÀI CŨ</a:t>
            </a:r>
            <a:endParaRPr lang="vi-VN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476672"/>
            <a:ext cx="91127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Cho đoạn mạch điện như hình </a:t>
            </a:r>
            <a:r>
              <a:rPr lang="vi-VN" sz="2400" b="1" dirty="0" err="1" smtClean="0">
                <a:solidFill>
                  <a:srgbClr val="C00000"/>
                </a:solidFill>
              </a:rPr>
              <a:t>vẽ</a:t>
            </a:r>
            <a:r>
              <a:rPr lang="vi-VN" sz="2400" b="1" dirty="0" smtClean="0">
                <a:solidFill>
                  <a:srgbClr val="C00000"/>
                </a:solidFill>
              </a:rPr>
              <a:t>. Biết </a:t>
            </a:r>
            <a:r>
              <a:rPr lang="vi-VN" sz="2400" b="1" dirty="0" smtClean="0">
                <a:solidFill>
                  <a:srgbClr val="000099"/>
                </a:solidFill>
              </a:rPr>
              <a:t>R</a:t>
            </a:r>
            <a:r>
              <a:rPr lang="vi-VN" sz="2400" b="1" baseline="-25000" dirty="0" smtClean="0">
                <a:solidFill>
                  <a:srgbClr val="000099"/>
                </a:solidFill>
              </a:rPr>
              <a:t>1</a:t>
            </a:r>
            <a:r>
              <a:rPr lang="vi-VN" sz="2400" b="1" dirty="0" smtClean="0">
                <a:solidFill>
                  <a:srgbClr val="000099"/>
                </a:solidFill>
              </a:rPr>
              <a:t> = 10</a:t>
            </a:r>
            <a:r>
              <a:rPr lang="el-GR" sz="2400" b="1" dirty="0" smtClean="0">
                <a:solidFill>
                  <a:srgbClr val="000099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000099"/>
                </a:solidFill>
              </a:rPr>
              <a:t>,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smtClean="0">
                <a:solidFill>
                  <a:srgbClr val="006600"/>
                </a:solidFill>
              </a:rPr>
              <a:t>R</a:t>
            </a:r>
            <a:r>
              <a:rPr lang="vi-VN" sz="2400" b="1" baseline="-25000" dirty="0" smtClean="0">
                <a:solidFill>
                  <a:srgbClr val="006600"/>
                </a:solidFill>
              </a:rPr>
              <a:t>2</a:t>
            </a:r>
            <a:r>
              <a:rPr lang="vi-VN" sz="2400" b="1" dirty="0" smtClean="0">
                <a:solidFill>
                  <a:srgbClr val="006600"/>
                </a:solidFill>
              </a:rPr>
              <a:t> = 15</a:t>
            </a:r>
            <a:r>
              <a:rPr lang="el-GR" sz="2400" b="1" dirty="0" smtClean="0">
                <a:solidFill>
                  <a:srgbClr val="006600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 smtClean="0">
                <a:solidFill>
                  <a:srgbClr val="C00000"/>
                </a:solidFill>
              </a:rPr>
              <a:t>và  </a:t>
            </a:r>
            <a:r>
              <a:rPr lang="vi-VN" sz="2400" b="1" dirty="0" smtClean="0">
                <a:solidFill>
                  <a:srgbClr val="660066"/>
                </a:solidFill>
              </a:rPr>
              <a:t>R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3</a:t>
            </a:r>
            <a:r>
              <a:rPr lang="vi-VN" sz="2400" b="1" dirty="0" smtClean="0">
                <a:solidFill>
                  <a:srgbClr val="660066"/>
                </a:solidFill>
              </a:rPr>
              <a:t> = 25</a:t>
            </a:r>
            <a:r>
              <a:rPr lang="el-GR" sz="2400" b="1" dirty="0" smtClean="0">
                <a:solidFill>
                  <a:srgbClr val="660066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660066"/>
                </a:solidFill>
              </a:rPr>
              <a:t>. </a:t>
            </a:r>
            <a:r>
              <a:rPr lang="vi-VN" sz="2400" b="1" dirty="0" smtClean="0">
                <a:solidFill>
                  <a:srgbClr val="C00000"/>
                </a:solidFill>
              </a:rPr>
              <a:t>Hiệu điện thế hai đầu đoạn mạch </a:t>
            </a:r>
            <a:r>
              <a:rPr lang="vi-VN" sz="2400" b="1" dirty="0" smtClean="0">
                <a:solidFill>
                  <a:srgbClr val="663300"/>
                </a:solidFill>
              </a:rPr>
              <a:t>U</a:t>
            </a:r>
            <a:r>
              <a:rPr lang="vi-VN" sz="2400" b="1" baseline="-25000" dirty="0" smtClean="0">
                <a:solidFill>
                  <a:srgbClr val="663300"/>
                </a:solidFill>
              </a:rPr>
              <a:t>AC</a:t>
            </a:r>
            <a:r>
              <a:rPr lang="vi-VN" sz="2400" b="1" dirty="0" smtClean="0">
                <a:solidFill>
                  <a:srgbClr val="663300"/>
                </a:solidFill>
              </a:rPr>
              <a:t> = 60V.</a:t>
            </a:r>
          </a:p>
          <a:p>
            <a:r>
              <a:rPr lang="vi-VN" sz="2400" b="1" dirty="0" smtClean="0">
                <a:solidFill>
                  <a:srgbClr val="C00000"/>
                </a:solidFill>
              </a:rPr>
              <a:t>a. Tính cường độ dòng điện trong mạch.</a:t>
            </a:r>
          </a:p>
          <a:p>
            <a:r>
              <a:rPr lang="vi-VN" sz="2400" b="1" dirty="0" smtClean="0">
                <a:solidFill>
                  <a:srgbClr val="C00000"/>
                </a:solidFill>
              </a:rPr>
              <a:t>b. Tìm hiệu điện thế hai đầu mỗi điện trở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365548" y="220486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Tóm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tắt</a:t>
            </a:r>
            <a:r>
              <a:rPr lang="vi-VN" sz="2400" b="1" dirty="0" smtClean="0">
                <a:solidFill>
                  <a:srgbClr val="006600"/>
                </a:solidFill>
              </a:rPr>
              <a:t>:</a:t>
            </a:r>
            <a:endParaRPr lang="vi-VN" dirty="0"/>
          </a:p>
        </p:txBody>
      </p:sp>
      <p:sp>
        <p:nvSpPr>
          <p:cNvPr id="10" name="Hình chữ nhật 9"/>
          <p:cNvSpPr/>
          <p:nvPr/>
        </p:nvSpPr>
        <p:spPr>
          <a:xfrm>
            <a:off x="334290" y="2736503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0099"/>
                </a:solidFill>
              </a:rPr>
              <a:t>R</a:t>
            </a:r>
            <a:r>
              <a:rPr lang="vi-VN" sz="2400" b="1" baseline="-25000" dirty="0">
                <a:solidFill>
                  <a:srgbClr val="000099"/>
                </a:solidFill>
              </a:rPr>
              <a:t>1</a:t>
            </a:r>
            <a:r>
              <a:rPr lang="vi-VN" sz="2400" b="1" dirty="0">
                <a:solidFill>
                  <a:srgbClr val="000099"/>
                </a:solidFill>
              </a:rPr>
              <a:t> = 10</a:t>
            </a:r>
            <a:r>
              <a:rPr lang="el-GR" sz="2400" b="1" dirty="0">
                <a:solidFill>
                  <a:srgbClr val="000099"/>
                </a:solidFill>
                <a:cs typeface="Times New Roman" pitchFamily="18" charset="0"/>
              </a:rPr>
              <a:t>Ω</a:t>
            </a:r>
            <a:endParaRPr lang="vi-VN" dirty="0"/>
          </a:p>
        </p:txBody>
      </p:sp>
      <p:sp>
        <p:nvSpPr>
          <p:cNvPr id="11" name="Hình chữ nhật 10"/>
          <p:cNvSpPr/>
          <p:nvPr/>
        </p:nvSpPr>
        <p:spPr>
          <a:xfrm>
            <a:off x="343452" y="3089280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6600"/>
                </a:solidFill>
              </a:rPr>
              <a:t>R</a:t>
            </a:r>
            <a:r>
              <a:rPr lang="vi-VN" sz="2400" b="1" baseline="-25000" dirty="0">
                <a:solidFill>
                  <a:srgbClr val="006600"/>
                </a:solidFill>
              </a:rPr>
              <a:t>2</a:t>
            </a:r>
            <a:r>
              <a:rPr lang="vi-VN" sz="2400" b="1" dirty="0">
                <a:solidFill>
                  <a:srgbClr val="006600"/>
                </a:solidFill>
              </a:rPr>
              <a:t> = 15</a:t>
            </a:r>
            <a:r>
              <a:rPr lang="el-GR" sz="2400" b="1" dirty="0">
                <a:solidFill>
                  <a:srgbClr val="006600"/>
                </a:solidFill>
                <a:cs typeface="Times New Roman" pitchFamily="18" charset="0"/>
              </a:rPr>
              <a:t>Ω</a:t>
            </a:r>
            <a:r>
              <a:rPr lang="vi-VN" sz="2400" b="1" dirty="0">
                <a:solidFill>
                  <a:srgbClr val="006600"/>
                </a:solidFill>
              </a:rPr>
              <a:t> </a:t>
            </a:r>
            <a:endParaRPr lang="vi-VN" dirty="0"/>
          </a:p>
        </p:txBody>
      </p:sp>
      <p:sp>
        <p:nvSpPr>
          <p:cNvPr id="12" name="Hình chữ nhật 11"/>
          <p:cNvSpPr/>
          <p:nvPr/>
        </p:nvSpPr>
        <p:spPr>
          <a:xfrm>
            <a:off x="352460" y="3429000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R</a:t>
            </a:r>
            <a:r>
              <a:rPr lang="vi-VN" sz="2400" b="1" baseline="-25000" dirty="0">
                <a:solidFill>
                  <a:srgbClr val="660066"/>
                </a:solidFill>
              </a:rPr>
              <a:t>3</a:t>
            </a:r>
            <a:r>
              <a:rPr lang="vi-VN" sz="2400" b="1" dirty="0">
                <a:solidFill>
                  <a:srgbClr val="660066"/>
                </a:solidFill>
              </a:rPr>
              <a:t> = 25</a:t>
            </a:r>
            <a:r>
              <a:rPr lang="el-GR" sz="2400" b="1" dirty="0">
                <a:solidFill>
                  <a:srgbClr val="660066"/>
                </a:solidFill>
                <a:cs typeface="Times New Roman" pitchFamily="18" charset="0"/>
              </a:rPr>
              <a:t>Ω</a:t>
            </a:r>
            <a:endParaRPr lang="vi-VN" dirty="0"/>
          </a:p>
        </p:txBody>
      </p:sp>
      <p:sp>
        <p:nvSpPr>
          <p:cNvPr id="13" name="Hình chữ nhật 12"/>
          <p:cNvSpPr/>
          <p:nvPr/>
        </p:nvSpPr>
        <p:spPr>
          <a:xfrm>
            <a:off x="366564" y="3789040"/>
            <a:ext cx="165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400" b="1" dirty="0">
                <a:solidFill>
                  <a:srgbClr val="663300"/>
                </a:solidFill>
              </a:rPr>
              <a:t>U</a:t>
            </a:r>
            <a:r>
              <a:rPr lang="vi-VN" sz="2400" b="1" baseline="-25000" dirty="0">
                <a:solidFill>
                  <a:srgbClr val="663300"/>
                </a:solidFill>
              </a:rPr>
              <a:t>AC</a:t>
            </a:r>
            <a:r>
              <a:rPr lang="vi-VN" sz="2400" b="1" dirty="0">
                <a:solidFill>
                  <a:srgbClr val="663300"/>
                </a:solidFill>
              </a:rPr>
              <a:t> = 60V.</a:t>
            </a:r>
          </a:p>
        </p:txBody>
      </p:sp>
      <p:sp>
        <p:nvSpPr>
          <p:cNvPr id="14" name="Hình chữ nhật 13"/>
          <p:cNvSpPr/>
          <p:nvPr/>
        </p:nvSpPr>
        <p:spPr>
          <a:xfrm>
            <a:off x="35496" y="4149080"/>
            <a:ext cx="2173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800000"/>
                </a:solidFill>
              </a:rPr>
              <a:t>a. </a:t>
            </a:r>
            <a:r>
              <a:rPr lang="vi-VN" sz="2400" b="1" dirty="0" err="1" smtClean="0">
                <a:solidFill>
                  <a:srgbClr val="800000"/>
                </a:solidFill>
              </a:rPr>
              <a:t>I</a:t>
            </a:r>
            <a:r>
              <a:rPr lang="vi-VN" sz="2400" b="1" baseline="-25000" dirty="0" err="1" smtClean="0">
                <a:solidFill>
                  <a:srgbClr val="800000"/>
                </a:solidFill>
              </a:rPr>
              <a:t>toàn</a:t>
            </a:r>
            <a:r>
              <a:rPr lang="vi-VN" sz="2400" b="1" baseline="-25000" dirty="0" smtClean="0">
                <a:solidFill>
                  <a:srgbClr val="800000"/>
                </a:solidFill>
              </a:rPr>
              <a:t> mạch</a:t>
            </a:r>
            <a:r>
              <a:rPr lang="vi-VN" sz="2400" b="1" dirty="0" smtClean="0">
                <a:solidFill>
                  <a:srgbClr val="800000"/>
                </a:solidFill>
              </a:rPr>
              <a:t> = ?</a:t>
            </a:r>
            <a:endParaRPr lang="vi-VN" dirty="0">
              <a:solidFill>
                <a:srgbClr val="800000"/>
              </a:solidFill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35496" y="4581009"/>
            <a:ext cx="22445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b</a:t>
            </a:r>
            <a:r>
              <a:rPr lang="vi-VN" sz="2400" b="1" dirty="0" smtClean="0">
                <a:solidFill>
                  <a:srgbClr val="660066"/>
                </a:solidFill>
              </a:rPr>
              <a:t>. U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1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= ? </a:t>
            </a:r>
          </a:p>
          <a:p>
            <a:r>
              <a:rPr lang="vi-VN" sz="2400" b="1" dirty="0" smtClean="0">
                <a:solidFill>
                  <a:srgbClr val="660066"/>
                </a:solidFill>
              </a:rPr>
              <a:t>    U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 </a:t>
            </a:r>
            <a:r>
              <a:rPr lang="vi-VN" sz="2400" b="1" dirty="0" smtClean="0">
                <a:solidFill>
                  <a:srgbClr val="660066"/>
                </a:solidFill>
              </a:rPr>
              <a:t>= ? U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3</a:t>
            </a:r>
            <a:r>
              <a:rPr lang="vi-VN" sz="2400" b="1" dirty="0" smtClean="0">
                <a:solidFill>
                  <a:srgbClr val="660066"/>
                </a:solidFill>
              </a:rPr>
              <a:t>= ?</a:t>
            </a:r>
            <a:endParaRPr lang="vi-VN" dirty="0">
              <a:solidFill>
                <a:srgbClr val="660066"/>
              </a:solidFill>
            </a:endParaRPr>
          </a:p>
        </p:txBody>
      </p:sp>
      <p:sp>
        <p:nvSpPr>
          <p:cNvPr id="17" name="Hình chữ nhật 16"/>
          <p:cNvSpPr/>
          <p:nvPr/>
        </p:nvSpPr>
        <p:spPr>
          <a:xfrm>
            <a:off x="3079223" y="2140162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Giải</a:t>
            </a:r>
            <a:r>
              <a:rPr lang="vi-VN" sz="2400" b="1" dirty="0" smtClean="0">
                <a:solidFill>
                  <a:srgbClr val="006600"/>
                </a:solidFill>
              </a:rPr>
              <a:t>:</a:t>
            </a:r>
            <a:endParaRPr lang="vi-VN" dirty="0"/>
          </a:p>
        </p:txBody>
      </p:sp>
      <p:sp>
        <p:nvSpPr>
          <p:cNvPr id="16" name="Hình chữ nhật 15"/>
          <p:cNvSpPr/>
          <p:nvPr/>
        </p:nvSpPr>
        <p:spPr>
          <a:xfrm>
            <a:off x="2271893" y="2543696"/>
            <a:ext cx="6538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99"/>
                </a:solidFill>
              </a:rPr>
              <a:t>a/ Điện trở tương đương của đoạn mạch là:</a:t>
            </a:r>
          </a:p>
        </p:txBody>
      </p:sp>
      <p:sp>
        <p:nvSpPr>
          <p:cNvPr id="19" name="Hình chữ nhật 18"/>
          <p:cNvSpPr/>
          <p:nvPr/>
        </p:nvSpPr>
        <p:spPr>
          <a:xfrm>
            <a:off x="2752104" y="2921600"/>
            <a:ext cx="5578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b="1" dirty="0" err="1">
                <a:solidFill>
                  <a:srgbClr val="663300"/>
                </a:solidFill>
              </a:rPr>
              <a:t>R</a:t>
            </a:r>
            <a:r>
              <a:rPr lang="vi-VN" sz="2400" b="1" baseline="-25000" dirty="0" err="1">
                <a:solidFill>
                  <a:srgbClr val="663300"/>
                </a:solidFill>
              </a:rPr>
              <a:t>tđ</a:t>
            </a:r>
            <a:r>
              <a:rPr lang="vi-VN" sz="2400" b="1" dirty="0">
                <a:solidFill>
                  <a:srgbClr val="663300"/>
                </a:solidFill>
              </a:rPr>
              <a:t> = </a:t>
            </a:r>
            <a:r>
              <a:rPr lang="vi-VN" sz="2400" b="1" dirty="0" smtClean="0">
                <a:solidFill>
                  <a:srgbClr val="663300"/>
                </a:solidFill>
              </a:rPr>
              <a:t>R</a:t>
            </a:r>
            <a:r>
              <a:rPr lang="vi-VN" sz="2400" b="1" baseline="-25000" dirty="0" smtClean="0">
                <a:solidFill>
                  <a:srgbClr val="663300"/>
                </a:solidFill>
              </a:rPr>
              <a:t>1</a:t>
            </a:r>
            <a:r>
              <a:rPr lang="vi-VN" sz="2400" b="1" dirty="0" smtClean="0">
                <a:solidFill>
                  <a:srgbClr val="663300"/>
                </a:solidFill>
              </a:rPr>
              <a:t>+R</a:t>
            </a:r>
            <a:r>
              <a:rPr lang="vi-VN" sz="2400" b="1" baseline="-25000" dirty="0" smtClean="0">
                <a:solidFill>
                  <a:srgbClr val="663300"/>
                </a:solidFill>
              </a:rPr>
              <a:t>2</a:t>
            </a:r>
            <a:r>
              <a:rPr lang="vi-VN" sz="2400" b="1" dirty="0" smtClean="0">
                <a:solidFill>
                  <a:srgbClr val="663300"/>
                </a:solidFill>
              </a:rPr>
              <a:t>+ </a:t>
            </a:r>
            <a:r>
              <a:rPr lang="vi-VN" sz="2400" b="1" dirty="0">
                <a:solidFill>
                  <a:srgbClr val="663300"/>
                </a:solidFill>
              </a:rPr>
              <a:t>R</a:t>
            </a:r>
            <a:r>
              <a:rPr lang="vi-VN" sz="2400" b="1" baseline="-25000" dirty="0">
                <a:solidFill>
                  <a:srgbClr val="663300"/>
                </a:solidFill>
              </a:rPr>
              <a:t>3</a:t>
            </a:r>
            <a:r>
              <a:rPr lang="vi-VN" sz="2400" b="1" dirty="0">
                <a:solidFill>
                  <a:srgbClr val="663300"/>
                </a:solidFill>
              </a:rPr>
              <a:t> </a:t>
            </a:r>
            <a:r>
              <a:rPr lang="vi-VN" sz="2400" b="1" dirty="0">
                <a:solidFill>
                  <a:srgbClr val="0000CC"/>
                </a:solidFill>
              </a:rPr>
              <a:t>= 10 +15 +25 </a:t>
            </a:r>
            <a:r>
              <a:rPr lang="vi-VN" sz="2400" b="1" dirty="0">
                <a:solidFill>
                  <a:srgbClr val="660066"/>
                </a:solidFill>
              </a:rPr>
              <a:t>= </a:t>
            </a:r>
            <a:r>
              <a:rPr lang="vi-VN" sz="2400" b="1" dirty="0" smtClean="0">
                <a:solidFill>
                  <a:srgbClr val="660066"/>
                </a:solidFill>
              </a:rPr>
              <a:t>50</a:t>
            </a:r>
            <a:r>
              <a:rPr lang="el-GR" sz="2400" b="1" dirty="0" smtClean="0">
                <a:solidFill>
                  <a:srgbClr val="660066"/>
                </a:solidFill>
                <a:cs typeface="Times New Roman" pitchFamily="18" charset="0"/>
              </a:rPr>
              <a:t> Ω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20" name="Hình chữ nhật 19"/>
          <p:cNvSpPr/>
          <p:nvPr/>
        </p:nvSpPr>
        <p:spPr>
          <a:xfrm>
            <a:off x="2313229" y="3299504"/>
            <a:ext cx="6370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b="1" dirty="0">
                <a:solidFill>
                  <a:srgbClr val="000099"/>
                </a:solidFill>
              </a:rPr>
              <a:t>Cường độ </a:t>
            </a:r>
            <a:r>
              <a:rPr lang="vi-VN" sz="2400" b="1" dirty="0" smtClean="0">
                <a:solidFill>
                  <a:srgbClr val="000099"/>
                </a:solidFill>
              </a:rPr>
              <a:t>dòng </a:t>
            </a:r>
            <a:r>
              <a:rPr lang="vi-VN" sz="2400" b="1" dirty="0">
                <a:solidFill>
                  <a:srgbClr val="000099"/>
                </a:solidFill>
              </a:rPr>
              <a:t>điện trong mạch </a:t>
            </a:r>
            <a:r>
              <a:rPr lang="vi-VN" sz="2400" b="1" dirty="0" smtClean="0">
                <a:solidFill>
                  <a:srgbClr val="000099"/>
                </a:solidFill>
              </a:rPr>
              <a:t>chính </a:t>
            </a:r>
            <a:r>
              <a:rPr lang="vi-VN" sz="2400" b="1" dirty="0">
                <a:solidFill>
                  <a:srgbClr val="000099"/>
                </a:solidFill>
              </a:rPr>
              <a:t>là:</a:t>
            </a:r>
          </a:p>
        </p:txBody>
      </p:sp>
      <p:grpSp>
        <p:nvGrpSpPr>
          <p:cNvPr id="22" name="Group 302"/>
          <p:cNvGrpSpPr>
            <a:grpSpLocks/>
          </p:cNvGrpSpPr>
          <p:nvPr/>
        </p:nvGrpSpPr>
        <p:grpSpPr bwMode="auto">
          <a:xfrm>
            <a:off x="4581768" y="1772712"/>
            <a:ext cx="4495800" cy="701675"/>
            <a:chOff x="720" y="2064"/>
            <a:chExt cx="2832" cy="442"/>
          </a:xfrm>
        </p:grpSpPr>
        <p:grpSp>
          <p:nvGrpSpPr>
            <p:cNvPr id="23" name="Group 303"/>
            <p:cNvGrpSpPr>
              <a:grpSpLocks/>
            </p:cNvGrpSpPr>
            <p:nvPr/>
          </p:nvGrpSpPr>
          <p:grpSpPr bwMode="auto">
            <a:xfrm>
              <a:off x="864" y="2064"/>
              <a:ext cx="2608" cy="442"/>
              <a:chOff x="864" y="2064"/>
              <a:chExt cx="2608" cy="442"/>
            </a:xfrm>
          </p:grpSpPr>
          <p:sp>
            <p:nvSpPr>
              <p:cNvPr id="29" name="Text Box 304"/>
              <p:cNvSpPr txBox="1">
                <a:spLocks noChangeArrowheads="1"/>
              </p:cNvSpPr>
              <p:nvPr/>
            </p:nvSpPr>
            <p:spPr bwMode="auto">
              <a:xfrm>
                <a:off x="864" y="2064"/>
                <a:ext cx="14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000"/>
                  <a:t>.</a:t>
                </a:r>
              </a:p>
            </p:txBody>
          </p:sp>
          <p:sp>
            <p:nvSpPr>
              <p:cNvPr id="30" name="Line 305"/>
              <p:cNvSpPr>
                <a:spLocks noChangeShapeType="1"/>
              </p:cNvSpPr>
              <p:nvPr/>
            </p:nvSpPr>
            <p:spPr bwMode="auto">
              <a:xfrm>
                <a:off x="952" y="23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" name="Rectangle 306"/>
              <p:cNvSpPr>
                <a:spLocks noChangeArrowheads="1"/>
              </p:cNvSpPr>
              <p:nvPr/>
            </p:nvSpPr>
            <p:spPr bwMode="auto">
              <a:xfrm>
                <a:off x="1248" y="2338"/>
                <a:ext cx="336" cy="96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2" name="Line 307"/>
              <p:cNvSpPr>
                <a:spLocks noChangeShapeType="1"/>
              </p:cNvSpPr>
              <p:nvPr/>
            </p:nvSpPr>
            <p:spPr bwMode="auto">
              <a:xfrm>
                <a:off x="1584" y="23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3" name="Rectangle 308"/>
              <p:cNvSpPr>
                <a:spLocks noChangeArrowheads="1"/>
              </p:cNvSpPr>
              <p:nvPr/>
            </p:nvSpPr>
            <p:spPr bwMode="auto">
              <a:xfrm>
                <a:off x="1872" y="2338"/>
                <a:ext cx="336" cy="96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4" name="Line 309"/>
              <p:cNvSpPr>
                <a:spLocks noChangeShapeType="1"/>
              </p:cNvSpPr>
              <p:nvPr/>
            </p:nvSpPr>
            <p:spPr bwMode="auto">
              <a:xfrm>
                <a:off x="2208" y="23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5" name="Rectangle 310"/>
              <p:cNvSpPr>
                <a:spLocks noChangeArrowheads="1"/>
              </p:cNvSpPr>
              <p:nvPr/>
            </p:nvSpPr>
            <p:spPr bwMode="auto">
              <a:xfrm>
                <a:off x="2496" y="2338"/>
                <a:ext cx="336" cy="96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6" name="Line 311"/>
              <p:cNvSpPr>
                <a:spLocks noChangeShapeType="1"/>
              </p:cNvSpPr>
              <p:nvPr/>
            </p:nvSpPr>
            <p:spPr bwMode="auto">
              <a:xfrm>
                <a:off x="2832" y="23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7" name="Text Box 312"/>
              <p:cNvSpPr txBox="1">
                <a:spLocks noChangeArrowheads="1"/>
              </p:cNvSpPr>
              <p:nvPr/>
            </p:nvSpPr>
            <p:spPr bwMode="auto">
              <a:xfrm>
                <a:off x="3136" y="2064"/>
                <a:ext cx="33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000"/>
                  <a:t>.</a:t>
                </a:r>
              </a:p>
            </p:txBody>
          </p:sp>
          <p:sp>
            <p:nvSpPr>
              <p:cNvPr id="38" name="Line 313"/>
              <p:cNvSpPr>
                <a:spLocks noChangeShapeType="1"/>
              </p:cNvSpPr>
              <p:nvPr/>
            </p:nvSpPr>
            <p:spPr bwMode="auto">
              <a:xfrm flipH="1">
                <a:off x="3208" y="2304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4" name="Text Box 314"/>
            <p:cNvSpPr txBox="1">
              <a:spLocks noChangeArrowheads="1"/>
            </p:cNvSpPr>
            <p:nvPr/>
          </p:nvSpPr>
          <p:spPr bwMode="auto">
            <a:xfrm>
              <a:off x="720" y="221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A</a:t>
              </a:r>
            </a:p>
          </p:txBody>
        </p:sp>
        <p:sp>
          <p:nvSpPr>
            <p:cNvPr id="25" name="Text Box 315"/>
            <p:cNvSpPr txBox="1">
              <a:spLocks noChangeArrowheads="1"/>
            </p:cNvSpPr>
            <p:nvPr/>
          </p:nvSpPr>
          <p:spPr bwMode="auto">
            <a:xfrm>
              <a:off x="3216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C</a:t>
              </a:r>
            </a:p>
          </p:txBody>
        </p:sp>
        <p:sp>
          <p:nvSpPr>
            <p:cNvPr id="26" name="Text Box 316"/>
            <p:cNvSpPr txBox="1">
              <a:spLocks noChangeArrowheads="1"/>
            </p:cNvSpPr>
            <p:nvPr/>
          </p:nvSpPr>
          <p:spPr bwMode="auto">
            <a:xfrm>
              <a:off x="2592" y="212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3</a:t>
              </a:r>
              <a:endParaRPr lang="en-US" sz="1800"/>
            </a:p>
          </p:txBody>
        </p:sp>
        <p:sp>
          <p:nvSpPr>
            <p:cNvPr id="27" name="Text Box 317"/>
            <p:cNvSpPr txBox="1">
              <a:spLocks noChangeArrowheads="1"/>
            </p:cNvSpPr>
            <p:nvPr/>
          </p:nvSpPr>
          <p:spPr bwMode="auto">
            <a:xfrm>
              <a:off x="1872" y="2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2</a:t>
              </a:r>
              <a:endParaRPr lang="en-US" sz="1800"/>
            </a:p>
          </p:txBody>
        </p:sp>
        <p:sp>
          <p:nvSpPr>
            <p:cNvPr id="28" name="Text Box 318"/>
            <p:cNvSpPr txBox="1">
              <a:spLocks noChangeArrowheads="1"/>
            </p:cNvSpPr>
            <p:nvPr/>
          </p:nvSpPr>
          <p:spPr bwMode="auto">
            <a:xfrm>
              <a:off x="1248" y="21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/>
                <a:t>R</a:t>
              </a:r>
              <a:r>
                <a:rPr lang="en-US" sz="1800" baseline="-25000"/>
                <a:t>1</a:t>
              </a:r>
              <a:endParaRPr lang="en-US" sz="1800"/>
            </a:p>
          </p:txBody>
        </p:sp>
      </p:grpSp>
      <p:graphicFrame>
        <p:nvGraphicFramePr>
          <p:cNvPr id="21" name="Đối tượng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280671"/>
              </p:ext>
            </p:extLst>
          </p:nvPr>
        </p:nvGraphicFramePr>
        <p:xfrm>
          <a:off x="3334999" y="3639025"/>
          <a:ext cx="3608473" cy="811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4" imgW="1422400" imgH="431800" progId="">
                  <p:embed/>
                </p:oleObj>
              </mc:Choice>
              <mc:Fallback>
                <p:oleObj name="Equation" r:id="rId4" imgW="1422400" imgH="431800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999" y="3639025"/>
                        <a:ext cx="3608473" cy="811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" name="Hình chữ nhật 2047"/>
          <p:cNvSpPr/>
          <p:nvPr/>
        </p:nvSpPr>
        <p:spPr>
          <a:xfrm>
            <a:off x="3718516" y="5469842"/>
            <a:ext cx="43684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66"/>
                </a:solidFill>
              </a:rPr>
              <a:t>U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2 </a:t>
            </a:r>
            <a:r>
              <a:rPr lang="vi-VN" sz="2400" b="1" dirty="0" smtClean="0">
                <a:solidFill>
                  <a:srgbClr val="000066"/>
                </a:solidFill>
              </a:rPr>
              <a:t>= I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2</a:t>
            </a:r>
            <a:r>
              <a:rPr lang="vi-VN" sz="2400" b="1" dirty="0" smtClean="0">
                <a:solidFill>
                  <a:srgbClr val="000066"/>
                </a:solidFill>
              </a:rPr>
              <a:t> . R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2</a:t>
            </a:r>
            <a:r>
              <a:rPr lang="vi-VN" sz="2400" b="1" dirty="0" smtClean="0">
                <a:solidFill>
                  <a:srgbClr val="000066"/>
                </a:solidFill>
              </a:rPr>
              <a:t> = 1,2.15 = 18 (V)</a:t>
            </a:r>
          </a:p>
        </p:txBody>
      </p:sp>
      <p:sp>
        <p:nvSpPr>
          <p:cNvPr id="2049" name="Hình chữ nhật 2048"/>
          <p:cNvSpPr/>
          <p:nvPr/>
        </p:nvSpPr>
        <p:spPr>
          <a:xfrm>
            <a:off x="2389457" y="4350176"/>
            <a:ext cx="667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b="1" dirty="0">
                <a:solidFill>
                  <a:srgbClr val="006600"/>
                </a:solidFill>
              </a:rPr>
              <a:t>b. Hiệu điện thế giữa hai đầu mỗi điện trở là:</a:t>
            </a:r>
          </a:p>
        </p:txBody>
      </p:sp>
      <p:sp>
        <p:nvSpPr>
          <p:cNvPr id="2051" name="Hình chữ nhật 2050"/>
          <p:cNvSpPr/>
          <p:nvPr/>
        </p:nvSpPr>
        <p:spPr>
          <a:xfrm>
            <a:off x="2474827" y="4680479"/>
            <a:ext cx="6501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b="1" dirty="0" smtClean="0">
                <a:solidFill>
                  <a:srgbClr val="0000CC"/>
                </a:solidFill>
              </a:rPr>
              <a:t>Vì </a:t>
            </a:r>
            <a:r>
              <a:rPr lang="vi-VN" sz="2400" b="1" dirty="0">
                <a:solidFill>
                  <a:srgbClr val="0000CC"/>
                </a:solidFill>
              </a:rPr>
              <a:t>R</a:t>
            </a:r>
            <a:r>
              <a:rPr lang="vi-VN" sz="2400" b="1" baseline="-25000" dirty="0">
                <a:solidFill>
                  <a:srgbClr val="0000CC"/>
                </a:solidFill>
              </a:rPr>
              <a:t>1</a:t>
            </a:r>
            <a:r>
              <a:rPr lang="vi-VN" sz="2400" b="1" dirty="0">
                <a:solidFill>
                  <a:srgbClr val="0000CC"/>
                </a:solidFill>
              </a:rPr>
              <a:t> </a:t>
            </a:r>
            <a:r>
              <a:rPr lang="vi-VN" sz="2400" b="1" dirty="0" err="1">
                <a:solidFill>
                  <a:srgbClr val="0000CC"/>
                </a:solidFill>
              </a:rPr>
              <a:t>nt</a:t>
            </a:r>
            <a:r>
              <a:rPr lang="vi-VN" sz="2400" b="1" dirty="0">
                <a:solidFill>
                  <a:srgbClr val="0000CC"/>
                </a:solidFill>
              </a:rPr>
              <a:t> R</a:t>
            </a:r>
            <a:r>
              <a:rPr lang="vi-VN" sz="2400" b="1" baseline="-25000" dirty="0">
                <a:solidFill>
                  <a:srgbClr val="0000CC"/>
                </a:solidFill>
              </a:rPr>
              <a:t>2</a:t>
            </a:r>
            <a:r>
              <a:rPr lang="vi-VN" sz="2400" b="1" dirty="0">
                <a:solidFill>
                  <a:srgbClr val="0000CC"/>
                </a:solidFill>
              </a:rPr>
              <a:t> </a:t>
            </a:r>
            <a:r>
              <a:rPr lang="vi-VN" sz="2400" b="1" dirty="0" err="1">
                <a:solidFill>
                  <a:srgbClr val="0000CC"/>
                </a:solidFill>
              </a:rPr>
              <a:t>nt</a:t>
            </a:r>
            <a:r>
              <a:rPr lang="vi-VN" sz="2400" b="1" dirty="0">
                <a:solidFill>
                  <a:srgbClr val="0000CC"/>
                </a:solidFill>
              </a:rPr>
              <a:t>  R</a:t>
            </a:r>
            <a:r>
              <a:rPr lang="vi-VN" sz="2400" b="1" baseline="-25000" dirty="0">
                <a:solidFill>
                  <a:srgbClr val="0000CC"/>
                </a:solidFill>
              </a:rPr>
              <a:t>3</a:t>
            </a:r>
            <a:r>
              <a:rPr lang="vi-VN" sz="2400" b="1" dirty="0">
                <a:solidFill>
                  <a:srgbClr val="0000CC"/>
                </a:solidFill>
              </a:rPr>
              <a:t>  </a:t>
            </a:r>
            <a:r>
              <a:rPr lang="vi-VN" sz="2400" b="1" dirty="0" smtClean="0">
                <a:solidFill>
                  <a:srgbClr val="0000CC"/>
                </a:solidFill>
              </a:rPr>
              <a:t>nên  </a:t>
            </a:r>
            <a:r>
              <a:rPr lang="vi-VN" sz="2400" b="1" dirty="0">
                <a:solidFill>
                  <a:srgbClr val="0000CC"/>
                </a:solidFill>
              </a:rPr>
              <a:t>I</a:t>
            </a:r>
            <a:r>
              <a:rPr lang="vi-VN" sz="2400" b="1" baseline="-25000" dirty="0">
                <a:solidFill>
                  <a:srgbClr val="0000CC"/>
                </a:solidFill>
              </a:rPr>
              <a:t>1</a:t>
            </a:r>
            <a:r>
              <a:rPr lang="vi-VN" sz="2400" b="1" dirty="0">
                <a:solidFill>
                  <a:srgbClr val="0000CC"/>
                </a:solidFill>
              </a:rPr>
              <a:t> = I</a:t>
            </a:r>
            <a:r>
              <a:rPr lang="vi-VN" sz="2400" b="1" baseline="-25000" dirty="0">
                <a:solidFill>
                  <a:srgbClr val="0000CC"/>
                </a:solidFill>
              </a:rPr>
              <a:t>2</a:t>
            </a:r>
            <a:r>
              <a:rPr lang="vi-VN" sz="2400" b="1" dirty="0">
                <a:solidFill>
                  <a:srgbClr val="0000CC"/>
                </a:solidFill>
              </a:rPr>
              <a:t> = I</a:t>
            </a:r>
            <a:r>
              <a:rPr lang="vi-VN" sz="2400" b="1" baseline="-25000" dirty="0">
                <a:solidFill>
                  <a:srgbClr val="0000CC"/>
                </a:solidFill>
              </a:rPr>
              <a:t>3</a:t>
            </a:r>
            <a:r>
              <a:rPr lang="vi-VN" sz="2400" b="1" dirty="0">
                <a:solidFill>
                  <a:srgbClr val="0000CC"/>
                </a:solidFill>
              </a:rPr>
              <a:t> = I </a:t>
            </a:r>
            <a:r>
              <a:rPr lang="vi-VN" sz="2400" b="1" dirty="0" smtClean="0">
                <a:solidFill>
                  <a:srgbClr val="0000CC"/>
                </a:solidFill>
              </a:rPr>
              <a:t>= 1,2(A</a:t>
            </a:r>
            <a:r>
              <a:rPr lang="vi-VN" sz="2400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053" name="Hình chữ nhật 2052"/>
          <p:cNvSpPr/>
          <p:nvPr/>
        </p:nvSpPr>
        <p:spPr>
          <a:xfrm>
            <a:off x="3737523" y="5092032"/>
            <a:ext cx="3876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400" b="1" dirty="0">
                <a:solidFill>
                  <a:srgbClr val="003300"/>
                </a:solidFill>
              </a:rPr>
              <a:t>U</a:t>
            </a:r>
            <a:r>
              <a:rPr lang="vi-VN" sz="2800" b="1" baseline="-25000" dirty="0">
                <a:solidFill>
                  <a:srgbClr val="003300"/>
                </a:solidFill>
              </a:rPr>
              <a:t>1</a:t>
            </a:r>
            <a:r>
              <a:rPr lang="vi-VN" sz="2400" b="1" dirty="0">
                <a:solidFill>
                  <a:srgbClr val="003300"/>
                </a:solidFill>
              </a:rPr>
              <a:t> = </a:t>
            </a:r>
            <a:r>
              <a:rPr lang="vi-VN" sz="2400" b="1" dirty="0" smtClean="0">
                <a:solidFill>
                  <a:srgbClr val="0033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1</a:t>
            </a:r>
            <a:r>
              <a:rPr lang="vi-VN" sz="2400" b="1" dirty="0" smtClean="0">
                <a:solidFill>
                  <a:srgbClr val="003300"/>
                </a:solidFill>
              </a:rPr>
              <a:t>.R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1</a:t>
            </a:r>
            <a:r>
              <a:rPr lang="vi-VN" sz="2400" b="1" dirty="0" smtClean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3300"/>
                </a:solidFill>
              </a:rPr>
              <a:t>= 1,2.10 =12 (V)</a:t>
            </a:r>
          </a:p>
        </p:txBody>
      </p:sp>
      <p:sp>
        <p:nvSpPr>
          <p:cNvPr id="2054" name="Hình chữ nhật 2053"/>
          <p:cNvSpPr/>
          <p:nvPr/>
        </p:nvSpPr>
        <p:spPr>
          <a:xfrm>
            <a:off x="3737523" y="5881395"/>
            <a:ext cx="3930346" cy="47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b="1" dirty="0">
                <a:solidFill>
                  <a:srgbClr val="333300"/>
                </a:solidFill>
              </a:rPr>
              <a:t>U</a:t>
            </a:r>
            <a:r>
              <a:rPr lang="vi-VN" sz="2400" b="1" baseline="-25000" dirty="0">
                <a:solidFill>
                  <a:srgbClr val="333300"/>
                </a:solidFill>
              </a:rPr>
              <a:t>3</a:t>
            </a:r>
            <a:r>
              <a:rPr lang="vi-VN" sz="2400" b="1" dirty="0">
                <a:solidFill>
                  <a:srgbClr val="333300"/>
                </a:solidFill>
              </a:rPr>
              <a:t> = </a:t>
            </a:r>
            <a:r>
              <a:rPr lang="vi-VN" sz="2400" b="1" dirty="0" smtClean="0">
                <a:solidFill>
                  <a:srgbClr val="333300"/>
                </a:solidFill>
              </a:rPr>
              <a:t>I</a:t>
            </a:r>
            <a:r>
              <a:rPr lang="vi-VN" sz="2400" b="1" baseline="-25000" dirty="0" smtClean="0">
                <a:solidFill>
                  <a:srgbClr val="333300"/>
                </a:solidFill>
              </a:rPr>
              <a:t>3</a:t>
            </a:r>
            <a:r>
              <a:rPr lang="vi-VN" sz="2400" b="1" dirty="0" smtClean="0">
                <a:solidFill>
                  <a:srgbClr val="333300"/>
                </a:solidFill>
              </a:rPr>
              <a:t>.R</a:t>
            </a:r>
            <a:r>
              <a:rPr lang="vi-VN" sz="2400" b="1" baseline="-25000" dirty="0" smtClean="0">
                <a:solidFill>
                  <a:srgbClr val="333300"/>
                </a:solidFill>
              </a:rPr>
              <a:t>3</a:t>
            </a:r>
            <a:r>
              <a:rPr lang="vi-VN" sz="2400" b="1" dirty="0" smtClean="0">
                <a:solidFill>
                  <a:srgbClr val="333300"/>
                </a:solidFill>
              </a:rPr>
              <a:t> </a:t>
            </a:r>
            <a:r>
              <a:rPr lang="vi-VN" sz="2400" b="1" dirty="0">
                <a:solidFill>
                  <a:srgbClr val="333300"/>
                </a:solidFill>
              </a:rPr>
              <a:t>=1,2. 25 = 30 (V)</a:t>
            </a:r>
          </a:p>
        </p:txBody>
      </p:sp>
    </p:spTree>
    <p:extLst>
      <p:ext uri="{BB962C8B-B14F-4D97-AF65-F5344CB8AC3E}">
        <p14:creationId xmlns:p14="http://schemas.microsoft.com/office/powerpoint/2010/main" val="50590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5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6" grpId="0"/>
      <p:bldP spid="19" grpId="0"/>
      <p:bldP spid="20" grpId="0"/>
      <p:bldP spid="2048" grpId="0"/>
      <p:bldP spid="2049" grpId="0"/>
      <p:bldP spid="2051" grpId="0"/>
      <p:bldP spid="2053" grpId="0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-4613" y="1330608"/>
            <a:ext cx="6653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1.Các </a:t>
            </a:r>
            <a:r>
              <a:rPr lang="vi-VN" sz="2400" b="1" dirty="0" err="1" smtClean="0">
                <a:solidFill>
                  <a:srgbClr val="C00000"/>
                </a:solidFill>
              </a:rPr>
              <a:t>cuộn</a:t>
            </a:r>
            <a:r>
              <a:rPr lang="vi-VN" sz="2400" b="1" dirty="0" smtClean="0">
                <a:solidFill>
                  <a:srgbClr val="C00000"/>
                </a:solidFill>
              </a:rPr>
              <a:t> dây dẫn ở hình 7.1 có những điểm nào khác nhau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148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389" y="1484784"/>
            <a:ext cx="1743075" cy="13620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150"/>
          <p:cNvSpPr>
            <a:spLocks/>
          </p:cNvSpPr>
          <p:nvPr/>
        </p:nvSpPr>
        <p:spPr bwMode="auto">
          <a:xfrm>
            <a:off x="6864672" y="3638624"/>
            <a:ext cx="1955800" cy="522288"/>
          </a:xfrm>
          <a:custGeom>
            <a:avLst/>
            <a:gdLst>
              <a:gd name="T0" fmla="*/ 0 w 1232"/>
              <a:gd name="T1" fmla="*/ 68 h 329"/>
              <a:gd name="T2" fmla="*/ 778 w 1232"/>
              <a:gd name="T3" fmla="*/ 86 h 329"/>
              <a:gd name="T4" fmla="*/ 924 w 1232"/>
              <a:gd name="T5" fmla="*/ 122 h 329"/>
              <a:gd name="T6" fmla="*/ 1052 w 1232"/>
              <a:gd name="T7" fmla="*/ 168 h 329"/>
              <a:gd name="T8" fmla="*/ 1088 w 1232"/>
              <a:gd name="T9" fmla="*/ 186 h 329"/>
              <a:gd name="T10" fmla="*/ 1180 w 1232"/>
              <a:gd name="T11" fmla="*/ 214 h 329"/>
              <a:gd name="T12" fmla="*/ 1189 w 1232"/>
              <a:gd name="T13" fmla="*/ 269 h 329"/>
              <a:gd name="T14" fmla="*/ 842 w 1232"/>
              <a:gd name="T15" fmla="*/ 260 h 329"/>
              <a:gd name="T16" fmla="*/ 723 w 1232"/>
              <a:gd name="T17" fmla="*/ 214 h 329"/>
              <a:gd name="T18" fmla="*/ 695 w 1232"/>
              <a:gd name="T19" fmla="*/ 196 h 329"/>
              <a:gd name="T20" fmla="*/ 668 w 1232"/>
              <a:gd name="T21" fmla="*/ 177 h 329"/>
              <a:gd name="T22" fmla="*/ 613 w 1232"/>
              <a:gd name="T23" fmla="*/ 113 h 329"/>
              <a:gd name="T24" fmla="*/ 896 w 1232"/>
              <a:gd name="T25" fmla="*/ 104 h 329"/>
              <a:gd name="T26" fmla="*/ 1052 w 1232"/>
              <a:gd name="T27" fmla="*/ 177 h 329"/>
              <a:gd name="T28" fmla="*/ 1107 w 1232"/>
              <a:gd name="T29" fmla="*/ 196 h 329"/>
              <a:gd name="T30" fmla="*/ 1134 w 1232"/>
              <a:gd name="T31" fmla="*/ 205 h 329"/>
              <a:gd name="T32" fmla="*/ 1152 w 1232"/>
              <a:gd name="T33" fmla="*/ 260 h 329"/>
              <a:gd name="T34" fmla="*/ 1098 w 1232"/>
              <a:gd name="T35" fmla="*/ 278 h 329"/>
              <a:gd name="T36" fmla="*/ 714 w 1232"/>
              <a:gd name="T37" fmla="*/ 186 h 329"/>
              <a:gd name="T38" fmla="*/ 695 w 1232"/>
              <a:gd name="T39" fmla="*/ 168 h 329"/>
              <a:gd name="T40" fmla="*/ 668 w 1232"/>
              <a:gd name="T41" fmla="*/ 159 h 329"/>
              <a:gd name="T42" fmla="*/ 622 w 1232"/>
              <a:gd name="T43" fmla="*/ 113 h 329"/>
              <a:gd name="T44" fmla="*/ 686 w 1232"/>
              <a:gd name="T45" fmla="*/ 58 h 329"/>
              <a:gd name="T46" fmla="*/ 988 w 1232"/>
              <a:gd name="T47" fmla="*/ 86 h 329"/>
              <a:gd name="T48" fmla="*/ 1034 w 1232"/>
              <a:gd name="T49" fmla="*/ 104 h 329"/>
              <a:gd name="T50" fmla="*/ 1134 w 1232"/>
              <a:gd name="T51" fmla="*/ 132 h 329"/>
              <a:gd name="T52" fmla="*/ 1162 w 1232"/>
              <a:gd name="T53" fmla="*/ 168 h 329"/>
              <a:gd name="T54" fmla="*/ 1189 w 1232"/>
              <a:gd name="T55" fmla="*/ 186 h 329"/>
              <a:gd name="T56" fmla="*/ 1198 w 1232"/>
              <a:gd name="T57" fmla="*/ 223 h 329"/>
              <a:gd name="T58" fmla="*/ 1216 w 1232"/>
              <a:gd name="T59" fmla="*/ 250 h 329"/>
              <a:gd name="T60" fmla="*/ 896 w 1232"/>
              <a:gd name="T61" fmla="*/ 269 h 329"/>
              <a:gd name="T62" fmla="*/ 778 w 1232"/>
              <a:gd name="T63" fmla="*/ 223 h 329"/>
              <a:gd name="T64" fmla="*/ 659 w 1232"/>
              <a:gd name="T65" fmla="*/ 113 h 329"/>
              <a:gd name="T66" fmla="*/ 924 w 1232"/>
              <a:gd name="T67" fmla="*/ 77 h 329"/>
              <a:gd name="T68" fmla="*/ 1107 w 1232"/>
              <a:gd name="T69" fmla="*/ 104 h 329"/>
              <a:gd name="T70" fmla="*/ 1198 w 1232"/>
              <a:gd name="T71" fmla="*/ 177 h 329"/>
              <a:gd name="T72" fmla="*/ 1171 w 1232"/>
              <a:gd name="T73" fmla="*/ 296 h 329"/>
              <a:gd name="T74" fmla="*/ 906 w 1232"/>
              <a:gd name="T75" fmla="*/ 260 h 329"/>
              <a:gd name="T76" fmla="*/ 832 w 1232"/>
              <a:gd name="T77" fmla="*/ 232 h 329"/>
              <a:gd name="T78" fmla="*/ 732 w 1232"/>
              <a:gd name="T79" fmla="*/ 168 h 329"/>
              <a:gd name="T80" fmla="*/ 714 w 1232"/>
              <a:gd name="T81" fmla="*/ 141 h 329"/>
              <a:gd name="T82" fmla="*/ 686 w 1232"/>
              <a:gd name="T83" fmla="*/ 132 h 329"/>
              <a:gd name="T84" fmla="*/ 741 w 1232"/>
              <a:gd name="T85" fmla="*/ 31 h 329"/>
              <a:gd name="T86" fmla="*/ 1052 w 1232"/>
              <a:gd name="T87" fmla="*/ 77 h 329"/>
              <a:gd name="T88" fmla="*/ 1180 w 1232"/>
              <a:gd name="T89" fmla="*/ 177 h 329"/>
              <a:gd name="T90" fmla="*/ 1152 w 1232"/>
              <a:gd name="T91" fmla="*/ 287 h 329"/>
              <a:gd name="T92" fmla="*/ 1098 w 1232"/>
              <a:gd name="T93" fmla="*/ 305 h 329"/>
              <a:gd name="T94" fmla="*/ 970 w 1232"/>
              <a:gd name="T95" fmla="*/ 296 h 329"/>
              <a:gd name="T96" fmla="*/ 878 w 1232"/>
              <a:gd name="T97" fmla="*/ 250 h 329"/>
              <a:gd name="T98" fmla="*/ 805 w 1232"/>
              <a:gd name="T99" fmla="*/ 223 h 329"/>
              <a:gd name="T100" fmla="*/ 275 w 1232"/>
              <a:gd name="T101" fmla="*/ 196 h 329"/>
              <a:gd name="T102" fmla="*/ 247 w 1232"/>
              <a:gd name="T103" fmla="*/ 186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32" h="329">
                <a:moveTo>
                  <a:pt x="0" y="68"/>
                </a:moveTo>
                <a:cubicBezTo>
                  <a:pt x="253" y="0"/>
                  <a:pt x="521" y="68"/>
                  <a:pt x="778" y="86"/>
                </a:cubicBezTo>
                <a:cubicBezTo>
                  <a:pt x="826" y="102"/>
                  <a:pt x="874" y="114"/>
                  <a:pt x="924" y="122"/>
                </a:cubicBezTo>
                <a:cubicBezTo>
                  <a:pt x="967" y="138"/>
                  <a:pt x="1008" y="157"/>
                  <a:pt x="1052" y="168"/>
                </a:cubicBezTo>
                <a:cubicBezTo>
                  <a:pt x="1064" y="174"/>
                  <a:pt x="1075" y="181"/>
                  <a:pt x="1088" y="186"/>
                </a:cubicBezTo>
                <a:cubicBezTo>
                  <a:pt x="1118" y="197"/>
                  <a:pt x="1180" y="214"/>
                  <a:pt x="1180" y="214"/>
                </a:cubicBezTo>
                <a:cubicBezTo>
                  <a:pt x="1190" y="229"/>
                  <a:pt x="1208" y="268"/>
                  <a:pt x="1189" y="269"/>
                </a:cubicBezTo>
                <a:cubicBezTo>
                  <a:pt x="1073" y="275"/>
                  <a:pt x="958" y="263"/>
                  <a:pt x="842" y="260"/>
                </a:cubicBezTo>
                <a:cubicBezTo>
                  <a:pt x="756" y="247"/>
                  <a:pt x="797" y="262"/>
                  <a:pt x="723" y="214"/>
                </a:cubicBezTo>
                <a:cubicBezTo>
                  <a:pt x="714" y="208"/>
                  <a:pt x="704" y="202"/>
                  <a:pt x="695" y="196"/>
                </a:cubicBezTo>
                <a:cubicBezTo>
                  <a:pt x="686" y="190"/>
                  <a:pt x="668" y="177"/>
                  <a:pt x="668" y="177"/>
                </a:cubicBezTo>
                <a:cubicBezTo>
                  <a:pt x="655" y="139"/>
                  <a:pt x="639" y="141"/>
                  <a:pt x="613" y="113"/>
                </a:cubicBezTo>
                <a:cubicBezTo>
                  <a:pt x="716" y="79"/>
                  <a:pt x="753" y="98"/>
                  <a:pt x="896" y="104"/>
                </a:cubicBezTo>
                <a:cubicBezTo>
                  <a:pt x="982" y="118"/>
                  <a:pt x="980" y="130"/>
                  <a:pt x="1052" y="177"/>
                </a:cubicBezTo>
                <a:cubicBezTo>
                  <a:pt x="1068" y="188"/>
                  <a:pt x="1089" y="190"/>
                  <a:pt x="1107" y="196"/>
                </a:cubicBezTo>
                <a:cubicBezTo>
                  <a:pt x="1116" y="199"/>
                  <a:pt x="1134" y="205"/>
                  <a:pt x="1134" y="205"/>
                </a:cubicBezTo>
                <a:cubicBezTo>
                  <a:pt x="1140" y="223"/>
                  <a:pt x="1146" y="242"/>
                  <a:pt x="1152" y="260"/>
                </a:cubicBezTo>
                <a:cubicBezTo>
                  <a:pt x="1158" y="278"/>
                  <a:pt x="1098" y="278"/>
                  <a:pt x="1098" y="278"/>
                </a:cubicBezTo>
                <a:cubicBezTo>
                  <a:pt x="956" y="267"/>
                  <a:pt x="846" y="235"/>
                  <a:pt x="714" y="186"/>
                </a:cubicBezTo>
                <a:cubicBezTo>
                  <a:pt x="708" y="180"/>
                  <a:pt x="703" y="172"/>
                  <a:pt x="695" y="168"/>
                </a:cubicBezTo>
                <a:cubicBezTo>
                  <a:pt x="687" y="163"/>
                  <a:pt x="676" y="165"/>
                  <a:pt x="668" y="159"/>
                </a:cubicBezTo>
                <a:cubicBezTo>
                  <a:pt x="651" y="146"/>
                  <a:pt x="622" y="113"/>
                  <a:pt x="622" y="113"/>
                </a:cubicBezTo>
                <a:cubicBezTo>
                  <a:pt x="635" y="73"/>
                  <a:pt x="645" y="69"/>
                  <a:pt x="686" y="58"/>
                </a:cubicBezTo>
                <a:cubicBezTo>
                  <a:pt x="777" y="63"/>
                  <a:pt x="894" y="58"/>
                  <a:pt x="988" y="86"/>
                </a:cubicBezTo>
                <a:cubicBezTo>
                  <a:pt x="1004" y="91"/>
                  <a:pt x="1018" y="99"/>
                  <a:pt x="1034" y="104"/>
                </a:cubicBezTo>
                <a:cubicBezTo>
                  <a:pt x="1067" y="114"/>
                  <a:pt x="1134" y="132"/>
                  <a:pt x="1134" y="132"/>
                </a:cubicBezTo>
                <a:cubicBezTo>
                  <a:pt x="1143" y="144"/>
                  <a:pt x="1151" y="157"/>
                  <a:pt x="1162" y="168"/>
                </a:cubicBezTo>
                <a:cubicBezTo>
                  <a:pt x="1170" y="176"/>
                  <a:pt x="1183" y="177"/>
                  <a:pt x="1189" y="186"/>
                </a:cubicBezTo>
                <a:cubicBezTo>
                  <a:pt x="1196" y="197"/>
                  <a:pt x="1193" y="211"/>
                  <a:pt x="1198" y="223"/>
                </a:cubicBezTo>
                <a:cubicBezTo>
                  <a:pt x="1202" y="233"/>
                  <a:pt x="1210" y="241"/>
                  <a:pt x="1216" y="250"/>
                </a:cubicBezTo>
                <a:cubicBezTo>
                  <a:pt x="1141" y="329"/>
                  <a:pt x="967" y="271"/>
                  <a:pt x="896" y="269"/>
                </a:cubicBezTo>
                <a:cubicBezTo>
                  <a:pt x="867" y="238"/>
                  <a:pt x="818" y="236"/>
                  <a:pt x="778" y="223"/>
                </a:cubicBezTo>
                <a:cubicBezTo>
                  <a:pt x="745" y="212"/>
                  <a:pt x="678" y="142"/>
                  <a:pt x="659" y="113"/>
                </a:cubicBezTo>
                <a:cubicBezTo>
                  <a:pt x="685" y="8"/>
                  <a:pt x="834" y="73"/>
                  <a:pt x="924" y="77"/>
                </a:cubicBezTo>
                <a:cubicBezTo>
                  <a:pt x="987" y="83"/>
                  <a:pt x="1046" y="89"/>
                  <a:pt x="1107" y="104"/>
                </a:cubicBezTo>
                <a:cubicBezTo>
                  <a:pt x="1140" y="126"/>
                  <a:pt x="1165" y="155"/>
                  <a:pt x="1198" y="177"/>
                </a:cubicBezTo>
                <a:cubicBezTo>
                  <a:pt x="1214" y="226"/>
                  <a:pt x="1232" y="276"/>
                  <a:pt x="1171" y="296"/>
                </a:cubicBezTo>
                <a:cubicBezTo>
                  <a:pt x="1040" y="289"/>
                  <a:pt x="1009" y="286"/>
                  <a:pt x="906" y="260"/>
                </a:cubicBezTo>
                <a:cubicBezTo>
                  <a:pt x="819" y="201"/>
                  <a:pt x="953" y="286"/>
                  <a:pt x="832" y="232"/>
                </a:cubicBezTo>
                <a:cubicBezTo>
                  <a:pt x="790" y="213"/>
                  <a:pt x="773" y="182"/>
                  <a:pt x="732" y="168"/>
                </a:cubicBezTo>
                <a:cubicBezTo>
                  <a:pt x="726" y="159"/>
                  <a:pt x="723" y="148"/>
                  <a:pt x="714" y="141"/>
                </a:cubicBezTo>
                <a:cubicBezTo>
                  <a:pt x="706" y="135"/>
                  <a:pt x="688" y="142"/>
                  <a:pt x="686" y="132"/>
                </a:cubicBezTo>
                <a:cubicBezTo>
                  <a:pt x="672" y="69"/>
                  <a:pt x="694" y="47"/>
                  <a:pt x="741" y="31"/>
                </a:cubicBezTo>
                <a:cubicBezTo>
                  <a:pt x="852" y="38"/>
                  <a:pt x="945" y="56"/>
                  <a:pt x="1052" y="77"/>
                </a:cubicBezTo>
                <a:cubicBezTo>
                  <a:pt x="1100" y="108"/>
                  <a:pt x="1148" y="129"/>
                  <a:pt x="1180" y="177"/>
                </a:cubicBezTo>
                <a:cubicBezTo>
                  <a:pt x="1178" y="195"/>
                  <a:pt x="1184" y="267"/>
                  <a:pt x="1152" y="287"/>
                </a:cubicBezTo>
                <a:cubicBezTo>
                  <a:pt x="1136" y="297"/>
                  <a:pt x="1098" y="305"/>
                  <a:pt x="1098" y="305"/>
                </a:cubicBezTo>
                <a:cubicBezTo>
                  <a:pt x="1055" y="302"/>
                  <a:pt x="1012" y="303"/>
                  <a:pt x="970" y="296"/>
                </a:cubicBezTo>
                <a:cubicBezTo>
                  <a:pt x="950" y="293"/>
                  <a:pt x="903" y="259"/>
                  <a:pt x="878" y="250"/>
                </a:cubicBezTo>
                <a:cubicBezTo>
                  <a:pt x="855" y="215"/>
                  <a:pt x="845" y="210"/>
                  <a:pt x="805" y="223"/>
                </a:cubicBezTo>
                <a:cubicBezTo>
                  <a:pt x="631" y="216"/>
                  <a:pt x="447" y="224"/>
                  <a:pt x="275" y="196"/>
                </a:cubicBezTo>
                <a:cubicBezTo>
                  <a:pt x="266" y="193"/>
                  <a:pt x="247" y="186"/>
                  <a:pt x="247" y="186"/>
                </a:cubicBezTo>
              </a:path>
            </a:pathLst>
          </a:custGeom>
          <a:noFill/>
          <a:ln w="47625" cmpd="sng">
            <a:gradFill>
              <a:gsLst>
                <a:gs pos="0">
                  <a:schemeClr val="tx1"/>
                </a:gs>
                <a:gs pos="27350">
                  <a:srgbClr val="663300"/>
                </a:gs>
                <a:gs pos="76650">
                  <a:srgbClr val="003300"/>
                </a:gs>
                <a:gs pos="50000">
                  <a:srgbClr val="660066"/>
                </a:gs>
                <a:gs pos="100000">
                  <a:schemeClr val="tx1"/>
                </a:gs>
              </a:gsLst>
              <a:lin ang="5400000" scaled="0"/>
            </a:gra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" name="Freeform 153"/>
          <p:cNvSpPr>
            <a:spLocks/>
          </p:cNvSpPr>
          <p:nvPr/>
        </p:nvSpPr>
        <p:spPr bwMode="auto">
          <a:xfrm>
            <a:off x="7254502" y="4994077"/>
            <a:ext cx="1277938" cy="534987"/>
          </a:xfrm>
          <a:custGeom>
            <a:avLst/>
            <a:gdLst>
              <a:gd name="T0" fmla="*/ 91 w 805"/>
              <a:gd name="T1" fmla="*/ 58 h 337"/>
              <a:gd name="T2" fmla="*/ 759 w 805"/>
              <a:gd name="T3" fmla="*/ 186 h 337"/>
              <a:gd name="T4" fmla="*/ 713 w 805"/>
              <a:gd name="T5" fmla="*/ 240 h 337"/>
              <a:gd name="T6" fmla="*/ 411 w 805"/>
              <a:gd name="T7" fmla="*/ 213 h 337"/>
              <a:gd name="T8" fmla="*/ 421 w 805"/>
              <a:gd name="T9" fmla="*/ 94 h 337"/>
              <a:gd name="T10" fmla="*/ 741 w 805"/>
              <a:gd name="T11" fmla="*/ 131 h 337"/>
              <a:gd name="T12" fmla="*/ 795 w 805"/>
              <a:gd name="T13" fmla="*/ 204 h 337"/>
              <a:gd name="T14" fmla="*/ 704 w 805"/>
              <a:gd name="T15" fmla="*/ 277 h 337"/>
              <a:gd name="T16" fmla="*/ 411 w 805"/>
              <a:gd name="T17" fmla="*/ 240 h 337"/>
              <a:gd name="T18" fmla="*/ 338 w 805"/>
              <a:gd name="T19" fmla="*/ 176 h 337"/>
              <a:gd name="T20" fmla="*/ 402 w 805"/>
              <a:gd name="T21" fmla="*/ 85 h 337"/>
              <a:gd name="T22" fmla="*/ 731 w 805"/>
              <a:gd name="T23" fmla="*/ 112 h 337"/>
              <a:gd name="T24" fmla="*/ 805 w 805"/>
              <a:gd name="T25" fmla="*/ 176 h 337"/>
              <a:gd name="T26" fmla="*/ 795 w 805"/>
              <a:gd name="T27" fmla="*/ 268 h 337"/>
              <a:gd name="T28" fmla="*/ 741 w 805"/>
              <a:gd name="T29" fmla="*/ 295 h 337"/>
              <a:gd name="T30" fmla="*/ 530 w 805"/>
              <a:gd name="T31" fmla="*/ 314 h 337"/>
              <a:gd name="T32" fmla="*/ 165 w 805"/>
              <a:gd name="T33" fmla="*/ 323 h 337"/>
              <a:gd name="T34" fmla="*/ 0 w 805"/>
              <a:gd name="T35" fmla="*/ 323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05" h="337">
                <a:moveTo>
                  <a:pt x="91" y="58"/>
                </a:moveTo>
                <a:cubicBezTo>
                  <a:pt x="341" y="64"/>
                  <a:pt x="583" y="0"/>
                  <a:pt x="759" y="186"/>
                </a:cubicBezTo>
                <a:cubicBezTo>
                  <a:pt x="775" y="233"/>
                  <a:pt x="753" y="227"/>
                  <a:pt x="713" y="240"/>
                </a:cubicBezTo>
                <a:cubicBezTo>
                  <a:pt x="606" y="235"/>
                  <a:pt x="514" y="230"/>
                  <a:pt x="411" y="213"/>
                </a:cubicBezTo>
                <a:cubicBezTo>
                  <a:pt x="336" y="188"/>
                  <a:pt x="355" y="115"/>
                  <a:pt x="421" y="94"/>
                </a:cubicBezTo>
                <a:cubicBezTo>
                  <a:pt x="652" y="103"/>
                  <a:pt x="594" y="102"/>
                  <a:pt x="741" y="131"/>
                </a:cubicBezTo>
                <a:cubicBezTo>
                  <a:pt x="773" y="152"/>
                  <a:pt x="783" y="168"/>
                  <a:pt x="795" y="204"/>
                </a:cubicBezTo>
                <a:cubicBezTo>
                  <a:pt x="779" y="268"/>
                  <a:pt x="764" y="262"/>
                  <a:pt x="704" y="277"/>
                </a:cubicBezTo>
                <a:cubicBezTo>
                  <a:pt x="594" y="271"/>
                  <a:pt x="514" y="262"/>
                  <a:pt x="411" y="240"/>
                </a:cubicBezTo>
                <a:cubicBezTo>
                  <a:pt x="348" y="198"/>
                  <a:pt x="369" y="222"/>
                  <a:pt x="338" y="176"/>
                </a:cubicBezTo>
                <a:cubicBezTo>
                  <a:pt x="347" y="122"/>
                  <a:pt x="349" y="103"/>
                  <a:pt x="402" y="85"/>
                </a:cubicBezTo>
                <a:cubicBezTo>
                  <a:pt x="497" y="89"/>
                  <a:pt x="630" y="78"/>
                  <a:pt x="731" y="112"/>
                </a:cubicBezTo>
                <a:cubicBezTo>
                  <a:pt x="764" y="145"/>
                  <a:pt x="788" y="130"/>
                  <a:pt x="805" y="176"/>
                </a:cubicBezTo>
                <a:cubicBezTo>
                  <a:pt x="802" y="207"/>
                  <a:pt x="805" y="239"/>
                  <a:pt x="795" y="268"/>
                </a:cubicBezTo>
                <a:cubicBezTo>
                  <a:pt x="791" y="279"/>
                  <a:pt x="751" y="293"/>
                  <a:pt x="741" y="295"/>
                </a:cubicBezTo>
                <a:cubicBezTo>
                  <a:pt x="703" y="301"/>
                  <a:pt x="551" y="313"/>
                  <a:pt x="530" y="314"/>
                </a:cubicBezTo>
                <a:cubicBezTo>
                  <a:pt x="408" y="319"/>
                  <a:pt x="287" y="320"/>
                  <a:pt x="165" y="323"/>
                </a:cubicBezTo>
                <a:cubicBezTo>
                  <a:pt x="108" y="337"/>
                  <a:pt x="60" y="323"/>
                  <a:pt x="0" y="323"/>
                </a:cubicBezTo>
              </a:path>
            </a:pathLst>
          </a:custGeom>
          <a:noFill/>
          <a:ln w="28575">
            <a:gradFill>
              <a:gsLst>
                <a:gs pos="0">
                  <a:srgbClr val="993300"/>
                </a:gs>
                <a:gs pos="50000">
                  <a:srgbClr val="993300"/>
                </a:gs>
                <a:gs pos="100000">
                  <a:srgbClr val="CC9900"/>
                </a:gs>
              </a:gsLst>
              <a:lin ang="5400000" scaled="0"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" name="Hình chữ nhật 10"/>
          <p:cNvSpPr/>
          <p:nvPr/>
        </p:nvSpPr>
        <p:spPr>
          <a:xfrm>
            <a:off x="7179058" y="2895427"/>
            <a:ext cx="1425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>
                <a:solidFill>
                  <a:srgbClr val="003300"/>
                </a:solidFill>
              </a:rPr>
              <a:t>Dây nhôm</a:t>
            </a:r>
            <a:endParaRPr lang="vi-VN" sz="2000" dirty="0">
              <a:solidFill>
                <a:srgbClr val="003300"/>
              </a:solidFill>
            </a:endParaRPr>
          </a:p>
        </p:txBody>
      </p:sp>
      <p:sp>
        <p:nvSpPr>
          <p:cNvPr id="12" name="Hình chữ nhật 11"/>
          <p:cNvSpPr/>
          <p:nvPr/>
        </p:nvSpPr>
        <p:spPr>
          <a:xfrm>
            <a:off x="7076211" y="4168860"/>
            <a:ext cx="1734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>
                <a:solidFill>
                  <a:srgbClr val="003300"/>
                </a:solidFill>
              </a:rPr>
              <a:t>Dây hợp kim</a:t>
            </a:r>
            <a:endParaRPr lang="vi-VN" sz="2000" dirty="0">
              <a:solidFill>
                <a:srgbClr val="00330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7249590" y="5529064"/>
            <a:ext cx="1354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>
                <a:solidFill>
                  <a:srgbClr val="003300"/>
                </a:solidFill>
              </a:rPr>
              <a:t>Dây đồng</a:t>
            </a:r>
            <a:endParaRPr lang="vi-VN" sz="2000" dirty="0">
              <a:solidFill>
                <a:srgbClr val="003300"/>
              </a:solidFill>
            </a:endParaRPr>
          </a:p>
        </p:txBody>
      </p:sp>
      <p:sp>
        <p:nvSpPr>
          <p:cNvPr id="14" name="Hình chữ nhật 13"/>
          <p:cNvSpPr/>
          <p:nvPr/>
        </p:nvSpPr>
        <p:spPr>
          <a:xfrm>
            <a:off x="-16416" y="4182179"/>
            <a:ext cx="7021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smtClean="0">
                <a:solidFill>
                  <a:srgbClr val="000099"/>
                </a:solidFill>
              </a:rPr>
              <a:t>Các </a:t>
            </a:r>
            <a:r>
              <a:rPr lang="vi-VN" sz="2400" b="1" dirty="0" err="1" smtClean="0">
                <a:solidFill>
                  <a:srgbClr val="000099"/>
                </a:solidFill>
              </a:rPr>
              <a:t>cuộn</a:t>
            </a:r>
            <a:r>
              <a:rPr lang="vi-VN" sz="2400" b="1" dirty="0" smtClean="0">
                <a:solidFill>
                  <a:srgbClr val="000099"/>
                </a:solidFill>
              </a:rPr>
              <a:t> dây dẫn có những điểm  khác nhau: </a:t>
            </a:r>
            <a:r>
              <a:rPr lang="vi-VN" sz="2400" b="1" dirty="0">
                <a:solidFill>
                  <a:srgbClr val="003300"/>
                </a:solidFill>
              </a:rPr>
              <a:t>V</a:t>
            </a:r>
            <a:r>
              <a:rPr lang="vi-VN" sz="2400" b="1" dirty="0" smtClean="0">
                <a:solidFill>
                  <a:srgbClr val="003300"/>
                </a:solidFill>
              </a:rPr>
              <a:t>ật </a:t>
            </a:r>
            <a:r>
              <a:rPr lang="vi-VN" sz="2400" b="1" dirty="0" err="1" smtClean="0">
                <a:solidFill>
                  <a:srgbClr val="003300"/>
                </a:solidFill>
              </a:rPr>
              <a:t>liệu</a:t>
            </a:r>
            <a:r>
              <a:rPr lang="vi-VN" sz="2400" b="1" dirty="0">
                <a:solidFill>
                  <a:srgbClr val="003300"/>
                </a:solidFill>
              </a:rPr>
              <a:t>;</a:t>
            </a:r>
            <a:r>
              <a:rPr lang="vi-VN" sz="2400" b="1" dirty="0" smtClean="0">
                <a:solidFill>
                  <a:srgbClr val="003300"/>
                </a:solidFill>
              </a:rPr>
              <a:t> chiều dài; tiết </a:t>
            </a:r>
            <a:r>
              <a:rPr lang="vi-VN" sz="2400" b="1" dirty="0" err="1" smtClean="0">
                <a:solidFill>
                  <a:srgbClr val="003300"/>
                </a:solidFill>
              </a:rPr>
              <a:t>diện</a:t>
            </a:r>
            <a:r>
              <a:rPr lang="vi-VN" sz="2400" b="1" dirty="0" smtClean="0">
                <a:solidFill>
                  <a:srgbClr val="003300"/>
                </a:solidFill>
              </a:rPr>
              <a:t>.</a:t>
            </a:r>
            <a:endParaRPr lang="vi-VN" sz="2400" b="1" dirty="0">
              <a:solidFill>
                <a:srgbClr val="003300"/>
              </a:solidFill>
            </a:endParaRPr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229673" y="5262299"/>
            <a:ext cx="6604415" cy="830997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</a:rPr>
              <a:t>Những yếu </a:t>
            </a:r>
            <a:r>
              <a:rPr kumimoji="0" lang="vi-V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</a:rPr>
              <a:t>tố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</a:rPr>
              <a:t> có thể ảnh </a:t>
            </a:r>
            <a:r>
              <a:rPr kumimoji="0" lang="vi-V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</a:rPr>
              <a:t>hưởng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</a:rPr>
              <a:t> tới điện trở của dây: </a:t>
            </a:r>
            <a:r>
              <a:rPr lang="vi-VN" sz="2400" b="1" dirty="0" smtClean="0">
                <a:solidFill>
                  <a:srgbClr val="0000CC"/>
                </a:solidFill>
              </a:rPr>
              <a:t>Vật </a:t>
            </a:r>
            <a:r>
              <a:rPr lang="vi-VN" sz="2400" b="1" dirty="0" err="1" smtClean="0">
                <a:solidFill>
                  <a:srgbClr val="0000CC"/>
                </a:solidFill>
              </a:rPr>
              <a:t>liệu</a:t>
            </a:r>
            <a:r>
              <a:rPr lang="vi-VN" sz="2400" b="1" dirty="0" smtClean="0">
                <a:solidFill>
                  <a:srgbClr val="0000CC"/>
                </a:solidFill>
              </a:rPr>
              <a:t>; chiều dài; tiết </a:t>
            </a:r>
            <a:r>
              <a:rPr lang="vi-VN" sz="2400" b="1" dirty="0" err="1" smtClean="0">
                <a:solidFill>
                  <a:srgbClr val="0000CC"/>
                </a:solidFill>
              </a:rPr>
              <a:t>diện</a:t>
            </a:r>
            <a:r>
              <a:rPr lang="vi-VN" sz="2400" b="1" dirty="0" smtClean="0">
                <a:solidFill>
                  <a:srgbClr val="0000CC"/>
                </a:solidFill>
              </a:rPr>
              <a:t>.</a:t>
            </a:r>
          </a:p>
        </p:txBody>
      </p:sp>
      <p:grpSp>
        <p:nvGrpSpPr>
          <p:cNvPr id="20" name="Group 74"/>
          <p:cNvGrpSpPr>
            <a:grpSpLocks/>
          </p:cNvGrpSpPr>
          <p:nvPr/>
        </p:nvGrpSpPr>
        <p:grpSpPr bwMode="auto">
          <a:xfrm>
            <a:off x="463872" y="2276872"/>
            <a:ext cx="5834406" cy="1944348"/>
            <a:chOff x="192" y="1872"/>
            <a:chExt cx="4656" cy="1579"/>
          </a:xfrm>
        </p:grpSpPr>
        <p:sp>
          <p:nvSpPr>
            <p:cNvPr id="22" name="AutoShape 75"/>
            <p:cNvSpPr>
              <a:spLocks noChangeArrowheads="1"/>
            </p:cNvSpPr>
            <p:nvPr/>
          </p:nvSpPr>
          <p:spPr bwMode="auto">
            <a:xfrm rot="5400000">
              <a:off x="1235" y="1282"/>
              <a:ext cx="174" cy="2260"/>
            </a:xfrm>
            <a:prstGeom prst="can">
              <a:avLst>
                <a:gd name="adj" fmla="val 53758"/>
              </a:avLst>
            </a:prstGeom>
            <a:gradFill rotWithShape="0">
              <a:gsLst>
                <a:gs pos="77683">
                  <a:srgbClr val="990000"/>
                </a:gs>
                <a:gs pos="53311">
                  <a:srgbClr val="996633"/>
                </a:gs>
                <a:gs pos="22700">
                  <a:srgbClr val="CC9900"/>
                </a:gs>
                <a:gs pos="0">
                  <a:schemeClr val="bg1">
                    <a:lumMod val="95000"/>
                  </a:schemeClr>
                </a:gs>
                <a:gs pos="100000">
                  <a:srgbClr val="6633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solidFill>
                  <a:srgbClr val="993300"/>
                </a:solidFill>
              </a:endParaRPr>
            </a:p>
          </p:txBody>
        </p:sp>
        <p:sp>
          <p:nvSpPr>
            <p:cNvPr id="23" name="Freeform 76"/>
            <p:cNvSpPr>
              <a:spLocks/>
            </p:cNvSpPr>
            <p:nvPr/>
          </p:nvSpPr>
          <p:spPr bwMode="auto">
            <a:xfrm>
              <a:off x="4080" y="2928"/>
              <a:ext cx="96" cy="381"/>
            </a:xfrm>
            <a:custGeom>
              <a:avLst/>
              <a:gdLst>
                <a:gd name="T0" fmla="*/ 0 w 256"/>
                <a:gd name="T1" fmla="*/ 584 h 928"/>
                <a:gd name="T2" fmla="*/ 240 w 256"/>
                <a:gd name="T3" fmla="*/ 200 h 928"/>
                <a:gd name="T4" fmla="*/ 96 w 256"/>
                <a:gd name="T5" fmla="*/ 104 h 928"/>
                <a:gd name="T6" fmla="*/ 96 w 256"/>
                <a:gd name="T7" fmla="*/ 824 h 928"/>
                <a:gd name="T8" fmla="*/ 192 w 256"/>
                <a:gd name="T9" fmla="*/ 7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928">
                  <a:moveTo>
                    <a:pt x="0" y="584"/>
                  </a:moveTo>
                  <a:cubicBezTo>
                    <a:pt x="112" y="432"/>
                    <a:pt x="224" y="280"/>
                    <a:pt x="240" y="200"/>
                  </a:cubicBezTo>
                  <a:cubicBezTo>
                    <a:pt x="256" y="120"/>
                    <a:pt x="120" y="0"/>
                    <a:pt x="96" y="104"/>
                  </a:cubicBezTo>
                  <a:cubicBezTo>
                    <a:pt x="72" y="208"/>
                    <a:pt x="80" y="720"/>
                    <a:pt x="96" y="824"/>
                  </a:cubicBezTo>
                  <a:cubicBezTo>
                    <a:pt x="112" y="928"/>
                    <a:pt x="152" y="828"/>
                    <a:pt x="192" y="728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" name="Line 77"/>
            <p:cNvSpPr>
              <a:spLocks noChangeShapeType="1"/>
            </p:cNvSpPr>
            <p:nvPr/>
          </p:nvSpPr>
          <p:spPr bwMode="auto">
            <a:xfrm>
              <a:off x="1140" y="2743"/>
              <a:ext cx="12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" name="Line 78"/>
            <p:cNvSpPr>
              <a:spLocks noChangeShapeType="1"/>
            </p:cNvSpPr>
            <p:nvPr/>
          </p:nvSpPr>
          <p:spPr bwMode="auto">
            <a:xfrm flipH="1">
              <a:off x="192" y="2743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" name="Line 79"/>
            <p:cNvSpPr>
              <a:spLocks noChangeShapeType="1"/>
            </p:cNvSpPr>
            <p:nvPr/>
          </p:nvSpPr>
          <p:spPr bwMode="auto">
            <a:xfrm>
              <a:off x="2417" y="2395"/>
              <a:ext cx="4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Text Box 80"/>
            <p:cNvSpPr txBox="1">
              <a:spLocks noChangeArrowheads="1"/>
            </p:cNvSpPr>
            <p:nvPr/>
          </p:nvSpPr>
          <p:spPr bwMode="auto">
            <a:xfrm>
              <a:off x="2911" y="2255"/>
              <a:ext cx="1525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28" name="Line 81"/>
            <p:cNvSpPr>
              <a:spLocks noChangeShapeType="1"/>
            </p:cNvSpPr>
            <p:nvPr/>
          </p:nvSpPr>
          <p:spPr bwMode="auto">
            <a:xfrm flipV="1">
              <a:off x="1717" y="2011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9" name="Line 82"/>
            <p:cNvSpPr>
              <a:spLocks noChangeShapeType="1"/>
            </p:cNvSpPr>
            <p:nvPr/>
          </p:nvSpPr>
          <p:spPr bwMode="auto">
            <a:xfrm>
              <a:off x="1717" y="2011"/>
              <a:ext cx="11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" name="Text Box 83"/>
            <p:cNvSpPr txBox="1">
              <a:spLocks noChangeArrowheads="1"/>
            </p:cNvSpPr>
            <p:nvPr/>
          </p:nvSpPr>
          <p:spPr bwMode="auto">
            <a:xfrm>
              <a:off x="2911" y="1872"/>
              <a:ext cx="1937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31" name="Line 84"/>
            <p:cNvSpPr>
              <a:spLocks noChangeShapeType="1"/>
            </p:cNvSpPr>
            <p:nvPr/>
          </p:nvSpPr>
          <p:spPr bwMode="auto">
            <a:xfrm>
              <a:off x="1140" y="2743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2" name="Line 85"/>
            <p:cNvSpPr>
              <a:spLocks noChangeShapeType="1"/>
            </p:cNvSpPr>
            <p:nvPr/>
          </p:nvSpPr>
          <p:spPr bwMode="auto">
            <a:xfrm>
              <a:off x="1140" y="3127"/>
              <a:ext cx="1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3" name="Text Box 86"/>
            <p:cNvSpPr txBox="1">
              <a:spLocks noChangeArrowheads="1"/>
            </p:cNvSpPr>
            <p:nvPr/>
          </p:nvSpPr>
          <p:spPr bwMode="auto">
            <a:xfrm>
              <a:off x="2880" y="2976"/>
              <a:ext cx="1524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2" name="Hình chữ nhật 1"/>
          <p:cNvSpPr/>
          <p:nvPr/>
        </p:nvSpPr>
        <p:spPr>
          <a:xfrm>
            <a:off x="3955862" y="2204864"/>
            <a:ext cx="2119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/>
              <a:t>Vật </a:t>
            </a:r>
            <a:r>
              <a:rPr lang="vi-VN" sz="2000" b="1" dirty="0" err="1" smtClean="0"/>
              <a:t>liệu</a:t>
            </a:r>
            <a:r>
              <a:rPr lang="vi-VN" sz="2000" b="1" dirty="0" smtClean="0"/>
              <a:t> làm dây</a:t>
            </a:r>
            <a:endParaRPr lang="vi-VN" sz="2000" b="1" dirty="0"/>
          </a:p>
        </p:txBody>
      </p:sp>
      <p:sp>
        <p:nvSpPr>
          <p:cNvPr id="3" name="Hình chữ nhật 2"/>
          <p:cNvSpPr/>
          <p:nvPr/>
        </p:nvSpPr>
        <p:spPr>
          <a:xfrm>
            <a:off x="3923928" y="2694214"/>
            <a:ext cx="1475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/>
              <a:t>Tiết </a:t>
            </a:r>
            <a:r>
              <a:rPr lang="vi-VN" sz="2000" b="1" dirty="0" err="1" smtClean="0"/>
              <a:t>diện</a:t>
            </a:r>
            <a:r>
              <a:rPr lang="vi-VN" sz="2000" b="1" dirty="0" smtClean="0"/>
              <a:t> S</a:t>
            </a:r>
            <a:endParaRPr lang="vi-VN" sz="2000" b="1" dirty="0"/>
          </a:p>
        </p:txBody>
      </p:sp>
      <p:sp>
        <p:nvSpPr>
          <p:cNvPr id="9" name="Hình chữ nhật 8"/>
          <p:cNvSpPr/>
          <p:nvPr/>
        </p:nvSpPr>
        <p:spPr>
          <a:xfrm>
            <a:off x="3779912" y="3630318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/>
              <a:t>Chiều dài</a:t>
            </a:r>
            <a:endParaRPr lang="vi-VN" sz="2000" b="1" dirty="0"/>
          </a:p>
        </p:txBody>
      </p:sp>
    </p:spTree>
    <p:extLst>
      <p:ext uri="{BB962C8B-B14F-4D97-AF65-F5344CB8AC3E}">
        <p14:creationId xmlns:p14="http://schemas.microsoft.com/office/powerpoint/2010/main" val="34017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10" grpId="0" animBg="1"/>
      <p:bldP spid="11" grpId="0"/>
      <p:bldP spid="12" grpId="0"/>
      <p:bldP spid="13" grpId="0"/>
      <p:bldP spid="14" grpId="0"/>
      <p:bldP spid="18" grpId="0" animBg="1"/>
      <p:bldP spid="2" grpId="0"/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75"/>
          <p:cNvSpPr>
            <a:spLocks noChangeArrowheads="1"/>
          </p:cNvSpPr>
          <p:nvPr/>
        </p:nvSpPr>
        <p:spPr bwMode="auto">
          <a:xfrm rot="5400000">
            <a:off x="3443462" y="2660503"/>
            <a:ext cx="214261" cy="4038717"/>
          </a:xfrm>
          <a:prstGeom prst="can">
            <a:avLst>
              <a:gd name="adj" fmla="val 53758"/>
            </a:avLst>
          </a:prstGeom>
          <a:gradFill rotWithShape="0">
            <a:gsLst>
              <a:gs pos="77683">
                <a:srgbClr val="990000"/>
              </a:gs>
              <a:gs pos="53311">
                <a:srgbClr val="996633"/>
              </a:gs>
              <a:gs pos="22700">
                <a:srgbClr val="CC9900"/>
              </a:gs>
              <a:gs pos="0">
                <a:schemeClr val="bg1">
                  <a:lumMod val="95000"/>
                </a:schemeClr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solidFill>
                <a:srgbClr val="993300"/>
              </a:solidFill>
            </a:endParaRPr>
          </a:p>
        </p:txBody>
      </p:sp>
      <p:sp>
        <p:nvSpPr>
          <p:cNvPr id="35" name="AutoShape 75"/>
          <p:cNvSpPr>
            <a:spLocks noChangeArrowheads="1"/>
          </p:cNvSpPr>
          <p:nvPr/>
        </p:nvSpPr>
        <p:spPr bwMode="auto">
          <a:xfrm rot="5400000">
            <a:off x="2553610" y="2856866"/>
            <a:ext cx="220357" cy="2232248"/>
          </a:xfrm>
          <a:prstGeom prst="can">
            <a:avLst>
              <a:gd name="adj" fmla="val 53758"/>
            </a:avLst>
          </a:prstGeom>
          <a:gradFill rotWithShape="0">
            <a:gsLst>
              <a:gs pos="77683">
                <a:srgbClr val="990000"/>
              </a:gs>
              <a:gs pos="53311">
                <a:srgbClr val="996633"/>
              </a:gs>
              <a:gs pos="22700">
                <a:srgbClr val="CC9900"/>
              </a:gs>
              <a:gs pos="0">
                <a:schemeClr val="bg1">
                  <a:lumMod val="95000"/>
                </a:schemeClr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solidFill>
                <a:srgbClr val="9933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-4613" y="1330608"/>
            <a:ext cx="6653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1.Các </a:t>
            </a:r>
            <a:r>
              <a:rPr lang="vi-VN" sz="2400" b="1" dirty="0" err="1" smtClean="0">
                <a:solidFill>
                  <a:srgbClr val="C00000"/>
                </a:solidFill>
              </a:rPr>
              <a:t>cuộn</a:t>
            </a:r>
            <a:r>
              <a:rPr lang="vi-VN" sz="2400" b="1" dirty="0" smtClean="0">
                <a:solidFill>
                  <a:srgbClr val="C00000"/>
                </a:solidFill>
              </a:rPr>
              <a:t> dây dẫn ở hình 7.1 có những điểm nào khác nhau?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0" y="2040528"/>
            <a:ext cx="9139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663300"/>
                </a:solidFill>
              </a:rPr>
              <a:t>2. Cần phải xác định xem điện trở của dây dẫn có </a:t>
            </a:r>
            <a:r>
              <a:rPr lang="vi-VN" sz="2400" b="1" dirty="0" err="1" smtClean="0">
                <a:solidFill>
                  <a:srgbClr val="663300"/>
                </a:solidFill>
              </a:rPr>
              <a:t>phụ</a:t>
            </a:r>
            <a:r>
              <a:rPr lang="vi-VN" sz="2400" b="1" dirty="0" smtClean="0">
                <a:solidFill>
                  <a:srgbClr val="663300"/>
                </a:solidFill>
              </a:rPr>
              <a:t> thuộc vào chiều dài dây, tiết </a:t>
            </a:r>
            <a:r>
              <a:rPr lang="vi-VN" sz="2400" b="1" dirty="0" err="1" smtClean="0">
                <a:solidFill>
                  <a:srgbClr val="663300"/>
                </a:solidFill>
              </a:rPr>
              <a:t>diện</a:t>
            </a:r>
            <a:r>
              <a:rPr lang="vi-VN" sz="2400" b="1" dirty="0" smtClean="0">
                <a:solidFill>
                  <a:srgbClr val="663300"/>
                </a:solidFill>
              </a:rPr>
              <a:t> dây và vật </a:t>
            </a:r>
            <a:r>
              <a:rPr lang="vi-VN" sz="2400" b="1" dirty="0" err="1" smtClean="0">
                <a:solidFill>
                  <a:srgbClr val="663300"/>
                </a:solidFill>
              </a:rPr>
              <a:t>liệu</a:t>
            </a:r>
            <a:r>
              <a:rPr lang="vi-VN" sz="2400" b="1" dirty="0" smtClean="0">
                <a:solidFill>
                  <a:srgbClr val="663300"/>
                </a:solidFill>
              </a:rPr>
              <a:t> làm dây dẫn hay không và </a:t>
            </a:r>
            <a:r>
              <a:rPr lang="vi-VN" sz="2400" b="1" dirty="0" err="1" smtClean="0">
                <a:solidFill>
                  <a:srgbClr val="663300"/>
                </a:solidFill>
              </a:rPr>
              <a:t>phụ</a:t>
            </a:r>
            <a:r>
              <a:rPr lang="vi-VN" sz="2400" b="1" dirty="0" smtClean="0">
                <a:solidFill>
                  <a:srgbClr val="663300"/>
                </a:solidFill>
              </a:rPr>
              <a:t> thuộc vào từng yếu </a:t>
            </a:r>
            <a:r>
              <a:rPr lang="vi-VN" sz="2400" b="1" dirty="0" err="1" smtClean="0">
                <a:solidFill>
                  <a:srgbClr val="663300"/>
                </a:solidFill>
              </a:rPr>
              <a:t>tố</a:t>
            </a:r>
            <a:r>
              <a:rPr lang="vi-VN" sz="2400" b="1" dirty="0" smtClean="0">
                <a:solidFill>
                  <a:srgbClr val="663300"/>
                </a:solidFill>
              </a:rPr>
              <a:t> này như thế nào.</a:t>
            </a:r>
            <a:endParaRPr lang="vi-VN" sz="2400" b="1" dirty="0">
              <a:solidFill>
                <a:srgbClr val="663300"/>
              </a:solidFill>
            </a:endParaRPr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2151034" y="3971543"/>
            <a:ext cx="3705200" cy="1829032"/>
            <a:chOff x="1056" y="2208"/>
            <a:chExt cx="3120" cy="1709"/>
          </a:xfrm>
        </p:grpSpPr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2367" y="2208"/>
              <a:ext cx="146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1056" y="2256"/>
              <a:ext cx="912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488" y="3552"/>
              <a:ext cx="19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vi-VN" sz="3200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>
              <a:off x="2043" y="2928"/>
              <a:ext cx="213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V="1">
              <a:off x="3888" y="2640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5492080" y="3645024"/>
            <a:ext cx="1600200" cy="707886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Cùng tiết </a:t>
            </a:r>
            <a:r>
              <a:rPr lang="en-US" sz="2000" b="1" dirty="0" err="1" smtClean="0"/>
              <a:t>diện</a:t>
            </a:r>
            <a:r>
              <a:rPr lang="en-US" sz="2000" b="1" dirty="0" smtClean="0"/>
              <a:t> S</a:t>
            </a:r>
            <a:endParaRPr lang="en-US" sz="2000" b="1" dirty="0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218184" y="5451321"/>
            <a:ext cx="2209800" cy="707886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Cùng vật </a:t>
            </a:r>
            <a:r>
              <a:rPr lang="en-US" sz="2000" b="1" dirty="0" err="1" smtClean="0"/>
              <a:t>liệu</a:t>
            </a:r>
            <a:r>
              <a:rPr lang="en-US" sz="2000" b="1" dirty="0" smtClean="0"/>
              <a:t> làm </a:t>
            </a:r>
            <a:r>
              <a:rPr lang="en-US" sz="2000" b="1" dirty="0" err="1" smtClean="0"/>
              <a:t>dây</a:t>
            </a:r>
            <a:endParaRPr lang="en-US" sz="2000" b="1" dirty="0"/>
          </a:p>
        </p:txBody>
      </p:sp>
      <p:sp>
        <p:nvSpPr>
          <p:cNvPr id="2" name="Hộp_Văn_Bản 1"/>
          <p:cNvSpPr txBox="1"/>
          <p:nvPr/>
        </p:nvSpPr>
        <p:spPr>
          <a:xfrm>
            <a:off x="2483768" y="3409836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Vladimir Script" pitchFamily="66" charset="0"/>
              </a:rPr>
              <a:t>l</a:t>
            </a:r>
            <a:r>
              <a:rPr lang="en-US" sz="2800" b="1" baseline="-25000" dirty="0" smtClean="0">
                <a:latin typeface="Vladimir Script" pitchFamily="66" charset="0"/>
              </a:rPr>
              <a:t>1</a:t>
            </a:r>
            <a:endParaRPr lang="vi-VN" sz="2800" b="1" baseline="-25000" dirty="0"/>
          </a:p>
        </p:txBody>
      </p:sp>
      <p:sp>
        <p:nvSpPr>
          <p:cNvPr id="34" name="Hộp_Văn_Bản 33"/>
          <p:cNvSpPr txBox="1"/>
          <p:nvPr/>
        </p:nvSpPr>
        <p:spPr>
          <a:xfrm>
            <a:off x="3059832" y="4057908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Vladimir Script" pitchFamily="66" charset="0"/>
              </a:rPr>
              <a:t>l</a:t>
            </a:r>
            <a:r>
              <a:rPr lang="en-US" sz="2800" b="1" baseline="-25000" dirty="0">
                <a:latin typeface="Vladimir Script" pitchFamily="66" charset="0"/>
              </a:rPr>
              <a:t>2</a:t>
            </a:r>
            <a:endParaRPr lang="vi-VN" sz="2800" b="1" baseline="-25000" dirty="0"/>
          </a:p>
        </p:txBody>
      </p:sp>
      <p:sp>
        <p:nvSpPr>
          <p:cNvPr id="18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5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1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1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5" grpId="0"/>
      <p:bldP spid="32" grpId="0" animBg="1"/>
      <p:bldP spid="33" grpId="0" animBg="1"/>
      <p:bldP spid="2" grpId="0"/>
      <p:bldP spid="3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-4613" y="1330608"/>
            <a:ext cx="6653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1.Các </a:t>
            </a:r>
            <a:r>
              <a:rPr lang="vi-VN" sz="2400" b="1" dirty="0" err="1" smtClean="0">
                <a:solidFill>
                  <a:srgbClr val="C00000"/>
                </a:solidFill>
              </a:rPr>
              <a:t>cuộn</a:t>
            </a:r>
            <a:r>
              <a:rPr lang="vi-VN" sz="2400" b="1" dirty="0" smtClean="0">
                <a:solidFill>
                  <a:srgbClr val="C00000"/>
                </a:solidFill>
              </a:rPr>
              <a:t> dây dẫn ở hình 7.1 có những điểm nào khác nhau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5" name="Hình chữ nhật 14"/>
          <p:cNvSpPr/>
          <p:nvPr/>
        </p:nvSpPr>
        <p:spPr>
          <a:xfrm>
            <a:off x="0" y="2040528"/>
            <a:ext cx="9139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2. Cần phải xác định xem điện trở của dây dẫn có </a:t>
            </a:r>
            <a:r>
              <a:rPr lang="vi-VN" sz="2400" b="1" dirty="0" err="1" smtClean="0">
                <a:solidFill>
                  <a:srgbClr val="C00000"/>
                </a:solidFill>
              </a:rPr>
              <a:t>phụ</a:t>
            </a:r>
            <a:r>
              <a:rPr lang="vi-VN" sz="2400" b="1" dirty="0" smtClean="0">
                <a:solidFill>
                  <a:srgbClr val="C00000"/>
                </a:solidFill>
              </a:rPr>
              <a:t> thuộc vào chiều dài dây, tiết </a:t>
            </a:r>
            <a:r>
              <a:rPr lang="vi-VN" sz="2400" b="1" dirty="0" err="1" smtClean="0">
                <a:solidFill>
                  <a:srgbClr val="C00000"/>
                </a:solidFill>
              </a:rPr>
              <a:t>diện</a:t>
            </a:r>
            <a:r>
              <a:rPr lang="vi-VN" sz="2400" b="1" dirty="0" smtClean="0">
                <a:solidFill>
                  <a:srgbClr val="C00000"/>
                </a:solidFill>
              </a:rPr>
              <a:t> dây và vật </a:t>
            </a:r>
            <a:r>
              <a:rPr lang="vi-VN" sz="2400" b="1" dirty="0" err="1" smtClean="0">
                <a:solidFill>
                  <a:srgbClr val="C00000"/>
                </a:solidFill>
              </a:rPr>
              <a:t>liệu</a:t>
            </a:r>
            <a:r>
              <a:rPr lang="vi-VN" sz="2400" b="1" dirty="0" smtClean="0">
                <a:solidFill>
                  <a:srgbClr val="C00000"/>
                </a:solidFill>
              </a:rPr>
              <a:t> làm dây dẫn hay không và </a:t>
            </a:r>
            <a:r>
              <a:rPr lang="vi-VN" sz="2400" b="1" dirty="0" err="1" smtClean="0">
                <a:solidFill>
                  <a:srgbClr val="C00000"/>
                </a:solidFill>
              </a:rPr>
              <a:t>phụ</a:t>
            </a:r>
            <a:r>
              <a:rPr lang="vi-VN" sz="2400" b="1" dirty="0" smtClean="0">
                <a:solidFill>
                  <a:srgbClr val="C00000"/>
                </a:solidFill>
              </a:rPr>
              <a:t> thuộc vào từng yếu </a:t>
            </a:r>
            <a:r>
              <a:rPr lang="vi-VN" sz="2400" b="1" dirty="0" err="1" smtClean="0">
                <a:solidFill>
                  <a:srgbClr val="C00000"/>
                </a:solidFill>
              </a:rPr>
              <a:t>tố</a:t>
            </a:r>
            <a:r>
              <a:rPr lang="vi-VN" sz="2400" b="1" dirty="0" smtClean="0">
                <a:solidFill>
                  <a:srgbClr val="C00000"/>
                </a:solidFill>
              </a:rPr>
              <a:t> này như thế nào.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6" name="Hình chữ nhật 15"/>
          <p:cNvSpPr/>
          <p:nvPr/>
        </p:nvSpPr>
        <p:spPr>
          <a:xfrm>
            <a:off x="0" y="3140968"/>
            <a:ext cx="9139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smtClean="0">
                <a:solidFill>
                  <a:srgbClr val="000099"/>
                </a:solidFill>
              </a:rPr>
              <a:t>Để xác định  điện trở của dây dẫn  </a:t>
            </a:r>
            <a:r>
              <a:rPr lang="vi-VN" sz="2400" b="1" dirty="0" err="1" smtClean="0">
                <a:solidFill>
                  <a:srgbClr val="000099"/>
                </a:solidFill>
              </a:rPr>
              <a:t>phụ</a:t>
            </a:r>
            <a:r>
              <a:rPr lang="vi-VN" sz="2400" b="1" dirty="0" smtClean="0">
                <a:solidFill>
                  <a:srgbClr val="000099"/>
                </a:solidFill>
              </a:rPr>
              <a:t> thuộc vào chiều dài dây thì thay đổi chiều dài. </a:t>
            </a:r>
            <a:r>
              <a:rPr lang="vi-VN" sz="2400" b="1" dirty="0" smtClean="0">
                <a:solidFill>
                  <a:srgbClr val="006600"/>
                </a:solidFill>
              </a:rPr>
              <a:t>tiết </a:t>
            </a:r>
            <a:r>
              <a:rPr lang="vi-VN" sz="2400" b="1" dirty="0" err="1" smtClean="0">
                <a:solidFill>
                  <a:srgbClr val="006600"/>
                </a:solidFill>
              </a:rPr>
              <a:t>diện</a:t>
            </a:r>
            <a:r>
              <a:rPr lang="vi-VN" sz="2400" b="1" dirty="0" smtClean="0">
                <a:solidFill>
                  <a:srgbClr val="006600"/>
                </a:solidFill>
              </a:rPr>
              <a:t> dây và vật </a:t>
            </a:r>
            <a:r>
              <a:rPr lang="vi-VN" sz="2400" b="1" dirty="0" err="1" smtClean="0">
                <a:solidFill>
                  <a:srgbClr val="006600"/>
                </a:solidFill>
              </a:rPr>
              <a:t>liệu</a:t>
            </a:r>
            <a:r>
              <a:rPr lang="vi-VN" sz="2400" b="1" dirty="0" smtClean="0">
                <a:solidFill>
                  <a:srgbClr val="006600"/>
                </a:solidFill>
              </a:rPr>
              <a:t> làm dây dẫn phải như nhau (giữ nguyên). </a:t>
            </a:r>
          </a:p>
          <a:p>
            <a:r>
              <a:rPr lang="vi-VN" sz="2400" b="1" dirty="0" smtClean="0">
                <a:solidFill>
                  <a:srgbClr val="000099"/>
                </a:solidFill>
              </a:rPr>
              <a:t>Tương tự như thế với các trương hợp còn lại (tiết </a:t>
            </a:r>
            <a:r>
              <a:rPr lang="vi-VN" sz="2400" b="1" dirty="0" err="1" smtClean="0">
                <a:solidFill>
                  <a:srgbClr val="000099"/>
                </a:solidFill>
              </a:rPr>
              <a:t>diện</a:t>
            </a:r>
            <a:r>
              <a:rPr lang="vi-VN" sz="2400" b="1" dirty="0" smtClean="0">
                <a:solidFill>
                  <a:srgbClr val="000099"/>
                </a:solidFill>
              </a:rPr>
              <a:t>, vật </a:t>
            </a:r>
            <a:r>
              <a:rPr lang="vi-VN" sz="2400" b="1" dirty="0" err="1" smtClean="0">
                <a:solidFill>
                  <a:srgbClr val="000099"/>
                </a:solidFill>
              </a:rPr>
              <a:t>liệu</a:t>
            </a:r>
            <a:r>
              <a:rPr lang="vi-VN" sz="2400" b="1" dirty="0" smtClean="0">
                <a:solidFill>
                  <a:srgbClr val="000099"/>
                </a:solidFill>
              </a:rPr>
              <a:t>)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7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4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20"/>
                            </p:stCondLst>
                            <p:childTnLst>
                              <p:par>
                                <p:cTn id="1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0" y="1947312"/>
            <a:ext cx="9139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1" dirty="0" smtClean="0">
                <a:solidFill>
                  <a:srgbClr val="663300"/>
                </a:solidFill>
              </a:rPr>
              <a:t>Đo điện trở của dây dẫn có chiều dài </a:t>
            </a:r>
            <a:r>
              <a:rPr lang="vi-VN" sz="2400" b="1" i="1" dirty="0" smtClean="0">
                <a:solidFill>
                  <a:srgbClr val="000099"/>
                </a:solidFill>
              </a:rPr>
              <a:t>l, 2l, 3l  </a:t>
            </a:r>
            <a:r>
              <a:rPr lang="vi-VN" sz="2400" b="1" i="1" dirty="0" smtClean="0">
                <a:solidFill>
                  <a:srgbClr val="663300"/>
                </a:solidFill>
              </a:rPr>
              <a:t>nhưng có </a:t>
            </a:r>
            <a:r>
              <a:rPr lang="vi-VN" sz="2400" b="1" i="1" dirty="0" smtClean="0">
                <a:solidFill>
                  <a:srgbClr val="0000CC"/>
                </a:solidFill>
              </a:rPr>
              <a:t>tiết </a:t>
            </a:r>
            <a:r>
              <a:rPr lang="vi-VN" sz="2400" b="1" i="1" dirty="0" err="1" smtClean="0">
                <a:solidFill>
                  <a:srgbClr val="0000CC"/>
                </a:solidFill>
              </a:rPr>
              <a:t>diện</a:t>
            </a:r>
            <a:r>
              <a:rPr lang="vi-VN" sz="2400" b="1" i="1" dirty="0" smtClean="0">
                <a:solidFill>
                  <a:srgbClr val="0000CC"/>
                </a:solidFill>
              </a:rPr>
              <a:t> như nhau</a:t>
            </a:r>
            <a:r>
              <a:rPr lang="vi-VN" sz="2400" b="1" i="1" dirty="0" smtClean="0">
                <a:solidFill>
                  <a:srgbClr val="663300"/>
                </a:solidFill>
              </a:rPr>
              <a:t> và được </a:t>
            </a:r>
            <a:r>
              <a:rPr lang="vi-VN" sz="2400" b="1" i="1" dirty="0" smtClean="0">
                <a:solidFill>
                  <a:srgbClr val="000099"/>
                </a:solidFill>
              </a:rPr>
              <a:t>làm từ cùng loại vật </a:t>
            </a:r>
            <a:r>
              <a:rPr lang="vi-VN" sz="2400" b="1" i="1" dirty="0" err="1" smtClean="0">
                <a:solidFill>
                  <a:srgbClr val="000099"/>
                </a:solidFill>
              </a:rPr>
              <a:t>liệu</a:t>
            </a:r>
            <a:r>
              <a:rPr lang="vi-VN" sz="2400" b="1" i="1" dirty="0" smtClean="0">
                <a:solidFill>
                  <a:srgbClr val="663300"/>
                </a:solidFill>
              </a:rPr>
              <a:t>. So sánh các giá trị điện trở tìm ra </a:t>
            </a:r>
            <a:r>
              <a:rPr lang="vi-VN" sz="2400" b="1" i="1" dirty="0" err="1" smtClean="0">
                <a:solidFill>
                  <a:srgbClr val="663300"/>
                </a:solidFill>
              </a:rPr>
              <a:t>mối</a:t>
            </a:r>
            <a:r>
              <a:rPr lang="vi-VN" sz="2400" b="1" i="1" dirty="0" smtClean="0">
                <a:solidFill>
                  <a:srgbClr val="663300"/>
                </a:solidFill>
              </a:rPr>
              <a:t> quan hệ điện trở và chiều dài dây dẫn.</a:t>
            </a:r>
            <a:endParaRPr lang="vi-VN" sz="2400" b="1" i="1" dirty="0">
              <a:solidFill>
                <a:srgbClr val="663300"/>
              </a:solidFill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4936" y="3768720"/>
            <a:ext cx="9134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C1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smtClean="0">
                <a:solidFill>
                  <a:srgbClr val="000099"/>
                </a:solidFill>
              </a:rPr>
              <a:t>Một dây dẫn dài l có điện trở R. </a:t>
            </a:r>
            <a:r>
              <a:rPr lang="vi-VN" sz="2400" b="1" dirty="0" smtClean="0">
                <a:solidFill>
                  <a:srgbClr val="C00000"/>
                </a:solidFill>
              </a:rPr>
              <a:t>Nếu cho rằng dây dẫn cùng loại đó dài 2l là gồm hai dây dẫn dài l được mắc nối tiếp với nhau thì hãy </a:t>
            </a:r>
            <a:r>
              <a:rPr lang="vi-VN" sz="2400" b="1" dirty="0" err="1" smtClean="0">
                <a:solidFill>
                  <a:srgbClr val="C00000"/>
                </a:solidFill>
              </a:rPr>
              <a:t>dự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đoán</a:t>
            </a:r>
            <a:r>
              <a:rPr lang="vi-VN" sz="2400" b="1" dirty="0" smtClean="0">
                <a:solidFill>
                  <a:srgbClr val="C00000"/>
                </a:solidFill>
              </a:rPr>
              <a:t> xem dây dẫn này có điện trở là bao nhiêu? </a:t>
            </a:r>
            <a:r>
              <a:rPr lang="vi-VN" sz="2400" b="1" dirty="0" smtClean="0">
                <a:solidFill>
                  <a:srgbClr val="660066"/>
                </a:solidFill>
              </a:rPr>
              <a:t>Tương tự như thế một dây dẫn có chiều dài 3l sẽ có điện trở là bao nhiêu?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15096" y="5589240"/>
            <a:ext cx="9124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smtClean="0">
                <a:solidFill>
                  <a:srgbClr val="0000CC"/>
                </a:solidFill>
              </a:rPr>
              <a:t>Dây dẫn dài 2l có điện trở 2R, </a:t>
            </a:r>
            <a:r>
              <a:rPr lang="vi-VN" sz="2400" b="1" dirty="0" smtClean="0">
                <a:solidFill>
                  <a:srgbClr val="003300"/>
                </a:solidFill>
              </a:rPr>
              <a:t>dây dẫn dài 3l có điện trở 3R.</a:t>
            </a:r>
            <a:endParaRPr lang="vi-VN" sz="2400" b="1" dirty="0">
              <a:solidFill>
                <a:srgbClr val="003300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695808" y="329514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152477" y="328498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66877" y="328498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501208" y="328498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330008" y="328498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681520" y="3457704"/>
            <a:ext cx="990600" cy="304800"/>
            <a:chOff x="624" y="1776"/>
            <a:chExt cx="624" cy="192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12" y="1776"/>
              <a:ext cx="96" cy="192"/>
            </a:xfrm>
            <a:custGeom>
              <a:avLst/>
              <a:gdLst>
                <a:gd name="T0" fmla="*/ 0 w 528"/>
                <a:gd name="T1" fmla="*/ 896 h 1344"/>
                <a:gd name="T2" fmla="*/ 480 w 528"/>
                <a:gd name="T3" fmla="*/ 416 h 1344"/>
                <a:gd name="T4" fmla="*/ 288 w 528"/>
                <a:gd name="T5" fmla="*/ 128 h 1344"/>
                <a:gd name="T6" fmla="*/ 288 w 528"/>
                <a:gd name="T7" fmla="*/ 1184 h 1344"/>
                <a:gd name="T8" fmla="*/ 480 w 528"/>
                <a:gd name="T9" fmla="*/ 1088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344">
                  <a:moveTo>
                    <a:pt x="0" y="896"/>
                  </a:moveTo>
                  <a:cubicBezTo>
                    <a:pt x="216" y="720"/>
                    <a:pt x="432" y="544"/>
                    <a:pt x="480" y="416"/>
                  </a:cubicBezTo>
                  <a:cubicBezTo>
                    <a:pt x="528" y="288"/>
                    <a:pt x="320" y="0"/>
                    <a:pt x="288" y="128"/>
                  </a:cubicBezTo>
                  <a:cubicBezTo>
                    <a:pt x="256" y="256"/>
                    <a:pt x="256" y="1024"/>
                    <a:pt x="288" y="1184"/>
                  </a:cubicBezTo>
                  <a:cubicBezTo>
                    <a:pt x="320" y="1344"/>
                    <a:pt x="448" y="1112"/>
                    <a:pt x="480" y="10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008" y="187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624" y="187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3131840" y="3403848"/>
            <a:ext cx="1925637" cy="457200"/>
            <a:chOff x="3299" y="1776"/>
            <a:chExt cx="1213" cy="288"/>
          </a:xfrm>
        </p:grpSpPr>
        <p:grpSp>
          <p:nvGrpSpPr>
            <p:cNvPr id="21" name="Group 21"/>
            <p:cNvGrpSpPr>
              <a:grpSpLocks/>
            </p:cNvGrpSpPr>
            <p:nvPr/>
          </p:nvGrpSpPr>
          <p:grpSpPr bwMode="auto">
            <a:xfrm>
              <a:off x="3744" y="1776"/>
              <a:ext cx="384" cy="288"/>
              <a:chOff x="3635" y="1933"/>
              <a:chExt cx="384" cy="288"/>
            </a:xfrm>
          </p:grpSpPr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3792" y="1968"/>
                <a:ext cx="96" cy="192"/>
              </a:xfrm>
              <a:custGeom>
                <a:avLst/>
                <a:gdLst>
                  <a:gd name="T0" fmla="*/ 0 w 528"/>
                  <a:gd name="T1" fmla="*/ 896 h 1344"/>
                  <a:gd name="T2" fmla="*/ 480 w 528"/>
                  <a:gd name="T3" fmla="*/ 416 h 1344"/>
                  <a:gd name="T4" fmla="*/ 288 w 528"/>
                  <a:gd name="T5" fmla="*/ 128 h 1344"/>
                  <a:gd name="T6" fmla="*/ 288 w 528"/>
                  <a:gd name="T7" fmla="*/ 1184 h 1344"/>
                  <a:gd name="T8" fmla="*/ 480 w 528"/>
                  <a:gd name="T9" fmla="*/ 1088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" h="1344">
                    <a:moveTo>
                      <a:pt x="0" y="896"/>
                    </a:moveTo>
                    <a:cubicBezTo>
                      <a:pt x="216" y="720"/>
                      <a:pt x="432" y="544"/>
                      <a:pt x="480" y="416"/>
                    </a:cubicBezTo>
                    <a:cubicBezTo>
                      <a:pt x="528" y="288"/>
                      <a:pt x="320" y="0"/>
                      <a:pt x="288" y="128"/>
                    </a:cubicBezTo>
                    <a:cubicBezTo>
                      <a:pt x="256" y="256"/>
                      <a:pt x="256" y="1024"/>
                      <a:pt x="288" y="1184"/>
                    </a:cubicBezTo>
                    <a:cubicBezTo>
                      <a:pt x="320" y="1344"/>
                      <a:pt x="448" y="1112"/>
                      <a:pt x="480" y="10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635" y="1933"/>
                <a:ext cx="38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4032" y="192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3299" y="192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5425008" y="3387472"/>
            <a:ext cx="2798763" cy="457200"/>
            <a:chOff x="1597" y="3168"/>
            <a:chExt cx="1763" cy="288"/>
          </a:xfrm>
        </p:grpSpPr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2304" y="3168"/>
              <a:ext cx="336" cy="288"/>
              <a:chOff x="2112" y="3216"/>
              <a:chExt cx="336" cy="288"/>
            </a:xfrm>
          </p:grpSpPr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2304" y="3264"/>
                <a:ext cx="96" cy="192"/>
              </a:xfrm>
              <a:custGeom>
                <a:avLst/>
                <a:gdLst>
                  <a:gd name="T0" fmla="*/ 0 w 528"/>
                  <a:gd name="T1" fmla="*/ 896 h 1344"/>
                  <a:gd name="T2" fmla="*/ 480 w 528"/>
                  <a:gd name="T3" fmla="*/ 416 h 1344"/>
                  <a:gd name="T4" fmla="*/ 288 w 528"/>
                  <a:gd name="T5" fmla="*/ 128 h 1344"/>
                  <a:gd name="T6" fmla="*/ 288 w 528"/>
                  <a:gd name="T7" fmla="*/ 1184 h 1344"/>
                  <a:gd name="T8" fmla="*/ 480 w 528"/>
                  <a:gd name="T9" fmla="*/ 1088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" h="1344">
                    <a:moveTo>
                      <a:pt x="0" y="896"/>
                    </a:moveTo>
                    <a:cubicBezTo>
                      <a:pt x="216" y="720"/>
                      <a:pt x="432" y="544"/>
                      <a:pt x="480" y="416"/>
                    </a:cubicBezTo>
                    <a:cubicBezTo>
                      <a:pt x="528" y="288"/>
                      <a:pt x="320" y="0"/>
                      <a:pt x="288" y="128"/>
                    </a:cubicBezTo>
                    <a:cubicBezTo>
                      <a:pt x="256" y="256"/>
                      <a:pt x="256" y="1024"/>
                      <a:pt x="288" y="1184"/>
                    </a:cubicBezTo>
                    <a:cubicBezTo>
                      <a:pt x="320" y="1344"/>
                      <a:pt x="448" y="1112"/>
                      <a:pt x="480" y="1088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2112" y="3216"/>
                <a:ext cx="33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003300"/>
                    </a:solidFill>
                  </a:rPr>
                  <a:t>3</a:t>
                </a:r>
              </a:p>
            </p:txBody>
          </p:sp>
        </p:grp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640" y="331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>
              <a:off x="1597" y="331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15608" y="3284984"/>
            <a:ext cx="914400" cy="152400"/>
          </a:xfrm>
          <a:prstGeom prst="rect">
            <a:avLst/>
          </a:prstGeom>
          <a:solidFill>
            <a:srgbClr val="6633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3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80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32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 flipV="1">
            <a:off x="5710238" y="4267200"/>
            <a:ext cx="3048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17" name="Group 21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83319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20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21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25" name="Oval 29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26" name="Arc 30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0,5</a:t>
            </a:r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29" name="Line 33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183347" name="Text Box 51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3348" name="AutoShape 52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thickThin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50" name="AutoShape 54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3351" name="Group 55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83352" name="Arc 56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353" name="Freeform 57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54" name="Freeform 58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355" name="Oval 59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56" name="Oval 60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57" name="Oval 61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58" name="Text Box 62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183359" name="Text Box 63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183360" name="Text Box 64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183361" name="Rectangle 65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8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37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62" name="Line 66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63" name="Group 67"/>
          <p:cNvGrpSpPr>
            <a:grpSpLocks/>
          </p:cNvGrpSpPr>
          <p:nvPr/>
        </p:nvGrpSpPr>
        <p:grpSpPr bwMode="auto">
          <a:xfrm rot="-1062720">
            <a:off x="567690" y="4192905"/>
            <a:ext cx="793750" cy="557213"/>
            <a:chOff x="1680" y="1440"/>
            <a:chExt cx="592" cy="400"/>
          </a:xfrm>
        </p:grpSpPr>
        <p:sp>
          <p:nvSpPr>
            <p:cNvPr id="183364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365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66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367" name="Line 71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68" name="Line 72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65" name="Group 169"/>
          <p:cNvGrpSpPr>
            <a:grpSpLocks/>
          </p:cNvGrpSpPr>
          <p:nvPr/>
        </p:nvGrpSpPr>
        <p:grpSpPr bwMode="auto">
          <a:xfrm>
            <a:off x="4114800" y="4038600"/>
            <a:ext cx="1760538" cy="533400"/>
            <a:chOff x="1776" y="2976"/>
            <a:chExt cx="1109" cy="336"/>
          </a:xfrm>
        </p:grpSpPr>
        <p:sp>
          <p:nvSpPr>
            <p:cNvPr id="183382" name="Line 86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83" name="Line 87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3384" name="Group 88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3385" name="Line 89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86" name="Line 90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87" name="Line 91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88" name="Line 92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89" name="Line 93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0" name="Line 94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1" name="Line 95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2" name="Line 96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3" name="Line 97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4" name="Line 98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5" name="Line 99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3396" name="Line 100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83397" name="Group 101"/>
          <p:cNvGrpSpPr>
            <a:grpSpLocks/>
          </p:cNvGrpSpPr>
          <p:nvPr/>
        </p:nvGrpSpPr>
        <p:grpSpPr bwMode="auto">
          <a:xfrm>
            <a:off x="2752725" y="2219336"/>
            <a:ext cx="904875" cy="604838"/>
            <a:chOff x="2184" y="3873"/>
            <a:chExt cx="570" cy="381"/>
          </a:xfrm>
        </p:grpSpPr>
        <p:sp>
          <p:nvSpPr>
            <p:cNvPr id="183399" name="Line 103"/>
            <p:cNvSpPr>
              <a:spLocks noChangeShapeType="1"/>
            </p:cNvSpPr>
            <p:nvPr/>
          </p:nvSpPr>
          <p:spPr bwMode="auto">
            <a:xfrm flipV="1">
              <a:off x="2184" y="4062"/>
              <a:ext cx="288" cy="192"/>
            </a:xfrm>
            <a:prstGeom prst="line">
              <a:avLst/>
            </a:prstGeom>
            <a:noFill/>
            <a:ln w="57150">
              <a:solidFill>
                <a:schemeClr val="accent1">
                  <a:lumMod val="20000"/>
                  <a:lumOff val="80000"/>
                  <a:alpha val="0"/>
                </a:schemeClr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98" name="Line 102"/>
            <p:cNvSpPr>
              <a:spLocks noChangeShapeType="1"/>
            </p:cNvSpPr>
            <p:nvPr/>
          </p:nvSpPr>
          <p:spPr bwMode="auto">
            <a:xfrm flipV="1">
              <a:off x="2466" y="3873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400" name="Line 104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01" name="Group 105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83402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83403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04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83405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6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7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8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3409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10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11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2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3413" name="Text Box 117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3414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5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6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7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8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9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0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1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2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3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4" name="Line 128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5" name="Line 129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6" name="Line 130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7" name="Line 131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8" name="Line 132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9" name="Line 133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0" name="Line 134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1" name="Line 135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2" name="Line 136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3" name="Line 137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4" name="Line 138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5" name="Line 139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6" name="Line 140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7" name="Line 141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8" name="Line 142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9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0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1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2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3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4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3445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3446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3447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3448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3449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0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1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52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3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4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5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56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57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8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9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60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3461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3463" name="Line 167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464" name="Line 168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466" name="Line 170"/>
          <p:cNvSpPr>
            <a:spLocks noChangeShapeType="1"/>
          </p:cNvSpPr>
          <p:nvPr/>
        </p:nvSpPr>
        <p:spPr bwMode="auto">
          <a:xfrm>
            <a:off x="4114800" y="6522720"/>
            <a:ext cx="381000" cy="1524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69" name="Group 173"/>
          <p:cNvGrpSpPr>
            <a:grpSpLocks/>
          </p:cNvGrpSpPr>
          <p:nvPr/>
        </p:nvGrpSpPr>
        <p:grpSpPr bwMode="auto">
          <a:xfrm rot="-285818">
            <a:off x="4861560" y="5831840"/>
            <a:ext cx="1066800" cy="609600"/>
            <a:chOff x="1488" y="3504"/>
            <a:chExt cx="864" cy="480"/>
          </a:xfrm>
        </p:grpSpPr>
        <p:sp>
          <p:nvSpPr>
            <p:cNvPr id="183462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68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471" name="Text Box 175"/>
          <p:cNvSpPr txBox="1">
            <a:spLocks noChangeArrowheads="1"/>
          </p:cNvSpPr>
          <p:nvPr/>
        </p:nvSpPr>
        <p:spPr bwMode="auto">
          <a:xfrm>
            <a:off x="4538464" y="3547864"/>
            <a:ext cx="609600" cy="457200"/>
          </a:xfrm>
          <a:prstGeom prst="rect">
            <a:avLst/>
          </a:prstGeom>
          <a:solidFill>
            <a:schemeClr val="bg2">
              <a:lumMod val="75000"/>
              <a:alpha val="73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(1)</a:t>
            </a:r>
          </a:p>
        </p:txBody>
      </p:sp>
      <p:sp>
        <p:nvSpPr>
          <p:cNvPr id="158" name="Hình chữ nhật 157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59" name="Hình chữ nhật 158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60" name="Hình chữ nhật 159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-3175" y="1936105"/>
            <a:ext cx="3533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err="1">
                <a:solidFill>
                  <a:srgbClr val="660066"/>
                </a:solidFill>
              </a:rPr>
              <a:t>kiểm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tra: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884718" y="5759139"/>
            <a:ext cx="1180131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>
                <a:solidFill>
                  <a:srgbClr val="003300"/>
                </a:solidFill>
              </a:rPr>
              <a:t> </a:t>
            </a:r>
            <a:r>
              <a:rPr lang="vi-VN" sz="2000" b="1" dirty="0" smtClean="0">
                <a:solidFill>
                  <a:srgbClr val="003300"/>
                </a:solidFill>
              </a:rPr>
              <a:t>Hình a</a:t>
            </a:r>
            <a:r>
              <a:rPr lang="vi-VN" sz="2000" b="1" dirty="0">
                <a:solidFill>
                  <a:srgbClr val="003300"/>
                </a:solidFill>
              </a:rPr>
              <a:t>. </a:t>
            </a:r>
            <a:endParaRPr lang="vi-VN" sz="2000" dirty="0">
              <a:solidFill>
                <a:srgbClr val="003300"/>
              </a:solidFill>
            </a:endParaRPr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4" name="Đối tượng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75378"/>
              </p:ext>
            </p:extLst>
          </p:nvPr>
        </p:nvGraphicFramePr>
        <p:xfrm>
          <a:off x="5849566" y="2757940"/>
          <a:ext cx="2616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1282680" imgH="431640" progId="">
                  <p:embed/>
                </p:oleObj>
              </mc:Choice>
              <mc:Fallback>
                <p:oleObj name="Equation" r:id="rId3" imgW="1282680" imgH="43164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566" y="2757940"/>
                        <a:ext cx="26162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34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183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9" dur="2000" fill="hold"/>
                                        <p:tgtEl>
                                          <p:spTgt spid="183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183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V="1">
            <a:off x="7696200" y="4267200"/>
            <a:ext cx="1066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4419601" y="2514600"/>
            <a:ext cx="914400" cy="533400"/>
            <a:chOff x="4752" y="2544"/>
            <a:chExt cx="576" cy="461"/>
          </a:xfrm>
        </p:grpSpPr>
        <p:sp>
          <p:nvSpPr>
            <p:cNvPr id="185360" name="Rectangle 16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85361" name="Line 17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62" name="Line 18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63" name="Line 19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65" name="AutoShape 21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67" name="Oval 23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68" name="Arc 24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69" name="Text Box 25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0,5</a:t>
            </a:r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1" name="Line 27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2" name="Line 28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3" name="Line 29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4" name="Line 30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5" name="Line 31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6" name="Line 32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7" name="Line 33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8" name="Line 34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79" name="Line 35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0" name="Line 36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1" name="Line 37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2" name="Line 38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3" name="Line 39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4" name="Line 40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5" name="Line 41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386" name="Text Box 42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185387" name="Text Box 43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85388" name="Text Box 44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185389" name="Text Box 45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5390" name="AutoShape 46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92" name="AutoShape 48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91" name="Rectangle 47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thickThin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5393" name="Group 49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85394" name="Arc 50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395" name="Freeform 51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96" name="Freeform 52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5397" name="Oval 53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5398" name="Oval 54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99" name="Oval 55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400" name="Text Box 56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185401" name="Text Box 57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185402" name="Text Box 58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185403" name="Rectangle 59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8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37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5404" name="Line 60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5405" name="Group 61"/>
          <p:cNvGrpSpPr>
            <a:grpSpLocks/>
          </p:cNvGrpSpPr>
          <p:nvPr/>
        </p:nvGrpSpPr>
        <p:grpSpPr bwMode="auto">
          <a:xfrm rot="-1062720">
            <a:off x="608330" y="4192905"/>
            <a:ext cx="793750" cy="557213"/>
            <a:chOff x="1680" y="1440"/>
            <a:chExt cx="592" cy="400"/>
          </a:xfrm>
        </p:grpSpPr>
        <p:sp>
          <p:nvSpPr>
            <p:cNvPr id="185407" name="Line 6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08" name="Line 6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5409" name="Line 65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410" name="Line 66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5411" name="Group 67"/>
          <p:cNvGrpSpPr>
            <a:grpSpLocks/>
          </p:cNvGrpSpPr>
          <p:nvPr/>
        </p:nvGrpSpPr>
        <p:grpSpPr bwMode="auto">
          <a:xfrm>
            <a:off x="4114800" y="4038600"/>
            <a:ext cx="1760538" cy="533400"/>
            <a:chOff x="1776" y="2976"/>
            <a:chExt cx="1109" cy="336"/>
          </a:xfrm>
        </p:grpSpPr>
        <p:sp>
          <p:nvSpPr>
            <p:cNvPr id="185412" name="Line 68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13" name="Line 69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5414" name="Group 70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5415" name="Line 71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16" name="Line 72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17" name="Line 73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18" name="Line 74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19" name="Line 75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0" name="Line 76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1" name="Line 77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2" name="Line 78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3" name="Line 79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4" name="Line 80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5" name="Line 81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426" name="Line 82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85427" name="Group 83"/>
          <p:cNvGrpSpPr>
            <a:grpSpLocks/>
          </p:cNvGrpSpPr>
          <p:nvPr/>
        </p:nvGrpSpPr>
        <p:grpSpPr bwMode="auto">
          <a:xfrm>
            <a:off x="2790825" y="2212981"/>
            <a:ext cx="869950" cy="558800"/>
            <a:chOff x="2208" y="3869"/>
            <a:chExt cx="548" cy="352"/>
          </a:xfrm>
        </p:grpSpPr>
        <p:sp>
          <p:nvSpPr>
            <p:cNvPr id="185429" name="Line 85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accent1">
                  <a:lumMod val="20000"/>
                  <a:lumOff val="80000"/>
                  <a:alpha val="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28" name="Line 84"/>
            <p:cNvSpPr>
              <a:spLocks noChangeShapeType="1"/>
            </p:cNvSpPr>
            <p:nvPr/>
          </p:nvSpPr>
          <p:spPr bwMode="auto">
            <a:xfrm flipV="1">
              <a:off x="2468" y="3869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5430" name="Line 86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5431" name="Group 87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85432" name="Text Box 88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85433" name="Oval 89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5434" name="Rectangle 90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85435" name="Rectangle 9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36" name="Rectangle 92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37" name="Oval 93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38" name="Text Box 94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5439" name="Oval 95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40" name="Arc 96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41" name="Line 97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2" name="Text Box 98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5443" name="Text Box 99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5444" name="Line 100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5" name="Line 101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6" name="Line 102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7" name="Line 103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8" name="Line 104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9" name="Line 105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0" name="Line 106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1" name="Line 107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2" name="Line 108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3" name="Line 109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4" name="Line 110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5" name="Line 111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6" name="Line 112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7" name="Line 113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8" name="Line 114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9" name="Line 115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0" name="Line 116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1" name="Line 117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2" name="Line 118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3" name="Line 119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4" name="Line 120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5" name="Line 121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6" name="Line 122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7" name="Line 123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8" name="Line 124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9" name="Line 125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0" name="Line 126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1" name="Line 127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2" name="Line 128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3" name="Line 129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4" name="Text Box 130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5475" name="Text Box 131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5476" name="Text Box 132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5477" name="Text Box 133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5478" name="Text Box 134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5479" name="AutoShape 135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0" name="Rectangle 136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1" name="Rectangle 137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5482" name="Rectangle 13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3" name="AutoShape 139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4" name="Arc 140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5" name="Freeform 141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86" name="Freeform 142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87" name="AutoShape 143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8" name="Oval 144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89" name="Oval 145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490" name="Text Box 146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5491" name="Text Box 147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5492" name="Line 148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493" name="Line 149"/>
          <p:cNvSpPr>
            <a:spLocks noChangeShapeType="1"/>
          </p:cNvSpPr>
          <p:nvPr/>
        </p:nvSpPr>
        <p:spPr bwMode="auto">
          <a:xfrm>
            <a:off x="7672388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494" name="Line 150"/>
          <p:cNvSpPr>
            <a:spLocks noChangeShapeType="1"/>
          </p:cNvSpPr>
          <p:nvPr/>
        </p:nvSpPr>
        <p:spPr bwMode="auto">
          <a:xfrm>
            <a:off x="4114800" y="6532880"/>
            <a:ext cx="381000" cy="1524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5495" name="Line 151"/>
          <p:cNvSpPr>
            <a:spLocks noChangeShapeType="1"/>
          </p:cNvSpPr>
          <p:nvPr/>
        </p:nvSpPr>
        <p:spPr bwMode="auto">
          <a:xfrm flipV="1">
            <a:off x="6248400" y="6629400"/>
            <a:ext cx="14478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5496" name="Group 152"/>
          <p:cNvGrpSpPr>
            <a:grpSpLocks/>
          </p:cNvGrpSpPr>
          <p:nvPr/>
        </p:nvGrpSpPr>
        <p:grpSpPr bwMode="auto">
          <a:xfrm rot="-285818">
            <a:off x="4861560" y="5842000"/>
            <a:ext cx="1066800" cy="609600"/>
            <a:chOff x="1488" y="3504"/>
            <a:chExt cx="864" cy="480"/>
          </a:xfrm>
        </p:grpSpPr>
        <p:sp>
          <p:nvSpPr>
            <p:cNvPr id="185497" name="Line 153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98" name="Line 154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5500" name="Group 156"/>
          <p:cNvGrpSpPr>
            <a:grpSpLocks/>
          </p:cNvGrpSpPr>
          <p:nvPr/>
        </p:nvGrpSpPr>
        <p:grpSpPr bwMode="auto">
          <a:xfrm>
            <a:off x="5867400" y="3962400"/>
            <a:ext cx="1760538" cy="533400"/>
            <a:chOff x="1776" y="2976"/>
            <a:chExt cx="1109" cy="336"/>
          </a:xfrm>
        </p:grpSpPr>
        <p:sp>
          <p:nvSpPr>
            <p:cNvPr id="185501" name="Line 157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02" name="Line 158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5503" name="Group 159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5504" name="Line 160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05" name="Line 161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06" name="Line 162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07" name="Line 163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08" name="Line 164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09" name="Line 165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0" name="Line 166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1" name="Line 167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2" name="Line 168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3" name="Line 169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4" name="Line 170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5515" name="Line 171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85517" name="Text Box 173"/>
          <p:cNvSpPr txBox="1">
            <a:spLocks noChangeArrowheads="1"/>
          </p:cNvSpPr>
          <p:nvPr/>
        </p:nvSpPr>
        <p:spPr bwMode="auto">
          <a:xfrm>
            <a:off x="5612990" y="3511054"/>
            <a:ext cx="646365" cy="461665"/>
          </a:xfrm>
          <a:prstGeom prst="rect">
            <a:avLst/>
          </a:prstGeom>
          <a:solidFill>
            <a:schemeClr val="bg2">
              <a:lumMod val="75000"/>
              <a:alpha val="71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(2)</a:t>
            </a:r>
          </a:p>
        </p:txBody>
      </p:sp>
      <p:sp>
        <p:nvSpPr>
          <p:cNvPr id="175" name="Hình chữ nhật 174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76" name="Hình chữ nhật 175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77" name="Hình chữ nhật 176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78" name="Hình chữ nhật 177"/>
          <p:cNvSpPr/>
          <p:nvPr/>
        </p:nvSpPr>
        <p:spPr>
          <a:xfrm>
            <a:off x="-3175" y="1936105"/>
            <a:ext cx="3533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err="1">
                <a:solidFill>
                  <a:srgbClr val="660066"/>
                </a:solidFill>
              </a:rPr>
              <a:t>kiểm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tra: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9" name="Hình chữ nhật 178"/>
          <p:cNvSpPr/>
          <p:nvPr/>
        </p:nvSpPr>
        <p:spPr>
          <a:xfrm>
            <a:off x="884718" y="5759139"/>
            <a:ext cx="1194558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>
                <a:solidFill>
                  <a:srgbClr val="003300"/>
                </a:solidFill>
              </a:rPr>
              <a:t> </a:t>
            </a:r>
            <a:r>
              <a:rPr lang="vi-VN" sz="2000" b="1" dirty="0" smtClean="0">
                <a:solidFill>
                  <a:srgbClr val="003300"/>
                </a:solidFill>
              </a:rPr>
              <a:t>Hình b. </a:t>
            </a:r>
            <a:endParaRPr lang="vi-VN" sz="2000" dirty="0">
              <a:solidFill>
                <a:srgbClr val="003300"/>
              </a:solidFill>
            </a:endParaRPr>
          </a:p>
        </p:txBody>
      </p:sp>
      <p:graphicFrame>
        <p:nvGraphicFramePr>
          <p:cNvPr id="2" name="Đối tượng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255205"/>
              </p:ext>
            </p:extLst>
          </p:nvPr>
        </p:nvGraphicFramePr>
        <p:xfrm>
          <a:off x="5691009" y="2636912"/>
          <a:ext cx="28479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1396800" imgH="431640" progId="">
                  <p:embed/>
                </p:oleObj>
              </mc:Choice>
              <mc:Fallback>
                <p:oleObj name="Equation" r:id="rId3" imgW="1396800" imgH="43164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009" y="2636912"/>
                        <a:ext cx="284797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" name="Text Box 173"/>
          <p:cNvSpPr txBox="1">
            <a:spLocks noChangeArrowheads="1"/>
          </p:cNvSpPr>
          <p:nvPr/>
        </p:nvSpPr>
        <p:spPr bwMode="auto">
          <a:xfrm>
            <a:off x="4301930" y="3511054"/>
            <a:ext cx="646365" cy="461665"/>
          </a:xfrm>
          <a:prstGeom prst="rect">
            <a:avLst/>
          </a:prstGeom>
          <a:solidFill>
            <a:schemeClr val="bg2">
              <a:lumMod val="75000"/>
              <a:alpha val="71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180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798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9" dur="2000" fill="hold"/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185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7696200" y="4267200"/>
            <a:ext cx="1066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6383" name="Group 15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86385" name="Line 17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389" name="AutoShape 21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392" name="Arc 24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0,5</a:t>
            </a:r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95" name="Line 27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96" name="Line 28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97" name="Line 29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98" name="Line 30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399" name="Line 31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1" name="Line 33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2" name="Line 34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3" name="Line 35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4" name="Line 36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5" name="Line 37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6" name="Line 38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7" name="Line 39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8" name="Line 40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10" name="Text Box 42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186411" name="Text Box 43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86412" name="Text Box 44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186413" name="Text Box 45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6414" name="AutoShape 46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thickThin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416" name="AutoShape 48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6417" name="Group 49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86418" name="Arc 50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19" name="Freeform 51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20" name="Freeform 52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421" name="Oval 53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6422" name="Oval 54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423" name="Oval 55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424" name="Text Box 56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186425" name="Text Box 57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186426" name="Text Box 58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186427" name="Rectangle 59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8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37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6428" name="Line 60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6429" name="Group 61"/>
          <p:cNvGrpSpPr>
            <a:grpSpLocks/>
          </p:cNvGrpSpPr>
          <p:nvPr/>
        </p:nvGrpSpPr>
        <p:grpSpPr bwMode="auto">
          <a:xfrm rot="-1062720">
            <a:off x="638810" y="4203065"/>
            <a:ext cx="793750" cy="557213"/>
            <a:chOff x="1680" y="1440"/>
            <a:chExt cx="592" cy="400"/>
          </a:xfrm>
        </p:grpSpPr>
        <p:sp>
          <p:nvSpPr>
            <p:cNvPr id="186430" name="Oval 6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6431" name="Line 6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32" name="Line 6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433" name="Line 65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434" name="Line 66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6435" name="Group 67"/>
          <p:cNvGrpSpPr>
            <a:grpSpLocks/>
          </p:cNvGrpSpPr>
          <p:nvPr/>
        </p:nvGrpSpPr>
        <p:grpSpPr bwMode="auto">
          <a:xfrm>
            <a:off x="4114800" y="4038600"/>
            <a:ext cx="1760538" cy="533400"/>
            <a:chOff x="1776" y="2976"/>
            <a:chExt cx="1109" cy="336"/>
          </a:xfrm>
        </p:grpSpPr>
        <p:sp>
          <p:nvSpPr>
            <p:cNvPr id="186436" name="Line 68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37" name="Line 69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6438" name="Group 70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6439" name="Line 71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0" name="Line 72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1" name="Line 73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2" name="Line 74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3" name="Line 75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4" name="Line 76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5" name="Line 77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6" name="Line 78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7" name="Line 79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8" name="Line 80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49" name="Line 81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450" name="Line 82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86451" name="Group 83"/>
          <p:cNvGrpSpPr>
            <a:grpSpLocks/>
          </p:cNvGrpSpPr>
          <p:nvPr/>
        </p:nvGrpSpPr>
        <p:grpSpPr bwMode="auto">
          <a:xfrm>
            <a:off x="2790825" y="2214563"/>
            <a:ext cx="866775" cy="557212"/>
            <a:chOff x="2208" y="3870"/>
            <a:chExt cx="546" cy="351"/>
          </a:xfrm>
        </p:grpSpPr>
        <p:sp>
          <p:nvSpPr>
            <p:cNvPr id="186452" name="Line 84"/>
            <p:cNvSpPr>
              <a:spLocks noChangeShapeType="1"/>
            </p:cNvSpPr>
            <p:nvPr/>
          </p:nvSpPr>
          <p:spPr bwMode="auto">
            <a:xfrm flipV="1">
              <a:off x="2466" y="387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53" name="Line 85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accent1">
                  <a:lumMod val="20000"/>
                  <a:lumOff val="80000"/>
                  <a:alpha val="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6454" name="Line 86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6455" name="Group 87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86456" name="Text Box 88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86457" name="Oval 89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6458" name="Rectangle 90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86459" name="Rectangle 9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60" name="Rectangle 92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61" name="Oval 93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62" name="Text Box 94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6463" name="Oval 95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64" name="Arc 96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465" name="Line 97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66" name="Text Box 98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6467" name="Text Box 99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6468" name="Line 100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69" name="Line 101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0" name="Line 102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1" name="Line 103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2" name="Line 104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3" name="Line 105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4" name="Line 106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5" name="Line 107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6" name="Line 108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7" name="Line 109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8" name="Line 110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9" name="Line 111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0" name="Line 112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1" name="Line 113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2" name="Line 114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3" name="Line 115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4" name="Line 116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5" name="Line 117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6" name="Line 118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7" name="Line 119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8" name="Line 120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9" name="Line 121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0" name="Line 122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1" name="Line 123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2" name="Line 124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3" name="Line 125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4" name="Line 126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5" name="Line 127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6" name="Line 128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7" name="Line 129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8" name="Text Box 130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6499" name="Text Box 131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6500" name="Text Box 132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6501" name="Text Box 133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6502" name="Text Box 134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6503" name="AutoShape 135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04" name="Rectangle 136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05" name="Rectangle 137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6506" name="Rectangle 13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07" name="AutoShape 139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08" name="Arc 140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09" name="Freeform 141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10" name="Freeform 142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11" name="AutoShape 143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12" name="Oval 144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13" name="Oval 145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514" name="Text Box 146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6515" name="Text Box 147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6516" name="Line 148"/>
          <p:cNvSpPr>
            <a:spLocks noChangeShapeType="1"/>
          </p:cNvSpPr>
          <p:nvPr/>
        </p:nvSpPr>
        <p:spPr bwMode="auto">
          <a:xfrm>
            <a:off x="2362200" y="4343400"/>
            <a:ext cx="0" cy="7620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517" name="Line 149"/>
          <p:cNvSpPr>
            <a:spLocks noChangeShapeType="1"/>
          </p:cNvSpPr>
          <p:nvPr/>
        </p:nvSpPr>
        <p:spPr bwMode="auto">
          <a:xfrm>
            <a:off x="7672388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518" name="Line 150"/>
          <p:cNvSpPr>
            <a:spLocks noChangeShapeType="1"/>
          </p:cNvSpPr>
          <p:nvPr/>
        </p:nvSpPr>
        <p:spPr bwMode="auto">
          <a:xfrm>
            <a:off x="4114800" y="6669360"/>
            <a:ext cx="3810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519" name="Line 151"/>
          <p:cNvSpPr>
            <a:spLocks noChangeShapeType="1"/>
          </p:cNvSpPr>
          <p:nvPr/>
        </p:nvSpPr>
        <p:spPr bwMode="auto">
          <a:xfrm flipV="1">
            <a:off x="6248400" y="6629400"/>
            <a:ext cx="14478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6520" name="Group 152"/>
          <p:cNvGrpSpPr>
            <a:grpSpLocks/>
          </p:cNvGrpSpPr>
          <p:nvPr/>
        </p:nvGrpSpPr>
        <p:grpSpPr bwMode="auto">
          <a:xfrm rot="-285818">
            <a:off x="4861560" y="5831840"/>
            <a:ext cx="1066800" cy="609600"/>
            <a:chOff x="1488" y="3504"/>
            <a:chExt cx="864" cy="480"/>
          </a:xfrm>
        </p:grpSpPr>
        <p:sp>
          <p:nvSpPr>
            <p:cNvPr id="186521" name="Line 153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22" name="Line 154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6524" name="Group 156"/>
          <p:cNvGrpSpPr>
            <a:grpSpLocks/>
          </p:cNvGrpSpPr>
          <p:nvPr/>
        </p:nvGrpSpPr>
        <p:grpSpPr bwMode="auto">
          <a:xfrm>
            <a:off x="5867400" y="3962400"/>
            <a:ext cx="1760538" cy="533400"/>
            <a:chOff x="1776" y="2976"/>
            <a:chExt cx="1109" cy="336"/>
          </a:xfrm>
        </p:grpSpPr>
        <p:sp>
          <p:nvSpPr>
            <p:cNvPr id="186525" name="Line 157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26" name="Line 158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6527" name="Group 159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6528" name="Line 160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29" name="Line 161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0" name="Line 162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1" name="Line 163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2" name="Line 164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3" name="Line 165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4" name="Line 166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5" name="Line 167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6" name="Line 168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7" name="Line 169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8" name="Line 170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39" name="Line 171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86540" name="Group 172"/>
          <p:cNvGrpSpPr>
            <a:grpSpLocks/>
          </p:cNvGrpSpPr>
          <p:nvPr/>
        </p:nvGrpSpPr>
        <p:grpSpPr bwMode="auto">
          <a:xfrm>
            <a:off x="2362200" y="4038600"/>
            <a:ext cx="1760538" cy="533400"/>
            <a:chOff x="1776" y="2976"/>
            <a:chExt cx="1109" cy="336"/>
          </a:xfrm>
        </p:grpSpPr>
        <p:sp>
          <p:nvSpPr>
            <p:cNvPr id="186541" name="Line 173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42" name="Line 174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86543" name="Group 175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86544" name="Line 176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45" name="Line 177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46" name="Line 178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47" name="Line 179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48" name="Line 180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49" name="Line 181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0" name="Line 182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1" name="Line 183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2" name="Line 184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3" name="Line 185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4" name="Line 186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86555" name="Line 187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86556" name="Line 188"/>
          <p:cNvSpPr>
            <a:spLocks noChangeShapeType="1"/>
          </p:cNvSpPr>
          <p:nvPr/>
        </p:nvSpPr>
        <p:spPr bwMode="auto">
          <a:xfrm>
            <a:off x="4114800" y="5133975"/>
            <a:ext cx="0" cy="1566863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6557" name="Text Box 189"/>
          <p:cNvSpPr txBox="1">
            <a:spLocks noChangeArrowheads="1"/>
          </p:cNvSpPr>
          <p:nvPr/>
        </p:nvSpPr>
        <p:spPr bwMode="auto">
          <a:xfrm>
            <a:off x="2743200" y="3581400"/>
            <a:ext cx="609600" cy="457200"/>
          </a:xfrm>
          <a:prstGeom prst="rect">
            <a:avLst/>
          </a:prstGeom>
          <a:solidFill>
            <a:schemeClr val="bg2">
              <a:lumMod val="75000"/>
              <a:alpha val="72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(1)</a:t>
            </a:r>
          </a:p>
        </p:txBody>
      </p:sp>
      <p:sp>
        <p:nvSpPr>
          <p:cNvPr id="186558" name="Text Box 190"/>
          <p:cNvSpPr txBox="1">
            <a:spLocks noChangeArrowheads="1"/>
          </p:cNvSpPr>
          <p:nvPr/>
        </p:nvSpPr>
        <p:spPr bwMode="auto">
          <a:xfrm>
            <a:off x="4495800" y="3581400"/>
            <a:ext cx="609600" cy="457200"/>
          </a:xfrm>
          <a:prstGeom prst="rect">
            <a:avLst/>
          </a:prstGeom>
          <a:solidFill>
            <a:schemeClr val="bg2">
              <a:lumMod val="75000"/>
              <a:alpha val="72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(2)</a:t>
            </a:r>
          </a:p>
        </p:txBody>
      </p:sp>
      <p:sp>
        <p:nvSpPr>
          <p:cNvPr id="186559" name="Text Box 191"/>
          <p:cNvSpPr txBox="1">
            <a:spLocks noChangeArrowheads="1"/>
          </p:cNvSpPr>
          <p:nvPr/>
        </p:nvSpPr>
        <p:spPr bwMode="auto">
          <a:xfrm>
            <a:off x="5940152" y="3547864"/>
            <a:ext cx="609600" cy="457200"/>
          </a:xfrm>
          <a:prstGeom prst="rect">
            <a:avLst/>
          </a:prstGeom>
          <a:solidFill>
            <a:schemeClr val="bg2">
              <a:lumMod val="75000"/>
              <a:alpha val="72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(3)</a:t>
            </a:r>
          </a:p>
        </p:txBody>
      </p:sp>
      <p:sp>
        <p:nvSpPr>
          <p:cNvPr id="193" name="Hình chữ nhật 192"/>
          <p:cNvSpPr/>
          <p:nvPr/>
        </p:nvSpPr>
        <p:spPr>
          <a:xfrm>
            <a:off x="-4832" y="76644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I. XÁC ĐỊNH SỰ PHỤ THUỘC CỦA ĐIỆN TRỞ DÂY DẪN VÀO MỘT TRONG NHỮNG YẾU TỐ KHÁC NHAU: 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94" name="Hình chữ nhật 193"/>
          <p:cNvSpPr/>
          <p:nvPr/>
        </p:nvSpPr>
        <p:spPr>
          <a:xfrm>
            <a:off x="0" y="1320448"/>
            <a:ext cx="9139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99"/>
                </a:solidFill>
              </a:rPr>
              <a:t>II. SỰ PHỤ THUỘC CỦA ĐIỆN TRỞ VÀO CHIỀU DÀI  DÂY DẪN:</a:t>
            </a:r>
            <a:endParaRPr lang="vi-VN" b="1" dirty="0">
              <a:solidFill>
                <a:srgbClr val="000099"/>
              </a:solidFill>
            </a:endParaRPr>
          </a:p>
        </p:txBody>
      </p:sp>
      <p:sp>
        <p:nvSpPr>
          <p:cNvPr id="195" name="Hình chữ nhật 194"/>
          <p:cNvSpPr/>
          <p:nvPr/>
        </p:nvSpPr>
        <p:spPr>
          <a:xfrm>
            <a:off x="0" y="1598320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1. </a:t>
            </a:r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kiến cách làm: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96" name="Hình chữ nhật 195"/>
          <p:cNvSpPr/>
          <p:nvPr/>
        </p:nvSpPr>
        <p:spPr>
          <a:xfrm>
            <a:off x="-3175" y="1936105"/>
            <a:ext cx="3533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err="1">
                <a:solidFill>
                  <a:srgbClr val="660066"/>
                </a:solidFill>
              </a:rPr>
              <a:t>kiểm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tra:</a:t>
            </a:r>
            <a:endParaRPr lang="vi-VN" sz="2400" b="1" dirty="0">
              <a:solidFill>
                <a:srgbClr val="660066"/>
              </a:solidFill>
            </a:endParaRPr>
          </a:p>
        </p:txBody>
      </p:sp>
      <p:graphicFrame>
        <p:nvGraphicFramePr>
          <p:cNvPr id="2" name="Đối tượng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434833"/>
              </p:ext>
            </p:extLst>
          </p:nvPr>
        </p:nvGraphicFramePr>
        <p:xfrm>
          <a:off x="5637857" y="2657475"/>
          <a:ext cx="28225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1384200" imgH="431640" progId="">
                  <p:embed/>
                </p:oleObj>
              </mc:Choice>
              <mc:Fallback>
                <p:oleObj name="Equation" r:id="rId3" imgW="1384200" imgH="43164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857" y="2657475"/>
                        <a:ext cx="282257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81" name="Line 13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8" name="Hình chữ nhật 197"/>
          <p:cNvSpPr/>
          <p:nvPr/>
        </p:nvSpPr>
        <p:spPr>
          <a:xfrm>
            <a:off x="884718" y="5759139"/>
            <a:ext cx="1180131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>
                <a:solidFill>
                  <a:srgbClr val="003300"/>
                </a:solidFill>
              </a:rPr>
              <a:t> </a:t>
            </a:r>
            <a:r>
              <a:rPr lang="vi-VN" sz="2000" b="1" dirty="0" smtClean="0">
                <a:solidFill>
                  <a:srgbClr val="003300"/>
                </a:solidFill>
              </a:rPr>
              <a:t>Hình c. </a:t>
            </a:r>
            <a:endParaRPr lang="vi-VN" sz="2000" dirty="0">
              <a:solidFill>
                <a:srgbClr val="003300"/>
              </a:solidFill>
            </a:endParaRPr>
          </a:p>
        </p:txBody>
      </p:sp>
      <p:sp>
        <p:nvSpPr>
          <p:cNvPr id="197" name="Hình chữ nhật 3"/>
          <p:cNvSpPr/>
          <p:nvPr/>
        </p:nvSpPr>
        <p:spPr>
          <a:xfrm>
            <a:off x="-4832" y="0"/>
            <a:ext cx="9144000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7.  SỰ PHỤ THUỘC CỦA ĐIỆN TRỞ 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VÀO CHIỀU DÀI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8098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186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520000">
                                      <p:cBhvr>
                                        <p:cTn id="9" dur="2000" fill="hold"/>
                                        <p:tgtEl>
                                          <p:spTgt spid="186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1865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363</TotalTime>
  <Words>1659</Words>
  <Application>Microsoft Office PowerPoint</Application>
  <PresentationFormat>On-screen Show (4:3)</PresentationFormat>
  <Paragraphs>231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Retrospect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VHC_Computer</dc:creator>
  <cp:lastModifiedBy>Nhung-KT</cp:lastModifiedBy>
  <cp:revision>79</cp:revision>
  <dcterms:created xsi:type="dcterms:W3CDTF">2013-08-11T07:31:16Z</dcterms:created>
  <dcterms:modified xsi:type="dcterms:W3CDTF">2021-10-05T03:05:27Z</dcterms:modified>
</cp:coreProperties>
</file>