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comments/comment1.xml" ContentType="application/vnd.openxmlformats-officedocument.presentationml.comment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1" r:id="rId1"/>
    <p:sldMasterId id="2147483673" r:id="rId2"/>
  </p:sldMasterIdLst>
  <p:sldIdLst>
    <p:sldId id="283" r:id="rId3"/>
    <p:sldId id="257" r:id="rId4"/>
    <p:sldId id="260" r:id="rId5"/>
    <p:sldId id="261" r:id="rId6"/>
    <p:sldId id="262" r:id="rId7"/>
    <p:sldId id="263" r:id="rId8"/>
    <p:sldId id="266" r:id="rId9"/>
    <p:sldId id="264" r:id="rId10"/>
    <p:sldId id="267" r:id="rId11"/>
    <p:sldId id="268" r:id="rId12"/>
    <p:sldId id="269" r:id="rId13"/>
    <p:sldId id="277" r:id="rId14"/>
    <p:sldId id="278" r:id="rId15"/>
    <p:sldId id="279" r:id="rId16"/>
    <p:sldId id="280" r:id="rId17"/>
    <p:sldId id="281" r:id="rId18"/>
    <p:sldId id="282" r:id="rId19"/>
  </p:sldIdLst>
  <p:sldSz cx="9144000" cy="6858000" type="screen4x3"/>
  <p:notesSz cx="6858000" cy="9144000"/>
  <p:defaultTextStyle>
    <a:defPPr>
      <a:defRPr lang="vi-V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0066"/>
    <a:srgbClr val="006600"/>
    <a:srgbClr val="0000CC"/>
    <a:srgbClr val="003300"/>
    <a:srgbClr val="000066"/>
    <a:srgbClr val="333300"/>
    <a:srgbClr val="6600CC"/>
    <a:srgbClr val="663300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791" autoAdjust="0"/>
    <p:restoredTop sz="94660"/>
  </p:normalViewPr>
  <p:slideViewPr>
    <p:cSldViewPr>
      <p:cViewPr>
        <p:scale>
          <a:sx n="95" d="100"/>
          <a:sy n="95" d="100"/>
        </p:scale>
        <p:origin x="-1296" y="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3" Type="http://schemas.openxmlformats.org/officeDocument/2006/relationships/slide" Target="slides/slide1.xml"/><Relationship Id="rId21" Type="http://schemas.openxmlformats.org/officeDocument/2006/relationships/presProps" Target="pres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commentAuthors" Target="commentAuthor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tableStyles" Target="tableStyle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heme" Target="theme/theme1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viewProps" Target="viewProps.xml"/></Relationships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1" dt="2021-08-29T00:04:42.793" idx="1">
    <p:pos x="6240" y="-40"/>
    <p:text/>
  </p:cm>
</p:cmLst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7.wmf"/><Relationship Id="rId1" Type="http://schemas.openxmlformats.org/officeDocument/2006/relationships/image" Target="../media/image6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image" Target="../media/image9.wmf"/><Relationship Id="rId1" Type="http://schemas.openxmlformats.org/officeDocument/2006/relationships/image" Target="../media/image8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w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tIns="0" rIns="18288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B2B638-335B-414B-B519-F37B683A4B0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529460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957242E-F298-43B8-95A5-41FE98EA4A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178678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704850"/>
            <a:ext cx="8229600" cy="561975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7C8815C-7155-41C2-9465-55D732B88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829588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758952"/>
            <a:ext cx="75438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4455621"/>
            <a:ext cx="75438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611964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84257071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758952"/>
            <a:ext cx="75438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4453128"/>
            <a:ext cx="75438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434340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9155966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22960" y="1845734"/>
            <a:ext cx="370332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63440" y="1845736"/>
            <a:ext cx="3703320" cy="402335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0596516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6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2296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63440" y="1846052"/>
            <a:ext cx="370332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2582334"/>
            <a:ext cx="3703320" cy="32867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55864238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28080574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46617404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3" y="0"/>
            <a:ext cx="3038093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3030053" y="0"/>
            <a:ext cx="48006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594359"/>
            <a:ext cx="24003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60237" y="731520"/>
            <a:ext cx="5009393" cy="52578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0" y="2926080"/>
            <a:ext cx="24003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49134" y="6459786"/>
            <a:ext cx="1963883" cy="365125"/>
          </a:xfrm>
        </p:spPr>
        <p:txBody>
          <a:bodyPr/>
          <a:lstStyle>
            <a:lvl1pPr algn="l">
              <a:defRPr/>
            </a:lvl1pPr>
          </a:lstStyle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600450" y="6459786"/>
            <a:ext cx="348615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971900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D8F065E-66A5-44EF-81F6-BBBFB539215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17871544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9141619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2" y="491507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5074920"/>
            <a:ext cx="7589520" cy="822960"/>
          </a:xfrm>
        </p:spPr>
        <p:txBody>
          <a:bodyPr tIns="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2" y="0"/>
            <a:ext cx="9143989" cy="4915076"/>
          </a:xfrm>
          <a:blipFill>
            <a:blip r:embed="rId2"/>
            <a:stretch>
              <a:fillRect/>
            </a:stretch>
          </a:blipFill>
        </p:spPr>
        <p:txBody>
          <a:bodyPr lIns="457200" tIns="457200"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2959" y="5907024"/>
            <a:ext cx="7589520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71766027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200657680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6400800"/>
            <a:ext cx="9141619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6334316"/>
            <a:ext cx="9141619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414779"/>
            <a:ext cx="1971675" cy="575742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414779"/>
            <a:ext cx="5800725" cy="5757420"/>
          </a:xfrm>
        </p:spPr>
        <p:txBody>
          <a:bodyPr vert="eaVert" lIns="45720" tIns="0" rIns="45720" bIns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40025758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Ngữ cả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hỗ dành sẵn cho Nội dung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vi-VN" smtClean="0"/>
              <a:t>Bấm &amp; sửa kiểu tiêu đề</a:t>
            </a:r>
          </a:p>
          <a:p>
            <a:pPr lvl="1"/>
            <a:r>
              <a:rPr lang="vi-VN" smtClean="0"/>
              <a:t>Mức hai</a:t>
            </a:r>
          </a:p>
          <a:p>
            <a:pPr lvl="2"/>
            <a:r>
              <a:rPr lang="vi-VN" smtClean="0"/>
              <a:t>Mức ba</a:t>
            </a:r>
          </a:p>
          <a:p>
            <a:pPr lvl="3"/>
            <a:r>
              <a:rPr lang="vi-VN" smtClean="0"/>
              <a:t>Mức bốn</a:t>
            </a:r>
          </a:p>
          <a:p>
            <a:pPr lvl="4"/>
            <a:r>
              <a:rPr lang="vi-VN" smtClean="0"/>
              <a:t>Mức năm</a:t>
            </a:r>
            <a:endParaRPr lang="vi-VN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E2E23C-2FD5-4A02-99F5-4DE336276A9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514332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tIns="0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B5F00A4-4D51-42E3-8DD6-19079B1C984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6767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9406D1-02B4-462E-938E-247B3CA2EFA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77438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8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9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B1B3C3-4604-4297-8119-695715FFA22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28785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F8BE6FA-94CF-43FC-B356-0127887887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531839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3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4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BA268A-BCC1-44D9-9B4A-211CEB664BE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668160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7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A88184-5286-489C-9237-E09B43102B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374834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5" name="Footer Placeholder 2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6" name="Slide Number Placeholder 1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D97A930-50F7-4C06-A715-B2C498939EE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740137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slideLayout" Target="../slideLayouts/slideLayout23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938"/>
            <a:ext cx="9163050" cy="1041401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938"/>
            <a:ext cx="4762500" cy="6381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prstClr val="black"/>
              </a:solidFill>
            </a:endParaRPr>
          </a:p>
        </p:txBody>
      </p:sp>
      <p:sp>
        <p:nvSpPr>
          <p:cNvPr id="1028" name="Title Placeholder 8"/>
          <p:cNvSpPr>
            <a:spLocks noGrp="1"/>
          </p:cNvSpPr>
          <p:nvPr>
            <p:ph type="title"/>
          </p:nvPr>
        </p:nvSpPr>
        <p:spPr bwMode="auto">
          <a:xfrm>
            <a:off x="457200" y="704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0" tIns="4572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9" name="Text Placeholder 29"/>
          <p:cNvSpPr>
            <a:spLocks noGrp="1"/>
          </p:cNvSpPr>
          <p:nvPr>
            <p:ph type="body" idx="1"/>
          </p:nvPr>
        </p:nvSpPr>
        <p:spPr bwMode="auto">
          <a:xfrm>
            <a:off x="457200" y="1935163"/>
            <a:ext cx="8229600" cy="438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  <a:latin typeface="Tahoma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en-US">
              <a:solidFill>
                <a:srgbClr val="04617B">
                  <a:shade val="90000"/>
                </a:srgbClr>
              </a:solidFill>
            </a:endParaRPr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045C75"/>
                </a:solidFill>
                <a:latin typeface="Tahoma" panose="020B0604030504040204" pitchFamily="34" charset="0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</a:pPr>
            <a:fld id="{967F4915-2270-4E10-94AE-2DEFF23BE5D7}" type="slidenum">
              <a:rPr lang="en-US" altLang="en-US"/>
              <a:pPr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endParaRPr lang="en-US" altLang="en-US"/>
          </a:p>
        </p:txBody>
      </p:sp>
      <p:grpSp>
        <p:nvGrpSpPr>
          <p:cNvPr id="1033" name="Group 1"/>
          <p:cNvGrpSpPr>
            <a:grpSpLocks/>
          </p:cNvGrpSpPr>
          <p:nvPr/>
        </p:nvGrpSpPr>
        <p:grpSpPr bwMode="auto">
          <a:xfrm>
            <a:off x="-19050" y="203200"/>
            <a:ext cx="9180513" cy="647700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endParaRPr lang="en-US">
                <a:solidFill>
                  <a:prstClr val="black"/>
                </a:solidFill>
                <a:latin typeface="Tahoma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2945325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5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5000">
          <a:solidFill>
            <a:schemeClr val="tx2"/>
          </a:solidFill>
          <a:latin typeface="Calibri" pitchFamily="34" charset="0"/>
        </a:defRPr>
      </a:lvl9pPr>
    </p:titleStyle>
    <p:bodyStyle>
      <a:lvl1pPr marL="273050" indent="-2730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95000"/>
        <a:buFont typeface="Wingdings 2" panose="05020102010507070707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39763" indent="-246063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85000"/>
        <a:buFont typeface="Wingdings 2" panose="05020102010507070707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06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 2" panose="05020102010507070707" pitchFamily="18" charset="2"/>
        <a:buChar char=""/>
        <a:defRPr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7450" indent="-209550" algn="l" rtl="0" eaLnBrk="0" fontAlgn="base" hangingPunct="0">
        <a:spcBef>
          <a:spcPct val="20000"/>
        </a:spcBef>
        <a:spcAft>
          <a:spcPct val="0"/>
        </a:spcAft>
        <a:buClr>
          <a:srgbClr val="0BD0D9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2088" indent="-209550" algn="l" rtl="0" eaLnBrk="0" fontAlgn="base" hangingPunct="0">
        <a:spcBef>
          <a:spcPct val="20000"/>
        </a:spcBef>
        <a:spcAft>
          <a:spcPct val="0"/>
        </a:spcAft>
        <a:buClr>
          <a:srgbClr val="10CF9B"/>
        </a:buClr>
        <a:buSzPct val="65000"/>
        <a:buFont typeface="Wingdings 2" panose="05020102010507070707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6400800"/>
            <a:ext cx="9144001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5"/>
            <a:ext cx="9144001" cy="65999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22960" y="286604"/>
            <a:ext cx="75438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22959" y="1845734"/>
            <a:ext cx="7543801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22961" y="6459786"/>
            <a:ext cx="18542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161768D4-3B5A-4110-922B-E523C491738B}" type="datetimeFigureOut">
              <a:rPr lang="vi-VN" smtClean="0"/>
              <a:t>05/10/2021</a:t>
            </a:fld>
            <a:endParaRPr lang="vi-V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64639" y="6459786"/>
            <a:ext cx="361710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vi-V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425344" y="6459786"/>
            <a:ext cx="98401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6B7300C5-B879-4DC8-9E13-72498293967A}" type="slidenum">
              <a:rPr lang="vi-VN" smtClean="0"/>
              <a:t>‹#›</a:t>
            </a:fld>
            <a:endParaRPr lang="vi-VN"/>
          </a:p>
        </p:txBody>
      </p:sp>
      <p:cxnSp>
        <p:nvCxnSpPr>
          <p:cNvPr id="10" name="Straight Connector 9"/>
          <p:cNvCxnSpPr/>
          <p:nvPr/>
        </p:nvCxnSpPr>
        <p:spPr>
          <a:xfrm>
            <a:off x="895149" y="1737845"/>
            <a:ext cx="74752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892305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1.xm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5.vml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0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6.vml"/><Relationship Id="rId4" Type="http://schemas.openxmlformats.org/officeDocument/2006/relationships/image" Target="../media/image13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7.vml"/><Relationship Id="rId4" Type="http://schemas.openxmlformats.org/officeDocument/2006/relationships/image" Target="../media/image14.wm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2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8.vml"/><Relationship Id="rId4" Type="http://schemas.openxmlformats.org/officeDocument/2006/relationships/image" Target="../media/image15.w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4.wm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6.wmf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5.bin"/><Relationship Id="rId7" Type="http://schemas.openxmlformats.org/officeDocument/2006/relationships/oleObject" Target="../embeddings/oleObject7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8.wmf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18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11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1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00" y="76200"/>
            <a:ext cx="9144000" cy="6389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Rectangle 3"/>
          <p:cNvSpPr>
            <a:spLocks noChangeArrowheads="1"/>
          </p:cNvSpPr>
          <p:nvPr/>
        </p:nvSpPr>
        <p:spPr bwMode="auto">
          <a:xfrm>
            <a:off x="352425" y="1530350"/>
            <a:ext cx="7947025" cy="24606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vi-VN" altLang="en-US" sz="5539" b="1" u="sng">
              <a:solidFill>
                <a:srgbClr val="000000"/>
              </a:solidFill>
              <a:cs typeface="Arial" panose="020B0604020202020204" pitchFamily="34" charset="0"/>
            </a:endParaRPr>
          </a:p>
        </p:txBody>
      </p:sp>
      <p:sp>
        <p:nvSpPr>
          <p:cNvPr id="13316" name="WordArt 6"/>
          <p:cNvSpPr>
            <a:spLocks noChangeArrowheads="1" noChangeShapeType="1" noTextEdit="1"/>
          </p:cNvSpPr>
          <p:nvPr/>
        </p:nvSpPr>
        <p:spPr bwMode="auto">
          <a:xfrm>
            <a:off x="633413" y="2725738"/>
            <a:ext cx="7737475" cy="14065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323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KÍNH CHÀO QUÝ THẦY CÔ </a:t>
            </a:r>
          </a:p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en-US" sz="3323" kern="10">
                <a:ln w="12700">
                  <a:solidFill>
                    <a:srgbClr val="3333CC"/>
                  </a:solidFill>
                  <a:round/>
                  <a:headEnd/>
                  <a:tailEnd/>
                </a:ln>
                <a:solidFill>
                  <a:srgbClr val="000000">
                    <a:alpha val="50195"/>
                  </a:srgbClr>
                </a:solidFill>
                <a:effectLst>
                  <a:outerShdw dist="45791" dir="2021404" algn="ctr" rotWithShape="0">
                    <a:srgbClr val="9999FF"/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VÀ CÁC EM HỌC SINH</a:t>
            </a:r>
          </a:p>
        </p:txBody>
      </p:sp>
      <p:sp>
        <p:nvSpPr>
          <p:cNvPr id="11269" name="Text Box 8"/>
          <p:cNvSpPr txBox="1">
            <a:spLocks noChangeArrowheads="1"/>
          </p:cNvSpPr>
          <p:nvPr/>
        </p:nvSpPr>
        <p:spPr bwMode="auto">
          <a:xfrm>
            <a:off x="984250" y="404813"/>
            <a:ext cx="6892925" cy="1085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defTabSz="84408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en-US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PHÒNG GD-ĐT QUẬN LONG BIÊN</a:t>
            </a:r>
            <a:endParaRPr lang="vi-VN" altLang="en-US" sz="2585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 defTabSz="84408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vi-VN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TRƯỜNG THCS </a:t>
            </a:r>
            <a:r>
              <a:rPr lang="en-US" altLang="en-US" sz="2585" b="1" dirty="0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LÊ QUÝ ĐÔN</a:t>
            </a:r>
            <a:endParaRPr lang="vi-VN" altLang="en-US" sz="2585" b="1" dirty="0">
              <a:solidFill>
                <a:srgbClr val="0000CC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270" name="Text Box 9"/>
          <p:cNvSpPr txBox="1">
            <a:spLocks noChangeArrowheads="1"/>
          </p:cNvSpPr>
          <p:nvPr/>
        </p:nvSpPr>
        <p:spPr bwMode="auto">
          <a:xfrm>
            <a:off x="2954338" y="1319213"/>
            <a:ext cx="3727450" cy="4333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44083" fontAlgn="base">
              <a:spcBef>
                <a:spcPct val="50000"/>
              </a:spcBef>
              <a:spcAft>
                <a:spcPct val="0"/>
              </a:spcAft>
              <a:defRPr/>
            </a:pPr>
            <a:r>
              <a:rPr lang="vi-VN" altLang="en-US" sz="2215" b="1">
                <a:solidFill>
                  <a:srgbClr val="0000C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----------------------------</a:t>
            </a:r>
          </a:p>
        </p:txBody>
      </p:sp>
      <p:sp>
        <p:nvSpPr>
          <p:cNvPr id="11271" name="TextBox 2"/>
          <p:cNvSpPr txBox="1">
            <a:spLocks noChangeArrowheads="1"/>
          </p:cNvSpPr>
          <p:nvPr/>
        </p:nvSpPr>
        <p:spPr bwMode="auto">
          <a:xfrm>
            <a:off x="4079875" y="4905375"/>
            <a:ext cx="4502150" cy="49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defTabSz="844083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2585" b="1">
                <a:solidFill>
                  <a:srgbClr val="000000"/>
                </a:solidFill>
              </a:rPr>
              <a:t>Giáo viên : Nguyễn Thị Hà </a:t>
            </a:r>
          </a:p>
        </p:txBody>
      </p:sp>
    </p:spTree>
    <p:extLst>
      <p:ext uri="{BB962C8B-B14F-4D97-AF65-F5344CB8AC3E}">
        <p14:creationId xmlns:p14="http://schemas.microsoft.com/office/powerpoint/2010/main" val="3497566908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Text Box 3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11268" name="Rectangle 4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vi-VN"/>
          </a:p>
        </p:txBody>
      </p:sp>
      <p:sp>
        <p:nvSpPr>
          <p:cNvPr id="11269" name="Line 5"/>
          <p:cNvSpPr>
            <a:spLocks noChangeShapeType="1"/>
          </p:cNvSpPr>
          <p:nvPr/>
        </p:nvSpPr>
        <p:spPr bwMode="auto">
          <a:xfrm flipV="1">
            <a:off x="6934200" y="4267200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0" name="Line 6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1" name="Text Box 7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grpSp>
        <p:nvGrpSpPr>
          <p:cNvPr id="11276" name="Group 12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202765" name="Rectangle 13"/>
            <p:cNvSpPr>
              <a:spLocks noChangeArrowheads="1"/>
            </p:cNvSpPr>
            <p:nvPr/>
          </p:nvSpPr>
          <p:spPr bwMode="auto">
            <a:xfrm rot="16200000" flipH="1">
              <a:off x="4858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11406" name="Line 14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7" name="Line 15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8" name="Line 16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277" name="Rectangle 17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8" name="AutoShape 18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T0" fmla="*/ 88106 w 21600"/>
              <a:gd name="T1" fmla="*/ 0 h 21600"/>
              <a:gd name="T2" fmla="*/ 25804 w 21600"/>
              <a:gd name="T3" fmla="*/ 25804 h 21600"/>
              <a:gd name="T4" fmla="*/ 0 w 21600"/>
              <a:gd name="T5" fmla="*/ 88106 h 21600"/>
              <a:gd name="T6" fmla="*/ 25804 w 21600"/>
              <a:gd name="T7" fmla="*/ 150408 h 21600"/>
              <a:gd name="T8" fmla="*/ 88106 w 21600"/>
              <a:gd name="T9" fmla="*/ 176212 h 21600"/>
              <a:gd name="T10" fmla="*/ 150408 w 21600"/>
              <a:gd name="T11" fmla="*/ 150408 h 21600"/>
              <a:gd name="T12" fmla="*/ 176212 w 21600"/>
              <a:gd name="T13" fmla="*/ 88106 h 21600"/>
              <a:gd name="T14" fmla="*/ 150408 w 21600"/>
              <a:gd name="T15" fmla="*/ 2580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79" name="Rectangle 19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0" name="Oval 20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1" name="Arc 21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T0" fmla="*/ 357777 w 24253"/>
              <a:gd name="T1" fmla="*/ 0 h 39506"/>
              <a:gd name="T2" fmla="*/ 0 w 24253"/>
              <a:gd name="T3" fmla="*/ 958031 h 39506"/>
              <a:gd name="T4" fmla="*/ 64426 w 24253"/>
              <a:gd name="T5" fmla="*/ 436036 h 395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282" name="Text Box 22"/>
          <p:cNvSpPr txBox="1">
            <a:spLocks noChangeArrowheads="1"/>
          </p:cNvSpPr>
          <p:nvPr/>
        </p:nvSpPr>
        <p:spPr bwMode="auto">
          <a:xfrm rot="-2206860">
            <a:off x="401638" y="3733800"/>
            <a:ext cx="49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/>
              <a:t>0,5</a:t>
            </a:r>
          </a:p>
        </p:txBody>
      </p:sp>
      <p:sp>
        <p:nvSpPr>
          <p:cNvPr id="11283" name="Line 23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4" name="Line 24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5" name="Line 25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6" name="Line 26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7" name="Line 27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8" name="Line 28"/>
          <p:cNvSpPr>
            <a:spLocks noChangeShapeType="1"/>
          </p:cNvSpPr>
          <p:nvPr/>
        </p:nvSpPr>
        <p:spPr bwMode="auto">
          <a:xfrm rot="-27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89" name="Line 29"/>
          <p:cNvSpPr>
            <a:spLocks noChangeShapeType="1"/>
          </p:cNvSpPr>
          <p:nvPr/>
        </p:nvSpPr>
        <p:spPr bwMode="auto">
          <a:xfrm rot="-21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0" name="Line 30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1" name="Line 31"/>
          <p:cNvSpPr>
            <a:spLocks noChangeShapeType="1"/>
          </p:cNvSpPr>
          <p:nvPr/>
        </p:nvSpPr>
        <p:spPr bwMode="auto">
          <a:xfrm rot="-9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2" name="Line 32"/>
          <p:cNvSpPr>
            <a:spLocks noChangeShapeType="1"/>
          </p:cNvSpPr>
          <p:nvPr/>
        </p:nvSpPr>
        <p:spPr bwMode="auto">
          <a:xfrm rot="-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3" name="Line 33"/>
          <p:cNvSpPr>
            <a:spLocks noChangeShapeType="1"/>
          </p:cNvSpPr>
          <p:nvPr/>
        </p:nvSpPr>
        <p:spPr bwMode="auto">
          <a:xfrm rot="63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4" name="Line 34"/>
          <p:cNvSpPr>
            <a:spLocks noChangeShapeType="1"/>
          </p:cNvSpPr>
          <p:nvPr/>
        </p:nvSpPr>
        <p:spPr bwMode="auto">
          <a:xfrm rot="-39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5" name="Line 35"/>
          <p:cNvSpPr>
            <a:spLocks noChangeShapeType="1"/>
          </p:cNvSpPr>
          <p:nvPr/>
        </p:nvSpPr>
        <p:spPr bwMode="auto">
          <a:xfrm rot="-33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6" name="Line 36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7" name="Line 37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8" name="Line 38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99" name="Text Box 39"/>
          <p:cNvSpPr txBox="1">
            <a:spLocks noChangeArrowheads="1"/>
          </p:cNvSpPr>
          <p:nvPr/>
        </p:nvSpPr>
        <p:spPr bwMode="auto">
          <a:xfrm rot="-4196748">
            <a:off x="165100" y="4137026"/>
            <a:ext cx="441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pitchFamily="34" charset="0"/>
            </a:endParaRPr>
          </a:p>
        </p:txBody>
      </p:sp>
      <p:sp>
        <p:nvSpPr>
          <p:cNvPr id="11300" name="Text Box 40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Arial" pitchFamily="34" charset="0"/>
              </a:rPr>
              <a:t>1</a:t>
            </a:r>
          </a:p>
        </p:txBody>
      </p:sp>
      <p:sp>
        <p:nvSpPr>
          <p:cNvPr id="11301" name="Text Box 41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Arial" pitchFamily="34" charset="0"/>
              </a:rPr>
              <a:t>1,5</a:t>
            </a:r>
          </a:p>
        </p:txBody>
      </p:sp>
      <p:sp>
        <p:nvSpPr>
          <p:cNvPr id="11302" name="Text Box 42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>
                <a:latin typeface="Arial" pitchFamily="34" charset="0"/>
              </a:rPr>
              <a:t>A</a:t>
            </a:r>
          </a:p>
        </p:txBody>
      </p:sp>
      <p:sp>
        <p:nvSpPr>
          <p:cNvPr id="11303" name="AutoShape 43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T0" fmla="*/ 605632 w 21600"/>
              <a:gd name="T1" fmla="*/ 0 h 21600"/>
              <a:gd name="T2" fmla="*/ 254309 w 21600"/>
              <a:gd name="T3" fmla="*/ 528005 h 21600"/>
              <a:gd name="T4" fmla="*/ 605632 w 21600"/>
              <a:gd name="T5" fmla="*/ 471044 h 21600"/>
              <a:gd name="T6" fmla="*/ 956954 w 21600"/>
              <a:gd name="T7" fmla="*/ 52800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45 w 21600"/>
              <a:gd name="T13" fmla="*/ 0 h 21600"/>
              <a:gd name="T14" fmla="*/ 21455 w 21600"/>
              <a:gd name="T15" fmla="*/ 110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202796" name="Rectangle 44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thickThin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vi-VN"/>
          </a:p>
        </p:txBody>
      </p:sp>
      <p:sp>
        <p:nvSpPr>
          <p:cNvPr id="11305" name="AutoShape 45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T0" fmla="*/ 38100 w 21600"/>
              <a:gd name="T1" fmla="*/ 0 h 21600"/>
              <a:gd name="T2" fmla="*/ 11158 w 21600"/>
              <a:gd name="T3" fmla="*/ 11158 h 21600"/>
              <a:gd name="T4" fmla="*/ 0 w 21600"/>
              <a:gd name="T5" fmla="*/ 38100 h 21600"/>
              <a:gd name="T6" fmla="*/ 11158 w 21600"/>
              <a:gd name="T7" fmla="*/ 65042 h 21600"/>
              <a:gd name="T8" fmla="*/ 38100 w 21600"/>
              <a:gd name="T9" fmla="*/ 76200 h 21600"/>
              <a:gd name="T10" fmla="*/ 65042 w 21600"/>
              <a:gd name="T11" fmla="*/ 65042 h 21600"/>
              <a:gd name="T12" fmla="*/ 76200 w 21600"/>
              <a:gd name="T13" fmla="*/ 38100 h 21600"/>
              <a:gd name="T14" fmla="*/ 65042 w 21600"/>
              <a:gd name="T15" fmla="*/ 1115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1306" name="Group 46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11402" name="Arc 47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T0" fmla="*/ 80 w 42223"/>
                <a:gd name="T1" fmla="*/ 6 h 21600"/>
                <a:gd name="T2" fmla="*/ 0 w 42223"/>
                <a:gd name="T3" fmla="*/ 10 h 21600"/>
                <a:gd name="T4" fmla="*/ 4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403" name="Freeform 48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4" name="Freeform 49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12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07" name="Oval 50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pitchFamily="34" charset="0"/>
            </a:endParaRPr>
          </a:p>
        </p:txBody>
      </p:sp>
      <p:sp>
        <p:nvSpPr>
          <p:cNvPr id="11308" name="Oval 51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309" name="Oval 52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310" name="Text Box 53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+</a:t>
            </a:r>
          </a:p>
        </p:txBody>
      </p:sp>
      <p:sp>
        <p:nvSpPr>
          <p:cNvPr id="11311" name="Text Box 54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-</a:t>
            </a:r>
          </a:p>
        </p:txBody>
      </p:sp>
      <p:sp>
        <p:nvSpPr>
          <p:cNvPr id="11313" name="Rectangle 56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7999"/>
                      </a:schemeClr>
                    </a:gs>
                    <a:gs pos="100000">
                      <a:srgbClr val="FFFFFF">
                        <a:alpha val="37000"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pitchFamily="34" charset="0"/>
            </a:endParaRPr>
          </a:p>
        </p:txBody>
      </p:sp>
      <p:sp>
        <p:nvSpPr>
          <p:cNvPr id="11314" name="Line 57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02810" name="Group 58"/>
          <p:cNvGrpSpPr>
            <a:grpSpLocks/>
          </p:cNvGrpSpPr>
          <p:nvPr/>
        </p:nvGrpSpPr>
        <p:grpSpPr bwMode="auto">
          <a:xfrm rot="-1062720">
            <a:off x="638810" y="4203065"/>
            <a:ext cx="793750" cy="557213"/>
            <a:chOff x="1680" y="1440"/>
            <a:chExt cx="592" cy="400"/>
          </a:xfrm>
        </p:grpSpPr>
        <p:sp>
          <p:nvSpPr>
            <p:cNvPr id="11399" name="Oval 59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pitchFamily="34" charset="0"/>
              </a:endParaRPr>
            </a:p>
          </p:txBody>
        </p:sp>
        <p:sp>
          <p:nvSpPr>
            <p:cNvPr id="11400" name="Line 60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401" name="Line 61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accent1">
                  <a:lumMod val="50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17" name="Line 63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02816" name="Group 64"/>
          <p:cNvGrpSpPr>
            <a:grpSpLocks/>
          </p:cNvGrpSpPr>
          <p:nvPr/>
        </p:nvGrpSpPr>
        <p:grpSpPr bwMode="auto">
          <a:xfrm>
            <a:off x="2790825" y="2176463"/>
            <a:ext cx="885825" cy="595312"/>
            <a:chOff x="2208" y="3846"/>
            <a:chExt cx="558" cy="375"/>
          </a:xfrm>
        </p:grpSpPr>
        <p:sp>
          <p:nvSpPr>
            <p:cNvPr id="11398" name="Line 66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tx2">
                  <a:lumMod val="40000"/>
                  <a:lumOff val="60000"/>
                </a:schemeClr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7" name="Line 65"/>
            <p:cNvSpPr>
              <a:spLocks noChangeShapeType="1"/>
            </p:cNvSpPr>
            <p:nvPr/>
          </p:nvSpPr>
          <p:spPr bwMode="auto">
            <a:xfrm flipV="1">
              <a:off x="2478" y="3846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19" name="Line 67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1320" name="Group 68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11337" name="Text Box 69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1338" name="Oval 70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pitchFamily="34" charset="0"/>
              </a:endParaRPr>
            </a:p>
          </p:txBody>
        </p:sp>
        <p:sp>
          <p:nvSpPr>
            <p:cNvPr id="11339" name="Rectangle 71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1340" name="Rectangle 72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41" name="Rectangle 73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42" name="Oval 74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43" name="Text Box 75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344" name="Oval 76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45" name="Arc 77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247 w 24253"/>
                <a:gd name="T1" fmla="*/ 0 h 39506"/>
                <a:gd name="T2" fmla="*/ 0 w 24253"/>
                <a:gd name="T3" fmla="*/ 720 h 39506"/>
                <a:gd name="T4" fmla="*/ 44 w 24253"/>
                <a:gd name="T5" fmla="*/ 328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46" name="Line 78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47" name="Text Box 79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pitchFamily="34" charset="0"/>
                </a:rPr>
                <a:t>3</a:t>
              </a:r>
            </a:p>
          </p:txBody>
        </p:sp>
        <p:sp>
          <p:nvSpPr>
            <p:cNvPr id="11348" name="Text Box 80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349" name="Line 81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0" name="Line 82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1" name="Line 83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2" name="Line 84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3" name="Line 85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4" name="Line 86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5" name="Line 87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6" name="Line 88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7" name="Line 89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8" name="Line 90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59" name="Line 91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0" name="Line 92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1" name="Line 93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2" name="Line 94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3" name="Line 95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4" name="Line 96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5" name="Line 97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6" name="Line 98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7" name="Line 99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8" name="Line 100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69" name="Line 101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0" name="Line 102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1" name="Line 103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2" name="Line 104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3" name="Line 105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4" name="Line 106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5" name="Line 107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6" name="Line 108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7" name="Line 109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8" name="Line 110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79" name="Text Box 111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380" name="Text Box 112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pitchFamily="34" charset="0"/>
                </a:rPr>
                <a:t>1</a:t>
              </a:r>
            </a:p>
          </p:txBody>
        </p:sp>
        <p:sp>
          <p:nvSpPr>
            <p:cNvPr id="11381" name="Text Box 113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382" name="Text Box 114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1383" name="Text Box 115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>
                  <a:latin typeface="Arial" pitchFamily="34" charset="0"/>
                </a:rPr>
                <a:t>V</a:t>
              </a:r>
            </a:p>
          </p:txBody>
        </p:sp>
        <p:sp>
          <p:nvSpPr>
            <p:cNvPr id="11384" name="AutoShape 116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455 w 21600"/>
                <a:gd name="T1" fmla="*/ 0 h 21600"/>
                <a:gd name="T2" fmla="*/ 191 w 21600"/>
                <a:gd name="T3" fmla="*/ 362 h 21600"/>
                <a:gd name="T4" fmla="*/ 455 w 21600"/>
                <a:gd name="T5" fmla="*/ 323 h 21600"/>
                <a:gd name="T6" fmla="*/ 719 w 21600"/>
                <a:gd name="T7" fmla="*/ 36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85" name="Rectangle 117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86" name="Rectangle 118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7999"/>
                        </a:schemeClr>
                      </a:gs>
                      <a:gs pos="100000">
                        <a:srgbClr val="FFFFFF">
                          <a:alpha val="37000"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pitchFamily="34" charset="0"/>
              </a:endParaRPr>
            </a:p>
          </p:txBody>
        </p:sp>
        <p:sp>
          <p:nvSpPr>
            <p:cNvPr id="11387" name="Rectangle 11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88" name="AutoShape 120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29 w 21600"/>
                <a:gd name="T1" fmla="*/ 0 h 21600"/>
                <a:gd name="T2" fmla="*/ 8 w 21600"/>
                <a:gd name="T3" fmla="*/ 8 h 21600"/>
                <a:gd name="T4" fmla="*/ 0 w 21600"/>
                <a:gd name="T5" fmla="*/ 26 h 21600"/>
                <a:gd name="T6" fmla="*/ 8 w 21600"/>
                <a:gd name="T7" fmla="*/ 44 h 21600"/>
                <a:gd name="T8" fmla="*/ 29 w 21600"/>
                <a:gd name="T9" fmla="*/ 52 h 21600"/>
                <a:gd name="T10" fmla="*/ 49 w 21600"/>
                <a:gd name="T11" fmla="*/ 44 h 21600"/>
                <a:gd name="T12" fmla="*/ 57 w 21600"/>
                <a:gd name="T13" fmla="*/ 26 h 21600"/>
                <a:gd name="T14" fmla="*/ 49 w 21600"/>
                <a:gd name="T15" fmla="*/ 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89" name="Arc 121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91 w 42223"/>
                <a:gd name="T1" fmla="*/ 6 h 21600"/>
                <a:gd name="T2" fmla="*/ 0 w 42223"/>
                <a:gd name="T3" fmla="*/ 11 h 21600"/>
                <a:gd name="T4" fmla="*/ 45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90" name="Freeform 122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3 h 48"/>
                <a:gd name="T4" fmla="*/ 13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1" name="Freeform 123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4 w 48"/>
                <a:gd name="T3" fmla="*/ 12 h 48"/>
                <a:gd name="T4" fmla="*/ 1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92" name="AutoShape 124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66 w 21600"/>
                <a:gd name="T1" fmla="*/ 0 h 21600"/>
                <a:gd name="T2" fmla="*/ 19 w 21600"/>
                <a:gd name="T3" fmla="*/ 18 h 21600"/>
                <a:gd name="T4" fmla="*/ 0 w 21600"/>
                <a:gd name="T5" fmla="*/ 60 h 21600"/>
                <a:gd name="T6" fmla="*/ 19 w 21600"/>
                <a:gd name="T7" fmla="*/ 102 h 21600"/>
                <a:gd name="T8" fmla="*/ 66 w 21600"/>
                <a:gd name="T9" fmla="*/ 120 h 21600"/>
                <a:gd name="T10" fmla="*/ 113 w 21600"/>
                <a:gd name="T11" fmla="*/ 102 h 21600"/>
                <a:gd name="T12" fmla="*/ 132 w 21600"/>
                <a:gd name="T13" fmla="*/ 60 h 21600"/>
                <a:gd name="T14" fmla="*/ 113 w 21600"/>
                <a:gd name="T15" fmla="*/ 1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93" name="Oval 125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94" name="Oval 126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1395" name="Text Box 127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-</a:t>
              </a:r>
            </a:p>
          </p:txBody>
        </p:sp>
        <p:sp>
          <p:nvSpPr>
            <p:cNvPr id="11396" name="Text Box 128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+</a:t>
              </a:r>
            </a:p>
          </p:txBody>
        </p:sp>
      </p:grpSp>
      <p:sp>
        <p:nvSpPr>
          <p:cNvPr id="11321" name="Line 129"/>
          <p:cNvSpPr>
            <a:spLocks noChangeShapeType="1"/>
          </p:cNvSpPr>
          <p:nvPr/>
        </p:nvSpPr>
        <p:spPr bwMode="auto">
          <a:xfrm flipH="1">
            <a:off x="4114800" y="4228141"/>
            <a:ext cx="25152" cy="2325059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22" name="Line 130"/>
          <p:cNvSpPr>
            <a:spLocks noChangeShapeType="1"/>
          </p:cNvSpPr>
          <p:nvPr/>
        </p:nvSpPr>
        <p:spPr bwMode="auto">
          <a:xfrm>
            <a:off x="6934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23" name="Line 131"/>
          <p:cNvSpPr>
            <a:spLocks noChangeShapeType="1"/>
          </p:cNvSpPr>
          <p:nvPr/>
        </p:nvSpPr>
        <p:spPr bwMode="auto">
          <a:xfrm>
            <a:off x="4114800" y="6553200"/>
            <a:ext cx="381000" cy="1524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24" name="Line 132"/>
          <p:cNvSpPr>
            <a:spLocks noChangeShapeType="1"/>
          </p:cNvSpPr>
          <p:nvPr/>
        </p:nvSpPr>
        <p:spPr bwMode="auto">
          <a:xfrm>
            <a:off x="6248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202885" name="Group 133"/>
          <p:cNvGrpSpPr>
            <a:grpSpLocks/>
          </p:cNvGrpSpPr>
          <p:nvPr/>
        </p:nvGrpSpPr>
        <p:grpSpPr bwMode="auto">
          <a:xfrm rot="-285818">
            <a:off x="4870202" y="5852180"/>
            <a:ext cx="1066800" cy="609600"/>
            <a:chOff x="1488" y="3504"/>
            <a:chExt cx="864" cy="480"/>
          </a:xfrm>
        </p:grpSpPr>
        <p:sp>
          <p:nvSpPr>
            <p:cNvPr id="11335" name="Line 134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1336" name="Line 135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1327" name="Text Box 137"/>
          <p:cNvSpPr txBox="1">
            <a:spLocks noChangeArrowheads="1"/>
          </p:cNvSpPr>
          <p:nvPr/>
        </p:nvSpPr>
        <p:spPr bwMode="auto">
          <a:xfrm>
            <a:off x="4139952" y="3501008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S</a:t>
            </a:r>
            <a:r>
              <a:rPr lang="en-US" sz="2400" baseline="-25000" dirty="0"/>
              <a:t>2</a:t>
            </a:r>
            <a:r>
              <a:rPr lang="en-US" sz="2400" dirty="0"/>
              <a:t> - R</a:t>
            </a:r>
            <a:r>
              <a:rPr lang="en-US" sz="2400" baseline="-25000" dirty="0"/>
              <a:t>2 </a:t>
            </a:r>
            <a:r>
              <a:rPr lang="en-US" sz="2400" dirty="0"/>
              <a:t>(d</a:t>
            </a:r>
            <a:r>
              <a:rPr lang="en-US" sz="2400" baseline="-25000" dirty="0"/>
              <a:t>2</a:t>
            </a:r>
            <a:r>
              <a:rPr lang="en-US" sz="2400" dirty="0"/>
              <a:t>)</a:t>
            </a:r>
          </a:p>
        </p:txBody>
      </p:sp>
      <p:sp>
        <p:nvSpPr>
          <p:cNvPr id="11330" name="Rectangle 140"/>
          <p:cNvSpPr>
            <a:spLocks noChangeArrowheads="1"/>
          </p:cNvSpPr>
          <p:nvPr/>
        </p:nvSpPr>
        <p:spPr bwMode="auto">
          <a:xfrm>
            <a:off x="4343400" y="3953376"/>
            <a:ext cx="2286000" cy="304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1331" name="Line 141"/>
          <p:cNvSpPr>
            <a:spLocks noChangeShapeType="1"/>
          </p:cNvSpPr>
          <p:nvPr/>
        </p:nvSpPr>
        <p:spPr bwMode="auto">
          <a:xfrm>
            <a:off x="4114800" y="4261728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32" name="Line 142"/>
          <p:cNvSpPr>
            <a:spLocks noChangeShapeType="1"/>
          </p:cNvSpPr>
          <p:nvPr/>
        </p:nvSpPr>
        <p:spPr bwMode="auto">
          <a:xfrm>
            <a:off x="6553200" y="4267200"/>
            <a:ext cx="381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333" name="Rectangle 143"/>
          <p:cNvSpPr>
            <a:spLocks noChangeArrowheads="1"/>
          </p:cNvSpPr>
          <p:nvPr/>
        </p:nvSpPr>
        <p:spPr bwMode="auto">
          <a:xfrm>
            <a:off x="4343400" y="4258176"/>
            <a:ext cx="2286000" cy="304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aphicFrame>
        <p:nvGraphicFramePr>
          <p:cNvPr id="3" name="Đối tượng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77294983"/>
              </p:ext>
            </p:extLst>
          </p:nvPr>
        </p:nvGraphicFramePr>
        <p:xfrm>
          <a:off x="5932488" y="2781300"/>
          <a:ext cx="2419350" cy="9445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65" name="Equation" r:id="rId3" imgW="1104840" imgH="431640" progId="Equation.DSMT4">
                  <p:embed/>
                </p:oleObj>
              </mc:Choice>
              <mc:Fallback>
                <p:oleObj name="Equation" r:id="rId3" imgW="1104840" imgH="431640" progId="Equation.DSMT4">
                  <p:embed/>
                  <p:pic>
                    <p:nvPicPr>
                      <p:cNvPr id="0" name="Đối tượng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32488" y="2781300"/>
                        <a:ext cx="2419350" cy="9445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9" name="Hình chữ nhật 148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150" name="Hình chữ nhật 149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151" name="Hình chữ nhật 150"/>
          <p:cNvSpPr/>
          <p:nvPr/>
        </p:nvSpPr>
        <p:spPr>
          <a:xfrm>
            <a:off x="-13235" y="1681351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smtClean="0">
                <a:solidFill>
                  <a:srgbClr val="660066"/>
                </a:solidFill>
              </a:rPr>
              <a:t>với </a:t>
            </a:r>
            <a:r>
              <a:rPr lang="vi-VN" sz="2400" b="1" dirty="0">
                <a:solidFill>
                  <a:srgbClr val="660066"/>
                </a:solidFill>
              </a:rPr>
              <a:t>dây có tiết </a:t>
            </a:r>
            <a:r>
              <a:rPr lang="vi-VN" sz="2400" b="1" dirty="0" err="1">
                <a:solidFill>
                  <a:srgbClr val="660066"/>
                </a:solidFill>
              </a:rPr>
              <a:t>diện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S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2</a:t>
            </a:r>
            <a:endParaRPr lang="vi-VN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11274" name="Line 10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1275" name="Line 11"/>
          <p:cNvSpPr>
            <a:spLocks noChangeShapeType="1"/>
          </p:cNvSpPr>
          <p:nvPr/>
        </p:nvSpPr>
        <p:spPr bwMode="auto">
          <a:xfrm>
            <a:off x="1564481" y="5071269"/>
            <a:ext cx="2550319" cy="34131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52" name="Hình chữ nhật 151"/>
          <p:cNvSpPr/>
          <p:nvPr/>
        </p:nvSpPr>
        <p:spPr>
          <a:xfrm>
            <a:off x="-13235" y="1340768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smtClean="0">
                <a:solidFill>
                  <a:srgbClr val="660066"/>
                </a:solidFill>
              </a:rPr>
              <a:t>với </a:t>
            </a:r>
            <a:r>
              <a:rPr lang="vi-VN" sz="2400" b="1" dirty="0">
                <a:solidFill>
                  <a:srgbClr val="660066"/>
                </a:solidFill>
              </a:rPr>
              <a:t>dây có tiết </a:t>
            </a:r>
            <a:r>
              <a:rPr lang="vi-VN" sz="2400" b="1" dirty="0" err="1">
                <a:solidFill>
                  <a:srgbClr val="660066"/>
                </a:solidFill>
              </a:rPr>
              <a:t>diện</a:t>
            </a:r>
            <a:r>
              <a:rPr lang="vi-VN" sz="2400" b="1" dirty="0">
                <a:solidFill>
                  <a:srgbClr val="660066"/>
                </a:solidFill>
              </a:rPr>
              <a:t> S</a:t>
            </a:r>
            <a:r>
              <a:rPr lang="vi-VN" sz="2400" b="1" baseline="-25000" dirty="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43" name="Hộp_Văn_Bản 142"/>
          <p:cNvSpPr txBox="1"/>
          <p:nvPr/>
        </p:nvSpPr>
        <p:spPr>
          <a:xfrm>
            <a:off x="1638300" y="5725438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R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 smtClean="0">
                <a:solidFill>
                  <a:srgbClr val="C00000"/>
                </a:solidFill>
              </a:rPr>
              <a:t> = 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144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07999573"/>
      </p:ext>
    </p:extLst>
  </p:cSld>
  <p:clrMapOvr>
    <a:masterClrMapping/>
  </p:clrMapOvr>
  <p:transition spd="slow"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24" dur="2000" fill="hold"/>
                                        <p:tgtEl>
                                          <p:spTgt spid="202816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2000"/>
                            </p:stCondLst>
                            <p:childTnLst>
                              <p:par>
                                <p:cTn id="26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5700000">
                                      <p:cBhvr>
                                        <p:cTn id="27" dur="2000" fill="hold"/>
                                        <p:tgtEl>
                                          <p:spTgt spid="20281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28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29" dur="2000" fill="hold"/>
                                        <p:tgtEl>
                                          <p:spTgt spid="202885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4000"/>
                            </p:stCondLst>
                            <p:childTnLst>
                              <p:par>
                                <p:cTn id="31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51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2000"/>
                            </p:stCondLst>
                            <p:childTnLst>
                              <p:par>
                                <p:cTn id="53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5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5000"/>
                            </p:stCondLst>
                            <p:childTnLst>
                              <p:par>
                                <p:cTn id="56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8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9" dur="10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1" grpId="0"/>
      <p:bldP spid="143" grpId="0"/>
      <p:bldP spid="14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7653" name="Group 261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0093681"/>
              </p:ext>
            </p:extLst>
          </p:nvPr>
        </p:nvGraphicFramePr>
        <p:xfrm>
          <a:off x="914400" y="2865438"/>
          <a:ext cx="8229600" cy="3659188"/>
        </p:xfrm>
        <a:graphic>
          <a:graphicData uri="http://schemas.openxmlformats.org/drawingml/2006/table">
            <a:tbl>
              <a:tblPr/>
              <a:tblGrid>
                <a:gridCol w="2057400"/>
                <a:gridCol w="2057400"/>
                <a:gridCol w="2057400"/>
                <a:gridCol w="2057400"/>
              </a:tblGrid>
              <a:tr h="1335047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.VnTime" pitchFamily="34" charset="0"/>
                        </a:rPr>
                        <a:t>                                     </a:t>
                      </a: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vi-VN" sz="2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+mn-lt"/>
                        </a:rPr>
                        <a:t>                KQ đo</a:t>
                      </a:r>
                      <a:endParaRPr kumimoji="0" lang="en-US" sz="2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+mn-lt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Lần TN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Hiệu điên thế (V)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vi-V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Cường độ dòng điện (A)</a:t>
                      </a: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Điện trở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dẫn</a:t>
                      </a:r>
                      <a:r>
                        <a:rPr lang="vi-VN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(</a:t>
                      </a:r>
                      <a:r>
                        <a:rPr lang="el-GR" sz="18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Ω</a:t>
                      </a:r>
                      <a:r>
                        <a:rPr lang="vi-VN" sz="1800" b="1" dirty="0" smtClean="0">
                          <a:solidFill>
                            <a:schemeClr val="tx1"/>
                          </a:solidFill>
                          <a:cs typeface="Times New Roman" pitchFamily="18" charset="0"/>
                        </a:rPr>
                        <a:t>)</a:t>
                      </a: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45721" marB="45721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941404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Với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dẫn có tiết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diện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  <a:tr h="13827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lang="en-US" sz="1800" b="0" i="0" u="none" strike="noStrike" kern="1200" baseline="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Với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dây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dẫn có tiết </a:t>
                      </a:r>
                      <a:r>
                        <a:rPr lang="en-US" sz="1800" b="0" i="0" u="none" strike="noStrike" kern="1200" baseline="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diện</a:t>
                      </a:r>
                      <a:r>
                        <a:rPr lang="en-US" sz="1800" b="0" i="0" u="none" strike="noStrike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S</a:t>
                      </a:r>
                      <a:r>
                        <a:rPr lang="en-US" sz="1800" b="0" i="0" u="none" strike="noStrike" kern="1200" baseline="-250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endParaRPr kumimoji="0" lang="en-US" sz="2400" b="0" i="0" u="none" strike="noStrike" cap="none" normalizeH="0" baseline="-2500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.VnTime" pitchFamily="34" charset="0"/>
                      </a:endParaRPr>
                    </a:p>
                  </a:txBody>
                  <a:tcPr marT="45721" marB="45721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vi-VN" sz="2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Arial" charset="0"/>
                      </a:endParaRPr>
                    </a:p>
                  </a:txBody>
                  <a:tcPr marT="45721" marB="45721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  <a:alpha val="4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2314" name="Line 228"/>
          <p:cNvSpPr>
            <a:spLocks noChangeShapeType="1"/>
          </p:cNvSpPr>
          <p:nvPr/>
        </p:nvSpPr>
        <p:spPr bwMode="auto">
          <a:xfrm>
            <a:off x="461963" y="2854251"/>
            <a:ext cx="2052637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87630" name="Text Box 238"/>
          <p:cNvSpPr txBox="1">
            <a:spLocks noChangeArrowheads="1"/>
          </p:cNvSpPr>
          <p:nvPr/>
        </p:nvSpPr>
        <p:spPr bwMode="auto">
          <a:xfrm>
            <a:off x="2667000" y="4402192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+mn-lt"/>
              </a:rPr>
              <a:t>U</a:t>
            </a:r>
            <a:r>
              <a:rPr lang="en-US" sz="2400" baseline="-25000" dirty="0">
                <a:latin typeface="+mn-lt"/>
              </a:rPr>
              <a:t>1</a:t>
            </a:r>
            <a:r>
              <a:rPr lang="en-US" sz="2400" dirty="0">
                <a:latin typeface="+mn-lt"/>
              </a:rPr>
              <a:t>= </a:t>
            </a:r>
            <a:r>
              <a:rPr lang="en-US" sz="2400" dirty="0" smtClean="0">
                <a:latin typeface="+mn-lt"/>
              </a:rPr>
              <a:t>6</a:t>
            </a:r>
            <a:endParaRPr lang="en-US" sz="2400" dirty="0">
              <a:latin typeface="+mn-lt"/>
            </a:endParaRPr>
          </a:p>
        </p:txBody>
      </p:sp>
      <p:sp>
        <p:nvSpPr>
          <p:cNvPr id="187631" name="Text Box 239"/>
          <p:cNvSpPr txBox="1">
            <a:spLocks noChangeArrowheads="1"/>
          </p:cNvSpPr>
          <p:nvPr/>
        </p:nvSpPr>
        <p:spPr bwMode="auto">
          <a:xfrm>
            <a:off x="2667000" y="5564088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+mn-lt"/>
              </a:rPr>
              <a:t>U</a:t>
            </a:r>
            <a:r>
              <a:rPr lang="en-US" sz="2400" baseline="-25000" dirty="0">
                <a:latin typeface="+mn-lt"/>
              </a:rPr>
              <a:t>2</a:t>
            </a:r>
            <a:r>
              <a:rPr lang="en-US" sz="2400" dirty="0">
                <a:latin typeface="+mn-lt"/>
              </a:rPr>
              <a:t>= </a:t>
            </a:r>
            <a:r>
              <a:rPr lang="en-US" sz="2400" dirty="0" smtClean="0">
                <a:latin typeface="+mn-lt"/>
              </a:rPr>
              <a:t>6</a:t>
            </a:r>
            <a:endParaRPr lang="en-US" sz="2400" dirty="0">
              <a:latin typeface="+mn-lt"/>
            </a:endParaRPr>
          </a:p>
        </p:txBody>
      </p:sp>
      <p:sp>
        <p:nvSpPr>
          <p:cNvPr id="187635" name="Text Box 243"/>
          <p:cNvSpPr txBox="1">
            <a:spLocks noChangeArrowheads="1"/>
          </p:cNvSpPr>
          <p:nvPr/>
        </p:nvSpPr>
        <p:spPr bwMode="auto">
          <a:xfrm>
            <a:off x="4780776" y="4407495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+mn-lt"/>
              </a:rPr>
              <a:t>I</a:t>
            </a:r>
            <a:r>
              <a:rPr lang="en-US" sz="2400" baseline="-25000" dirty="0">
                <a:latin typeface="+mn-lt"/>
              </a:rPr>
              <a:t>1</a:t>
            </a:r>
            <a:r>
              <a:rPr lang="en-US" sz="2400" dirty="0">
                <a:latin typeface="+mn-lt"/>
              </a:rPr>
              <a:t>= </a:t>
            </a:r>
            <a:r>
              <a:rPr lang="en-US" sz="2400" dirty="0" smtClean="0">
                <a:latin typeface="+mn-lt"/>
              </a:rPr>
              <a:t>0,5</a:t>
            </a:r>
            <a:endParaRPr lang="en-US" sz="2400" dirty="0">
              <a:latin typeface="+mn-lt"/>
            </a:endParaRPr>
          </a:p>
        </p:txBody>
      </p:sp>
      <p:sp>
        <p:nvSpPr>
          <p:cNvPr id="187636" name="Text Box 244"/>
          <p:cNvSpPr txBox="1">
            <a:spLocks noChangeArrowheads="1"/>
          </p:cNvSpPr>
          <p:nvPr/>
        </p:nvSpPr>
        <p:spPr bwMode="auto">
          <a:xfrm>
            <a:off x="6705600" y="4437112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+mn-lt"/>
              </a:rPr>
              <a:t>R</a:t>
            </a:r>
            <a:r>
              <a:rPr lang="en-US" sz="2400" baseline="-25000" dirty="0">
                <a:latin typeface="+mn-lt"/>
              </a:rPr>
              <a:t>1</a:t>
            </a:r>
            <a:r>
              <a:rPr lang="en-US" sz="2400" dirty="0">
                <a:latin typeface="+mn-lt"/>
              </a:rPr>
              <a:t>= </a:t>
            </a:r>
            <a:r>
              <a:rPr lang="en-US" sz="2400" dirty="0" smtClean="0">
                <a:latin typeface="+mn-lt"/>
              </a:rPr>
              <a:t>12</a:t>
            </a:r>
            <a:endParaRPr lang="en-US" sz="2400" dirty="0">
              <a:latin typeface="+mn-lt"/>
            </a:endParaRPr>
          </a:p>
        </p:txBody>
      </p:sp>
      <p:sp>
        <p:nvSpPr>
          <p:cNvPr id="187637" name="Text Box 245"/>
          <p:cNvSpPr txBox="1">
            <a:spLocks noChangeArrowheads="1"/>
          </p:cNvSpPr>
          <p:nvPr/>
        </p:nvSpPr>
        <p:spPr bwMode="auto">
          <a:xfrm>
            <a:off x="4800600" y="5564088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>
                <a:latin typeface="+mn-lt"/>
              </a:rPr>
              <a:t>I</a:t>
            </a:r>
            <a:r>
              <a:rPr lang="en-US" sz="2400" baseline="-25000" dirty="0">
                <a:latin typeface="+mn-lt"/>
              </a:rPr>
              <a:t>1</a:t>
            </a:r>
            <a:r>
              <a:rPr lang="en-US" sz="2400" dirty="0">
                <a:latin typeface="+mn-lt"/>
              </a:rPr>
              <a:t>= </a:t>
            </a:r>
            <a:r>
              <a:rPr lang="en-US" sz="2400" dirty="0" smtClean="0">
                <a:latin typeface="+mn-lt"/>
              </a:rPr>
              <a:t>1</a:t>
            </a:r>
            <a:endParaRPr lang="en-US" sz="2400" dirty="0">
              <a:latin typeface="+mn-lt"/>
            </a:endParaRPr>
          </a:p>
        </p:txBody>
      </p:sp>
      <p:sp>
        <p:nvSpPr>
          <p:cNvPr id="187640" name="Text Box 248"/>
          <p:cNvSpPr txBox="1">
            <a:spLocks noChangeArrowheads="1"/>
          </p:cNvSpPr>
          <p:nvPr/>
        </p:nvSpPr>
        <p:spPr bwMode="auto">
          <a:xfrm>
            <a:off x="6781800" y="5564088"/>
            <a:ext cx="1752600" cy="461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400" dirty="0"/>
              <a:t>R</a:t>
            </a:r>
            <a:r>
              <a:rPr lang="en-US" sz="2400" baseline="-25000" dirty="0"/>
              <a:t>2</a:t>
            </a:r>
            <a:r>
              <a:rPr lang="en-US" sz="2400" dirty="0"/>
              <a:t>= </a:t>
            </a:r>
            <a:r>
              <a:rPr lang="en-US" sz="2400" dirty="0" smtClean="0"/>
              <a:t>6</a:t>
            </a:r>
            <a:endParaRPr lang="en-US" sz="2400" dirty="0"/>
          </a:p>
        </p:txBody>
      </p:sp>
      <p:sp>
        <p:nvSpPr>
          <p:cNvPr id="2" name="Hình chữ nhật 1"/>
          <p:cNvSpPr/>
          <p:nvPr/>
        </p:nvSpPr>
        <p:spPr>
          <a:xfrm>
            <a:off x="2602436" y="2247255"/>
            <a:ext cx="3634328" cy="461665"/>
          </a:xfrm>
          <a:prstGeom prst="rect">
            <a:avLst/>
          </a:prstGeom>
          <a:ln w="25400">
            <a:solidFill>
              <a:srgbClr val="FFFF00"/>
            </a:solidFill>
          </a:ln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00CC"/>
                </a:solidFill>
              </a:rPr>
              <a:t>Ghi </a:t>
            </a:r>
            <a:r>
              <a:rPr lang="vi-VN" sz="2400" b="1" dirty="0" err="1">
                <a:solidFill>
                  <a:srgbClr val="0000CC"/>
                </a:solidFill>
              </a:rPr>
              <a:t>kết</a:t>
            </a:r>
            <a:r>
              <a:rPr lang="vi-VN" sz="2400" b="1" dirty="0">
                <a:solidFill>
                  <a:srgbClr val="0000CC"/>
                </a:solidFill>
              </a:rPr>
              <a:t> quả vào </a:t>
            </a:r>
            <a:r>
              <a:rPr lang="vi-VN" sz="2400" b="1" dirty="0" err="1">
                <a:solidFill>
                  <a:srgbClr val="0000CC"/>
                </a:solidFill>
              </a:rPr>
              <a:t>bảng</a:t>
            </a:r>
            <a:r>
              <a:rPr lang="vi-VN" sz="2400" b="1" dirty="0">
                <a:solidFill>
                  <a:srgbClr val="0000CC"/>
                </a:solidFill>
              </a:rPr>
              <a:t> 1 </a:t>
            </a:r>
          </a:p>
        </p:txBody>
      </p:sp>
      <p:sp>
        <p:nvSpPr>
          <p:cNvPr id="17" name="Hình chữ nhật 16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18" name="Hình chữ nhật 17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20" name="Hình chữ nhật 19"/>
          <p:cNvSpPr/>
          <p:nvPr/>
        </p:nvSpPr>
        <p:spPr>
          <a:xfrm>
            <a:off x="-13235" y="1681351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smtClean="0">
                <a:solidFill>
                  <a:srgbClr val="660066"/>
                </a:solidFill>
              </a:rPr>
              <a:t>với </a:t>
            </a:r>
            <a:r>
              <a:rPr lang="vi-VN" sz="2400" b="1" dirty="0">
                <a:solidFill>
                  <a:srgbClr val="660066"/>
                </a:solidFill>
              </a:rPr>
              <a:t>dây có tiết </a:t>
            </a:r>
            <a:r>
              <a:rPr lang="vi-VN" sz="2400" b="1" dirty="0" err="1">
                <a:solidFill>
                  <a:srgbClr val="660066"/>
                </a:solidFill>
              </a:rPr>
              <a:t>diện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S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2</a:t>
            </a:r>
            <a:endParaRPr lang="vi-VN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21" name="Hình chữ nhật 20"/>
          <p:cNvSpPr/>
          <p:nvPr/>
        </p:nvSpPr>
        <p:spPr>
          <a:xfrm>
            <a:off x="-13235" y="1340768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smtClean="0">
                <a:solidFill>
                  <a:srgbClr val="660066"/>
                </a:solidFill>
              </a:rPr>
              <a:t>với </a:t>
            </a:r>
            <a:r>
              <a:rPr lang="vi-VN" sz="2400" b="1" dirty="0">
                <a:solidFill>
                  <a:srgbClr val="660066"/>
                </a:solidFill>
              </a:rPr>
              <a:t>dây có tiết </a:t>
            </a:r>
            <a:r>
              <a:rPr lang="vi-VN" sz="2400" b="1" dirty="0" err="1">
                <a:solidFill>
                  <a:srgbClr val="660066"/>
                </a:solidFill>
              </a:rPr>
              <a:t>diện</a:t>
            </a:r>
            <a:r>
              <a:rPr lang="vi-VN" sz="2400" b="1" dirty="0">
                <a:solidFill>
                  <a:srgbClr val="660066"/>
                </a:solidFill>
              </a:rPr>
              <a:t> S</a:t>
            </a:r>
            <a:r>
              <a:rPr lang="vi-VN" sz="2400" b="1" baseline="-25000" dirty="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9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702338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mph" presetSubtype="0" repeatCount="indefinite" fill="hold" grpId="0" nodeType="after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6000"/>
                                  </p:iterate>
                                  <p:childTnLst>
                                    <p:animClr clrSpc="hsl" dir="cw">
                                      <p:cBhvr override="childStyle">
                                        <p:cTn id="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animClr clrSpc="hsl" dir="cw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by>
                                        <p:hsl h="-7200000" s="0" l="0"/>
                                      </p:by>
                                    </p:animClr>
                                    <p:set>
                                      <p:cBhvr>
                                        <p:cTn id="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876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1876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876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876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876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1876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3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1000" fill="hold"/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1876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876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1000" fill="hold"/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1000" fill="hold"/>
                                        <p:tgtEl>
                                          <p:spTgt spid="1876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7630" grpId="0"/>
      <p:bldP spid="187631" grpId="0"/>
      <p:bldP spid="187635" grpId="0"/>
      <p:bldP spid="187636" grpId="0"/>
      <p:bldP spid="187637" grpId="0"/>
      <p:bldP spid="187640" grpId="0"/>
      <p:bldP spid="2" grpId="0" animBg="1"/>
      <p:bldP spid="1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-13235" y="1681351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2.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smtClean="0">
                <a:solidFill>
                  <a:srgbClr val="660066"/>
                </a:solidFill>
              </a:rPr>
              <a:t>với </a:t>
            </a:r>
            <a:r>
              <a:rPr lang="vi-VN" sz="2400" b="1" dirty="0">
                <a:solidFill>
                  <a:srgbClr val="660066"/>
                </a:solidFill>
              </a:rPr>
              <a:t>dây có tiết </a:t>
            </a:r>
            <a:r>
              <a:rPr lang="vi-VN" sz="2400" b="1" dirty="0" err="1">
                <a:solidFill>
                  <a:srgbClr val="660066"/>
                </a:solidFill>
              </a:rPr>
              <a:t>diện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S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2</a:t>
            </a:r>
            <a:endParaRPr lang="vi-VN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-13235" y="1340768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smtClean="0">
                <a:solidFill>
                  <a:srgbClr val="660066"/>
                </a:solidFill>
              </a:rPr>
              <a:t>với </a:t>
            </a:r>
            <a:r>
              <a:rPr lang="vi-VN" sz="2400" b="1" dirty="0">
                <a:solidFill>
                  <a:srgbClr val="660066"/>
                </a:solidFill>
              </a:rPr>
              <a:t>dây có tiết </a:t>
            </a:r>
            <a:r>
              <a:rPr lang="vi-VN" sz="2400" b="1" dirty="0" err="1">
                <a:solidFill>
                  <a:srgbClr val="660066"/>
                </a:solidFill>
              </a:rPr>
              <a:t>diện</a:t>
            </a:r>
            <a:r>
              <a:rPr lang="vi-VN" sz="2400" b="1" dirty="0">
                <a:solidFill>
                  <a:srgbClr val="660066"/>
                </a:solidFill>
              </a:rPr>
              <a:t> S</a:t>
            </a:r>
            <a:r>
              <a:rPr lang="vi-VN" sz="2400" b="1" baseline="-25000" dirty="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-6032" y="2030368"/>
            <a:ext cx="201369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3. </a:t>
            </a:r>
            <a:r>
              <a:rPr lang="vi-VN" sz="2400" b="1" dirty="0" err="1">
                <a:solidFill>
                  <a:srgbClr val="660066"/>
                </a:solidFill>
              </a:rPr>
              <a:t>Nhận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xét</a:t>
            </a:r>
            <a:r>
              <a:rPr lang="vi-VN" sz="2400" b="1" dirty="0" smtClean="0">
                <a:solidFill>
                  <a:srgbClr val="660066"/>
                </a:solidFill>
              </a:rPr>
              <a:t>: 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-3291" y="2492033"/>
            <a:ext cx="457529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0000CC"/>
                </a:solidFill>
              </a:rPr>
              <a:t>Từ </a:t>
            </a:r>
            <a:r>
              <a:rPr lang="vi-VN" sz="2400" b="1" dirty="0" err="1">
                <a:solidFill>
                  <a:srgbClr val="0000CC"/>
                </a:solidFill>
              </a:rPr>
              <a:t>kết</a:t>
            </a:r>
            <a:r>
              <a:rPr lang="vi-VN" sz="2400" b="1" dirty="0">
                <a:solidFill>
                  <a:srgbClr val="0000CC"/>
                </a:solidFill>
              </a:rPr>
              <a:t> quả </a:t>
            </a:r>
            <a:r>
              <a:rPr lang="vi-VN" sz="2400" b="1" dirty="0" err="1">
                <a:solidFill>
                  <a:srgbClr val="0000CC"/>
                </a:solidFill>
              </a:rPr>
              <a:t>thí</a:t>
            </a:r>
            <a:r>
              <a:rPr lang="vi-VN" sz="2400" b="1" dirty="0">
                <a:solidFill>
                  <a:srgbClr val="0000CC"/>
                </a:solidFill>
              </a:rPr>
              <a:t> nghiệm ta thấy:</a:t>
            </a:r>
          </a:p>
        </p:txBody>
      </p:sp>
      <p:graphicFrame>
        <p:nvGraphicFramePr>
          <p:cNvPr id="11" name="Đối tượng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9441862"/>
              </p:ext>
            </p:extLst>
          </p:nvPr>
        </p:nvGraphicFramePr>
        <p:xfrm>
          <a:off x="899592" y="2977322"/>
          <a:ext cx="2722270" cy="107694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4" name="Equation" r:id="rId3" imgW="1155600" imgH="457200" progId="Equation.DSMT4">
                  <p:embed/>
                </p:oleObj>
              </mc:Choice>
              <mc:Fallback>
                <p:oleObj name="Equation" r:id="rId3" imgW="115560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899592" y="2977322"/>
                        <a:ext cx="2722270" cy="107694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Hình chữ nhật 11"/>
          <p:cNvSpPr/>
          <p:nvPr/>
        </p:nvSpPr>
        <p:spPr>
          <a:xfrm>
            <a:off x="20320" y="4447272"/>
            <a:ext cx="91236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0066"/>
                </a:solidFill>
              </a:rPr>
              <a:t>Điện </a:t>
            </a:r>
            <a:r>
              <a:rPr lang="vi-VN" sz="2400" b="1" dirty="0">
                <a:solidFill>
                  <a:srgbClr val="000066"/>
                </a:solidFill>
              </a:rPr>
              <a:t>trở của dây dẫn </a:t>
            </a:r>
            <a:r>
              <a:rPr lang="vi-VN" sz="2400" b="1" dirty="0" err="1">
                <a:solidFill>
                  <a:srgbClr val="000066"/>
                </a:solidFill>
              </a:rPr>
              <a:t>tỷ</a:t>
            </a:r>
            <a:r>
              <a:rPr lang="vi-VN" sz="2400" b="1" dirty="0">
                <a:solidFill>
                  <a:srgbClr val="000066"/>
                </a:solidFill>
              </a:rPr>
              <a:t> </a:t>
            </a:r>
            <a:r>
              <a:rPr lang="vi-VN" sz="2400" b="1" dirty="0" err="1">
                <a:solidFill>
                  <a:srgbClr val="000066"/>
                </a:solidFill>
              </a:rPr>
              <a:t>lệ</a:t>
            </a:r>
            <a:r>
              <a:rPr lang="vi-VN" sz="2400" b="1" dirty="0">
                <a:solidFill>
                  <a:srgbClr val="000066"/>
                </a:solidFill>
              </a:rPr>
              <a:t> </a:t>
            </a:r>
            <a:r>
              <a:rPr lang="vi-VN" sz="2400" b="1" dirty="0" err="1">
                <a:solidFill>
                  <a:srgbClr val="000066"/>
                </a:solidFill>
              </a:rPr>
              <a:t>nghịch</a:t>
            </a:r>
            <a:r>
              <a:rPr lang="vi-VN" sz="2400" b="1" dirty="0">
                <a:solidFill>
                  <a:srgbClr val="000066"/>
                </a:solidFill>
              </a:rPr>
              <a:t> với tiết </a:t>
            </a:r>
            <a:r>
              <a:rPr lang="vi-VN" sz="2400" b="1" dirty="0" err="1">
                <a:solidFill>
                  <a:srgbClr val="000066"/>
                </a:solidFill>
              </a:rPr>
              <a:t>diện</a:t>
            </a:r>
            <a:r>
              <a:rPr lang="vi-VN" sz="2400" b="1" dirty="0">
                <a:solidFill>
                  <a:srgbClr val="000066"/>
                </a:solidFill>
              </a:rPr>
              <a:t> của dây</a:t>
            </a:r>
          </a:p>
        </p:txBody>
      </p:sp>
      <p:sp>
        <p:nvSpPr>
          <p:cNvPr id="13" name="Hình chữ nhật 12"/>
          <p:cNvSpPr/>
          <p:nvPr/>
        </p:nvSpPr>
        <p:spPr>
          <a:xfrm>
            <a:off x="14288" y="4077072"/>
            <a:ext cx="192713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4. </a:t>
            </a:r>
            <a:r>
              <a:rPr lang="vi-VN" sz="2400" b="1" dirty="0" err="1">
                <a:solidFill>
                  <a:srgbClr val="660066"/>
                </a:solidFill>
              </a:rPr>
              <a:t>Kết</a:t>
            </a:r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err="1">
                <a:solidFill>
                  <a:srgbClr val="660066"/>
                </a:solidFill>
              </a:rPr>
              <a:t>luận</a:t>
            </a:r>
            <a:r>
              <a:rPr lang="vi-VN" sz="2400" b="1" dirty="0">
                <a:solidFill>
                  <a:srgbClr val="660066"/>
                </a:solidFill>
              </a:rPr>
              <a:t>: </a:t>
            </a:r>
            <a:endParaRPr lang="vi-VN" dirty="0">
              <a:solidFill>
                <a:srgbClr val="660066"/>
              </a:solidFill>
            </a:endParaRPr>
          </a:p>
        </p:txBody>
      </p:sp>
      <p:sp>
        <p:nvSpPr>
          <p:cNvPr id="14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686416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2100"/>
                            </p:stCondLst>
                            <p:childTnLst>
                              <p:par>
                                <p:cTn id="9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6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7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0" grpId="0"/>
      <p:bldP spid="12" grpId="0"/>
      <p:bldP spid="13" grpId="0"/>
      <p:bldP spid="14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0320" y="134076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III. VẬN </a:t>
            </a:r>
            <a:r>
              <a:rPr lang="vi-VN" b="1" dirty="0" smtClean="0">
                <a:solidFill>
                  <a:srgbClr val="000066"/>
                </a:solidFill>
              </a:rPr>
              <a:t>DỤNG: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-13235" y="1621239"/>
            <a:ext cx="915723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C3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>
                <a:solidFill>
                  <a:srgbClr val="C00000"/>
                </a:solidFill>
              </a:rPr>
              <a:t>Hai dây đồng có cùng chiều dài, dây thứ nhất 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>
                <a:solidFill>
                  <a:srgbClr val="0000CC"/>
                </a:solidFill>
              </a:rPr>
              <a:t>2 mm</a:t>
            </a:r>
            <a:r>
              <a:rPr lang="vi-VN" sz="2400" b="1" baseline="30000" dirty="0">
                <a:solidFill>
                  <a:srgbClr val="0000CC"/>
                </a:solidFill>
              </a:rPr>
              <a:t>2</a:t>
            </a:r>
            <a:r>
              <a:rPr lang="vi-VN" sz="2400" b="1" dirty="0">
                <a:solidFill>
                  <a:srgbClr val="0000CC"/>
                </a:solidFill>
              </a:rPr>
              <a:t> </a:t>
            </a:r>
            <a:r>
              <a:rPr lang="vi-VN" sz="2400" b="1" dirty="0">
                <a:solidFill>
                  <a:srgbClr val="C00000"/>
                </a:solidFill>
              </a:rPr>
              <a:t>, dây thứ hai 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</a:t>
            </a:r>
            <a:r>
              <a:rPr lang="vi-VN" sz="2400" b="1" dirty="0">
                <a:solidFill>
                  <a:srgbClr val="0000CC"/>
                </a:solidFill>
              </a:rPr>
              <a:t>6 mm</a:t>
            </a:r>
            <a:r>
              <a:rPr lang="vi-VN" sz="2400" b="1" baseline="30000" dirty="0">
                <a:solidFill>
                  <a:srgbClr val="0000CC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. Hãy so sánh điện trở của hai dây này.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20320" y="4221088"/>
            <a:ext cx="91236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solidFill>
                  <a:srgbClr val="000066"/>
                </a:solidFill>
              </a:rPr>
              <a:t>Điện trở của dây thứ nhất </a:t>
            </a:r>
            <a:r>
              <a:rPr lang="vi-VN" sz="2400" b="1" dirty="0" err="1">
                <a:solidFill>
                  <a:srgbClr val="000066"/>
                </a:solidFill>
              </a:rPr>
              <a:t>gấp</a:t>
            </a:r>
            <a:r>
              <a:rPr lang="vi-VN" sz="2400" b="1" dirty="0">
                <a:solidFill>
                  <a:srgbClr val="000066"/>
                </a:solidFill>
              </a:rPr>
              <a:t> ba lần điện trở của dây thứ hai.</a:t>
            </a:r>
          </a:p>
        </p:txBody>
      </p:sp>
      <p:sp>
        <p:nvSpPr>
          <p:cNvPr id="9" name="Hình chữ nhật 8"/>
          <p:cNvSpPr/>
          <p:nvPr/>
        </p:nvSpPr>
        <p:spPr>
          <a:xfrm>
            <a:off x="15176" y="2736503"/>
            <a:ext cx="1309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endParaRPr lang="vi-VN" dirty="0"/>
          </a:p>
        </p:txBody>
      </p:sp>
      <p:graphicFrame>
        <p:nvGraphicFramePr>
          <p:cNvPr id="12" name="Đối tượng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63521732"/>
              </p:ext>
            </p:extLst>
          </p:nvPr>
        </p:nvGraphicFramePr>
        <p:xfrm>
          <a:off x="699274" y="3198167"/>
          <a:ext cx="4304774" cy="106833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306" name="Equation" r:id="rId3" imgW="1739880" imgH="431640" progId="Equation.DSMT4">
                  <p:embed/>
                </p:oleObj>
              </mc:Choice>
              <mc:Fallback>
                <p:oleObj name="Equation" r:id="rId3" imgW="17398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9274" y="3198167"/>
                        <a:ext cx="4304774" cy="106833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6826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100">
        <p14:switch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800" decel="10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3220"/>
                            </p:stCondLst>
                            <p:childTnLst>
                              <p:par>
                                <p:cTn id="24" presetID="30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800" decel="100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8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800" decel="100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8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"/>
                            </p:stCondLst>
                            <p:childTnLst>
                              <p:par>
                                <p:cTn id="53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0320" y="134076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III. VẬN </a:t>
            </a:r>
            <a:r>
              <a:rPr lang="vi-VN" b="1" dirty="0" smtClean="0">
                <a:solidFill>
                  <a:srgbClr val="000066"/>
                </a:solidFill>
              </a:rPr>
              <a:t>DỤNG: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0" y="1628800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C4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>
                <a:solidFill>
                  <a:srgbClr val="C00000"/>
                </a:solidFill>
              </a:rPr>
              <a:t>Hai dây nhôm có cùng chiều dài. Dây thứ nhất 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0,5 mm</a:t>
            </a:r>
            <a:r>
              <a:rPr lang="vi-VN" sz="2400" b="1" baseline="30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 và có điện trở  R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= 5,5 ôm. </a:t>
            </a:r>
            <a:r>
              <a:rPr lang="vi-VN" sz="2400" b="1" dirty="0" err="1">
                <a:solidFill>
                  <a:srgbClr val="C00000"/>
                </a:solidFill>
              </a:rPr>
              <a:t>Hỏi</a:t>
            </a:r>
            <a:r>
              <a:rPr lang="vi-VN" sz="2400" b="1" dirty="0">
                <a:solidFill>
                  <a:srgbClr val="C00000"/>
                </a:solidFill>
              </a:rPr>
              <a:t> dây thứ hai 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2,5 mm</a:t>
            </a:r>
            <a:r>
              <a:rPr lang="vi-VN" sz="2400" b="1" baseline="30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thì có điện trở R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bằng bao nhiêu ?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15176" y="2736503"/>
            <a:ext cx="1309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endParaRPr lang="vi-VN" dirty="0"/>
          </a:p>
        </p:txBody>
      </p:sp>
      <p:graphicFrame>
        <p:nvGraphicFramePr>
          <p:cNvPr id="9" name="Đối tượng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2791768"/>
              </p:ext>
            </p:extLst>
          </p:nvPr>
        </p:nvGraphicFramePr>
        <p:xfrm>
          <a:off x="441870" y="3198813"/>
          <a:ext cx="6002338" cy="1068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2323" name="Equation" r:id="rId3" imgW="2425680" imgH="431640" progId="Equation.DSMT4">
                  <p:embed/>
                </p:oleObj>
              </mc:Choice>
              <mc:Fallback>
                <p:oleObj name="Equation" r:id="rId3" imgW="242568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441870" y="3198813"/>
                        <a:ext cx="6002338" cy="1068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560631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000"/>
                            </p:stCondLst>
                            <p:childTnLst>
                              <p:par>
                                <p:cTn id="27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10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0320" y="134076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III. VẬN </a:t>
            </a:r>
            <a:r>
              <a:rPr lang="vi-VN" b="1" dirty="0" smtClean="0">
                <a:solidFill>
                  <a:srgbClr val="000066"/>
                </a:solidFill>
              </a:rPr>
              <a:t>DỤNG: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-13235" y="1628800"/>
            <a:ext cx="9157235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C5</a:t>
            </a:r>
            <a:r>
              <a:rPr lang="vi-VN" sz="2400" b="1" dirty="0" smtClean="0">
                <a:solidFill>
                  <a:srgbClr val="006600"/>
                </a:solidFill>
              </a:rPr>
              <a:t>:  </a:t>
            </a:r>
            <a:r>
              <a:rPr lang="vi-VN" sz="2400" b="1" dirty="0">
                <a:solidFill>
                  <a:srgbClr val="C00000"/>
                </a:solidFill>
              </a:rPr>
              <a:t>Một dây dẫn bằng </a:t>
            </a:r>
            <a:r>
              <a:rPr lang="vi-VN" sz="2400" b="1" dirty="0" err="1">
                <a:solidFill>
                  <a:srgbClr val="C00000"/>
                </a:solidFill>
              </a:rPr>
              <a:t>constantan</a:t>
            </a:r>
            <a:r>
              <a:rPr lang="vi-VN" sz="2400" b="1" dirty="0">
                <a:solidFill>
                  <a:srgbClr val="C00000"/>
                </a:solidFill>
              </a:rPr>
              <a:t> (một loại hợp kim) dài l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= 100m , 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S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=0,1 mm</a:t>
            </a:r>
            <a:r>
              <a:rPr lang="vi-VN" sz="2400" b="1" baseline="30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thì có điện trở R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= </a:t>
            </a:r>
            <a:r>
              <a:rPr lang="vi-VN" sz="2400" b="1" dirty="0" smtClean="0">
                <a:solidFill>
                  <a:srgbClr val="C00000"/>
                </a:solidFill>
              </a:rPr>
              <a:t>500</a:t>
            </a:r>
            <a:r>
              <a:rPr lang="el-GR" sz="2400" b="1" dirty="0" smtClean="0">
                <a:solidFill>
                  <a:srgbClr val="C00000"/>
                </a:solidFill>
                <a:cs typeface="Times New Roman" pitchFamily="18" charset="0"/>
              </a:rPr>
              <a:t>Ω</a:t>
            </a:r>
            <a:r>
              <a:rPr lang="vi-VN" sz="2400" b="1" dirty="0" smtClean="0">
                <a:solidFill>
                  <a:srgbClr val="C00000"/>
                </a:solidFill>
              </a:rPr>
              <a:t>. </a:t>
            </a:r>
            <a:r>
              <a:rPr lang="vi-VN" sz="2400" b="1" dirty="0" err="1">
                <a:solidFill>
                  <a:srgbClr val="C00000"/>
                </a:solidFill>
              </a:rPr>
              <a:t>Hỏi</a:t>
            </a:r>
            <a:r>
              <a:rPr lang="vi-VN" sz="2400" b="1" dirty="0">
                <a:solidFill>
                  <a:srgbClr val="C00000"/>
                </a:solidFill>
              </a:rPr>
              <a:t> một dây dẫn khác cùng bằng </a:t>
            </a:r>
            <a:r>
              <a:rPr lang="vi-VN" sz="2400" b="1" dirty="0" err="1">
                <a:solidFill>
                  <a:srgbClr val="C00000"/>
                </a:solidFill>
              </a:rPr>
              <a:t>constantan</a:t>
            </a:r>
            <a:r>
              <a:rPr lang="vi-VN" sz="2400" b="1" dirty="0">
                <a:solidFill>
                  <a:srgbClr val="C00000"/>
                </a:solidFill>
              </a:rPr>
              <a:t> dài </a:t>
            </a:r>
            <a:r>
              <a:rPr lang="vi-VN" sz="2400" b="1" dirty="0" smtClean="0">
                <a:solidFill>
                  <a:srgbClr val="C00000"/>
                </a:solidFill>
              </a:rPr>
              <a:t>l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2 </a:t>
            </a:r>
            <a:r>
              <a:rPr lang="vi-VN" sz="2400" b="1" dirty="0" smtClean="0">
                <a:solidFill>
                  <a:srgbClr val="C00000"/>
                </a:solidFill>
              </a:rPr>
              <a:t>= 50m</a:t>
            </a:r>
            <a:r>
              <a:rPr lang="vi-VN" sz="2400" b="1" dirty="0">
                <a:solidFill>
                  <a:srgbClr val="C00000"/>
                </a:solidFill>
              </a:rPr>
              <a:t>, 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S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= 0,5mm</a:t>
            </a:r>
            <a:r>
              <a:rPr lang="vi-VN" sz="2400" b="1" baseline="30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thì có điện trở R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là bao nhiêu ?</a:t>
            </a:r>
          </a:p>
        </p:txBody>
      </p:sp>
      <p:sp>
        <p:nvSpPr>
          <p:cNvPr id="8" name="Hình chữ nhật 7"/>
          <p:cNvSpPr/>
          <p:nvPr/>
        </p:nvSpPr>
        <p:spPr>
          <a:xfrm>
            <a:off x="-13235" y="3562856"/>
            <a:ext cx="9157235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3300"/>
                </a:solidFill>
              </a:rPr>
              <a:t>Dây </a:t>
            </a:r>
            <a:r>
              <a:rPr lang="vi-VN" sz="2400" b="1" dirty="0">
                <a:solidFill>
                  <a:srgbClr val="003300"/>
                </a:solidFill>
              </a:rPr>
              <a:t>thứ hai có chiều dài l</a:t>
            </a:r>
            <a:r>
              <a:rPr lang="vi-VN" sz="2400" b="1" baseline="-25000" dirty="0">
                <a:solidFill>
                  <a:srgbClr val="003300"/>
                </a:solidFill>
              </a:rPr>
              <a:t>2</a:t>
            </a:r>
            <a:r>
              <a:rPr lang="vi-VN" sz="2400" b="1" dirty="0">
                <a:solidFill>
                  <a:srgbClr val="003300"/>
                </a:solidFill>
              </a:rPr>
              <a:t>=l</a:t>
            </a:r>
            <a:r>
              <a:rPr lang="vi-VN" sz="2400" b="1" baseline="-25000" dirty="0">
                <a:solidFill>
                  <a:srgbClr val="003300"/>
                </a:solidFill>
              </a:rPr>
              <a:t>1</a:t>
            </a:r>
            <a:r>
              <a:rPr lang="vi-VN" sz="2400" b="1" dirty="0">
                <a:solidFill>
                  <a:srgbClr val="003300"/>
                </a:solidFill>
              </a:rPr>
              <a:t>/2 nên có điện trở nhỏ hơn 2 lần, đồng thời có tiết </a:t>
            </a:r>
            <a:r>
              <a:rPr lang="vi-VN" sz="2400" b="1" dirty="0" err="1">
                <a:solidFill>
                  <a:srgbClr val="003300"/>
                </a:solidFill>
              </a:rPr>
              <a:t>diện</a:t>
            </a:r>
            <a:r>
              <a:rPr lang="vi-VN" sz="2400" b="1" dirty="0">
                <a:solidFill>
                  <a:srgbClr val="003300"/>
                </a:solidFill>
              </a:rPr>
              <a:t> S</a:t>
            </a:r>
            <a:r>
              <a:rPr lang="vi-VN" sz="2400" b="1" baseline="-25000" dirty="0">
                <a:solidFill>
                  <a:srgbClr val="003300"/>
                </a:solidFill>
              </a:rPr>
              <a:t>2</a:t>
            </a:r>
            <a:r>
              <a:rPr lang="vi-VN" sz="2400" b="1" dirty="0" smtClean="0">
                <a:solidFill>
                  <a:srgbClr val="003300"/>
                </a:solidFill>
              </a:rPr>
              <a:t>= 5S</a:t>
            </a:r>
            <a:r>
              <a:rPr lang="vi-VN" sz="2400" b="1" baseline="-25000" dirty="0" smtClean="0">
                <a:solidFill>
                  <a:srgbClr val="003300"/>
                </a:solidFill>
              </a:rPr>
              <a:t>1</a:t>
            </a:r>
            <a:r>
              <a:rPr lang="vi-VN" sz="2400" b="1" dirty="0" smtClean="0">
                <a:solidFill>
                  <a:srgbClr val="003300"/>
                </a:solidFill>
              </a:rPr>
              <a:t> </a:t>
            </a:r>
            <a:r>
              <a:rPr lang="vi-VN" sz="2400" b="1" dirty="0">
                <a:solidFill>
                  <a:srgbClr val="003300"/>
                </a:solidFill>
              </a:rPr>
              <a:t>nên có điện trở nhỏ hơn 5 lần. </a:t>
            </a:r>
            <a:r>
              <a:rPr lang="vi-VN" sz="2400" b="1" dirty="0" err="1">
                <a:solidFill>
                  <a:srgbClr val="003300"/>
                </a:solidFill>
              </a:rPr>
              <a:t>Kết</a:t>
            </a:r>
            <a:r>
              <a:rPr lang="vi-VN" sz="2400" b="1" dirty="0">
                <a:solidFill>
                  <a:srgbClr val="003300"/>
                </a:solidFill>
              </a:rPr>
              <a:t> quả là dây thứ hai có điện trở nhỏ hơn 10 lần so với điện trở của dây thứ nhất: </a:t>
            </a:r>
          </a:p>
          <a:p>
            <a:r>
              <a:rPr lang="vi-VN" sz="2400" b="1" dirty="0">
                <a:solidFill>
                  <a:srgbClr val="003300"/>
                </a:solidFill>
              </a:rPr>
              <a:t>R</a:t>
            </a:r>
            <a:r>
              <a:rPr lang="vi-VN" sz="2400" b="1" baseline="-25000" dirty="0">
                <a:solidFill>
                  <a:srgbClr val="003300"/>
                </a:solidFill>
              </a:rPr>
              <a:t>2</a:t>
            </a:r>
            <a:r>
              <a:rPr lang="vi-VN" sz="2400" b="1" dirty="0">
                <a:solidFill>
                  <a:srgbClr val="003300"/>
                </a:solidFill>
              </a:rPr>
              <a:t>=R</a:t>
            </a:r>
            <a:r>
              <a:rPr lang="vi-VN" sz="2400" b="1" baseline="-25000" dirty="0">
                <a:solidFill>
                  <a:srgbClr val="003300"/>
                </a:solidFill>
              </a:rPr>
              <a:t>1</a:t>
            </a:r>
            <a:r>
              <a:rPr lang="vi-VN" sz="2400" b="1" dirty="0">
                <a:solidFill>
                  <a:srgbClr val="003300"/>
                </a:solidFill>
              </a:rPr>
              <a:t>/10= 500/10=50 ôm</a:t>
            </a:r>
          </a:p>
        </p:txBody>
      </p:sp>
      <p:sp>
        <p:nvSpPr>
          <p:cNvPr id="9" name="Hình chữ nhật 8"/>
          <p:cNvSpPr/>
          <p:nvPr/>
        </p:nvSpPr>
        <p:spPr>
          <a:xfrm>
            <a:off x="15176" y="3131671"/>
            <a:ext cx="1309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endParaRPr lang="vi-VN" dirty="0"/>
          </a:p>
        </p:txBody>
      </p:sp>
      <p:sp>
        <p:nvSpPr>
          <p:cNvPr id="10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59186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14:conveyor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320"/>
                            </p:stCondLst>
                            <p:childTnLst>
                              <p:par>
                                <p:cTn id="2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0320" y="1340768"/>
            <a:ext cx="18133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III. VẬN </a:t>
            </a:r>
            <a:r>
              <a:rPr lang="vi-VN" b="1" dirty="0" smtClean="0">
                <a:solidFill>
                  <a:srgbClr val="000066"/>
                </a:solidFill>
              </a:rPr>
              <a:t>DỤNG: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-36512" y="1628800"/>
            <a:ext cx="918051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C6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>
                <a:solidFill>
                  <a:srgbClr val="C00000"/>
                </a:solidFill>
              </a:rPr>
              <a:t>Một dây sợi dây </a:t>
            </a:r>
            <a:r>
              <a:rPr lang="vi-VN" sz="2400" b="1" dirty="0" err="1">
                <a:solidFill>
                  <a:srgbClr val="C00000"/>
                </a:solidFill>
              </a:rPr>
              <a:t>sắt</a:t>
            </a:r>
            <a:r>
              <a:rPr lang="vi-VN" sz="2400" b="1" dirty="0">
                <a:solidFill>
                  <a:srgbClr val="C00000"/>
                </a:solidFill>
              </a:rPr>
              <a:t> dài l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= 200m , 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S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= 0,2 mm</a:t>
            </a:r>
            <a:r>
              <a:rPr lang="vi-VN" sz="2400" b="1" baseline="30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và có điện trở R</a:t>
            </a:r>
            <a:r>
              <a:rPr lang="vi-VN" sz="2400" b="1" baseline="-25000" dirty="0">
                <a:solidFill>
                  <a:srgbClr val="C00000"/>
                </a:solidFill>
              </a:rPr>
              <a:t>1</a:t>
            </a:r>
            <a:r>
              <a:rPr lang="vi-VN" sz="2400" b="1" dirty="0">
                <a:solidFill>
                  <a:srgbClr val="C00000"/>
                </a:solidFill>
              </a:rPr>
              <a:t>= </a:t>
            </a:r>
            <a:r>
              <a:rPr lang="vi-VN" sz="2400" b="1" dirty="0" smtClean="0">
                <a:solidFill>
                  <a:srgbClr val="C00000"/>
                </a:solidFill>
              </a:rPr>
              <a:t>120</a:t>
            </a:r>
            <a:r>
              <a:rPr lang="el-GR" sz="2400" b="1" dirty="0">
                <a:solidFill>
                  <a:srgbClr val="C00000"/>
                </a:solidFill>
                <a:cs typeface="Times New Roman" pitchFamily="18" charset="0"/>
              </a:rPr>
              <a:t> Ω</a:t>
            </a:r>
            <a:r>
              <a:rPr lang="vi-VN" sz="2400" b="1" dirty="0" smtClean="0">
                <a:solidFill>
                  <a:srgbClr val="C00000"/>
                </a:solidFill>
              </a:rPr>
              <a:t>. </a:t>
            </a:r>
            <a:r>
              <a:rPr lang="vi-VN" sz="2400" b="1" dirty="0" err="1">
                <a:solidFill>
                  <a:srgbClr val="C00000"/>
                </a:solidFill>
              </a:rPr>
              <a:t>Hỏi</a:t>
            </a:r>
            <a:r>
              <a:rPr lang="vi-VN" sz="2400" b="1" dirty="0">
                <a:solidFill>
                  <a:srgbClr val="C00000"/>
                </a:solidFill>
              </a:rPr>
              <a:t> một dây </a:t>
            </a:r>
            <a:r>
              <a:rPr lang="vi-VN" sz="2400" b="1" dirty="0" err="1">
                <a:solidFill>
                  <a:srgbClr val="C00000"/>
                </a:solidFill>
              </a:rPr>
              <a:t>sắt</a:t>
            </a:r>
            <a:r>
              <a:rPr lang="vi-VN" sz="2400" b="1" dirty="0">
                <a:solidFill>
                  <a:srgbClr val="C00000"/>
                </a:solidFill>
              </a:rPr>
              <a:t> khác  dài l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=50m, có  điện trở R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= </a:t>
            </a:r>
            <a:r>
              <a:rPr lang="vi-VN" sz="2400" b="1" dirty="0" smtClean="0">
                <a:solidFill>
                  <a:srgbClr val="C00000"/>
                </a:solidFill>
              </a:rPr>
              <a:t>45</a:t>
            </a:r>
            <a:r>
              <a:rPr lang="el-GR" sz="2400" b="1" dirty="0">
                <a:solidFill>
                  <a:srgbClr val="C00000"/>
                </a:solidFill>
                <a:cs typeface="Times New Roman" pitchFamily="18" charset="0"/>
              </a:rPr>
              <a:t> Ω</a:t>
            </a:r>
            <a:r>
              <a:rPr lang="vi-VN" sz="2400" b="1" dirty="0" smtClean="0">
                <a:solidFill>
                  <a:srgbClr val="C00000"/>
                </a:solidFill>
              </a:rPr>
              <a:t> thì </a:t>
            </a:r>
            <a:r>
              <a:rPr lang="vi-VN" sz="2400" b="1" dirty="0">
                <a:solidFill>
                  <a:srgbClr val="C00000"/>
                </a:solidFill>
              </a:rPr>
              <a:t>có tiết </a:t>
            </a:r>
            <a:r>
              <a:rPr lang="vi-VN" sz="2400" b="1" dirty="0" err="1">
                <a:solidFill>
                  <a:srgbClr val="C00000"/>
                </a:solidFill>
              </a:rPr>
              <a:t>diện</a:t>
            </a:r>
            <a:r>
              <a:rPr lang="vi-VN" sz="2400" b="1" dirty="0">
                <a:solidFill>
                  <a:srgbClr val="C00000"/>
                </a:solidFill>
              </a:rPr>
              <a:t> S</a:t>
            </a:r>
            <a:r>
              <a:rPr lang="vi-VN" sz="2400" b="1" baseline="-25000" dirty="0">
                <a:solidFill>
                  <a:srgbClr val="C00000"/>
                </a:solidFill>
              </a:rPr>
              <a:t>2</a:t>
            </a:r>
            <a:r>
              <a:rPr lang="vi-VN" sz="2400" b="1" dirty="0">
                <a:solidFill>
                  <a:srgbClr val="C00000"/>
                </a:solidFill>
              </a:rPr>
              <a:t> là bao nhiêu ?</a:t>
            </a:r>
          </a:p>
        </p:txBody>
      </p:sp>
      <p:sp>
        <p:nvSpPr>
          <p:cNvPr id="10" name="Hình chữ nhật 9"/>
          <p:cNvSpPr/>
          <p:nvPr/>
        </p:nvSpPr>
        <p:spPr>
          <a:xfrm>
            <a:off x="-27816" y="2736503"/>
            <a:ext cx="130901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endParaRPr lang="vi-VN" dirty="0"/>
          </a:p>
        </p:txBody>
      </p:sp>
      <p:graphicFrame>
        <p:nvGraphicFramePr>
          <p:cNvPr id="12" name="Đối tượng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075243"/>
              </p:ext>
            </p:extLst>
          </p:nvPr>
        </p:nvGraphicFramePr>
        <p:xfrm>
          <a:off x="539552" y="3812902"/>
          <a:ext cx="5519738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3" name="Equation" r:id="rId3" imgW="2565360" imgH="457200" progId="Equation.DSMT4">
                  <p:embed/>
                </p:oleObj>
              </mc:Choice>
              <mc:Fallback>
                <p:oleObj name="Equation" r:id="rId3" imgW="256536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39552" y="3812902"/>
                        <a:ext cx="5519738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Hộp_Văn_Bản 13"/>
          <p:cNvSpPr txBox="1"/>
          <p:nvPr/>
        </p:nvSpPr>
        <p:spPr>
          <a:xfrm>
            <a:off x="211166" y="3198168"/>
            <a:ext cx="6080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err="1" smtClean="0">
                <a:solidFill>
                  <a:srgbClr val="0000CC"/>
                </a:solidFill>
              </a:rPr>
              <a:t>Giả</a:t>
            </a:r>
            <a:r>
              <a:rPr lang="vi-VN" sz="2400" b="1" dirty="0" smtClean="0">
                <a:solidFill>
                  <a:srgbClr val="0000CC"/>
                </a:solidFill>
              </a:rPr>
              <a:t> sử có dây </a:t>
            </a:r>
            <a:r>
              <a:rPr lang="vi-VN" sz="2400" b="1" dirty="0" err="1" smtClean="0">
                <a:solidFill>
                  <a:srgbClr val="0000CC"/>
                </a:solidFill>
              </a:rPr>
              <a:t>sắt</a:t>
            </a:r>
            <a:r>
              <a:rPr lang="vi-VN" sz="2400" b="1" dirty="0" smtClean="0">
                <a:solidFill>
                  <a:srgbClr val="0000CC"/>
                </a:solidFill>
              </a:rPr>
              <a:t> dài l’ = 50m và S’ = S</a:t>
            </a:r>
            <a:r>
              <a:rPr lang="vi-VN" sz="2400" b="1" baseline="-25000" dirty="0" smtClean="0">
                <a:solidFill>
                  <a:srgbClr val="0000CC"/>
                </a:solidFill>
              </a:rPr>
              <a:t>1</a:t>
            </a:r>
            <a:r>
              <a:rPr lang="vi-VN" sz="2400" b="1" dirty="0" smtClean="0">
                <a:solidFill>
                  <a:srgbClr val="0000CC"/>
                </a:solidFill>
              </a:rPr>
              <a:t> </a:t>
            </a:r>
            <a:endParaRPr lang="vi-VN" sz="2400" b="1" dirty="0">
              <a:solidFill>
                <a:srgbClr val="0000CC"/>
              </a:solidFill>
            </a:endParaRPr>
          </a:p>
        </p:txBody>
      </p:sp>
      <p:graphicFrame>
        <p:nvGraphicFramePr>
          <p:cNvPr id="16" name="Đối tượng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91540649"/>
              </p:ext>
            </p:extLst>
          </p:nvPr>
        </p:nvGraphicFramePr>
        <p:xfrm>
          <a:off x="555625" y="4941888"/>
          <a:ext cx="8035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3404" name="Equation" r:id="rId5" imgW="3644640" imgH="457200" progId="Equation.DSMT4">
                  <p:embed/>
                </p:oleObj>
              </mc:Choice>
              <mc:Fallback>
                <p:oleObj name="Equation" r:id="rId5" imgW="3644640" imgH="45720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555625" y="4941888"/>
                        <a:ext cx="8035925" cy="100806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9752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8980"/>
                            </p:stCondLst>
                            <p:childTnLst>
                              <p:par>
                                <p:cTn id="9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6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"/>
                            </p:stCondLst>
                            <p:childTnLst>
                              <p:par>
                                <p:cTn id="28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10" grpId="0"/>
      <p:bldP spid="14" grpId="0"/>
      <p:bldP spid="11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êu đề 1"/>
          <p:cNvSpPr>
            <a:spLocks noGrp="1"/>
          </p:cNvSpPr>
          <p:nvPr>
            <p:ph type="ctrTitle" idx="4294967295"/>
          </p:nvPr>
        </p:nvSpPr>
        <p:spPr>
          <a:xfrm>
            <a:off x="1763688" y="332656"/>
            <a:ext cx="5280124" cy="1470025"/>
          </a:xfrm>
        </p:spPr>
        <p:txBody>
          <a:bodyPr/>
          <a:lstStyle/>
          <a:p>
            <a:r>
              <a:rPr lang="en-US" b="1" dirty="0" smtClean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TẬP VỀ NHÀ</a:t>
            </a:r>
            <a:endParaRPr lang="vi-VN" b="1" dirty="0">
              <a:solidFill>
                <a:srgbClr val="0000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êu đề phụ 2"/>
          <p:cNvSpPr>
            <a:spLocks noGrp="1"/>
          </p:cNvSpPr>
          <p:nvPr>
            <p:ph type="subTitle" idx="4294967295"/>
          </p:nvPr>
        </p:nvSpPr>
        <p:spPr>
          <a:xfrm>
            <a:off x="1259632" y="2060848"/>
            <a:ext cx="7489825" cy="4010025"/>
          </a:xfrm>
        </p:spPr>
        <p:txBody>
          <a:bodyPr>
            <a:normAutofit/>
          </a:bodyPr>
          <a:lstStyle/>
          <a:p>
            <a:pPr marL="457200" indent="-457200" algn="l">
              <a:buFont typeface="Arial" charset="0"/>
              <a:buChar char="•"/>
            </a:pPr>
            <a:r>
              <a:rPr lang="vi-VN" sz="2800" b="1" dirty="0" smtClean="0">
                <a:solidFill>
                  <a:srgbClr val="006600"/>
                </a:solidFill>
              </a:rPr>
              <a:t>Học thuộc ghi nhớ</a:t>
            </a:r>
          </a:p>
          <a:p>
            <a:pPr marL="457200" indent="-457200" algn="l">
              <a:buFont typeface="Arial" charset="0"/>
              <a:buChar char="•"/>
            </a:pPr>
            <a:r>
              <a:rPr lang="vi-VN" sz="2800" b="1" dirty="0" smtClean="0">
                <a:solidFill>
                  <a:srgbClr val="C00000"/>
                </a:solidFill>
              </a:rPr>
              <a:t>Làm BT 8.1 đến 8,4 – trang 21 SBT</a:t>
            </a:r>
          </a:p>
          <a:p>
            <a:pPr marL="457200" indent="-457200" algn="l">
              <a:buFont typeface="Arial" charset="0"/>
              <a:buChar char="•"/>
            </a:pPr>
            <a:r>
              <a:rPr lang="vi-VN" sz="2800" b="1" dirty="0">
                <a:solidFill>
                  <a:srgbClr val="660066"/>
                </a:solidFill>
              </a:rPr>
              <a:t>Đ</a:t>
            </a:r>
            <a:r>
              <a:rPr lang="pt-BR" sz="2800" b="1" dirty="0" smtClean="0">
                <a:solidFill>
                  <a:srgbClr val="660066"/>
                </a:solidFill>
              </a:rPr>
              <a:t>ọc </a:t>
            </a:r>
            <a:r>
              <a:rPr lang="pt-BR" sz="2800" b="1" dirty="0">
                <a:solidFill>
                  <a:srgbClr val="660066"/>
                </a:solidFill>
              </a:rPr>
              <a:t>có thể em chưa biết.</a:t>
            </a:r>
            <a:endParaRPr lang="vi-VN" sz="2800" b="1" dirty="0">
              <a:solidFill>
                <a:srgbClr val="66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90476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 pattern="rectangle" dir="ou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2627784" y="-27384"/>
            <a:ext cx="396044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KIỂM TRA BÀI CŨ</a:t>
            </a:r>
            <a:endParaRPr lang="vi-VN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24656" y="435144"/>
            <a:ext cx="91193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3300"/>
                </a:solidFill>
              </a:rPr>
              <a:t>Câu 1</a:t>
            </a:r>
            <a:r>
              <a:rPr lang="vi-VN" sz="2400" b="1" dirty="0" smtClean="0">
                <a:solidFill>
                  <a:srgbClr val="003300"/>
                </a:solidFill>
              </a:rPr>
              <a:t>: </a:t>
            </a:r>
            <a:r>
              <a:rPr lang="vi-VN" sz="2400" b="1" dirty="0" smtClean="0">
                <a:solidFill>
                  <a:srgbClr val="C00000"/>
                </a:solidFill>
              </a:rPr>
              <a:t>Một dây dẫn bằng đồng dài l</a:t>
            </a:r>
            <a:r>
              <a:rPr lang="vi-VN" sz="28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</a:rPr>
              <a:t>= 10 m có điện trở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</a:rPr>
              <a:t> và một dây dẫn bằng nhôm dài l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2</a:t>
            </a:r>
            <a:r>
              <a:rPr lang="vi-VN" sz="2400" b="1" dirty="0" smtClean="0">
                <a:solidFill>
                  <a:srgbClr val="C00000"/>
                </a:solidFill>
              </a:rPr>
              <a:t>= 5m có điện trở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2</a:t>
            </a:r>
            <a:r>
              <a:rPr lang="vi-VN" sz="2400" b="1" dirty="0" smtClean="0">
                <a:solidFill>
                  <a:srgbClr val="C00000"/>
                </a:solidFill>
              </a:rPr>
              <a:t> . Câu </a:t>
            </a:r>
            <a:r>
              <a:rPr lang="vi-VN" sz="2400" b="1" dirty="0" err="1" smtClean="0">
                <a:solidFill>
                  <a:srgbClr val="C00000"/>
                </a:solidFill>
              </a:rPr>
              <a:t>trả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lời</a:t>
            </a:r>
            <a:r>
              <a:rPr lang="vi-VN" sz="2400" b="1" dirty="0" smtClean="0">
                <a:solidFill>
                  <a:srgbClr val="C00000"/>
                </a:solidFill>
              </a:rPr>
              <a:t> nào dưới đây là đúng khi so sánh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</a:rPr>
              <a:t> và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2</a:t>
            </a:r>
            <a:r>
              <a:rPr lang="vi-VN" sz="2400" b="1" dirty="0" smtClean="0">
                <a:solidFill>
                  <a:srgbClr val="C00000"/>
                </a:solidFill>
              </a:rPr>
              <a:t> 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1229136" y="1772816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0066"/>
                </a:solidFill>
              </a:rPr>
              <a:t>A. R</a:t>
            </a:r>
            <a:r>
              <a:rPr lang="vi-VN" sz="2400" b="1" baseline="-25000" dirty="0" smtClean="0">
                <a:solidFill>
                  <a:srgbClr val="000066"/>
                </a:solidFill>
              </a:rPr>
              <a:t>1</a:t>
            </a:r>
            <a:r>
              <a:rPr lang="vi-VN" sz="2400" b="1" dirty="0" smtClean="0">
                <a:solidFill>
                  <a:srgbClr val="000066"/>
                </a:solidFill>
              </a:rPr>
              <a:t>= 2R</a:t>
            </a:r>
            <a:r>
              <a:rPr lang="vi-VN" sz="2400" b="1" baseline="-25000" dirty="0" smtClean="0">
                <a:solidFill>
                  <a:srgbClr val="000066"/>
                </a:solidFill>
              </a:rPr>
              <a:t>2</a:t>
            </a:r>
            <a:endParaRPr lang="vi-VN" sz="2400" b="1" baseline="-25000" dirty="0">
              <a:solidFill>
                <a:srgbClr val="000066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1229136" y="2234481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003300"/>
                </a:solidFill>
              </a:rPr>
              <a:t>B. R</a:t>
            </a:r>
            <a:r>
              <a:rPr lang="vi-VN" sz="2400" b="1" baseline="-25000" dirty="0" smtClean="0">
                <a:solidFill>
                  <a:srgbClr val="003300"/>
                </a:solidFill>
              </a:rPr>
              <a:t>1</a:t>
            </a:r>
            <a:r>
              <a:rPr lang="vi-VN" sz="2400" b="1" dirty="0" smtClean="0">
                <a:solidFill>
                  <a:srgbClr val="003300"/>
                </a:solidFill>
              </a:rPr>
              <a:t>&lt; 2R</a:t>
            </a:r>
            <a:r>
              <a:rPr lang="vi-VN" sz="2400" b="1" baseline="-25000" dirty="0" smtClean="0">
                <a:solidFill>
                  <a:srgbClr val="003300"/>
                </a:solidFill>
              </a:rPr>
              <a:t>2</a:t>
            </a:r>
            <a:endParaRPr lang="vi-VN" sz="2400" b="1" baseline="-25000" dirty="0">
              <a:solidFill>
                <a:srgbClr val="003300"/>
              </a:solidFill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1245904" y="2696146"/>
            <a:ext cx="168668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C. R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1</a:t>
            </a:r>
            <a:r>
              <a:rPr lang="vi-VN" sz="2400" b="1" dirty="0" smtClean="0">
                <a:solidFill>
                  <a:srgbClr val="660066"/>
                </a:solidFill>
              </a:rPr>
              <a:t>&gt; 2R</a:t>
            </a:r>
            <a:r>
              <a:rPr lang="vi-VN" sz="2400" b="1" baseline="-25000" dirty="0" smtClean="0">
                <a:solidFill>
                  <a:srgbClr val="660066"/>
                </a:solidFill>
              </a:rPr>
              <a:t>2</a:t>
            </a:r>
            <a:endParaRPr lang="vi-VN" sz="2400" b="1" baseline="-25000" dirty="0">
              <a:solidFill>
                <a:srgbClr val="660066"/>
              </a:solidFill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1271960" y="3140968"/>
            <a:ext cx="662473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333300"/>
                </a:solidFill>
              </a:rPr>
              <a:t>D. Chưa đủ điều kiện để so sánh R</a:t>
            </a:r>
            <a:r>
              <a:rPr lang="vi-VN" sz="2400" b="1" baseline="-25000" dirty="0" smtClean="0">
                <a:solidFill>
                  <a:srgbClr val="333300"/>
                </a:solidFill>
              </a:rPr>
              <a:t>1</a:t>
            </a:r>
            <a:r>
              <a:rPr lang="vi-VN" sz="2400" b="1" dirty="0" smtClean="0">
                <a:solidFill>
                  <a:srgbClr val="333300"/>
                </a:solidFill>
              </a:rPr>
              <a:t> với R</a:t>
            </a:r>
            <a:r>
              <a:rPr lang="vi-VN" sz="2400" b="1" baseline="-25000" dirty="0" smtClean="0">
                <a:solidFill>
                  <a:srgbClr val="333300"/>
                </a:solidFill>
              </a:rPr>
              <a:t>2</a:t>
            </a:r>
            <a:endParaRPr lang="vi-VN" sz="2400" b="1" baseline="-25000" dirty="0">
              <a:solidFill>
                <a:srgbClr val="333300"/>
              </a:solidFill>
            </a:endParaRPr>
          </a:p>
        </p:txBody>
      </p:sp>
      <p:sp>
        <p:nvSpPr>
          <p:cNvPr id="2" name="Nổ 2 1"/>
          <p:cNvSpPr/>
          <p:nvPr/>
        </p:nvSpPr>
        <p:spPr>
          <a:xfrm>
            <a:off x="1085223" y="2926978"/>
            <a:ext cx="914400" cy="914400"/>
          </a:xfrm>
          <a:prstGeom prst="irregularSeal2">
            <a:avLst/>
          </a:prstGeom>
          <a:solidFill>
            <a:schemeClr val="accent1">
              <a:alpha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4968040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flip dir="r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52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6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53" presetClass="entr" presetSubtype="52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800" decel="100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800" decel="100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/>
      <p:bldP spid="10" grpId="0"/>
      <p:bldP spid="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ộp_Văn_Bản 3"/>
          <p:cNvSpPr txBox="1"/>
          <p:nvPr/>
        </p:nvSpPr>
        <p:spPr>
          <a:xfrm>
            <a:off x="2987824" y="-27384"/>
            <a:ext cx="310931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KIỂM TRA BÀI CŨ</a:t>
            </a:r>
            <a:endParaRPr lang="vi-VN" sz="32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0" y="47667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3300"/>
                </a:solidFill>
              </a:rPr>
              <a:t>Câu 2</a:t>
            </a:r>
            <a:r>
              <a:rPr lang="vi-VN" sz="2400" b="1" dirty="0" smtClean="0">
                <a:solidFill>
                  <a:srgbClr val="003300"/>
                </a:solidFill>
              </a:rPr>
              <a:t>: </a:t>
            </a:r>
            <a:r>
              <a:rPr lang="vi-VN" sz="2400" b="1" dirty="0" smtClean="0">
                <a:solidFill>
                  <a:srgbClr val="663300"/>
                </a:solidFill>
              </a:rPr>
              <a:t>Một dây dẫn  dài 120 m dùng để </a:t>
            </a:r>
            <a:r>
              <a:rPr lang="vi-VN" sz="2400" b="1" dirty="0" err="1" smtClean="0">
                <a:solidFill>
                  <a:srgbClr val="663300"/>
                </a:solidFill>
              </a:rPr>
              <a:t>quấn</a:t>
            </a:r>
            <a:r>
              <a:rPr lang="vi-VN" sz="2400" b="1" dirty="0" smtClean="0">
                <a:solidFill>
                  <a:srgbClr val="663300"/>
                </a:solidFill>
              </a:rPr>
              <a:t> thành một </a:t>
            </a:r>
            <a:r>
              <a:rPr lang="vi-VN" sz="2400" b="1" dirty="0" err="1" smtClean="0">
                <a:solidFill>
                  <a:srgbClr val="663300"/>
                </a:solidFill>
              </a:rPr>
              <a:t>cuộn</a:t>
            </a:r>
            <a:r>
              <a:rPr lang="vi-VN" sz="2400" b="1" dirty="0" smtClean="0">
                <a:solidFill>
                  <a:srgbClr val="663300"/>
                </a:solidFill>
              </a:rPr>
              <a:t> Khi đặt hiệu điện thế 30V vào hai đầu </a:t>
            </a:r>
            <a:r>
              <a:rPr lang="vi-VN" sz="2400" b="1" dirty="0" err="1" smtClean="0">
                <a:solidFill>
                  <a:srgbClr val="663300"/>
                </a:solidFill>
              </a:rPr>
              <a:t>cuộn</a:t>
            </a:r>
            <a:r>
              <a:rPr lang="vi-VN" sz="2400" b="1" dirty="0" smtClean="0">
                <a:solidFill>
                  <a:srgbClr val="663300"/>
                </a:solidFill>
              </a:rPr>
              <a:t> dây này thì cường độ dòng điện chạy qua nó là 125 </a:t>
            </a:r>
            <a:r>
              <a:rPr lang="vi-VN" sz="2400" b="1" dirty="0" err="1" smtClean="0">
                <a:solidFill>
                  <a:srgbClr val="663300"/>
                </a:solidFill>
              </a:rPr>
              <a:t>mA</a:t>
            </a:r>
            <a:r>
              <a:rPr lang="vi-VN" sz="2400" b="1" dirty="0" smtClean="0">
                <a:solidFill>
                  <a:srgbClr val="663300"/>
                </a:solidFill>
              </a:rPr>
              <a:t>.</a:t>
            </a:r>
          </a:p>
          <a:p>
            <a:r>
              <a:rPr lang="vi-VN" sz="2400" b="1" dirty="0">
                <a:solidFill>
                  <a:srgbClr val="C00000"/>
                </a:solidFill>
              </a:rPr>
              <a:t>	</a:t>
            </a:r>
            <a:r>
              <a:rPr lang="vi-VN" sz="2400" b="1" dirty="0" smtClean="0">
                <a:solidFill>
                  <a:srgbClr val="C00000"/>
                </a:solidFill>
              </a:rPr>
              <a:t>a. Tính điện trở của </a:t>
            </a:r>
            <a:r>
              <a:rPr lang="vi-VN" sz="2400" b="1" dirty="0" err="1" smtClean="0">
                <a:solidFill>
                  <a:srgbClr val="C00000"/>
                </a:solidFill>
              </a:rPr>
              <a:t>cuộn</a:t>
            </a:r>
            <a:r>
              <a:rPr lang="vi-VN" sz="2400" b="1" dirty="0" smtClean="0">
                <a:solidFill>
                  <a:srgbClr val="C00000"/>
                </a:solidFill>
              </a:rPr>
              <a:t> dây.</a:t>
            </a:r>
          </a:p>
          <a:p>
            <a:r>
              <a:rPr lang="vi-VN" sz="2400" b="1" dirty="0" smtClean="0">
                <a:solidFill>
                  <a:srgbClr val="C00000"/>
                </a:solidFill>
              </a:rPr>
              <a:t>	b. Một đoạn dài 1m của đoạn dây dẫn này có điện trở là bao nhiêu?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2411760" y="3068960"/>
            <a:ext cx="42995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a. Điện trở của </a:t>
            </a:r>
            <a:r>
              <a:rPr lang="vi-VN" sz="2400" b="1" dirty="0" err="1" smtClean="0">
                <a:solidFill>
                  <a:srgbClr val="C00000"/>
                </a:solidFill>
              </a:rPr>
              <a:t>cuộn</a:t>
            </a:r>
            <a:r>
              <a:rPr lang="vi-VN" sz="2400" b="1" dirty="0" smtClean="0">
                <a:solidFill>
                  <a:srgbClr val="C00000"/>
                </a:solidFill>
              </a:rPr>
              <a:t> dây là: 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7" name="Hình chữ nhật 6"/>
          <p:cNvSpPr/>
          <p:nvPr/>
        </p:nvSpPr>
        <p:spPr>
          <a:xfrm>
            <a:off x="2483768" y="4348263"/>
            <a:ext cx="639950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b. Mỗi mét của dây dẫn này có điện trở là: 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8" name="Hình chữ nhật 7"/>
          <p:cNvSpPr/>
          <p:nvPr/>
        </p:nvSpPr>
        <p:spPr>
          <a:xfrm>
            <a:off x="251520" y="3267947"/>
            <a:ext cx="14927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l</a:t>
            </a:r>
            <a:r>
              <a:rPr lang="vi-VN" sz="2400" b="1" dirty="0" smtClean="0">
                <a:solidFill>
                  <a:srgbClr val="660066"/>
                </a:solidFill>
              </a:rPr>
              <a:t> = 120 </a:t>
            </a:r>
            <a:r>
              <a:rPr lang="vi-VN" sz="2400" b="1" dirty="0">
                <a:solidFill>
                  <a:srgbClr val="660066"/>
                </a:solidFill>
              </a:rPr>
              <a:t>m</a:t>
            </a:r>
            <a:endParaRPr lang="vi-VN" dirty="0">
              <a:solidFill>
                <a:srgbClr val="660066"/>
              </a:solidFill>
            </a:endParaRPr>
          </a:p>
        </p:txBody>
      </p:sp>
      <p:sp>
        <p:nvSpPr>
          <p:cNvPr id="9" name="Hình chữ nhật 8"/>
          <p:cNvSpPr/>
          <p:nvPr/>
        </p:nvSpPr>
        <p:spPr>
          <a:xfrm>
            <a:off x="323528" y="2784996"/>
            <a:ext cx="1295547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0099"/>
                </a:solidFill>
              </a:rPr>
              <a:t>Tóm</a:t>
            </a:r>
            <a:r>
              <a:rPr lang="vi-VN" sz="2400" b="1" u="sng" dirty="0" smtClean="0">
                <a:solidFill>
                  <a:srgbClr val="000099"/>
                </a:solidFill>
              </a:rPr>
              <a:t> </a:t>
            </a:r>
            <a:r>
              <a:rPr lang="vi-VN" sz="2400" b="1" u="sng" dirty="0" err="1" smtClean="0">
                <a:solidFill>
                  <a:srgbClr val="000099"/>
                </a:solidFill>
              </a:rPr>
              <a:t>tắt</a:t>
            </a:r>
            <a:endParaRPr lang="vi-VN" u="sng" dirty="0">
              <a:solidFill>
                <a:srgbClr val="000099"/>
              </a:solidFill>
            </a:endParaRPr>
          </a:p>
        </p:txBody>
      </p:sp>
      <p:sp>
        <p:nvSpPr>
          <p:cNvPr id="10" name="Hình chữ nhật 9"/>
          <p:cNvSpPr/>
          <p:nvPr/>
        </p:nvSpPr>
        <p:spPr>
          <a:xfrm>
            <a:off x="242499" y="3634864"/>
            <a:ext cx="130516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660066"/>
                </a:solidFill>
              </a:rPr>
              <a:t>U = 30V</a:t>
            </a:r>
            <a:endParaRPr lang="vi-VN" dirty="0">
              <a:solidFill>
                <a:srgbClr val="660066"/>
              </a:solidFill>
            </a:endParaRPr>
          </a:p>
        </p:txBody>
      </p:sp>
      <p:sp>
        <p:nvSpPr>
          <p:cNvPr id="11" name="Hình chữ nhật 10"/>
          <p:cNvSpPr/>
          <p:nvPr/>
        </p:nvSpPr>
        <p:spPr>
          <a:xfrm>
            <a:off x="264178" y="3994904"/>
            <a:ext cx="1715534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vi-VN" sz="2400" b="1" dirty="0" smtClean="0">
                <a:solidFill>
                  <a:srgbClr val="660066"/>
                </a:solidFill>
              </a:rPr>
              <a:t>i = 125 </a:t>
            </a:r>
            <a:r>
              <a:rPr lang="vi-VN" sz="2400" b="1" dirty="0" err="1" smtClean="0">
                <a:solidFill>
                  <a:srgbClr val="660066"/>
                </a:solidFill>
              </a:rPr>
              <a:t>mA</a:t>
            </a:r>
            <a:endParaRPr lang="vi-VN" sz="2400" b="1" dirty="0" smtClean="0">
              <a:solidFill>
                <a:srgbClr val="660066"/>
              </a:solidFill>
            </a:endParaRPr>
          </a:p>
          <a:p>
            <a:pPr lvl="0"/>
            <a:r>
              <a:rPr lang="vi-VN" sz="2400" b="1" dirty="0">
                <a:solidFill>
                  <a:srgbClr val="660066"/>
                </a:solidFill>
              </a:rPr>
              <a:t> </a:t>
            </a:r>
            <a:r>
              <a:rPr lang="vi-VN" sz="2400" b="1" dirty="0" smtClean="0">
                <a:solidFill>
                  <a:srgbClr val="660066"/>
                </a:solidFill>
              </a:rPr>
              <a:t> = 0,125A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12" name="Hình chữ nhật 11"/>
          <p:cNvSpPr/>
          <p:nvPr/>
        </p:nvSpPr>
        <p:spPr>
          <a:xfrm>
            <a:off x="261735" y="4725144"/>
            <a:ext cx="1285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a. R = ?</a:t>
            </a:r>
            <a:endParaRPr lang="vi-VN" dirty="0">
              <a:solidFill>
                <a:srgbClr val="C00000"/>
              </a:solidFill>
            </a:endParaRPr>
          </a:p>
        </p:txBody>
      </p:sp>
      <p:sp>
        <p:nvSpPr>
          <p:cNvPr id="13" name="Hình chữ nhật 12"/>
          <p:cNvSpPr/>
          <p:nvPr/>
        </p:nvSpPr>
        <p:spPr>
          <a:xfrm>
            <a:off x="267766" y="5096232"/>
            <a:ext cx="149592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C00000"/>
                </a:solidFill>
              </a:rPr>
              <a:t>b</a:t>
            </a:r>
            <a:r>
              <a:rPr lang="vi-VN" sz="2400" b="1" dirty="0" smtClean="0">
                <a:solidFill>
                  <a:srgbClr val="C00000"/>
                </a:solidFill>
              </a:rPr>
              <a:t>.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1m</a:t>
            </a:r>
            <a:r>
              <a:rPr lang="vi-VN" sz="2400" b="1" dirty="0" smtClean="0">
                <a:solidFill>
                  <a:srgbClr val="C00000"/>
                </a:solidFill>
              </a:rPr>
              <a:t> = ?</a:t>
            </a:r>
            <a:endParaRPr lang="vi-VN" dirty="0">
              <a:solidFill>
                <a:srgbClr val="C00000"/>
              </a:solidFill>
            </a:endParaRPr>
          </a:p>
        </p:txBody>
      </p:sp>
      <p:graphicFrame>
        <p:nvGraphicFramePr>
          <p:cNvPr id="14" name="Đối tượng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5044431"/>
              </p:ext>
            </p:extLst>
          </p:nvPr>
        </p:nvGraphicFramePr>
        <p:xfrm>
          <a:off x="3373616" y="3502672"/>
          <a:ext cx="3646656" cy="97837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0" name="Equation" r:id="rId3" imgW="1562040" imgH="419040" progId="Equation.DSMT4">
                  <p:embed/>
                </p:oleObj>
              </mc:Choice>
              <mc:Fallback>
                <p:oleObj name="Equation" r:id="rId3" imgW="1562040" imgH="4190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373616" y="3502672"/>
                        <a:ext cx="3646656" cy="978371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Đối tượng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9931773"/>
              </p:ext>
            </p:extLst>
          </p:nvPr>
        </p:nvGraphicFramePr>
        <p:xfrm>
          <a:off x="3419872" y="4797152"/>
          <a:ext cx="3260622" cy="87137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41" name="Equation" r:id="rId5" imgW="1473120" imgH="393480" progId="Equation.DSMT4">
                  <p:embed/>
                </p:oleObj>
              </mc:Choice>
              <mc:Fallback>
                <p:oleObj name="Equation" r:id="rId5" imgW="1473120" imgH="39348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419872" y="4797152"/>
                        <a:ext cx="3260622" cy="87137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6" name="Hình chữ nhật 15"/>
          <p:cNvSpPr/>
          <p:nvPr/>
        </p:nvSpPr>
        <p:spPr>
          <a:xfrm>
            <a:off x="4784575" y="2679303"/>
            <a:ext cx="86754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smtClean="0">
                <a:solidFill>
                  <a:srgbClr val="000099"/>
                </a:solidFill>
              </a:rPr>
              <a:t>Giải:</a:t>
            </a:r>
            <a:endParaRPr lang="vi-VN" u="sng" dirty="0">
              <a:solidFill>
                <a:srgbClr val="00009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5248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14:prism dir="d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900" decel="100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900" decel="100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900" decel="100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900" decel="100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900" decel="100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9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9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900" decel="100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9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4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9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900" decel="100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9" dur="900" decel="100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900" decel="100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6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4048" y="104257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663300"/>
                </a:solidFill>
              </a:rPr>
              <a:t>1. Có các dây dẫn được làm  từ cùng một vật </a:t>
            </a:r>
            <a:r>
              <a:rPr lang="vi-VN" sz="2400" b="1" dirty="0" err="1" smtClean="0">
                <a:solidFill>
                  <a:srgbClr val="663300"/>
                </a:solidFill>
              </a:rPr>
              <a:t>liệu</a:t>
            </a:r>
            <a:r>
              <a:rPr lang="vi-VN" sz="2400" b="1" dirty="0" smtClean="0">
                <a:solidFill>
                  <a:srgbClr val="663300"/>
                </a:solidFill>
              </a:rPr>
              <a:t>, có cùng chiều dài và tiết </a:t>
            </a:r>
            <a:r>
              <a:rPr lang="vi-VN" sz="2400" b="1" dirty="0" err="1" smtClean="0">
                <a:solidFill>
                  <a:srgbClr val="663300"/>
                </a:solidFill>
              </a:rPr>
              <a:t>diện</a:t>
            </a:r>
            <a:r>
              <a:rPr lang="vi-VN" sz="2400" b="1" dirty="0" smtClean="0">
                <a:solidFill>
                  <a:srgbClr val="663300"/>
                </a:solidFill>
              </a:rPr>
              <a:t> S, do đó chúng hoàn toàn như nhau nên có cùng điện trở R. Mắc các dây dẫn này vào mạch theo các sơ đồ như trong hình 8.1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6" name="Hình chữ nhật 5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82646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ripple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12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457200" y="205740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457200" y="259080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81" name="Rectangle 9"/>
          <p:cNvSpPr>
            <a:spLocks noChangeArrowheads="1"/>
          </p:cNvSpPr>
          <p:nvPr/>
        </p:nvSpPr>
        <p:spPr bwMode="auto">
          <a:xfrm>
            <a:off x="457200" y="320040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82" name="Rectangle 10"/>
          <p:cNvSpPr>
            <a:spLocks noChangeArrowheads="1"/>
          </p:cNvSpPr>
          <p:nvPr/>
        </p:nvSpPr>
        <p:spPr bwMode="auto">
          <a:xfrm>
            <a:off x="457200" y="386080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83" name="Rectangle 11"/>
          <p:cNvSpPr>
            <a:spLocks noChangeArrowheads="1"/>
          </p:cNvSpPr>
          <p:nvPr/>
        </p:nvSpPr>
        <p:spPr bwMode="auto">
          <a:xfrm>
            <a:off x="457200" y="449580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84" name="Rectangle 12"/>
          <p:cNvSpPr>
            <a:spLocks noChangeArrowheads="1"/>
          </p:cNvSpPr>
          <p:nvPr/>
        </p:nvSpPr>
        <p:spPr bwMode="auto">
          <a:xfrm>
            <a:off x="457200" y="510540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2438400" y="49530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086" name="Text Box 14"/>
          <p:cNvSpPr txBox="1">
            <a:spLocks noChangeArrowheads="1"/>
          </p:cNvSpPr>
          <p:nvPr/>
        </p:nvSpPr>
        <p:spPr bwMode="auto">
          <a:xfrm>
            <a:off x="2438400" y="19177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087" name="Text Box 15"/>
          <p:cNvSpPr txBox="1">
            <a:spLocks noChangeArrowheads="1"/>
          </p:cNvSpPr>
          <p:nvPr/>
        </p:nvSpPr>
        <p:spPr bwMode="auto">
          <a:xfrm>
            <a:off x="2438400" y="43688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088" name="Text Box 16"/>
          <p:cNvSpPr txBox="1">
            <a:spLocks noChangeArrowheads="1"/>
          </p:cNvSpPr>
          <p:nvPr/>
        </p:nvSpPr>
        <p:spPr bwMode="auto">
          <a:xfrm>
            <a:off x="2438400" y="36957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089" name="Text Box 17"/>
          <p:cNvSpPr txBox="1">
            <a:spLocks noChangeArrowheads="1"/>
          </p:cNvSpPr>
          <p:nvPr/>
        </p:nvSpPr>
        <p:spPr bwMode="auto">
          <a:xfrm>
            <a:off x="2438400" y="30734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090" name="Text Box 18"/>
          <p:cNvSpPr txBox="1">
            <a:spLocks noChangeArrowheads="1"/>
          </p:cNvSpPr>
          <p:nvPr/>
        </p:nvSpPr>
        <p:spPr bwMode="auto">
          <a:xfrm>
            <a:off x="2438400" y="2476500"/>
            <a:ext cx="381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>
                <a:solidFill>
                  <a:schemeClr val="hlink"/>
                </a:solidFill>
                <a:latin typeface=".VnTime" pitchFamily="34" charset="0"/>
              </a:rPr>
              <a:t>R</a:t>
            </a:r>
          </a:p>
        </p:txBody>
      </p:sp>
      <p:sp>
        <p:nvSpPr>
          <p:cNvPr id="3104" name="Rectangle 32"/>
          <p:cNvSpPr>
            <a:spLocks noChangeArrowheads="1"/>
          </p:cNvSpPr>
          <p:nvPr/>
        </p:nvSpPr>
        <p:spPr bwMode="auto">
          <a:xfrm>
            <a:off x="5562600" y="259080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3186" name="Group 114"/>
          <p:cNvGrpSpPr>
            <a:grpSpLocks/>
          </p:cNvGrpSpPr>
          <p:nvPr/>
        </p:nvGrpSpPr>
        <p:grpSpPr bwMode="auto">
          <a:xfrm>
            <a:off x="5605463" y="5791200"/>
            <a:ext cx="1828800" cy="609600"/>
            <a:chOff x="3536" y="3640"/>
            <a:chExt cx="1152" cy="384"/>
          </a:xfrm>
        </p:grpSpPr>
        <p:sp>
          <p:nvSpPr>
            <p:cNvPr id="4167" name="Rectangle 92"/>
            <p:cNvSpPr>
              <a:spLocks noChangeArrowheads="1"/>
            </p:cNvSpPr>
            <p:nvPr/>
          </p:nvSpPr>
          <p:spPr bwMode="auto">
            <a:xfrm>
              <a:off x="3536" y="3640"/>
              <a:ext cx="115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68" name="Rectangle 93"/>
            <p:cNvSpPr>
              <a:spLocks noChangeArrowheads="1"/>
            </p:cNvSpPr>
            <p:nvPr/>
          </p:nvSpPr>
          <p:spPr bwMode="auto">
            <a:xfrm>
              <a:off x="3536" y="3784"/>
              <a:ext cx="115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69" name="Rectangle 94"/>
            <p:cNvSpPr>
              <a:spLocks noChangeArrowheads="1"/>
            </p:cNvSpPr>
            <p:nvPr/>
          </p:nvSpPr>
          <p:spPr bwMode="auto">
            <a:xfrm>
              <a:off x="3536" y="3880"/>
              <a:ext cx="1152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70" name="Rectangle 95"/>
            <p:cNvSpPr>
              <a:spLocks noChangeArrowheads="1"/>
            </p:cNvSpPr>
            <p:nvPr/>
          </p:nvSpPr>
          <p:spPr bwMode="auto">
            <a:xfrm>
              <a:off x="3536" y="3928"/>
              <a:ext cx="115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71" name="Rectangle 96"/>
            <p:cNvSpPr>
              <a:spLocks noChangeArrowheads="1"/>
            </p:cNvSpPr>
            <p:nvPr/>
          </p:nvSpPr>
          <p:spPr bwMode="auto">
            <a:xfrm>
              <a:off x="3536" y="3736"/>
              <a:ext cx="1152" cy="4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grpSp>
        <p:nvGrpSpPr>
          <p:cNvPr id="3188" name="Group 116"/>
          <p:cNvGrpSpPr>
            <a:grpSpLocks/>
          </p:cNvGrpSpPr>
          <p:nvPr/>
        </p:nvGrpSpPr>
        <p:grpSpPr bwMode="auto">
          <a:xfrm>
            <a:off x="4851400" y="4724400"/>
            <a:ext cx="3429000" cy="1358900"/>
            <a:chOff x="3056" y="2976"/>
            <a:chExt cx="2160" cy="856"/>
          </a:xfrm>
        </p:grpSpPr>
        <p:sp>
          <p:nvSpPr>
            <p:cNvPr id="4152" name="Line 83"/>
            <p:cNvSpPr>
              <a:spLocks noChangeShapeType="1"/>
            </p:cNvSpPr>
            <p:nvPr/>
          </p:nvSpPr>
          <p:spPr bwMode="auto">
            <a:xfrm flipV="1">
              <a:off x="3600" y="3104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53" name="Line 88"/>
            <p:cNvSpPr>
              <a:spLocks noChangeShapeType="1"/>
            </p:cNvSpPr>
            <p:nvPr/>
          </p:nvSpPr>
          <p:spPr bwMode="auto">
            <a:xfrm>
              <a:off x="4312" y="3112"/>
              <a:ext cx="0" cy="288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54" name="Line 80"/>
            <p:cNvSpPr>
              <a:spLocks noChangeShapeType="1"/>
            </p:cNvSpPr>
            <p:nvPr/>
          </p:nvSpPr>
          <p:spPr bwMode="auto">
            <a:xfrm>
              <a:off x="3776" y="3256"/>
              <a:ext cx="52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55" name="Line 81"/>
            <p:cNvSpPr>
              <a:spLocks noChangeShapeType="1"/>
            </p:cNvSpPr>
            <p:nvPr/>
          </p:nvSpPr>
          <p:spPr bwMode="auto">
            <a:xfrm>
              <a:off x="4400" y="3256"/>
              <a:ext cx="81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56" name="Line 82"/>
            <p:cNvSpPr>
              <a:spLocks noChangeShapeType="1"/>
            </p:cNvSpPr>
            <p:nvPr/>
          </p:nvSpPr>
          <p:spPr bwMode="auto">
            <a:xfrm>
              <a:off x="3056" y="3256"/>
              <a:ext cx="52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57" name="AutoShape 84"/>
            <p:cNvSpPr>
              <a:spLocks noChangeArrowheads="1"/>
            </p:cNvSpPr>
            <p:nvPr/>
          </p:nvSpPr>
          <p:spPr bwMode="auto">
            <a:xfrm>
              <a:off x="3776" y="3226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58" name="AutoShape 85"/>
            <p:cNvSpPr>
              <a:spLocks noChangeArrowheads="1"/>
            </p:cNvSpPr>
            <p:nvPr/>
          </p:nvSpPr>
          <p:spPr bwMode="auto">
            <a:xfrm>
              <a:off x="3584" y="3226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59" name="Line 86"/>
            <p:cNvSpPr>
              <a:spLocks noChangeShapeType="1"/>
            </p:cNvSpPr>
            <p:nvPr/>
          </p:nvSpPr>
          <p:spPr bwMode="auto">
            <a:xfrm>
              <a:off x="3056" y="3256"/>
              <a:ext cx="0" cy="576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60" name="Line 87"/>
            <p:cNvSpPr>
              <a:spLocks noChangeShapeType="1"/>
            </p:cNvSpPr>
            <p:nvPr/>
          </p:nvSpPr>
          <p:spPr bwMode="auto">
            <a:xfrm>
              <a:off x="5216" y="3256"/>
              <a:ext cx="0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61" name="Line 89"/>
            <p:cNvSpPr>
              <a:spLocks noChangeShapeType="1"/>
            </p:cNvSpPr>
            <p:nvPr/>
          </p:nvSpPr>
          <p:spPr bwMode="auto">
            <a:xfrm>
              <a:off x="4400" y="3187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62" name="Line 90"/>
            <p:cNvSpPr>
              <a:spLocks noChangeShapeType="1"/>
            </p:cNvSpPr>
            <p:nvPr/>
          </p:nvSpPr>
          <p:spPr bwMode="auto">
            <a:xfrm>
              <a:off x="3056" y="3832"/>
              <a:ext cx="480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63" name="Line 91"/>
            <p:cNvSpPr>
              <a:spLocks noChangeShapeType="1"/>
            </p:cNvSpPr>
            <p:nvPr/>
          </p:nvSpPr>
          <p:spPr bwMode="auto">
            <a:xfrm>
              <a:off x="4688" y="3832"/>
              <a:ext cx="52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64" name="Text Box 101"/>
            <p:cNvSpPr txBox="1">
              <a:spLocks noChangeArrowheads="1"/>
            </p:cNvSpPr>
            <p:nvPr/>
          </p:nvSpPr>
          <p:spPr bwMode="auto">
            <a:xfrm>
              <a:off x="3360" y="3024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6600FF"/>
                  </a:solidFill>
                </a:rPr>
                <a:t>K</a:t>
              </a:r>
            </a:p>
          </p:txBody>
        </p:sp>
        <p:sp>
          <p:nvSpPr>
            <p:cNvPr id="4165" name="Text Box 106"/>
            <p:cNvSpPr txBox="1">
              <a:spLocks noChangeArrowheads="1"/>
            </p:cNvSpPr>
            <p:nvPr/>
          </p:nvSpPr>
          <p:spPr bwMode="auto">
            <a:xfrm>
              <a:off x="4080" y="302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+</a:t>
              </a:r>
            </a:p>
          </p:txBody>
        </p:sp>
        <p:sp>
          <p:nvSpPr>
            <p:cNvPr id="4166" name="Text Box 109"/>
            <p:cNvSpPr txBox="1">
              <a:spLocks noChangeArrowheads="1"/>
            </p:cNvSpPr>
            <p:nvPr/>
          </p:nvSpPr>
          <p:spPr bwMode="auto">
            <a:xfrm>
              <a:off x="4368" y="2976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-</a:t>
              </a:r>
            </a:p>
          </p:txBody>
        </p:sp>
      </p:grpSp>
      <p:grpSp>
        <p:nvGrpSpPr>
          <p:cNvPr id="3187" name="Group 115"/>
          <p:cNvGrpSpPr>
            <a:grpSpLocks/>
          </p:cNvGrpSpPr>
          <p:nvPr/>
        </p:nvGrpSpPr>
        <p:grpSpPr bwMode="auto">
          <a:xfrm>
            <a:off x="4838700" y="2971800"/>
            <a:ext cx="3429000" cy="1371600"/>
            <a:chOff x="3048" y="1872"/>
            <a:chExt cx="2160" cy="864"/>
          </a:xfrm>
        </p:grpSpPr>
        <p:sp>
          <p:nvSpPr>
            <p:cNvPr id="4137" name="Line 66"/>
            <p:cNvSpPr>
              <a:spLocks noChangeShapeType="1"/>
            </p:cNvSpPr>
            <p:nvPr/>
          </p:nvSpPr>
          <p:spPr bwMode="auto">
            <a:xfrm flipV="1">
              <a:off x="3592" y="2016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8" name="Line 71"/>
            <p:cNvSpPr>
              <a:spLocks noChangeShapeType="1"/>
            </p:cNvSpPr>
            <p:nvPr/>
          </p:nvSpPr>
          <p:spPr bwMode="auto">
            <a:xfrm>
              <a:off x="4304" y="2016"/>
              <a:ext cx="0" cy="288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9" name="Line 63"/>
            <p:cNvSpPr>
              <a:spLocks noChangeShapeType="1"/>
            </p:cNvSpPr>
            <p:nvPr/>
          </p:nvSpPr>
          <p:spPr bwMode="auto">
            <a:xfrm>
              <a:off x="3768" y="2160"/>
              <a:ext cx="52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0" name="Line 64"/>
            <p:cNvSpPr>
              <a:spLocks noChangeShapeType="1"/>
            </p:cNvSpPr>
            <p:nvPr/>
          </p:nvSpPr>
          <p:spPr bwMode="auto">
            <a:xfrm>
              <a:off x="4392" y="2160"/>
              <a:ext cx="81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1" name="Line 65"/>
            <p:cNvSpPr>
              <a:spLocks noChangeShapeType="1"/>
            </p:cNvSpPr>
            <p:nvPr/>
          </p:nvSpPr>
          <p:spPr bwMode="auto">
            <a:xfrm>
              <a:off x="3048" y="2160"/>
              <a:ext cx="52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2" name="AutoShape 67"/>
            <p:cNvSpPr>
              <a:spLocks noChangeArrowheads="1"/>
            </p:cNvSpPr>
            <p:nvPr/>
          </p:nvSpPr>
          <p:spPr bwMode="auto">
            <a:xfrm>
              <a:off x="3768" y="213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43" name="AutoShape 68"/>
            <p:cNvSpPr>
              <a:spLocks noChangeArrowheads="1"/>
            </p:cNvSpPr>
            <p:nvPr/>
          </p:nvSpPr>
          <p:spPr bwMode="auto">
            <a:xfrm>
              <a:off x="3576" y="2130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44" name="Line 69"/>
            <p:cNvSpPr>
              <a:spLocks noChangeShapeType="1"/>
            </p:cNvSpPr>
            <p:nvPr/>
          </p:nvSpPr>
          <p:spPr bwMode="auto">
            <a:xfrm>
              <a:off x="3048" y="2160"/>
              <a:ext cx="0" cy="576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5" name="Line 70"/>
            <p:cNvSpPr>
              <a:spLocks noChangeShapeType="1"/>
            </p:cNvSpPr>
            <p:nvPr/>
          </p:nvSpPr>
          <p:spPr bwMode="auto">
            <a:xfrm>
              <a:off x="5208" y="2160"/>
              <a:ext cx="0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6" name="Line 72"/>
            <p:cNvSpPr>
              <a:spLocks noChangeShapeType="1"/>
            </p:cNvSpPr>
            <p:nvPr/>
          </p:nvSpPr>
          <p:spPr bwMode="auto">
            <a:xfrm>
              <a:off x="4392" y="2091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7" name="Line 73"/>
            <p:cNvSpPr>
              <a:spLocks noChangeShapeType="1"/>
            </p:cNvSpPr>
            <p:nvPr/>
          </p:nvSpPr>
          <p:spPr bwMode="auto">
            <a:xfrm>
              <a:off x="3048" y="2736"/>
              <a:ext cx="480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8" name="Line 74"/>
            <p:cNvSpPr>
              <a:spLocks noChangeShapeType="1"/>
            </p:cNvSpPr>
            <p:nvPr/>
          </p:nvSpPr>
          <p:spPr bwMode="auto">
            <a:xfrm>
              <a:off x="4680" y="2736"/>
              <a:ext cx="52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49" name="Text Box 102"/>
            <p:cNvSpPr txBox="1">
              <a:spLocks noChangeArrowheads="1"/>
            </p:cNvSpPr>
            <p:nvPr/>
          </p:nvSpPr>
          <p:spPr bwMode="auto">
            <a:xfrm>
              <a:off x="3360" y="1920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6600FF"/>
                  </a:solidFill>
                </a:rPr>
                <a:t>K</a:t>
              </a:r>
            </a:p>
          </p:txBody>
        </p:sp>
        <p:sp>
          <p:nvSpPr>
            <p:cNvPr id="4150" name="Text Box 107"/>
            <p:cNvSpPr txBox="1">
              <a:spLocks noChangeArrowheads="1"/>
            </p:cNvSpPr>
            <p:nvPr/>
          </p:nvSpPr>
          <p:spPr bwMode="auto">
            <a:xfrm>
              <a:off x="4080" y="1920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+</a:t>
              </a:r>
            </a:p>
          </p:txBody>
        </p:sp>
        <p:sp>
          <p:nvSpPr>
            <p:cNvPr id="4151" name="Text Box 110"/>
            <p:cNvSpPr txBox="1">
              <a:spLocks noChangeArrowheads="1"/>
            </p:cNvSpPr>
            <p:nvPr/>
          </p:nvSpPr>
          <p:spPr bwMode="auto">
            <a:xfrm>
              <a:off x="4368" y="1872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-</a:t>
              </a:r>
            </a:p>
          </p:txBody>
        </p:sp>
      </p:grpSp>
      <p:grpSp>
        <p:nvGrpSpPr>
          <p:cNvPr id="3184" name="Group 112"/>
          <p:cNvGrpSpPr>
            <a:grpSpLocks/>
          </p:cNvGrpSpPr>
          <p:nvPr/>
        </p:nvGrpSpPr>
        <p:grpSpPr bwMode="auto">
          <a:xfrm>
            <a:off x="4800600" y="1371600"/>
            <a:ext cx="3429000" cy="1295400"/>
            <a:chOff x="3024" y="864"/>
            <a:chExt cx="2160" cy="816"/>
          </a:xfrm>
        </p:grpSpPr>
        <p:sp>
          <p:nvSpPr>
            <p:cNvPr id="4122" name="Line 19"/>
            <p:cNvSpPr>
              <a:spLocks noChangeShapeType="1"/>
            </p:cNvSpPr>
            <p:nvPr/>
          </p:nvSpPr>
          <p:spPr bwMode="auto">
            <a:xfrm>
              <a:off x="3744" y="1104"/>
              <a:ext cx="52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23" name="Line 20"/>
            <p:cNvSpPr>
              <a:spLocks noChangeShapeType="1"/>
            </p:cNvSpPr>
            <p:nvPr/>
          </p:nvSpPr>
          <p:spPr bwMode="auto">
            <a:xfrm>
              <a:off x="4368" y="1104"/>
              <a:ext cx="816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24" name="Line 22"/>
            <p:cNvSpPr>
              <a:spLocks noChangeShapeType="1"/>
            </p:cNvSpPr>
            <p:nvPr/>
          </p:nvSpPr>
          <p:spPr bwMode="auto">
            <a:xfrm>
              <a:off x="3024" y="1104"/>
              <a:ext cx="528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25" name="Line 23"/>
            <p:cNvSpPr>
              <a:spLocks noChangeShapeType="1"/>
            </p:cNvSpPr>
            <p:nvPr/>
          </p:nvSpPr>
          <p:spPr bwMode="auto">
            <a:xfrm flipV="1">
              <a:off x="3552" y="960"/>
              <a:ext cx="192" cy="144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26" name="AutoShape 24"/>
            <p:cNvSpPr>
              <a:spLocks noChangeArrowheads="1"/>
            </p:cNvSpPr>
            <p:nvPr/>
          </p:nvSpPr>
          <p:spPr bwMode="auto">
            <a:xfrm>
              <a:off x="3744" y="1074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27" name="AutoShape 25"/>
            <p:cNvSpPr>
              <a:spLocks noChangeArrowheads="1"/>
            </p:cNvSpPr>
            <p:nvPr/>
          </p:nvSpPr>
          <p:spPr bwMode="auto">
            <a:xfrm>
              <a:off x="3552" y="1074"/>
              <a:ext cx="48" cy="48"/>
            </a:xfrm>
            <a:prstGeom prst="flowChartConnector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28" name="Line 26"/>
            <p:cNvSpPr>
              <a:spLocks noChangeShapeType="1"/>
            </p:cNvSpPr>
            <p:nvPr/>
          </p:nvSpPr>
          <p:spPr bwMode="auto">
            <a:xfrm>
              <a:off x="3024" y="1104"/>
              <a:ext cx="0" cy="576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29" name="Line 27"/>
            <p:cNvSpPr>
              <a:spLocks noChangeShapeType="1"/>
            </p:cNvSpPr>
            <p:nvPr/>
          </p:nvSpPr>
          <p:spPr bwMode="auto">
            <a:xfrm>
              <a:off x="5184" y="1104"/>
              <a:ext cx="0" cy="576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0" name="Line 28"/>
            <p:cNvSpPr>
              <a:spLocks noChangeShapeType="1"/>
            </p:cNvSpPr>
            <p:nvPr/>
          </p:nvSpPr>
          <p:spPr bwMode="auto">
            <a:xfrm>
              <a:off x="4272" y="960"/>
              <a:ext cx="0" cy="288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1" name="Line 29"/>
            <p:cNvSpPr>
              <a:spLocks noChangeShapeType="1"/>
            </p:cNvSpPr>
            <p:nvPr/>
          </p:nvSpPr>
          <p:spPr bwMode="auto">
            <a:xfrm>
              <a:off x="4368" y="1035"/>
              <a:ext cx="0" cy="144"/>
            </a:xfrm>
            <a:prstGeom prst="line">
              <a:avLst/>
            </a:prstGeom>
            <a:noFill/>
            <a:ln w="2857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2" name="Line 30"/>
            <p:cNvSpPr>
              <a:spLocks noChangeShapeType="1"/>
            </p:cNvSpPr>
            <p:nvPr/>
          </p:nvSpPr>
          <p:spPr bwMode="auto">
            <a:xfrm>
              <a:off x="3024" y="1680"/>
              <a:ext cx="480" cy="0"/>
            </a:xfrm>
            <a:prstGeom prst="line">
              <a:avLst/>
            </a:prstGeom>
            <a:noFill/>
            <a:ln w="9525">
              <a:solidFill>
                <a:srgbClr val="FF0066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3" name="Line 31"/>
            <p:cNvSpPr>
              <a:spLocks noChangeShapeType="1"/>
            </p:cNvSpPr>
            <p:nvPr/>
          </p:nvSpPr>
          <p:spPr bwMode="auto">
            <a:xfrm>
              <a:off x="4656" y="1680"/>
              <a:ext cx="528" cy="0"/>
            </a:xfrm>
            <a:prstGeom prst="line">
              <a:avLst/>
            </a:prstGeom>
            <a:noFill/>
            <a:ln w="9525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4134" name="Text Box 103"/>
            <p:cNvSpPr txBox="1">
              <a:spLocks noChangeArrowheads="1"/>
            </p:cNvSpPr>
            <p:nvPr/>
          </p:nvSpPr>
          <p:spPr bwMode="auto">
            <a:xfrm>
              <a:off x="3360" y="873"/>
              <a:ext cx="24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6600FF"/>
                  </a:solidFill>
                </a:rPr>
                <a:t>K</a:t>
              </a:r>
            </a:p>
          </p:txBody>
        </p:sp>
        <p:sp>
          <p:nvSpPr>
            <p:cNvPr id="4135" name="Text Box 108"/>
            <p:cNvSpPr txBox="1">
              <a:spLocks noChangeArrowheads="1"/>
            </p:cNvSpPr>
            <p:nvPr/>
          </p:nvSpPr>
          <p:spPr bwMode="auto">
            <a:xfrm>
              <a:off x="4080" y="86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b="1">
                  <a:solidFill>
                    <a:srgbClr val="FF0066"/>
                  </a:solidFill>
                </a:rPr>
                <a:t>+</a:t>
              </a:r>
            </a:p>
          </p:txBody>
        </p:sp>
        <p:sp>
          <p:nvSpPr>
            <p:cNvPr id="4136" name="Text Box 111"/>
            <p:cNvSpPr txBox="1">
              <a:spLocks noChangeArrowheads="1"/>
            </p:cNvSpPr>
            <p:nvPr/>
          </p:nvSpPr>
          <p:spPr bwMode="auto">
            <a:xfrm>
              <a:off x="4368" y="864"/>
              <a:ext cx="336" cy="25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000" b="1">
                  <a:solidFill>
                    <a:srgbClr val="0000FF"/>
                  </a:solidFill>
                </a:rPr>
                <a:t>-</a:t>
              </a:r>
            </a:p>
          </p:txBody>
        </p:sp>
      </p:grpSp>
      <p:grpSp>
        <p:nvGrpSpPr>
          <p:cNvPr id="3191" name="Group 119"/>
          <p:cNvGrpSpPr>
            <a:grpSpLocks/>
          </p:cNvGrpSpPr>
          <p:nvPr/>
        </p:nvGrpSpPr>
        <p:grpSpPr bwMode="auto">
          <a:xfrm>
            <a:off x="5594350" y="4114800"/>
            <a:ext cx="1830388" cy="457200"/>
            <a:chOff x="3524" y="2592"/>
            <a:chExt cx="1153" cy="288"/>
          </a:xfrm>
        </p:grpSpPr>
        <p:sp>
          <p:nvSpPr>
            <p:cNvPr id="4119" name="Rectangle 75"/>
            <p:cNvSpPr>
              <a:spLocks noChangeArrowheads="1"/>
            </p:cNvSpPr>
            <p:nvPr/>
          </p:nvSpPr>
          <p:spPr bwMode="auto">
            <a:xfrm>
              <a:off x="3525" y="2592"/>
              <a:ext cx="115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20" name="Rectangle 76"/>
            <p:cNvSpPr>
              <a:spLocks noChangeArrowheads="1"/>
            </p:cNvSpPr>
            <p:nvPr/>
          </p:nvSpPr>
          <p:spPr bwMode="auto">
            <a:xfrm>
              <a:off x="3525" y="2688"/>
              <a:ext cx="1152" cy="96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4121" name="Rectangle 118"/>
            <p:cNvSpPr>
              <a:spLocks noChangeArrowheads="1"/>
            </p:cNvSpPr>
            <p:nvPr/>
          </p:nvSpPr>
          <p:spPr bwMode="auto">
            <a:xfrm>
              <a:off x="3524" y="2784"/>
              <a:ext cx="1152" cy="96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</p:grpSp>
      <p:sp>
        <p:nvSpPr>
          <p:cNvPr id="78" name="Hình chữ nhật 77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3203848" y="5911334"/>
            <a:ext cx="1181734" cy="400110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vi-VN" sz="2000" b="1" dirty="0" smtClean="0"/>
              <a:t>Hình 8.1</a:t>
            </a:r>
            <a:endParaRPr lang="vi-VN" sz="2000" b="1" dirty="0"/>
          </a:p>
        </p:txBody>
      </p:sp>
      <p:sp>
        <p:nvSpPr>
          <p:cNvPr id="76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6171008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000">
        <p14:vortex dir="u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9" dur="1000"/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4" dur="1000"/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9" dur="1000"/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4" dur="1000"/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308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10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30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8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308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08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10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30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3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decel="100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decel="100000"/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2" presetID="8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83" dur="1000"/>
                                        <p:tgtEl>
                                          <p:spTgt spid="308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8" dur="2000" fill="hold"/>
                                        <p:tgtEl>
                                          <p:spTgt spid="31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9" dur="2000"/>
                                        <p:tgtEl>
                                          <p:spTgt spid="31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 nodeType="clickPar">
                      <p:stCondLst>
                        <p:cond delay="indefinite"/>
                      </p:stCondLst>
                      <p:childTnLst>
                        <p:par>
                          <p:cTn id="9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4" dur="500"/>
                                        <p:tgtEl>
                                          <p:spTgt spid="3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200" decel="100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" decel="100000"/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200" decel="100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200" decel="100000"/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4" dur="500"/>
                                        <p:tgtEl>
                                          <p:spTgt spid="309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6" presetID="3" presetClass="exit" presetSubtype="1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7" dur="500"/>
                                        <p:tgtEl>
                                          <p:spTgt spid="308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1" dur="2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2000" fill="hold"/>
                                        <p:tgtEl>
                                          <p:spTgt spid="319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3" dur="2000"/>
                                        <p:tgtEl>
                                          <p:spTgt spid="31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 nodeType="clickPar">
                      <p:stCondLst>
                        <p:cond delay="indefinite"/>
                      </p:stCondLst>
                      <p:childTnLst>
                        <p:par>
                          <p:cTn id="1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3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 nodeType="clickPar">
                      <p:stCondLst>
                        <p:cond delay="indefinite"/>
                      </p:stCondLst>
                      <p:childTnLst>
                        <p:par>
                          <p:cTn id="1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1" presetID="3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4" dur="200" decel="1000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200" decel="100000"/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0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1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200" decel="100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200" decel="100000"/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4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5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3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9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-9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0" dur="200" decel="1000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1" dur="200" decel="100000"/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2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+0.4+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3" dur="800" accel="100000">
                                          <p:stCondLst>
                                            <p:cond delay="200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ppt_y-0.4-0.1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6" dur="500"/>
                                        <p:tgtEl>
                                          <p:spTgt spid="308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8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59" dur="500"/>
                                        <p:tgtEl>
                                          <p:spTgt spid="308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4" presetClass="exit" presetSubtype="16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ox(in)">
                                      <p:cBhvr>
                                        <p:cTn id="162" dur="500"/>
                                        <p:tgtEl>
                                          <p:spTgt spid="30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4" presetID="53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6" dur="20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7" dur="2000" fill="hold"/>
                                        <p:tgtEl>
                                          <p:spTgt spid="318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8" dur="2000"/>
                                        <p:tgtEl>
                                          <p:spTgt spid="3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9" fill="hold">
                            <p:stCondLst>
                              <p:cond delay="2000"/>
                            </p:stCondLst>
                            <p:childTnLst>
                              <p:par>
                                <p:cTn id="170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7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3" fill="hold">
                            <p:stCondLst>
                              <p:cond delay="3000"/>
                            </p:stCondLst>
                            <p:childTnLst>
                              <p:par>
                                <p:cTn id="17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1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9" grpId="0" animBg="1"/>
      <p:bldP spid="3079" grpId="1" animBg="1"/>
      <p:bldP spid="3080" grpId="0" animBg="1"/>
      <p:bldP spid="3080" grpId="1" animBg="1"/>
      <p:bldP spid="3081" grpId="0" animBg="1"/>
      <p:bldP spid="3081" grpId="1" animBg="1"/>
      <p:bldP spid="3082" grpId="0" animBg="1"/>
      <p:bldP spid="3082" grpId="1" animBg="1"/>
      <p:bldP spid="3083" grpId="0" animBg="1"/>
      <p:bldP spid="3083" grpId="1" animBg="1"/>
      <p:bldP spid="3084" grpId="0" animBg="1"/>
      <p:bldP spid="3084" grpId="1" animBg="1"/>
      <p:bldP spid="3085" grpId="0"/>
      <p:bldP spid="3085" grpId="1"/>
      <p:bldP spid="3086" grpId="0"/>
      <p:bldP spid="3086" grpId="1"/>
      <p:bldP spid="3087" grpId="0"/>
      <p:bldP spid="3087" grpId="1"/>
      <p:bldP spid="3088" grpId="0"/>
      <p:bldP spid="3088" grpId="1"/>
      <p:bldP spid="3089" grpId="0"/>
      <p:bldP spid="3089" grpId="1"/>
      <p:bldP spid="3090" grpId="0"/>
      <p:bldP spid="3090" grpId="1"/>
      <p:bldP spid="3104" grpId="0" animBg="1"/>
      <p:bldP spid="3" grpId="0" animBg="1"/>
      <p:bldP spid="7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6753944" y="104606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+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7058744" y="1046063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/>
              <a:t>-</a:t>
            </a:r>
          </a:p>
        </p:txBody>
      </p:sp>
      <p:grpSp>
        <p:nvGrpSpPr>
          <p:cNvPr id="7176" name="Group 8"/>
          <p:cNvGrpSpPr>
            <a:grpSpLocks/>
          </p:cNvGrpSpPr>
          <p:nvPr/>
        </p:nvGrpSpPr>
        <p:grpSpPr bwMode="auto">
          <a:xfrm>
            <a:off x="5410522" y="1066800"/>
            <a:ext cx="3409950" cy="1509713"/>
            <a:chOff x="2364" y="672"/>
            <a:chExt cx="2148" cy="951"/>
          </a:xfrm>
        </p:grpSpPr>
        <p:sp>
          <p:nvSpPr>
            <p:cNvPr id="7225" name="Text Box 9"/>
            <p:cNvSpPr txBox="1">
              <a:spLocks noChangeArrowheads="1"/>
            </p:cNvSpPr>
            <p:nvPr/>
          </p:nvSpPr>
          <p:spPr bwMode="auto">
            <a:xfrm>
              <a:off x="2880" y="67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K</a:t>
              </a:r>
            </a:p>
          </p:txBody>
        </p:sp>
        <p:sp>
          <p:nvSpPr>
            <p:cNvPr id="7226" name="Rectangle 10"/>
            <p:cNvSpPr>
              <a:spLocks noChangeArrowheads="1"/>
            </p:cNvSpPr>
            <p:nvPr/>
          </p:nvSpPr>
          <p:spPr bwMode="auto">
            <a:xfrm>
              <a:off x="3072" y="1296"/>
              <a:ext cx="1152" cy="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27" name="Line 11"/>
            <p:cNvSpPr>
              <a:spLocks noChangeShapeType="1"/>
            </p:cNvSpPr>
            <p:nvPr/>
          </p:nvSpPr>
          <p:spPr bwMode="auto">
            <a:xfrm>
              <a:off x="2688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28" name="Line 12"/>
            <p:cNvSpPr>
              <a:spLocks noChangeShapeType="1"/>
            </p:cNvSpPr>
            <p:nvPr/>
          </p:nvSpPr>
          <p:spPr bwMode="auto">
            <a:xfrm>
              <a:off x="4512" y="864"/>
              <a:ext cx="0" cy="48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29" name="Line 13"/>
            <p:cNvSpPr>
              <a:spLocks noChangeShapeType="1"/>
            </p:cNvSpPr>
            <p:nvPr/>
          </p:nvSpPr>
          <p:spPr bwMode="auto">
            <a:xfrm>
              <a:off x="2688" y="1344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0" name="Line 14"/>
            <p:cNvSpPr>
              <a:spLocks noChangeShapeType="1"/>
            </p:cNvSpPr>
            <p:nvPr/>
          </p:nvSpPr>
          <p:spPr bwMode="auto">
            <a:xfrm>
              <a:off x="4224" y="134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1" name="Line 15"/>
            <p:cNvSpPr>
              <a:spLocks noChangeShapeType="1"/>
            </p:cNvSpPr>
            <p:nvPr/>
          </p:nvSpPr>
          <p:spPr bwMode="auto">
            <a:xfrm>
              <a:off x="2688" y="864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2" name="Line 16"/>
            <p:cNvSpPr>
              <a:spLocks noChangeShapeType="1"/>
            </p:cNvSpPr>
            <p:nvPr/>
          </p:nvSpPr>
          <p:spPr bwMode="auto">
            <a:xfrm flipV="1">
              <a:off x="2976" y="768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3" name="Line 17"/>
            <p:cNvSpPr>
              <a:spLocks noChangeShapeType="1"/>
            </p:cNvSpPr>
            <p:nvPr/>
          </p:nvSpPr>
          <p:spPr bwMode="auto">
            <a:xfrm>
              <a:off x="3216" y="864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4" name="Line 18"/>
            <p:cNvSpPr>
              <a:spLocks noChangeShapeType="1"/>
            </p:cNvSpPr>
            <p:nvPr/>
          </p:nvSpPr>
          <p:spPr bwMode="auto">
            <a:xfrm>
              <a:off x="3840" y="864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5" name="Line 19"/>
            <p:cNvSpPr>
              <a:spLocks noChangeShapeType="1"/>
            </p:cNvSpPr>
            <p:nvPr/>
          </p:nvSpPr>
          <p:spPr bwMode="auto">
            <a:xfrm>
              <a:off x="3792" y="768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6" name="Line 20"/>
            <p:cNvSpPr>
              <a:spLocks noChangeShapeType="1"/>
            </p:cNvSpPr>
            <p:nvPr/>
          </p:nvSpPr>
          <p:spPr bwMode="auto">
            <a:xfrm>
              <a:off x="3840" y="816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37" name="Text Box 21"/>
            <p:cNvSpPr txBox="1">
              <a:spLocks noChangeArrowheads="1"/>
            </p:cNvSpPr>
            <p:nvPr/>
          </p:nvSpPr>
          <p:spPr bwMode="auto">
            <a:xfrm>
              <a:off x="3208" y="1056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R</a:t>
              </a:r>
              <a:r>
                <a:rPr lang="en-US" baseline="-25000" dirty="0"/>
                <a:t>1</a:t>
              </a:r>
              <a:r>
                <a:rPr lang="en-US" dirty="0" smtClean="0"/>
                <a:t>= R</a:t>
              </a:r>
              <a:endParaRPr lang="en-US" dirty="0"/>
            </a:p>
          </p:txBody>
        </p:sp>
        <p:sp>
          <p:nvSpPr>
            <p:cNvPr id="7238" name="Text Box 22"/>
            <p:cNvSpPr txBox="1">
              <a:spLocks noChangeArrowheads="1"/>
            </p:cNvSpPr>
            <p:nvPr/>
          </p:nvSpPr>
          <p:spPr bwMode="auto">
            <a:xfrm>
              <a:off x="3552" y="139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l</a:t>
              </a:r>
            </a:p>
          </p:txBody>
        </p:sp>
        <p:sp>
          <p:nvSpPr>
            <p:cNvPr id="7239" name="Text Box 23"/>
            <p:cNvSpPr txBox="1">
              <a:spLocks noChangeArrowheads="1"/>
            </p:cNvSpPr>
            <p:nvPr/>
          </p:nvSpPr>
          <p:spPr bwMode="auto">
            <a:xfrm>
              <a:off x="2364" y="1104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a)</a:t>
              </a:r>
            </a:p>
          </p:txBody>
        </p:sp>
      </p:grpSp>
      <p:grpSp>
        <p:nvGrpSpPr>
          <p:cNvPr id="7177" name="Group 24"/>
          <p:cNvGrpSpPr>
            <a:grpSpLocks/>
          </p:cNvGrpSpPr>
          <p:nvPr/>
        </p:nvGrpSpPr>
        <p:grpSpPr bwMode="auto">
          <a:xfrm>
            <a:off x="5483547" y="2482775"/>
            <a:ext cx="3336925" cy="1738313"/>
            <a:chOff x="2458" y="1488"/>
            <a:chExt cx="2102" cy="1095"/>
          </a:xfrm>
        </p:grpSpPr>
        <p:sp>
          <p:nvSpPr>
            <p:cNvPr id="7202" name="Text Box 25"/>
            <p:cNvSpPr txBox="1">
              <a:spLocks noChangeArrowheads="1"/>
            </p:cNvSpPr>
            <p:nvPr/>
          </p:nvSpPr>
          <p:spPr bwMode="auto">
            <a:xfrm>
              <a:off x="3504" y="2352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l</a:t>
              </a:r>
            </a:p>
          </p:txBody>
        </p:sp>
        <p:grpSp>
          <p:nvGrpSpPr>
            <p:cNvPr id="7203" name="Group 26"/>
            <p:cNvGrpSpPr>
              <a:grpSpLocks/>
            </p:cNvGrpSpPr>
            <p:nvPr/>
          </p:nvGrpSpPr>
          <p:grpSpPr bwMode="auto">
            <a:xfrm>
              <a:off x="2458" y="1488"/>
              <a:ext cx="2102" cy="864"/>
              <a:chOff x="2458" y="1488"/>
              <a:chExt cx="2102" cy="864"/>
            </a:xfrm>
          </p:grpSpPr>
          <p:grpSp>
            <p:nvGrpSpPr>
              <p:cNvPr id="7204" name="Group 27"/>
              <p:cNvGrpSpPr>
                <a:grpSpLocks/>
              </p:cNvGrpSpPr>
              <p:nvPr/>
            </p:nvGrpSpPr>
            <p:grpSpPr bwMode="auto">
              <a:xfrm>
                <a:off x="3696" y="1488"/>
                <a:ext cx="573" cy="231"/>
                <a:chOff x="3651" y="1968"/>
                <a:chExt cx="573" cy="231"/>
              </a:xfrm>
            </p:grpSpPr>
            <p:sp>
              <p:nvSpPr>
                <p:cNvPr id="7223" name="Text Box 28"/>
                <p:cNvSpPr txBox="1">
                  <a:spLocks noChangeArrowheads="1"/>
                </p:cNvSpPr>
                <p:nvPr/>
              </p:nvSpPr>
              <p:spPr bwMode="auto">
                <a:xfrm>
                  <a:off x="3651" y="1968"/>
                  <a:ext cx="3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+</a:t>
                  </a:r>
                </a:p>
              </p:txBody>
            </p:sp>
            <p:sp>
              <p:nvSpPr>
                <p:cNvPr id="7224" name="Text Box 29"/>
                <p:cNvSpPr txBox="1">
                  <a:spLocks noChangeArrowheads="1"/>
                </p:cNvSpPr>
                <p:nvPr/>
              </p:nvSpPr>
              <p:spPr bwMode="auto">
                <a:xfrm>
                  <a:off x="3840" y="1968"/>
                  <a:ext cx="3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-</a:t>
                  </a:r>
                </a:p>
              </p:txBody>
            </p:sp>
          </p:grpSp>
          <p:sp>
            <p:nvSpPr>
              <p:cNvPr id="7205" name="Line 30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06" name="Line 31"/>
              <p:cNvSpPr>
                <a:spLocks noChangeShapeType="1"/>
              </p:cNvSpPr>
              <p:nvPr/>
            </p:nvSpPr>
            <p:spPr bwMode="auto">
              <a:xfrm>
                <a:off x="4560" y="1728"/>
                <a:ext cx="0" cy="48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07" name="Line 32"/>
              <p:cNvSpPr>
                <a:spLocks noChangeShapeType="1"/>
              </p:cNvSpPr>
              <p:nvPr/>
            </p:nvSpPr>
            <p:spPr bwMode="auto">
              <a:xfrm>
                <a:off x="2736" y="1728"/>
                <a:ext cx="288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08" name="Line 33"/>
              <p:cNvSpPr>
                <a:spLocks noChangeShapeType="1"/>
              </p:cNvSpPr>
              <p:nvPr/>
            </p:nvSpPr>
            <p:spPr bwMode="auto">
              <a:xfrm flipV="1">
                <a:off x="3024" y="1632"/>
                <a:ext cx="192" cy="96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09" name="Line 34"/>
              <p:cNvSpPr>
                <a:spLocks noChangeShapeType="1"/>
              </p:cNvSpPr>
              <p:nvPr/>
            </p:nvSpPr>
            <p:spPr bwMode="auto">
              <a:xfrm>
                <a:off x="3264" y="1728"/>
                <a:ext cx="576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0" name="Line 35"/>
              <p:cNvSpPr>
                <a:spLocks noChangeShapeType="1"/>
              </p:cNvSpPr>
              <p:nvPr/>
            </p:nvSpPr>
            <p:spPr bwMode="auto">
              <a:xfrm>
                <a:off x="3888" y="1728"/>
                <a:ext cx="672" cy="0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1" name="Line 36"/>
              <p:cNvSpPr>
                <a:spLocks noChangeShapeType="1"/>
              </p:cNvSpPr>
              <p:nvPr/>
            </p:nvSpPr>
            <p:spPr bwMode="auto">
              <a:xfrm>
                <a:off x="3840" y="1632"/>
                <a:ext cx="0" cy="192"/>
              </a:xfrm>
              <a:prstGeom prst="line">
                <a:avLst/>
              </a:prstGeom>
              <a:noFill/>
              <a:ln w="9525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2" name="Line 37"/>
              <p:cNvSpPr>
                <a:spLocks noChangeShapeType="1"/>
              </p:cNvSpPr>
              <p:nvPr/>
            </p:nvSpPr>
            <p:spPr bwMode="auto">
              <a:xfrm>
                <a:off x="3888" y="1680"/>
                <a:ext cx="0" cy="96"/>
              </a:xfrm>
              <a:prstGeom prst="line">
                <a:avLst/>
              </a:prstGeom>
              <a:noFill/>
              <a:ln w="57150">
                <a:solidFill>
                  <a:schemeClr val="tx1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/>
              <a:lstStyle/>
              <a:p>
                <a:endParaRPr lang="vi-VN"/>
              </a:p>
            </p:txBody>
          </p:sp>
          <p:sp>
            <p:nvSpPr>
              <p:cNvPr id="7213" name="Text Box 38"/>
              <p:cNvSpPr txBox="1">
                <a:spLocks noChangeArrowheads="1"/>
              </p:cNvSpPr>
              <p:nvPr/>
            </p:nvSpPr>
            <p:spPr bwMode="auto">
              <a:xfrm>
                <a:off x="3120" y="1824"/>
                <a:ext cx="62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R</a:t>
                </a:r>
                <a:r>
                  <a:rPr lang="en-US" baseline="-25000" dirty="0"/>
                  <a:t>2</a:t>
                </a:r>
                <a:endParaRPr lang="en-US" dirty="0"/>
              </a:p>
            </p:txBody>
          </p:sp>
          <p:sp>
            <p:nvSpPr>
              <p:cNvPr id="7214" name="Text Box 39"/>
              <p:cNvSpPr txBox="1">
                <a:spLocks noChangeArrowheads="1"/>
              </p:cNvSpPr>
              <p:nvPr/>
            </p:nvSpPr>
            <p:spPr bwMode="auto">
              <a:xfrm>
                <a:off x="2458" y="1812"/>
                <a:ext cx="288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b)</a:t>
                </a:r>
              </a:p>
            </p:txBody>
          </p:sp>
          <p:sp>
            <p:nvSpPr>
              <p:cNvPr id="7215" name="Text Box 40"/>
              <p:cNvSpPr txBox="1">
                <a:spLocks noChangeArrowheads="1"/>
              </p:cNvSpPr>
              <p:nvPr/>
            </p:nvSpPr>
            <p:spPr bwMode="auto">
              <a:xfrm>
                <a:off x="2928" y="149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 dirty="0"/>
                  <a:t>K</a:t>
                </a:r>
              </a:p>
            </p:txBody>
          </p:sp>
          <p:grpSp>
            <p:nvGrpSpPr>
              <p:cNvPr id="7216" name="Group 41"/>
              <p:cNvGrpSpPr>
                <a:grpSpLocks/>
              </p:cNvGrpSpPr>
              <p:nvPr/>
            </p:nvGrpSpPr>
            <p:grpSpPr bwMode="auto">
              <a:xfrm>
                <a:off x="2736" y="2064"/>
                <a:ext cx="1824" cy="288"/>
                <a:chOff x="2736" y="2304"/>
                <a:chExt cx="1824" cy="288"/>
              </a:xfrm>
            </p:grpSpPr>
            <p:sp>
              <p:nvSpPr>
                <p:cNvPr id="7217" name="Rectangle 42"/>
                <p:cNvSpPr>
                  <a:spLocks noChangeArrowheads="1"/>
                </p:cNvSpPr>
                <p:nvPr/>
              </p:nvSpPr>
              <p:spPr bwMode="auto">
                <a:xfrm>
                  <a:off x="3120" y="2304"/>
                  <a:ext cx="1152" cy="9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7218" name="Line 43"/>
                <p:cNvSpPr>
                  <a:spLocks noChangeShapeType="1"/>
                </p:cNvSpPr>
                <p:nvPr/>
              </p:nvSpPr>
              <p:spPr bwMode="auto">
                <a:xfrm>
                  <a:off x="2736" y="2448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219" name="Line 44"/>
                <p:cNvSpPr>
                  <a:spLocks noChangeShapeType="1"/>
                </p:cNvSpPr>
                <p:nvPr/>
              </p:nvSpPr>
              <p:spPr bwMode="auto">
                <a:xfrm>
                  <a:off x="4272" y="244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220" name="Rectangle 45"/>
                <p:cNvSpPr>
                  <a:spLocks noChangeArrowheads="1"/>
                </p:cNvSpPr>
                <p:nvPr/>
              </p:nvSpPr>
              <p:spPr bwMode="auto">
                <a:xfrm>
                  <a:off x="3120" y="2496"/>
                  <a:ext cx="1152" cy="96"/>
                </a:xfrm>
                <a:prstGeom prst="rect">
                  <a:avLst/>
                </a:prstGeom>
                <a:solidFill>
                  <a:schemeClr val="accent1">
                    <a:lumMod val="75000"/>
                  </a:schemeClr>
                </a:solidFill>
                <a:ln>
                  <a:noFill/>
                </a:ln>
                <a:effectLst/>
                <a:extLs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vi-VN"/>
                </a:p>
              </p:txBody>
            </p:sp>
            <p:sp>
              <p:nvSpPr>
                <p:cNvPr id="7221" name="Line 46"/>
                <p:cNvSpPr>
                  <a:spLocks noChangeShapeType="1"/>
                </p:cNvSpPr>
                <p:nvPr/>
              </p:nvSpPr>
              <p:spPr bwMode="auto">
                <a:xfrm>
                  <a:off x="4263" y="235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7222" name="Line 47"/>
                <p:cNvSpPr>
                  <a:spLocks noChangeShapeType="1"/>
                </p:cNvSpPr>
                <p:nvPr/>
              </p:nvSpPr>
              <p:spPr bwMode="auto">
                <a:xfrm>
                  <a:off x="3120" y="235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</p:grpSp>
        </p:grpSp>
      </p:grpSp>
      <p:sp>
        <p:nvSpPr>
          <p:cNvPr id="7178" name="Text Box 48"/>
          <p:cNvSpPr txBox="1">
            <a:spLocks noChangeArrowheads="1"/>
          </p:cNvSpPr>
          <p:nvPr/>
        </p:nvSpPr>
        <p:spPr bwMode="auto">
          <a:xfrm>
            <a:off x="7408624" y="4111928"/>
            <a:ext cx="60960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+</a:t>
            </a:r>
          </a:p>
        </p:txBody>
      </p:sp>
      <p:sp>
        <p:nvSpPr>
          <p:cNvPr id="7179" name="Text Box 49"/>
          <p:cNvSpPr txBox="1">
            <a:spLocks noChangeArrowheads="1"/>
          </p:cNvSpPr>
          <p:nvPr/>
        </p:nvSpPr>
        <p:spPr bwMode="auto">
          <a:xfrm>
            <a:off x="7740352" y="4097392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dirty="0"/>
              <a:t>-</a:t>
            </a:r>
          </a:p>
        </p:txBody>
      </p:sp>
      <p:grpSp>
        <p:nvGrpSpPr>
          <p:cNvPr id="7180" name="Group 50"/>
          <p:cNvGrpSpPr>
            <a:grpSpLocks/>
          </p:cNvGrpSpPr>
          <p:nvPr/>
        </p:nvGrpSpPr>
        <p:grpSpPr bwMode="auto">
          <a:xfrm>
            <a:off x="5411465" y="4037013"/>
            <a:ext cx="3406775" cy="1892301"/>
            <a:chOff x="2462" y="2543"/>
            <a:chExt cx="2146" cy="1192"/>
          </a:xfrm>
        </p:grpSpPr>
        <p:sp>
          <p:nvSpPr>
            <p:cNvPr id="7183" name="Text Box 51"/>
            <p:cNvSpPr txBox="1">
              <a:spLocks noChangeArrowheads="1"/>
            </p:cNvSpPr>
            <p:nvPr/>
          </p:nvSpPr>
          <p:spPr bwMode="auto">
            <a:xfrm>
              <a:off x="3600" y="3504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l</a:t>
              </a:r>
            </a:p>
          </p:txBody>
        </p:sp>
        <p:sp>
          <p:nvSpPr>
            <p:cNvPr id="7184" name="Text Box 52"/>
            <p:cNvSpPr txBox="1">
              <a:spLocks noChangeArrowheads="1"/>
            </p:cNvSpPr>
            <p:nvPr/>
          </p:nvSpPr>
          <p:spPr bwMode="auto">
            <a:xfrm>
              <a:off x="2955" y="2543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K</a:t>
              </a:r>
            </a:p>
          </p:txBody>
        </p:sp>
        <p:sp>
          <p:nvSpPr>
            <p:cNvPr id="7185" name="Line 53"/>
            <p:cNvSpPr>
              <a:spLocks noChangeShapeType="1"/>
            </p:cNvSpPr>
            <p:nvPr/>
          </p:nvSpPr>
          <p:spPr bwMode="auto">
            <a:xfrm>
              <a:off x="2784" y="2793"/>
              <a:ext cx="0" cy="4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6" name="Line 54"/>
            <p:cNvSpPr>
              <a:spLocks noChangeShapeType="1"/>
            </p:cNvSpPr>
            <p:nvPr/>
          </p:nvSpPr>
          <p:spPr bwMode="auto">
            <a:xfrm>
              <a:off x="4608" y="2793"/>
              <a:ext cx="0" cy="4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7" name="Line 55"/>
            <p:cNvSpPr>
              <a:spLocks noChangeShapeType="1"/>
            </p:cNvSpPr>
            <p:nvPr/>
          </p:nvSpPr>
          <p:spPr bwMode="auto">
            <a:xfrm>
              <a:off x="2784" y="279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8" name="Line 56"/>
            <p:cNvSpPr>
              <a:spLocks noChangeShapeType="1"/>
            </p:cNvSpPr>
            <p:nvPr/>
          </p:nvSpPr>
          <p:spPr bwMode="auto">
            <a:xfrm flipV="1">
              <a:off x="3072" y="2697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89" name="Line 57"/>
            <p:cNvSpPr>
              <a:spLocks noChangeShapeType="1"/>
            </p:cNvSpPr>
            <p:nvPr/>
          </p:nvSpPr>
          <p:spPr bwMode="auto">
            <a:xfrm>
              <a:off x="3312" y="2793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0" name="Line 58"/>
            <p:cNvSpPr>
              <a:spLocks noChangeShapeType="1"/>
            </p:cNvSpPr>
            <p:nvPr/>
          </p:nvSpPr>
          <p:spPr bwMode="auto">
            <a:xfrm>
              <a:off x="3936" y="2793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1" name="Line 59"/>
            <p:cNvSpPr>
              <a:spLocks noChangeShapeType="1"/>
            </p:cNvSpPr>
            <p:nvPr/>
          </p:nvSpPr>
          <p:spPr bwMode="auto">
            <a:xfrm>
              <a:off x="3888" y="269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2" name="Line 60"/>
            <p:cNvSpPr>
              <a:spLocks noChangeShapeType="1"/>
            </p:cNvSpPr>
            <p:nvPr/>
          </p:nvSpPr>
          <p:spPr bwMode="auto">
            <a:xfrm>
              <a:off x="3936" y="2745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3" name="Text Box 61"/>
            <p:cNvSpPr txBox="1">
              <a:spLocks noChangeArrowheads="1"/>
            </p:cNvSpPr>
            <p:nvPr/>
          </p:nvSpPr>
          <p:spPr bwMode="auto">
            <a:xfrm>
              <a:off x="3168" y="2840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R</a:t>
              </a:r>
              <a:r>
                <a:rPr lang="en-US" baseline="-25000" dirty="0"/>
                <a:t>3</a:t>
              </a:r>
            </a:p>
          </p:txBody>
        </p:sp>
        <p:sp>
          <p:nvSpPr>
            <p:cNvPr id="7194" name="Text Box 62"/>
            <p:cNvSpPr txBox="1">
              <a:spLocks noChangeArrowheads="1"/>
            </p:cNvSpPr>
            <p:nvPr/>
          </p:nvSpPr>
          <p:spPr bwMode="auto">
            <a:xfrm>
              <a:off x="2462" y="288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c)</a:t>
              </a:r>
            </a:p>
          </p:txBody>
        </p:sp>
        <p:sp>
          <p:nvSpPr>
            <p:cNvPr id="7195" name="Rectangle 63"/>
            <p:cNvSpPr>
              <a:spLocks noChangeArrowheads="1"/>
            </p:cNvSpPr>
            <p:nvPr/>
          </p:nvSpPr>
          <p:spPr bwMode="auto">
            <a:xfrm>
              <a:off x="3150" y="3225"/>
              <a:ext cx="1152" cy="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96" name="Line 64"/>
            <p:cNvSpPr>
              <a:spLocks noChangeShapeType="1"/>
            </p:cNvSpPr>
            <p:nvPr/>
          </p:nvSpPr>
          <p:spPr bwMode="auto">
            <a:xfrm>
              <a:off x="2784" y="3273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7" name="Line 65"/>
            <p:cNvSpPr>
              <a:spLocks noChangeShapeType="1"/>
            </p:cNvSpPr>
            <p:nvPr/>
          </p:nvSpPr>
          <p:spPr bwMode="auto">
            <a:xfrm>
              <a:off x="4320" y="327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198" name="Rectangle 66"/>
            <p:cNvSpPr>
              <a:spLocks noChangeArrowheads="1"/>
            </p:cNvSpPr>
            <p:nvPr/>
          </p:nvSpPr>
          <p:spPr bwMode="auto">
            <a:xfrm>
              <a:off x="3156" y="3072"/>
              <a:ext cx="1152" cy="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199" name="Rectangle 67"/>
            <p:cNvSpPr>
              <a:spLocks noChangeArrowheads="1"/>
            </p:cNvSpPr>
            <p:nvPr/>
          </p:nvSpPr>
          <p:spPr bwMode="auto">
            <a:xfrm>
              <a:off x="3156" y="3360"/>
              <a:ext cx="1152" cy="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7200" name="Line 68"/>
            <p:cNvSpPr>
              <a:spLocks noChangeShapeType="1"/>
            </p:cNvSpPr>
            <p:nvPr/>
          </p:nvSpPr>
          <p:spPr bwMode="auto">
            <a:xfrm>
              <a:off x="4308" y="3117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7201" name="Line 69"/>
            <p:cNvSpPr>
              <a:spLocks noChangeShapeType="1"/>
            </p:cNvSpPr>
            <p:nvPr/>
          </p:nvSpPr>
          <p:spPr bwMode="auto">
            <a:xfrm>
              <a:off x="3156" y="307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2" name="Hình chữ nhật 1"/>
          <p:cNvSpPr/>
          <p:nvPr/>
        </p:nvSpPr>
        <p:spPr>
          <a:xfrm>
            <a:off x="15175" y="1052736"/>
            <a:ext cx="5396289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C1</a:t>
            </a:r>
            <a:r>
              <a:rPr lang="vi-VN" sz="2400" b="1" dirty="0" smtClean="0">
                <a:solidFill>
                  <a:srgbClr val="006600"/>
                </a:solidFill>
              </a:rPr>
              <a:t>: </a:t>
            </a:r>
            <a:r>
              <a:rPr lang="vi-VN" sz="2400" b="1" dirty="0" smtClean="0">
                <a:solidFill>
                  <a:srgbClr val="C00000"/>
                </a:solidFill>
              </a:rPr>
              <a:t>Hãy tính điện trở tương đương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2</a:t>
            </a:r>
            <a:r>
              <a:rPr lang="vi-VN" sz="2400" b="1" dirty="0" smtClean="0">
                <a:solidFill>
                  <a:srgbClr val="C00000"/>
                </a:solidFill>
              </a:rPr>
              <a:t> của hai dây dẫn trong sơ đồ hình  8.1b và điện trở tương đương 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3</a:t>
            </a:r>
            <a:r>
              <a:rPr lang="vi-VN" sz="2400" b="1" dirty="0" smtClean="0">
                <a:solidFill>
                  <a:srgbClr val="C00000"/>
                </a:solidFill>
              </a:rPr>
              <a:t> của ba dây dẫn trong sơ đồ hình 8.1c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74" name="Hình chữ nhật 73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75" name="Hình chữ nhật 74"/>
          <p:cNvSpPr/>
          <p:nvPr/>
        </p:nvSpPr>
        <p:spPr>
          <a:xfrm>
            <a:off x="6684640" y="6021288"/>
            <a:ext cx="1181734" cy="400110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vi-VN" sz="2000" b="1" dirty="0" smtClean="0"/>
              <a:t>Hình 8.1</a:t>
            </a:r>
            <a:endParaRPr lang="vi-VN" sz="2000" b="1" dirty="0"/>
          </a:p>
        </p:txBody>
      </p:sp>
      <p:sp>
        <p:nvSpPr>
          <p:cNvPr id="3" name="Hình chữ nhật 2"/>
          <p:cNvSpPr/>
          <p:nvPr/>
        </p:nvSpPr>
        <p:spPr>
          <a:xfrm>
            <a:off x="-1" y="3027432"/>
            <a:ext cx="586772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3300"/>
                </a:solidFill>
              </a:rPr>
              <a:t>H.81b</a:t>
            </a:r>
            <a:r>
              <a:rPr lang="vi-VN" sz="2400" b="1" dirty="0" smtClean="0">
                <a:solidFill>
                  <a:srgbClr val="003300"/>
                </a:solidFill>
              </a:rPr>
              <a:t>: </a:t>
            </a:r>
            <a:r>
              <a:rPr lang="vi-VN" sz="2400" b="1" dirty="0" smtClean="0">
                <a:solidFill>
                  <a:srgbClr val="0000CC"/>
                </a:solidFill>
              </a:rPr>
              <a:t>Mạch gồm hai điện trở giống nhau mắc song song nên : </a:t>
            </a:r>
            <a:endParaRPr lang="vi-VN" sz="2400" b="1" dirty="0">
              <a:solidFill>
                <a:srgbClr val="0000CC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2051803" y="2636912"/>
            <a:ext cx="1224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</a:t>
            </a:r>
            <a:endParaRPr lang="vi-VN" dirty="0">
              <a:solidFill>
                <a:srgbClr val="006600"/>
              </a:solidFill>
            </a:endParaRPr>
          </a:p>
        </p:txBody>
      </p:sp>
      <p:graphicFrame>
        <p:nvGraphicFramePr>
          <p:cNvPr id="5" name="Đối tượng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8981610"/>
              </p:ext>
            </p:extLst>
          </p:nvPr>
        </p:nvGraphicFramePr>
        <p:xfrm>
          <a:off x="395535" y="3789040"/>
          <a:ext cx="4417924" cy="9048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6" name="Equation" r:id="rId3" imgW="2108160" imgH="431640" progId="Equation.DSMT4">
                  <p:embed/>
                </p:oleObj>
              </mc:Choice>
              <mc:Fallback>
                <p:oleObj name="Equation" r:id="rId3" imgW="210816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535" y="3789040"/>
                        <a:ext cx="4417924" cy="90487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Hình chữ nhật 5"/>
          <p:cNvSpPr/>
          <p:nvPr/>
        </p:nvSpPr>
        <p:spPr>
          <a:xfrm>
            <a:off x="5015" y="4625275"/>
            <a:ext cx="56969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3300"/>
                </a:solidFill>
              </a:rPr>
              <a:t>H.81c</a:t>
            </a:r>
            <a:r>
              <a:rPr lang="vi-VN" sz="2400" b="1" dirty="0" smtClean="0">
                <a:solidFill>
                  <a:srgbClr val="003300"/>
                </a:solidFill>
              </a:rPr>
              <a:t>: </a:t>
            </a:r>
            <a:r>
              <a:rPr lang="vi-VN" sz="2400" b="1" dirty="0" smtClean="0">
                <a:solidFill>
                  <a:srgbClr val="000066"/>
                </a:solidFill>
              </a:rPr>
              <a:t>Mạch gồm ba điện trở giống nhau mắc song song nên : </a:t>
            </a:r>
            <a:endParaRPr lang="vi-VN" sz="2400" b="1" dirty="0">
              <a:solidFill>
                <a:srgbClr val="000066"/>
              </a:solidFill>
            </a:endParaRPr>
          </a:p>
        </p:txBody>
      </p:sp>
      <p:graphicFrame>
        <p:nvGraphicFramePr>
          <p:cNvPr id="7" name="Đối tượng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325385"/>
              </p:ext>
            </p:extLst>
          </p:nvPr>
        </p:nvGraphicFramePr>
        <p:xfrm>
          <a:off x="395536" y="5445224"/>
          <a:ext cx="4922838" cy="904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87" name="Equation" r:id="rId5" imgW="2349360" imgH="431640" progId="Equation.DSMT4">
                  <p:embed/>
                </p:oleObj>
              </mc:Choice>
              <mc:Fallback>
                <p:oleObj name="Equation" r:id="rId5" imgW="2349360" imgH="431640" progId="Equation.DSMT4">
                  <p:embed/>
                  <p:pic>
                    <p:nvPicPr>
                      <p:cNvPr id="0" name="Đối tượng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536" y="5445224"/>
                        <a:ext cx="4922838" cy="9048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6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537070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500">
        <p:checker dir="vert"/>
      </p:transition>
    </mc:Choice>
    <mc:Fallback xmlns="">
      <p:transition spd="slow">
        <p:checker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4000"/>
                                  </p:iterate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1000"/>
                            </p:stCondLst>
                            <p:childTnLst>
                              <p:par>
                                <p:cTn id="34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10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6" grpId="0"/>
      <p:bldP spid="7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Line 17"/>
          <p:cNvSpPr>
            <a:spLocks noChangeShapeType="1"/>
          </p:cNvSpPr>
          <p:nvPr/>
        </p:nvSpPr>
        <p:spPr bwMode="auto">
          <a:xfrm>
            <a:off x="6462464" y="1817117"/>
            <a:ext cx="8382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49" name="Line 18"/>
          <p:cNvSpPr>
            <a:spLocks noChangeShapeType="1"/>
          </p:cNvSpPr>
          <p:nvPr/>
        </p:nvSpPr>
        <p:spPr bwMode="auto">
          <a:xfrm>
            <a:off x="7453064" y="1817117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0" name="Line 19"/>
          <p:cNvSpPr>
            <a:spLocks noChangeShapeType="1"/>
          </p:cNvSpPr>
          <p:nvPr/>
        </p:nvSpPr>
        <p:spPr bwMode="auto">
          <a:xfrm>
            <a:off x="5319464" y="1817117"/>
            <a:ext cx="8382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1" name="Line 20"/>
          <p:cNvSpPr>
            <a:spLocks noChangeShapeType="1"/>
          </p:cNvSpPr>
          <p:nvPr/>
        </p:nvSpPr>
        <p:spPr bwMode="auto">
          <a:xfrm flipV="1">
            <a:off x="6157664" y="1588517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2" name="AutoShape 21"/>
          <p:cNvSpPr>
            <a:spLocks noChangeArrowheads="1"/>
          </p:cNvSpPr>
          <p:nvPr/>
        </p:nvSpPr>
        <p:spPr bwMode="auto">
          <a:xfrm>
            <a:off x="6462464" y="1769492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3" name="AutoShape 22"/>
          <p:cNvSpPr>
            <a:spLocks noChangeArrowheads="1"/>
          </p:cNvSpPr>
          <p:nvPr/>
        </p:nvSpPr>
        <p:spPr bwMode="auto">
          <a:xfrm>
            <a:off x="6157664" y="1769492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54" name="Line 23"/>
          <p:cNvSpPr>
            <a:spLocks noChangeShapeType="1"/>
          </p:cNvSpPr>
          <p:nvPr/>
        </p:nvSpPr>
        <p:spPr bwMode="auto">
          <a:xfrm>
            <a:off x="5319464" y="1817117"/>
            <a:ext cx="0" cy="91440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5" name="Line 24"/>
          <p:cNvSpPr>
            <a:spLocks noChangeShapeType="1"/>
          </p:cNvSpPr>
          <p:nvPr/>
        </p:nvSpPr>
        <p:spPr bwMode="auto">
          <a:xfrm>
            <a:off x="8748464" y="1817117"/>
            <a:ext cx="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6" name="Line 25"/>
          <p:cNvSpPr>
            <a:spLocks noChangeShapeType="1"/>
          </p:cNvSpPr>
          <p:nvPr/>
        </p:nvSpPr>
        <p:spPr bwMode="auto">
          <a:xfrm>
            <a:off x="7300664" y="1588517"/>
            <a:ext cx="0" cy="45720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7" name="Line 26"/>
          <p:cNvSpPr>
            <a:spLocks noChangeShapeType="1"/>
          </p:cNvSpPr>
          <p:nvPr/>
        </p:nvSpPr>
        <p:spPr bwMode="auto">
          <a:xfrm>
            <a:off x="7453064" y="1707580"/>
            <a:ext cx="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8" name="Line 27"/>
          <p:cNvSpPr>
            <a:spLocks noChangeShapeType="1"/>
          </p:cNvSpPr>
          <p:nvPr/>
        </p:nvSpPr>
        <p:spPr bwMode="auto">
          <a:xfrm>
            <a:off x="5319464" y="2731517"/>
            <a:ext cx="7620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59" name="Line 28"/>
          <p:cNvSpPr>
            <a:spLocks noChangeShapeType="1"/>
          </p:cNvSpPr>
          <p:nvPr/>
        </p:nvSpPr>
        <p:spPr bwMode="auto">
          <a:xfrm>
            <a:off x="7910264" y="2731517"/>
            <a:ext cx="838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0" name="Rectangle 29"/>
          <p:cNvSpPr>
            <a:spLocks noChangeArrowheads="1"/>
          </p:cNvSpPr>
          <p:nvPr/>
        </p:nvSpPr>
        <p:spPr bwMode="auto">
          <a:xfrm>
            <a:off x="6081464" y="2657232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61" name="Line 31"/>
          <p:cNvSpPr>
            <a:spLocks noChangeShapeType="1"/>
          </p:cNvSpPr>
          <p:nvPr/>
        </p:nvSpPr>
        <p:spPr bwMode="auto">
          <a:xfrm>
            <a:off x="6475720" y="3366120"/>
            <a:ext cx="8382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2" name="Line 32"/>
          <p:cNvSpPr>
            <a:spLocks noChangeShapeType="1"/>
          </p:cNvSpPr>
          <p:nvPr/>
        </p:nvSpPr>
        <p:spPr bwMode="auto">
          <a:xfrm>
            <a:off x="7466320" y="336612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3" name="Line 33"/>
          <p:cNvSpPr>
            <a:spLocks noChangeShapeType="1"/>
          </p:cNvSpPr>
          <p:nvPr/>
        </p:nvSpPr>
        <p:spPr bwMode="auto">
          <a:xfrm>
            <a:off x="5332720" y="3366120"/>
            <a:ext cx="8382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4" name="Line 34"/>
          <p:cNvSpPr>
            <a:spLocks noChangeShapeType="1"/>
          </p:cNvSpPr>
          <p:nvPr/>
        </p:nvSpPr>
        <p:spPr bwMode="auto">
          <a:xfrm flipV="1">
            <a:off x="6170920" y="3137520"/>
            <a:ext cx="304800" cy="228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5" name="AutoShape 35"/>
          <p:cNvSpPr>
            <a:spLocks noChangeArrowheads="1"/>
          </p:cNvSpPr>
          <p:nvPr/>
        </p:nvSpPr>
        <p:spPr bwMode="auto">
          <a:xfrm>
            <a:off x="6475720" y="331849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66" name="AutoShape 36"/>
          <p:cNvSpPr>
            <a:spLocks noChangeArrowheads="1"/>
          </p:cNvSpPr>
          <p:nvPr/>
        </p:nvSpPr>
        <p:spPr bwMode="auto">
          <a:xfrm>
            <a:off x="6170920" y="331849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67" name="Line 37"/>
          <p:cNvSpPr>
            <a:spLocks noChangeShapeType="1"/>
          </p:cNvSpPr>
          <p:nvPr/>
        </p:nvSpPr>
        <p:spPr bwMode="auto">
          <a:xfrm>
            <a:off x="5332720" y="3366120"/>
            <a:ext cx="0" cy="91440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8" name="Line 38"/>
          <p:cNvSpPr>
            <a:spLocks noChangeShapeType="1"/>
          </p:cNvSpPr>
          <p:nvPr/>
        </p:nvSpPr>
        <p:spPr bwMode="auto">
          <a:xfrm>
            <a:off x="8761720" y="3366120"/>
            <a:ext cx="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69" name="Line 39"/>
          <p:cNvSpPr>
            <a:spLocks noChangeShapeType="1"/>
          </p:cNvSpPr>
          <p:nvPr/>
        </p:nvSpPr>
        <p:spPr bwMode="auto">
          <a:xfrm>
            <a:off x="7313920" y="3137520"/>
            <a:ext cx="0" cy="45720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0" name="Line 40"/>
          <p:cNvSpPr>
            <a:spLocks noChangeShapeType="1"/>
          </p:cNvSpPr>
          <p:nvPr/>
        </p:nvSpPr>
        <p:spPr bwMode="auto">
          <a:xfrm>
            <a:off x="7466320" y="3256583"/>
            <a:ext cx="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1" name="Line 41"/>
          <p:cNvSpPr>
            <a:spLocks noChangeShapeType="1"/>
          </p:cNvSpPr>
          <p:nvPr/>
        </p:nvSpPr>
        <p:spPr bwMode="auto">
          <a:xfrm>
            <a:off x="5332720" y="4280520"/>
            <a:ext cx="7620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2" name="Line 42"/>
          <p:cNvSpPr>
            <a:spLocks noChangeShapeType="1"/>
          </p:cNvSpPr>
          <p:nvPr/>
        </p:nvSpPr>
        <p:spPr bwMode="auto">
          <a:xfrm>
            <a:off x="7923520" y="4280520"/>
            <a:ext cx="838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3" name="Line 48"/>
          <p:cNvSpPr>
            <a:spLocks noChangeShapeType="1"/>
          </p:cNvSpPr>
          <p:nvPr/>
        </p:nvSpPr>
        <p:spPr bwMode="auto">
          <a:xfrm>
            <a:off x="6542112" y="5090120"/>
            <a:ext cx="8382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4" name="Line 49"/>
          <p:cNvSpPr>
            <a:spLocks noChangeShapeType="1"/>
          </p:cNvSpPr>
          <p:nvPr/>
        </p:nvSpPr>
        <p:spPr bwMode="auto">
          <a:xfrm>
            <a:off x="7497688" y="5090120"/>
            <a:ext cx="12954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5" name="Line 50"/>
          <p:cNvSpPr>
            <a:spLocks noChangeShapeType="1"/>
          </p:cNvSpPr>
          <p:nvPr/>
        </p:nvSpPr>
        <p:spPr bwMode="auto">
          <a:xfrm>
            <a:off x="5364088" y="5090120"/>
            <a:ext cx="8382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6" name="Line 51"/>
          <p:cNvSpPr>
            <a:spLocks noChangeShapeType="1"/>
          </p:cNvSpPr>
          <p:nvPr/>
        </p:nvSpPr>
        <p:spPr bwMode="auto">
          <a:xfrm flipV="1">
            <a:off x="6242784" y="4861520"/>
            <a:ext cx="304800" cy="228600"/>
          </a:xfrm>
          <a:prstGeom prst="line">
            <a:avLst/>
          </a:pr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77" name="AutoShape 52"/>
          <p:cNvSpPr>
            <a:spLocks noChangeArrowheads="1"/>
          </p:cNvSpPr>
          <p:nvPr/>
        </p:nvSpPr>
        <p:spPr bwMode="auto">
          <a:xfrm>
            <a:off x="6507088" y="504249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78" name="AutoShape 53"/>
          <p:cNvSpPr>
            <a:spLocks noChangeArrowheads="1"/>
          </p:cNvSpPr>
          <p:nvPr/>
        </p:nvSpPr>
        <p:spPr bwMode="auto">
          <a:xfrm>
            <a:off x="6202288" y="5042495"/>
            <a:ext cx="76200" cy="76200"/>
          </a:xfrm>
          <a:prstGeom prst="flowChartConnector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79" name="Line 54"/>
          <p:cNvSpPr>
            <a:spLocks noChangeShapeType="1"/>
          </p:cNvSpPr>
          <p:nvPr/>
        </p:nvSpPr>
        <p:spPr bwMode="auto">
          <a:xfrm>
            <a:off x="5364088" y="5090120"/>
            <a:ext cx="0" cy="91440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80" name="Line 55"/>
          <p:cNvSpPr>
            <a:spLocks noChangeShapeType="1"/>
          </p:cNvSpPr>
          <p:nvPr/>
        </p:nvSpPr>
        <p:spPr bwMode="auto">
          <a:xfrm>
            <a:off x="8793088" y="5090120"/>
            <a:ext cx="0" cy="91440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81" name="Line 56"/>
          <p:cNvSpPr>
            <a:spLocks noChangeShapeType="1"/>
          </p:cNvSpPr>
          <p:nvPr/>
        </p:nvSpPr>
        <p:spPr bwMode="auto">
          <a:xfrm>
            <a:off x="7390472" y="4890095"/>
            <a:ext cx="0" cy="457200"/>
          </a:xfrm>
          <a:prstGeom prst="line">
            <a:avLst/>
          </a:prstGeom>
          <a:noFill/>
          <a:ln w="1587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82" name="Line 57"/>
          <p:cNvSpPr>
            <a:spLocks noChangeShapeType="1"/>
          </p:cNvSpPr>
          <p:nvPr/>
        </p:nvSpPr>
        <p:spPr bwMode="auto">
          <a:xfrm>
            <a:off x="7497688" y="4980583"/>
            <a:ext cx="0" cy="228600"/>
          </a:xfrm>
          <a:prstGeom prst="line">
            <a:avLst/>
          </a:prstGeom>
          <a:noFill/>
          <a:ln w="2857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83" name="Line 58"/>
          <p:cNvSpPr>
            <a:spLocks noChangeShapeType="1"/>
          </p:cNvSpPr>
          <p:nvPr/>
        </p:nvSpPr>
        <p:spPr bwMode="auto">
          <a:xfrm>
            <a:off x="5364088" y="6004520"/>
            <a:ext cx="762000" cy="0"/>
          </a:xfrm>
          <a:prstGeom prst="line">
            <a:avLst/>
          </a:prstGeom>
          <a:noFill/>
          <a:ln w="9525">
            <a:solidFill>
              <a:srgbClr val="EB2929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6184" name="Line 59"/>
          <p:cNvSpPr>
            <a:spLocks noChangeShapeType="1"/>
          </p:cNvSpPr>
          <p:nvPr/>
        </p:nvSpPr>
        <p:spPr bwMode="auto">
          <a:xfrm>
            <a:off x="7954888" y="6004520"/>
            <a:ext cx="838200" cy="0"/>
          </a:xfrm>
          <a:prstGeom prst="line">
            <a:avLst/>
          </a:prstGeom>
          <a:noFill/>
          <a:ln w="9525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33853" name="Rectangle 61"/>
          <p:cNvSpPr>
            <a:spLocks noChangeArrowheads="1"/>
          </p:cNvSpPr>
          <p:nvPr/>
        </p:nvSpPr>
        <p:spPr bwMode="auto">
          <a:xfrm>
            <a:off x="6105768" y="569972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86" name="Rectangle 62"/>
          <p:cNvSpPr>
            <a:spLocks noChangeArrowheads="1"/>
          </p:cNvSpPr>
          <p:nvPr/>
        </p:nvSpPr>
        <p:spPr bwMode="auto">
          <a:xfrm>
            <a:off x="6116528" y="5936704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87" name="Rectangle 63"/>
          <p:cNvSpPr>
            <a:spLocks noChangeArrowheads="1"/>
          </p:cNvSpPr>
          <p:nvPr/>
        </p:nvSpPr>
        <p:spPr bwMode="auto">
          <a:xfrm>
            <a:off x="6116528" y="6089104"/>
            <a:ext cx="18288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56" name="Rectangle 64"/>
          <p:cNvSpPr>
            <a:spLocks noChangeArrowheads="1"/>
          </p:cNvSpPr>
          <p:nvPr/>
        </p:nvSpPr>
        <p:spPr bwMode="auto">
          <a:xfrm>
            <a:off x="6105768" y="615692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89" name="Rectangle 65"/>
          <p:cNvSpPr>
            <a:spLocks noChangeArrowheads="1"/>
          </p:cNvSpPr>
          <p:nvPr/>
        </p:nvSpPr>
        <p:spPr bwMode="auto">
          <a:xfrm>
            <a:off x="6116528" y="5860504"/>
            <a:ext cx="1828800" cy="76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33871" name="Rectangle 79"/>
          <p:cNvSpPr>
            <a:spLocks noChangeArrowheads="1"/>
          </p:cNvSpPr>
          <p:nvPr/>
        </p:nvSpPr>
        <p:spPr bwMode="auto">
          <a:xfrm>
            <a:off x="6104880" y="405192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92" name="Rectangle 80"/>
          <p:cNvSpPr>
            <a:spLocks noChangeArrowheads="1"/>
          </p:cNvSpPr>
          <p:nvPr/>
        </p:nvSpPr>
        <p:spPr bwMode="auto">
          <a:xfrm>
            <a:off x="6106368" y="4212704"/>
            <a:ext cx="1828800" cy="1524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93" name="Rectangle 81"/>
          <p:cNvSpPr>
            <a:spLocks noChangeArrowheads="1"/>
          </p:cNvSpPr>
          <p:nvPr/>
        </p:nvSpPr>
        <p:spPr bwMode="auto">
          <a:xfrm>
            <a:off x="6104880" y="4356720"/>
            <a:ext cx="1828800" cy="1524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6195" name="Text Box 83"/>
          <p:cNvSpPr txBox="1">
            <a:spLocks noChangeArrowheads="1"/>
          </p:cNvSpPr>
          <p:nvPr/>
        </p:nvSpPr>
        <p:spPr bwMode="auto">
          <a:xfrm>
            <a:off x="6779096" y="2780928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  <a:latin typeface=".VnTime" pitchFamily="34" charset="0"/>
              </a:rPr>
              <a:t>S</a:t>
            </a:r>
          </a:p>
        </p:txBody>
      </p:sp>
      <p:sp>
        <p:nvSpPr>
          <p:cNvPr id="33876" name="Text Box 84"/>
          <p:cNvSpPr txBox="1">
            <a:spLocks noChangeArrowheads="1"/>
          </p:cNvSpPr>
          <p:nvPr/>
        </p:nvSpPr>
        <p:spPr bwMode="auto">
          <a:xfrm>
            <a:off x="6804248" y="4472285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  <a:latin typeface=".VnTime" pitchFamily="34" charset="0"/>
              </a:rPr>
              <a:t>2S</a:t>
            </a:r>
          </a:p>
        </p:txBody>
      </p:sp>
      <p:sp>
        <p:nvSpPr>
          <p:cNvPr id="33880" name="Text Box 88"/>
          <p:cNvSpPr txBox="1">
            <a:spLocks noChangeArrowheads="1"/>
          </p:cNvSpPr>
          <p:nvPr/>
        </p:nvSpPr>
        <p:spPr bwMode="auto">
          <a:xfrm>
            <a:off x="6802328" y="6324600"/>
            <a:ext cx="4572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chemeClr val="hlink"/>
                </a:solidFill>
                <a:latin typeface=".VnTime" pitchFamily="34" charset="0"/>
              </a:rPr>
              <a:t>3S</a:t>
            </a:r>
          </a:p>
        </p:txBody>
      </p:sp>
      <p:sp>
        <p:nvSpPr>
          <p:cNvPr id="6199" name="Text Box 97"/>
          <p:cNvSpPr txBox="1">
            <a:spLocks noChangeArrowheads="1"/>
          </p:cNvSpPr>
          <p:nvPr/>
        </p:nvSpPr>
        <p:spPr bwMode="auto">
          <a:xfrm>
            <a:off x="4632325" y="3770313"/>
            <a:ext cx="1841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vi-VN"/>
          </a:p>
        </p:txBody>
      </p:sp>
      <p:sp>
        <p:nvSpPr>
          <p:cNvPr id="6200" name="Rectangle 99"/>
          <p:cNvSpPr>
            <a:spLocks noChangeArrowheads="1"/>
          </p:cNvSpPr>
          <p:nvPr/>
        </p:nvSpPr>
        <p:spPr bwMode="auto">
          <a:xfrm>
            <a:off x="0" y="3319463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graphicFrame>
        <p:nvGraphicFramePr>
          <p:cNvPr id="6201" name="Object 9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2069256"/>
              </p:ext>
            </p:extLst>
          </p:nvPr>
        </p:nvGraphicFramePr>
        <p:xfrm>
          <a:off x="6538664" y="2198117"/>
          <a:ext cx="685800" cy="3286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1" name="Equation" r:id="rId3" imgW="457002" imgH="215806" progId="Equation.3">
                  <p:embed/>
                </p:oleObj>
              </mc:Choice>
              <mc:Fallback>
                <p:oleObj name="Equation" r:id="rId3" imgW="457002" imgH="215806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38664" y="2198117"/>
                        <a:ext cx="685800" cy="32861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02" name="Rectangle 101"/>
          <p:cNvSpPr>
            <a:spLocks noChangeArrowheads="1"/>
          </p:cNvSpPr>
          <p:nvPr/>
        </p:nvSpPr>
        <p:spPr bwMode="auto">
          <a:xfrm>
            <a:off x="0" y="3233738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graphicFrame>
        <p:nvGraphicFramePr>
          <p:cNvPr id="6203" name="Object 10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61276438"/>
              </p:ext>
            </p:extLst>
          </p:nvPr>
        </p:nvGraphicFramePr>
        <p:xfrm>
          <a:off x="6399520" y="3442320"/>
          <a:ext cx="762000" cy="588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2" name="Equation" r:id="rId5" imgW="507780" imgH="393529" progId="Equation.3">
                  <p:embed/>
                </p:oleObj>
              </mc:Choice>
              <mc:Fallback>
                <p:oleObj name="Equation" r:id="rId5" imgW="507780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99520" y="3442320"/>
                        <a:ext cx="762000" cy="588963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04" name="Rectangle 103"/>
          <p:cNvSpPr>
            <a:spLocks noChangeArrowheads="1"/>
          </p:cNvSpPr>
          <p:nvPr/>
        </p:nvSpPr>
        <p:spPr bwMode="auto">
          <a:xfrm>
            <a:off x="0" y="3209925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/>
          <a:p>
            <a:endParaRPr lang="vi-VN"/>
          </a:p>
        </p:txBody>
      </p:sp>
      <p:graphicFrame>
        <p:nvGraphicFramePr>
          <p:cNvPr id="6205" name="Object 10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669887"/>
              </p:ext>
            </p:extLst>
          </p:nvPr>
        </p:nvGraphicFramePr>
        <p:xfrm>
          <a:off x="6507088" y="5157192"/>
          <a:ext cx="762000" cy="593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283" name="Equation" r:id="rId7" imgW="495085" imgH="393529" progId="Equation.3">
                  <p:embed/>
                </p:oleObj>
              </mc:Choice>
              <mc:Fallback>
                <p:oleObj name="Equation" r:id="rId7" imgW="495085" imgH="393529" progId="Equation.3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7088" y="5157192"/>
                        <a:ext cx="762000" cy="5937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210" name="Text Box 114"/>
          <p:cNvSpPr txBox="1">
            <a:spLocks noChangeArrowheads="1"/>
          </p:cNvSpPr>
          <p:nvPr/>
        </p:nvSpPr>
        <p:spPr bwMode="auto">
          <a:xfrm>
            <a:off x="5745088" y="4706738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 dirty="0"/>
              <a:t>K</a:t>
            </a:r>
          </a:p>
        </p:txBody>
      </p:sp>
      <p:sp>
        <p:nvSpPr>
          <p:cNvPr id="6211" name="Text Box 115"/>
          <p:cNvSpPr txBox="1">
            <a:spLocks noChangeArrowheads="1"/>
          </p:cNvSpPr>
          <p:nvPr/>
        </p:nvSpPr>
        <p:spPr bwMode="auto">
          <a:xfrm>
            <a:off x="5789920" y="2985120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6212" name="Text Box 116"/>
          <p:cNvSpPr txBox="1">
            <a:spLocks noChangeArrowheads="1"/>
          </p:cNvSpPr>
          <p:nvPr/>
        </p:nvSpPr>
        <p:spPr bwMode="auto">
          <a:xfrm>
            <a:off x="5776664" y="1436117"/>
            <a:ext cx="60960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b="1"/>
              <a:t>K</a:t>
            </a:r>
          </a:p>
        </p:txBody>
      </p:sp>
      <p:sp>
        <p:nvSpPr>
          <p:cNvPr id="33874" name="Rectangle 82"/>
          <p:cNvSpPr>
            <a:spLocks noChangeArrowheads="1"/>
          </p:cNvSpPr>
          <p:nvPr/>
        </p:nvSpPr>
        <p:spPr bwMode="auto">
          <a:xfrm>
            <a:off x="6094720" y="4117960"/>
            <a:ext cx="1828800" cy="319087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 baseline="-25000"/>
          </a:p>
        </p:txBody>
      </p:sp>
      <p:sp>
        <p:nvSpPr>
          <p:cNvPr id="33878" name="Rectangle 86"/>
          <p:cNvSpPr>
            <a:spLocks noChangeArrowheads="1"/>
          </p:cNvSpPr>
          <p:nvPr/>
        </p:nvSpPr>
        <p:spPr bwMode="auto">
          <a:xfrm>
            <a:off x="6126088" y="5775920"/>
            <a:ext cx="1828800" cy="4572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72" name="Hình chữ nhật 71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-17368" y="1062896"/>
            <a:ext cx="5336832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663300"/>
                </a:solidFill>
              </a:rPr>
              <a:t>2. Nếu các dây dẫn trong mỗi sơ đồ hình 8.1b và 8.1c được </a:t>
            </a:r>
            <a:r>
              <a:rPr lang="vi-VN" sz="2400" b="1" dirty="0" err="1" smtClean="0">
                <a:solidFill>
                  <a:srgbClr val="663300"/>
                </a:solidFill>
              </a:rPr>
              <a:t>chập</a:t>
            </a:r>
            <a:r>
              <a:rPr lang="vi-VN" sz="2400" b="1" dirty="0" smtClean="0">
                <a:solidFill>
                  <a:srgbClr val="663300"/>
                </a:solidFill>
              </a:rPr>
              <a:t> lại vào nhau để thành một dây dẫn duy nhất như được mô </a:t>
            </a:r>
            <a:r>
              <a:rPr lang="vi-VN" sz="2400" b="1" dirty="0" err="1" smtClean="0">
                <a:solidFill>
                  <a:srgbClr val="663300"/>
                </a:solidFill>
              </a:rPr>
              <a:t>tả</a:t>
            </a:r>
            <a:r>
              <a:rPr lang="vi-VN" sz="2400" b="1" dirty="0" smtClean="0">
                <a:solidFill>
                  <a:srgbClr val="663300"/>
                </a:solidFill>
              </a:rPr>
              <a:t> trong hình 8.2 b và 8.2c thì ta có thể coi rằng chúng trở thành các dây dẫn có tiết </a:t>
            </a:r>
            <a:r>
              <a:rPr lang="vi-VN" sz="2400" b="1" dirty="0" err="1" smtClean="0">
                <a:solidFill>
                  <a:srgbClr val="663300"/>
                </a:solidFill>
              </a:rPr>
              <a:t>diện</a:t>
            </a:r>
            <a:r>
              <a:rPr lang="vi-VN" sz="2400" b="1" dirty="0" smtClean="0">
                <a:solidFill>
                  <a:srgbClr val="663300"/>
                </a:solidFill>
              </a:rPr>
              <a:t> tương ứng là 2S và 3S</a:t>
            </a:r>
            <a:endParaRPr lang="vi-VN" sz="2400" b="1" dirty="0">
              <a:solidFill>
                <a:srgbClr val="663300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-17368" y="3717032"/>
            <a:ext cx="5336832" cy="30469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u="sng" dirty="0" smtClean="0">
                <a:solidFill>
                  <a:srgbClr val="006600"/>
                </a:solidFill>
              </a:rPr>
              <a:t>C2</a:t>
            </a:r>
            <a:r>
              <a:rPr lang="vi-VN" sz="2400" b="1" dirty="0">
                <a:solidFill>
                  <a:srgbClr val="006600"/>
                </a:solidFill>
              </a:rPr>
              <a:t>:</a:t>
            </a:r>
            <a:r>
              <a:rPr lang="vi-VN" sz="2400" b="1" dirty="0" smtClean="0">
                <a:solidFill>
                  <a:srgbClr val="006600"/>
                </a:solidFill>
              </a:rPr>
              <a:t> </a:t>
            </a:r>
            <a:r>
              <a:rPr lang="vi-VN" sz="2400" b="1" dirty="0" smtClean="0">
                <a:solidFill>
                  <a:srgbClr val="000066"/>
                </a:solidFill>
              </a:rPr>
              <a:t>Cho rằng các dây dẫn có tiết </a:t>
            </a:r>
            <a:r>
              <a:rPr lang="vi-VN" sz="2400" b="1" dirty="0" err="1" smtClean="0">
                <a:solidFill>
                  <a:srgbClr val="000066"/>
                </a:solidFill>
              </a:rPr>
              <a:t>diện</a:t>
            </a:r>
            <a:r>
              <a:rPr lang="vi-VN" sz="2400" b="1" dirty="0" smtClean="0">
                <a:solidFill>
                  <a:srgbClr val="000066"/>
                </a:solidFill>
              </a:rPr>
              <a:t>  là 2S và 3S có điện trở tương ứng là R</a:t>
            </a:r>
            <a:r>
              <a:rPr lang="vi-VN" sz="2400" b="1" baseline="-25000" dirty="0" smtClean="0">
                <a:solidFill>
                  <a:srgbClr val="000066"/>
                </a:solidFill>
              </a:rPr>
              <a:t>2</a:t>
            </a:r>
            <a:r>
              <a:rPr lang="vi-VN" sz="2400" b="1" dirty="0" smtClean="0">
                <a:solidFill>
                  <a:srgbClr val="000066"/>
                </a:solidFill>
              </a:rPr>
              <a:t> và R</a:t>
            </a:r>
            <a:r>
              <a:rPr lang="vi-VN" sz="2400" b="1" baseline="-25000" dirty="0" smtClean="0">
                <a:solidFill>
                  <a:srgbClr val="000066"/>
                </a:solidFill>
              </a:rPr>
              <a:t>3</a:t>
            </a:r>
            <a:r>
              <a:rPr lang="vi-VN" sz="2400" b="1" dirty="0" smtClean="0">
                <a:solidFill>
                  <a:srgbClr val="000066"/>
                </a:solidFill>
              </a:rPr>
              <a:t> như đã tính ở trên, </a:t>
            </a:r>
            <a:r>
              <a:rPr lang="vi-VN" sz="2400" b="1" dirty="0" smtClean="0">
                <a:solidFill>
                  <a:srgbClr val="C00000"/>
                </a:solidFill>
              </a:rPr>
              <a:t>hãy nêu </a:t>
            </a:r>
            <a:r>
              <a:rPr lang="vi-VN" sz="2400" b="1" dirty="0" err="1" smtClean="0">
                <a:solidFill>
                  <a:srgbClr val="C00000"/>
                </a:solidFill>
              </a:rPr>
              <a:t>dự</a:t>
            </a:r>
            <a:r>
              <a:rPr lang="vi-VN" sz="2400" b="1" dirty="0" smtClean="0">
                <a:solidFill>
                  <a:srgbClr val="C00000"/>
                </a:solidFill>
              </a:rPr>
              <a:t> </a:t>
            </a:r>
            <a:r>
              <a:rPr lang="vi-VN" sz="2400" b="1" dirty="0" err="1" smtClean="0">
                <a:solidFill>
                  <a:srgbClr val="C00000"/>
                </a:solidFill>
              </a:rPr>
              <a:t>đoán</a:t>
            </a:r>
            <a:r>
              <a:rPr lang="vi-VN" sz="2400" b="1" dirty="0" smtClean="0">
                <a:solidFill>
                  <a:srgbClr val="C00000"/>
                </a:solidFill>
              </a:rPr>
              <a:t> về </a:t>
            </a:r>
            <a:r>
              <a:rPr lang="vi-VN" sz="2400" b="1" dirty="0" err="1" smtClean="0">
                <a:solidFill>
                  <a:srgbClr val="C00000"/>
                </a:solidFill>
              </a:rPr>
              <a:t>mối</a:t>
            </a:r>
            <a:r>
              <a:rPr lang="vi-VN" sz="2400" b="1" dirty="0" smtClean="0">
                <a:solidFill>
                  <a:srgbClr val="C00000"/>
                </a:solidFill>
              </a:rPr>
              <a:t> quan hệ giữa điện trở của các dây dẫn với tiết </a:t>
            </a:r>
            <a:r>
              <a:rPr lang="vi-VN" sz="2400" b="1" dirty="0" err="1" smtClean="0">
                <a:solidFill>
                  <a:srgbClr val="C00000"/>
                </a:solidFill>
              </a:rPr>
              <a:t>diện</a:t>
            </a:r>
            <a:r>
              <a:rPr lang="vi-VN" sz="2400" b="1" dirty="0" smtClean="0">
                <a:solidFill>
                  <a:srgbClr val="C00000"/>
                </a:solidFill>
              </a:rPr>
              <a:t> của mỗi dây?</a:t>
            </a:r>
          </a:p>
          <a:p>
            <a:r>
              <a:rPr lang="vi-VN" sz="2400" b="1" dirty="0" smtClean="0">
                <a:solidFill>
                  <a:srgbClr val="660066"/>
                </a:solidFill>
              </a:rPr>
              <a:t>Từ đó suy ra </a:t>
            </a:r>
            <a:r>
              <a:rPr lang="vi-VN" sz="2400" b="1" dirty="0" err="1" smtClean="0">
                <a:solidFill>
                  <a:srgbClr val="660066"/>
                </a:solidFill>
              </a:rPr>
              <a:t>mối</a:t>
            </a:r>
            <a:r>
              <a:rPr lang="vi-VN" sz="2400" b="1" dirty="0" smtClean="0">
                <a:solidFill>
                  <a:srgbClr val="660066"/>
                </a:solidFill>
              </a:rPr>
              <a:t> quan hệ giữa S và R khi l và vật </a:t>
            </a:r>
            <a:r>
              <a:rPr lang="vi-VN" sz="2400" b="1" dirty="0" err="1" smtClean="0">
                <a:solidFill>
                  <a:srgbClr val="660066"/>
                </a:solidFill>
              </a:rPr>
              <a:t>liệu</a:t>
            </a:r>
            <a:r>
              <a:rPr lang="vi-VN" sz="2400" b="1" dirty="0" smtClean="0">
                <a:solidFill>
                  <a:srgbClr val="660066"/>
                </a:solidFill>
              </a:rPr>
              <a:t> như nhau?</a:t>
            </a:r>
            <a:endParaRPr lang="vi-VN" sz="2400" b="1" dirty="0">
              <a:solidFill>
                <a:srgbClr val="660066"/>
              </a:solidFill>
            </a:endParaRPr>
          </a:p>
        </p:txBody>
      </p:sp>
      <p:sp>
        <p:nvSpPr>
          <p:cNvPr id="66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858975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:blinds/>
      </p:transition>
    </mc:Choice>
    <mc:Fallback xmlns="">
      <p:transition spd="slow">
        <p:blinds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33333E-6 -2.48555E-6 L 3.33333E-6 0.0222 " pathEditMode="relative" ptsTypes="AA">
                                      <p:cBhvr>
                                        <p:cTn id="13" dur="3000" fill="hold"/>
                                        <p:tgtEl>
                                          <p:spTgt spid="3387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14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6" dur="2000"/>
                                        <p:tgtEl>
                                          <p:spTgt spid="33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3000" fill="hold"/>
                                        <p:tgtEl>
                                          <p:spTgt spid="338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38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3000"/>
                                        <p:tgtEl>
                                          <p:spTgt spid="338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0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46945E-18 1.79191E-6 L 3.46945E-18 0.0111 " pathEditMode="relative" ptsTypes="AA">
                                      <p:cBhvr>
                                        <p:cTn id="25" dur="2000" fill="hold"/>
                                        <p:tgtEl>
                                          <p:spTgt spid="3385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4.62428E-7 L 0 -0.0222 " pathEditMode="relative" rAng="0" ptsTypes="AA">
                                      <p:cBhvr>
                                        <p:cTn id="27" dur="2000" fill="hold"/>
                                        <p:tgtEl>
                                          <p:spTgt spid="3385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-1110"/>
                                    </p:animMotion>
                                  </p:childTnLst>
                                </p:cTn>
                              </p:par>
                              <p:par>
                                <p:cTn id="28" presetID="16" presetClass="entr" presetSubtype="2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30" dur="500"/>
                                        <p:tgtEl>
                                          <p:spTgt spid="338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53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38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38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6" presetClass="entr" presetSubtype="3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4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2000"/>
                            </p:stCondLst>
                            <p:childTnLst>
                              <p:par>
                                <p:cTn id="42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10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53" grpId="0" animBg="1"/>
      <p:bldP spid="33856" grpId="0" animBg="1"/>
      <p:bldP spid="33871" grpId="0" animBg="1"/>
      <p:bldP spid="33876" grpId="0"/>
      <p:bldP spid="33880" grpId="0"/>
      <p:bldP spid="33874" grpId="0" animBg="1"/>
      <p:bldP spid="33878" grpId="0" animBg="1"/>
      <p:bldP spid="2" grpId="0"/>
      <p:bldP spid="3" grpId="0"/>
      <p:bldP spid="6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00785" name="Group 81"/>
          <p:cNvGrpSpPr>
            <a:grpSpLocks/>
          </p:cNvGrpSpPr>
          <p:nvPr/>
        </p:nvGrpSpPr>
        <p:grpSpPr bwMode="auto">
          <a:xfrm>
            <a:off x="5262116" y="1619423"/>
            <a:ext cx="3416300" cy="3033713"/>
            <a:chOff x="2408" y="624"/>
            <a:chExt cx="2152" cy="1911"/>
          </a:xfrm>
        </p:grpSpPr>
        <p:grpSp>
          <p:nvGrpSpPr>
            <p:cNvPr id="8221" name="Group 79"/>
            <p:cNvGrpSpPr>
              <a:grpSpLocks/>
            </p:cNvGrpSpPr>
            <p:nvPr/>
          </p:nvGrpSpPr>
          <p:grpSpPr bwMode="auto">
            <a:xfrm>
              <a:off x="3648" y="624"/>
              <a:ext cx="576" cy="231"/>
              <a:chOff x="3648" y="624"/>
              <a:chExt cx="576" cy="231"/>
            </a:xfrm>
          </p:grpSpPr>
          <p:sp>
            <p:nvSpPr>
              <p:cNvPr id="8263" name="Text Box 6"/>
              <p:cNvSpPr txBox="1">
                <a:spLocks noChangeArrowheads="1"/>
              </p:cNvSpPr>
              <p:nvPr/>
            </p:nvSpPr>
            <p:spPr bwMode="auto">
              <a:xfrm>
                <a:off x="3648" y="62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+</a:t>
                </a:r>
              </a:p>
            </p:txBody>
          </p:sp>
          <p:sp>
            <p:nvSpPr>
              <p:cNvPr id="8264" name="Text Box 7"/>
              <p:cNvSpPr txBox="1">
                <a:spLocks noChangeArrowheads="1"/>
              </p:cNvSpPr>
              <p:nvPr/>
            </p:nvSpPr>
            <p:spPr bwMode="auto">
              <a:xfrm>
                <a:off x="3840" y="624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-</a:t>
                </a:r>
              </a:p>
            </p:txBody>
          </p:sp>
        </p:grpSp>
        <p:grpSp>
          <p:nvGrpSpPr>
            <p:cNvPr id="8222" name="Group 80"/>
            <p:cNvGrpSpPr>
              <a:grpSpLocks/>
            </p:cNvGrpSpPr>
            <p:nvPr/>
          </p:nvGrpSpPr>
          <p:grpSpPr bwMode="auto">
            <a:xfrm>
              <a:off x="2408" y="672"/>
              <a:ext cx="2152" cy="1863"/>
              <a:chOff x="2408" y="672"/>
              <a:chExt cx="2152" cy="1863"/>
            </a:xfrm>
          </p:grpSpPr>
          <p:sp>
            <p:nvSpPr>
              <p:cNvPr id="8223" name="Text Box 40"/>
              <p:cNvSpPr txBox="1">
                <a:spLocks noChangeArrowheads="1"/>
              </p:cNvSpPr>
              <p:nvPr/>
            </p:nvSpPr>
            <p:spPr bwMode="auto">
              <a:xfrm>
                <a:off x="2928" y="1536"/>
                <a:ext cx="384" cy="231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.VnTime" pitchFamily="34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>
                    <a:solidFill>
                      <a:schemeClr val="tx1"/>
                    </a:solidFill>
                    <a:latin typeface=".VnTime" pitchFamily="34" charset="0"/>
                  </a:defRPr>
                </a:lvl9pPr>
              </a:lstStyle>
              <a:p>
                <a:pPr eaLnBrk="1" hangingPunct="1">
                  <a:spcBef>
                    <a:spcPct val="50000"/>
                  </a:spcBef>
                </a:pPr>
                <a:r>
                  <a:rPr lang="en-US"/>
                  <a:t>K</a:t>
                </a:r>
              </a:p>
            </p:txBody>
          </p:sp>
          <p:grpSp>
            <p:nvGrpSpPr>
              <p:cNvPr id="8224" name="Group 76"/>
              <p:cNvGrpSpPr>
                <a:grpSpLocks/>
              </p:cNvGrpSpPr>
              <p:nvPr/>
            </p:nvGrpSpPr>
            <p:grpSpPr bwMode="auto">
              <a:xfrm>
                <a:off x="2408" y="672"/>
                <a:ext cx="2152" cy="1863"/>
                <a:chOff x="2408" y="672"/>
                <a:chExt cx="2152" cy="1863"/>
              </a:xfrm>
            </p:grpSpPr>
            <p:sp>
              <p:nvSpPr>
                <p:cNvPr id="8225" name="Text Box 25"/>
                <p:cNvSpPr txBox="1">
                  <a:spLocks noChangeArrowheads="1"/>
                </p:cNvSpPr>
                <p:nvPr/>
              </p:nvSpPr>
              <p:spPr bwMode="auto">
                <a:xfrm>
                  <a:off x="3648" y="2304"/>
                  <a:ext cx="192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l</a:t>
                  </a:r>
                </a:p>
              </p:txBody>
            </p:sp>
            <p:grpSp>
              <p:nvGrpSpPr>
                <p:cNvPr id="8226" name="Group 27"/>
                <p:cNvGrpSpPr>
                  <a:grpSpLocks/>
                </p:cNvGrpSpPr>
                <p:nvPr/>
              </p:nvGrpSpPr>
              <p:grpSpPr bwMode="auto">
                <a:xfrm>
                  <a:off x="3693" y="1488"/>
                  <a:ext cx="576" cy="231"/>
                  <a:chOff x="3648" y="1968"/>
                  <a:chExt cx="576" cy="231"/>
                </a:xfrm>
              </p:grpSpPr>
              <p:sp>
                <p:nvSpPr>
                  <p:cNvPr id="8261" name="Text Box 28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648" y="1968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/>
                      <a:t>+</a:t>
                    </a:r>
                  </a:p>
                </p:txBody>
              </p:sp>
              <p:sp>
                <p:nvSpPr>
                  <p:cNvPr id="8262" name="Text Box 29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3840" y="1968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/>
                      <a:t>-</a:t>
                    </a:r>
                  </a:p>
                </p:txBody>
              </p:sp>
            </p:grpSp>
            <p:sp>
              <p:nvSpPr>
                <p:cNvPr id="8227" name="Line 30"/>
                <p:cNvSpPr>
                  <a:spLocks noChangeShapeType="1"/>
                </p:cNvSpPr>
                <p:nvPr/>
              </p:nvSpPr>
              <p:spPr bwMode="auto">
                <a:xfrm>
                  <a:off x="2736" y="172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28" name="Line 31"/>
                <p:cNvSpPr>
                  <a:spLocks noChangeShapeType="1"/>
                </p:cNvSpPr>
                <p:nvPr/>
              </p:nvSpPr>
              <p:spPr bwMode="auto">
                <a:xfrm>
                  <a:off x="4560" y="1728"/>
                  <a:ext cx="0" cy="48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29" name="Line 32"/>
                <p:cNvSpPr>
                  <a:spLocks noChangeShapeType="1"/>
                </p:cNvSpPr>
                <p:nvPr/>
              </p:nvSpPr>
              <p:spPr bwMode="auto">
                <a:xfrm>
                  <a:off x="2736" y="172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0" name="Line 33"/>
                <p:cNvSpPr>
                  <a:spLocks noChangeShapeType="1"/>
                </p:cNvSpPr>
                <p:nvPr/>
              </p:nvSpPr>
              <p:spPr bwMode="auto">
                <a:xfrm flipV="1">
                  <a:off x="3024" y="1632"/>
                  <a:ext cx="192" cy="96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1" name="Line 34"/>
                <p:cNvSpPr>
                  <a:spLocks noChangeShapeType="1"/>
                </p:cNvSpPr>
                <p:nvPr/>
              </p:nvSpPr>
              <p:spPr bwMode="auto">
                <a:xfrm>
                  <a:off x="3264" y="1728"/>
                  <a:ext cx="576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2" name="Line 35"/>
                <p:cNvSpPr>
                  <a:spLocks noChangeShapeType="1"/>
                </p:cNvSpPr>
                <p:nvPr/>
              </p:nvSpPr>
              <p:spPr bwMode="auto">
                <a:xfrm>
                  <a:off x="3888" y="1728"/>
                  <a:ext cx="672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3" name="Line 36"/>
                <p:cNvSpPr>
                  <a:spLocks noChangeShapeType="1"/>
                </p:cNvSpPr>
                <p:nvPr/>
              </p:nvSpPr>
              <p:spPr bwMode="auto">
                <a:xfrm>
                  <a:off x="3840" y="1632"/>
                  <a:ext cx="0" cy="192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4" name="Line 37"/>
                <p:cNvSpPr>
                  <a:spLocks noChangeShapeType="1"/>
                </p:cNvSpPr>
                <p:nvPr/>
              </p:nvSpPr>
              <p:spPr bwMode="auto">
                <a:xfrm>
                  <a:off x="3888" y="1680"/>
                  <a:ext cx="0" cy="96"/>
                </a:xfrm>
                <a:prstGeom prst="line">
                  <a:avLst/>
                </a:prstGeom>
                <a:noFill/>
                <a:ln w="57150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5" name="Text Box 38"/>
                <p:cNvSpPr txBox="1">
                  <a:spLocks noChangeArrowheads="1"/>
                </p:cNvSpPr>
                <p:nvPr/>
              </p:nvSpPr>
              <p:spPr bwMode="auto">
                <a:xfrm>
                  <a:off x="3120" y="1824"/>
                  <a:ext cx="62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R</a:t>
                  </a:r>
                  <a:r>
                    <a:rPr lang="en-US" baseline="-25000"/>
                    <a:t>2</a:t>
                  </a:r>
                  <a:r>
                    <a:rPr lang="en-US"/>
                    <a:t>= …</a:t>
                  </a:r>
                </a:p>
              </p:txBody>
            </p:sp>
            <p:sp>
              <p:nvSpPr>
                <p:cNvPr id="8236" name="Text Box 39"/>
                <p:cNvSpPr txBox="1">
                  <a:spLocks noChangeArrowheads="1"/>
                </p:cNvSpPr>
                <p:nvPr/>
              </p:nvSpPr>
              <p:spPr bwMode="auto">
                <a:xfrm>
                  <a:off x="2456" y="1968"/>
                  <a:ext cx="288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b)</a:t>
                  </a:r>
                </a:p>
              </p:txBody>
            </p:sp>
            <p:sp>
              <p:nvSpPr>
                <p:cNvPr id="8237" name="Line 43"/>
                <p:cNvSpPr>
                  <a:spLocks noChangeShapeType="1"/>
                </p:cNvSpPr>
                <p:nvPr/>
              </p:nvSpPr>
              <p:spPr bwMode="auto">
                <a:xfrm>
                  <a:off x="2736" y="2208"/>
                  <a:ext cx="384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sp>
              <p:nvSpPr>
                <p:cNvPr id="8238" name="Line 44"/>
                <p:cNvSpPr>
                  <a:spLocks noChangeShapeType="1"/>
                </p:cNvSpPr>
                <p:nvPr/>
              </p:nvSpPr>
              <p:spPr bwMode="auto">
                <a:xfrm>
                  <a:off x="4272" y="2208"/>
                  <a:ext cx="288" cy="0"/>
                </a:xfrm>
                <a:prstGeom prst="line">
                  <a:avLst/>
                </a:prstGeom>
                <a:noFill/>
                <a:ln w="9525">
                  <a:solidFill>
                    <a:schemeClr val="tx1"/>
                  </a:solid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/>
                <a:lstStyle/>
                <a:p>
                  <a:endParaRPr lang="vi-VN"/>
                </a:p>
              </p:txBody>
            </p:sp>
            <p:grpSp>
              <p:nvGrpSpPr>
                <p:cNvPr id="8239" name="Group 72"/>
                <p:cNvGrpSpPr>
                  <a:grpSpLocks/>
                </p:cNvGrpSpPr>
                <p:nvPr/>
              </p:nvGrpSpPr>
              <p:grpSpPr bwMode="auto">
                <a:xfrm>
                  <a:off x="3120" y="2082"/>
                  <a:ext cx="1152" cy="192"/>
                  <a:chOff x="3120" y="2064"/>
                  <a:chExt cx="1152" cy="192"/>
                </a:xfrm>
              </p:grpSpPr>
              <p:sp>
                <p:nvSpPr>
                  <p:cNvPr id="8259" name="Rectangle 42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064"/>
                    <a:ext cx="1152" cy="96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  <p:sp>
                <p:nvSpPr>
                  <p:cNvPr id="8260" name="Rectangle 45"/>
                  <p:cNvSpPr>
                    <a:spLocks noChangeArrowheads="1"/>
                  </p:cNvSpPr>
                  <p:nvPr/>
                </p:nvSpPr>
                <p:spPr bwMode="auto">
                  <a:xfrm>
                    <a:off x="3120" y="2160"/>
                    <a:ext cx="1152" cy="96"/>
                  </a:xfrm>
                  <a:prstGeom prst="rect">
                    <a:avLst/>
                  </a:prstGeom>
                  <a:solidFill>
                    <a:schemeClr val="accent1">
                      <a:lumMod val="75000"/>
                    </a:schemeClr>
                  </a:solidFill>
                  <a:ln>
                    <a:noFill/>
                  </a:ln>
                  <a:effectLst/>
                  <a:extLs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 wrap="none" anchor="ctr"/>
                  <a:lstStyle/>
                  <a:p>
                    <a:endParaRPr lang="vi-VN"/>
                  </a:p>
                </p:txBody>
              </p:sp>
            </p:grpSp>
            <p:grpSp>
              <p:nvGrpSpPr>
                <p:cNvPr id="8240" name="Group 75"/>
                <p:cNvGrpSpPr>
                  <a:grpSpLocks/>
                </p:cNvGrpSpPr>
                <p:nvPr/>
              </p:nvGrpSpPr>
              <p:grpSpPr bwMode="auto">
                <a:xfrm>
                  <a:off x="2408" y="672"/>
                  <a:ext cx="2104" cy="951"/>
                  <a:chOff x="2408" y="672"/>
                  <a:chExt cx="2104" cy="951"/>
                </a:xfrm>
              </p:grpSpPr>
              <p:grpSp>
                <p:nvGrpSpPr>
                  <p:cNvPr id="8242" name="Group 8"/>
                  <p:cNvGrpSpPr>
                    <a:grpSpLocks/>
                  </p:cNvGrpSpPr>
                  <p:nvPr/>
                </p:nvGrpSpPr>
                <p:grpSpPr bwMode="auto">
                  <a:xfrm>
                    <a:off x="2408" y="672"/>
                    <a:ext cx="2104" cy="951"/>
                    <a:chOff x="2408" y="672"/>
                    <a:chExt cx="2104" cy="951"/>
                  </a:xfrm>
                </p:grpSpPr>
                <p:sp>
                  <p:nvSpPr>
                    <p:cNvPr id="8244" name="Text Box 9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880" y="672"/>
                      <a:ext cx="384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K</a:t>
                      </a:r>
                    </a:p>
                  </p:txBody>
                </p:sp>
                <p:sp>
                  <p:nvSpPr>
                    <p:cNvPr id="8245" name="Rectangle 10"/>
                    <p:cNvSpPr>
                      <a:spLocks noChangeArrowheads="1"/>
                    </p:cNvSpPr>
                    <p:nvPr/>
                  </p:nvSpPr>
                  <p:spPr bwMode="auto">
                    <a:xfrm>
                      <a:off x="3072" y="1296"/>
                      <a:ext cx="1152" cy="96"/>
                    </a:xfrm>
                    <a:prstGeom prst="rect">
                      <a:avLst/>
                    </a:prstGeom>
                    <a:solidFill>
                      <a:schemeClr val="accent1">
                        <a:lumMod val="75000"/>
                      </a:schemeClr>
                    </a:solidFill>
                    <a:ln>
                      <a:noFill/>
                    </a:ln>
                    <a:effectLst/>
                    <a:extLs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 wrap="none" anchor="ctr"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46" name="Line 11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864"/>
                      <a:ext cx="0" cy="4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47" name="Line 12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512" y="864"/>
                      <a:ext cx="0" cy="48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48" name="Line 13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1344"/>
                      <a:ext cx="384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49" name="Line 14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4224" y="134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50" name="Line 15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2688" y="864"/>
                      <a:ext cx="288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51" name="Line 16"/>
                    <p:cNvSpPr>
                      <a:spLocks noChangeShapeType="1"/>
                    </p:cNvSpPr>
                    <p:nvPr/>
                  </p:nvSpPr>
                  <p:spPr bwMode="auto">
                    <a:xfrm flipV="1">
                      <a:off x="2976" y="768"/>
                      <a:ext cx="192" cy="96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52" name="Line 17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216" y="864"/>
                      <a:ext cx="576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53" name="Line 18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864"/>
                      <a:ext cx="672" cy="0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54" name="Line 19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792" y="768"/>
                      <a:ext cx="0" cy="192"/>
                    </a:xfrm>
                    <a:prstGeom prst="line">
                      <a:avLst/>
                    </a:prstGeom>
                    <a:noFill/>
                    <a:ln w="9525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55" name="Line 20"/>
                    <p:cNvSpPr>
                      <a:spLocks noChangeShapeType="1"/>
                    </p:cNvSpPr>
                    <p:nvPr/>
                  </p:nvSpPr>
                  <p:spPr bwMode="auto">
                    <a:xfrm>
                      <a:off x="3840" y="816"/>
                      <a:ext cx="0" cy="96"/>
                    </a:xfrm>
                    <a:prstGeom prst="line">
                      <a:avLst/>
                    </a:prstGeom>
                    <a:noFill/>
                    <a:ln w="57150">
                      <a:solidFill>
                        <a:schemeClr val="tx1"/>
                      </a:solidFill>
                      <a:round/>
                      <a:headEnd/>
                      <a:tailEnd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noFill/>
                        </a14:hiddenFill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/>
                    <a:lstStyle/>
                    <a:p>
                      <a:endParaRPr lang="vi-VN"/>
                    </a:p>
                  </p:txBody>
                </p:sp>
                <p:sp>
                  <p:nvSpPr>
                    <p:cNvPr id="8256" name="Text Box 21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168" y="1056"/>
                      <a:ext cx="624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R</a:t>
                      </a:r>
                      <a:r>
                        <a:rPr lang="en-US" baseline="-25000"/>
                        <a:t>1</a:t>
                      </a:r>
                      <a:r>
                        <a:rPr lang="en-US"/>
                        <a:t>=R</a:t>
                      </a:r>
                    </a:p>
                  </p:txBody>
                </p:sp>
                <p:sp>
                  <p:nvSpPr>
                    <p:cNvPr id="8257" name="Text Box 22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3552" y="1392"/>
                      <a:ext cx="192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/>
                        <a:t>l</a:t>
                      </a:r>
                    </a:p>
                  </p:txBody>
                </p:sp>
                <p:sp>
                  <p:nvSpPr>
                    <p:cNvPr id="8258" name="Text Box 23"/>
                    <p:cNvSpPr txBox="1">
                      <a:spLocks noChangeArrowheads="1"/>
                    </p:cNvSpPr>
                    <p:nvPr/>
                  </p:nvSpPr>
                  <p:spPr bwMode="auto">
                    <a:xfrm>
                      <a:off x="2408" y="1104"/>
                      <a:ext cx="288" cy="231"/>
                    </a:xfrm>
                    <a:prstGeom prst="rect">
                      <a:avLst/>
                    </a:prstGeom>
                    <a:noFill/>
                    <a:ln>
                      <a:noFill/>
                    </a:ln>
                    <a:effectLst/>
                    <a:extLst>
                      <a:ext uri="{909E8E84-426E-40DD-AFC4-6F175D3DCCD1}">
                        <a14:hiddenFill xmlns:a14="http://schemas.microsoft.com/office/drawing/2010/main">
                          <a:solidFill>
                            <a:schemeClr val="accent1"/>
                          </a:solidFill>
                        </a14:hiddenFill>
                      </a:ext>
                      <a:ext uri="{91240B29-F687-4F45-9708-019B960494DF}">
                        <a14:hiddenLine xmlns:a14="http://schemas.microsoft.com/office/drawing/2010/main" w="9525">
                          <a:solidFill>
                            <a:schemeClr val="tx1"/>
                          </a:solidFill>
                          <a:miter lim="800000"/>
                          <a:headEnd/>
                          <a:tailEnd/>
                        </a14:hiddenLine>
                      </a:ext>
                      <a:ext uri="{AF507438-7753-43E0-B8FC-AC1667EBCBE1}">
                        <a14:hiddenEffects xmlns:a14="http://schemas.microsoft.com/office/drawing/2010/main">
                          <a:effectLst>
                            <a:outerShdw dist="35921" dir="2700000" algn="ctr" rotWithShape="0">
                              <a:schemeClr val="bg2"/>
                            </a:outerShdw>
                          </a:effectLst>
                        </a14:hiddenEffects>
                      </a:ext>
                    </a:extLst>
                  </p:spPr>
                  <p:txBody>
                    <a:bodyPr>
                      <a:spAutoFit/>
                    </a:bodyPr>
                    <a:lstStyle>
                      <a:lvl1pPr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1pPr>
                      <a:lvl2pPr marL="742950" indent="-28575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2pPr>
                      <a:lvl3pPr marL="11430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3pPr>
                      <a:lvl4pPr marL="16002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4pPr>
                      <a:lvl5pPr marL="2057400" indent="-228600" eaLnBrk="0" hangingPunct="0"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0"/>
                        </a:spcBef>
                        <a:spcAft>
                          <a:spcPct val="0"/>
                        </a:spcAft>
                        <a:defRPr>
                          <a:solidFill>
                            <a:schemeClr val="tx1"/>
                          </a:solidFill>
                          <a:latin typeface=".VnTime" pitchFamily="34" charset="0"/>
                        </a:defRPr>
                      </a:lvl9pPr>
                    </a:lstStyle>
                    <a:p>
                      <a:pPr eaLnBrk="1" hangingPunct="1">
                        <a:spcBef>
                          <a:spcPct val="50000"/>
                        </a:spcBef>
                      </a:pPr>
                      <a:r>
                        <a:rPr lang="en-US" dirty="0"/>
                        <a:t>a)</a:t>
                      </a:r>
                    </a:p>
                  </p:txBody>
                </p:sp>
              </p:grpSp>
              <p:sp>
                <p:nvSpPr>
                  <p:cNvPr id="8243" name="Text Box 73"/>
                  <p:cNvSpPr txBox="1">
                    <a:spLocks noChangeArrowheads="1"/>
                  </p:cNvSpPr>
                  <p:nvPr/>
                </p:nvSpPr>
                <p:spPr bwMode="auto">
                  <a:xfrm>
                    <a:off x="2688" y="1344"/>
                    <a:ext cx="384" cy="231"/>
                  </a:xfrm>
                  <a:prstGeom prst="rect">
                    <a:avLst/>
                  </a:prstGeom>
                  <a:noFill/>
                  <a:ln>
                    <a:noFill/>
                  </a:ln>
                  <a:effectLst/>
                  <a:extLst>
                    <a:ext uri="{909E8E84-426E-40DD-AFC4-6F175D3DCCD1}">
                      <a14:hiddenFill xmlns:a14="http://schemas.microsoft.com/office/drawing/2010/main">
                        <a:solidFill>
                          <a:schemeClr val="accent1"/>
                        </a:solidFill>
                      </a14:hiddenFill>
                    </a:ext>
                    <a:ext uri="{91240B29-F687-4F45-9708-019B960494DF}">
                      <a14:hiddenLine xmlns:a14="http://schemas.microsoft.com/office/drawing/2010/main" w="9525">
                        <a:solidFill>
                          <a:schemeClr val="tx1"/>
                        </a:solidFill>
                        <a:miter lim="800000"/>
                        <a:headEnd/>
                        <a:tailEnd/>
                      </a14:hiddenLine>
                    </a:ext>
                    <a:ext uri="{AF507438-7753-43E0-B8FC-AC1667EBCBE1}">
                      <a14:hiddenEffects xmlns:a14="http://schemas.microsoft.com/office/drawing/2010/main">
                        <a:effectLst>
                          <a:outerShdw dist="35921" dir="2700000" algn="ctr" rotWithShape="0">
                            <a:schemeClr val="bg2"/>
                          </a:outerShdw>
                        </a:effectLst>
                      </a14:hiddenEffects>
                    </a:ext>
                  </a:extLst>
                </p:spPr>
                <p:txBody>
                  <a:bodyPr>
                    <a:spAutoFit/>
                  </a:bodyPr>
                  <a:lstStyle>
                    <a:lvl1pPr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1pPr>
                    <a:lvl2pPr marL="742950" indent="-28575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2pPr>
                    <a:lvl3pPr marL="11430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3pPr>
                    <a:lvl4pPr marL="16002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4pPr>
                    <a:lvl5pPr marL="2057400" indent="-228600" eaLnBrk="0" hangingPunct="0"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5pPr>
                    <a:lvl6pPr marL="25146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6pPr>
                    <a:lvl7pPr marL="29718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7pPr>
                    <a:lvl8pPr marL="34290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8pPr>
                    <a:lvl9pPr marL="3886200" indent="-228600" eaLnBrk="0" fontAlgn="base" hangingPunct="0">
                      <a:spcBef>
                        <a:spcPct val="0"/>
                      </a:spcBef>
                      <a:spcAft>
                        <a:spcPct val="0"/>
                      </a:spcAft>
                      <a:defRPr>
                        <a:solidFill>
                          <a:schemeClr val="tx1"/>
                        </a:solidFill>
                        <a:latin typeface=".VnTime" pitchFamily="34" charset="0"/>
                      </a:defRPr>
                    </a:lvl9pPr>
                  </a:lstStyle>
                  <a:p>
                    <a:pPr eaLnBrk="1" hangingPunct="1">
                      <a:spcBef>
                        <a:spcPct val="50000"/>
                      </a:spcBef>
                    </a:pPr>
                    <a:r>
                      <a:rPr lang="en-US"/>
                      <a:t>S</a:t>
                    </a:r>
                  </a:p>
                </p:txBody>
              </p:sp>
            </p:grpSp>
            <p:sp>
              <p:nvSpPr>
                <p:cNvPr id="8241" name="Text Box 74"/>
                <p:cNvSpPr txBox="1">
                  <a:spLocks noChangeArrowheads="1"/>
                </p:cNvSpPr>
                <p:nvPr/>
              </p:nvSpPr>
              <p:spPr bwMode="auto">
                <a:xfrm>
                  <a:off x="2688" y="2208"/>
                  <a:ext cx="384" cy="231"/>
                </a:xfrm>
                <a:prstGeom prst="rect">
                  <a:avLst/>
                </a:prstGeom>
                <a:noFill/>
                <a:ln>
                  <a:noFill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solidFill>
                        <a:schemeClr val="accent1"/>
                      </a:solidFill>
                    </a14:hiddenFill>
                  </a:ext>
                  <a:ext uri="{91240B29-F687-4F45-9708-019B960494DF}">
                    <a14:hiddenLine xmlns:a14="http://schemas.microsoft.com/office/drawing/2010/main" w="9525">
                      <a:solidFill>
                        <a:schemeClr val="tx1"/>
                      </a:solidFill>
                      <a:miter lim="800000"/>
                      <a:headEnd/>
                      <a:tailEnd/>
                    </a14:hiddenLine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>
                  <a:spAutoFit/>
                </a:bodyPr>
                <a:lstStyle>
                  <a:lvl1pPr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1pPr>
                  <a:lvl2pPr marL="742950" indent="-28575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2pPr>
                  <a:lvl3pPr marL="11430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3pPr>
                  <a:lvl4pPr marL="16002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4pPr>
                  <a:lvl5pPr marL="2057400" indent="-228600" eaLnBrk="0" hangingPunct="0"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5pPr>
                  <a:lvl6pPr marL="25146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6pPr>
                  <a:lvl7pPr marL="29718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7pPr>
                  <a:lvl8pPr marL="34290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8pPr>
                  <a:lvl9pPr marL="3886200" indent="-228600" eaLnBrk="0" fontAlgn="base" hangingPunct="0">
                    <a:spcBef>
                      <a:spcPct val="0"/>
                    </a:spcBef>
                    <a:spcAft>
                      <a:spcPct val="0"/>
                    </a:spcAft>
                    <a:defRPr>
                      <a:solidFill>
                        <a:schemeClr val="tx1"/>
                      </a:solidFill>
                      <a:latin typeface=".VnTime" pitchFamily="34" charset="0"/>
                    </a:defRPr>
                  </a:lvl9pPr>
                </a:lstStyle>
                <a:p>
                  <a:pPr eaLnBrk="1" hangingPunct="1">
                    <a:spcBef>
                      <a:spcPct val="50000"/>
                    </a:spcBef>
                  </a:pPr>
                  <a:r>
                    <a:rPr lang="en-US"/>
                    <a:t>2S</a:t>
                  </a:r>
                </a:p>
              </p:txBody>
            </p:sp>
          </p:grpSp>
        </p:grpSp>
      </p:grpSp>
      <p:grpSp>
        <p:nvGrpSpPr>
          <p:cNvPr id="200782" name="Group 78"/>
          <p:cNvGrpSpPr>
            <a:grpSpLocks/>
          </p:cNvGrpSpPr>
          <p:nvPr/>
        </p:nvGrpSpPr>
        <p:grpSpPr bwMode="auto">
          <a:xfrm>
            <a:off x="5364858" y="4566814"/>
            <a:ext cx="3381376" cy="1676400"/>
            <a:chOff x="2478" y="2544"/>
            <a:chExt cx="2130" cy="1056"/>
          </a:xfrm>
        </p:grpSpPr>
        <p:sp>
          <p:nvSpPr>
            <p:cNvPr id="8201" name="Text Box 48"/>
            <p:cNvSpPr txBox="1">
              <a:spLocks noChangeArrowheads="1"/>
            </p:cNvSpPr>
            <p:nvPr/>
          </p:nvSpPr>
          <p:spPr bwMode="auto">
            <a:xfrm>
              <a:off x="3744" y="2553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+</a:t>
              </a:r>
            </a:p>
          </p:txBody>
        </p:sp>
        <p:sp>
          <p:nvSpPr>
            <p:cNvPr id="8202" name="Text Box 49"/>
            <p:cNvSpPr txBox="1">
              <a:spLocks noChangeArrowheads="1"/>
            </p:cNvSpPr>
            <p:nvPr/>
          </p:nvSpPr>
          <p:spPr bwMode="auto">
            <a:xfrm>
              <a:off x="3924" y="2544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-</a:t>
              </a:r>
            </a:p>
          </p:txBody>
        </p:sp>
        <p:sp>
          <p:nvSpPr>
            <p:cNvPr id="8203" name="Text Box 51"/>
            <p:cNvSpPr txBox="1">
              <a:spLocks noChangeArrowheads="1"/>
            </p:cNvSpPr>
            <p:nvPr/>
          </p:nvSpPr>
          <p:spPr bwMode="auto">
            <a:xfrm>
              <a:off x="3600" y="3369"/>
              <a:ext cx="192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l</a:t>
              </a:r>
            </a:p>
          </p:txBody>
        </p:sp>
        <p:sp>
          <p:nvSpPr>
            <p:cNvPr id="8204" name="Text Box 52"/>
            <p:cNvSpPr txBox="1">
              <a:spLocks noChangeArrowheads="1"/>
            </p:cNvSpPr>
            <p:nvPr/>
          </p:nvSpPr>
          <p:spPr bwMode="auto">
            <a:xfrm>
              <a:off x="2916" y="2592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K</a:t>
              </a:r>
            </a:p>
          </p:txBody>
        </p:sp>
        <p:sp>
          <p:nvSpPr>
            <p:cNvPr id="8205" name="Line 53"/>
            <p:cNvSpPr>
              <a:spLocks noChangeShapeType="1"/>
            </p:cNvSpPr>
            <p:nvPr/>
          </p:nvSpPr>
          <p:spPr bwMode="auto">
            <a:xfrm>
              <a:off x="2784" y="2793"/>
              <a:ext cx="0" cy="4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06" name="Line 54"/>
            <p:cNvSpPr>
              <a:spLocks noChangeShapeType="1"/>
            </p:cNvSpPr>
            <p:nvPr/>
          </p:nvSpPr>
          <p:spPr bwMode="auto">
            <a:xfrm>
              <a:off x="4608" y="2793"/>
              <a:ext cx="0" cy="47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07" name="Line 55"/>
            <p:cNvSpPr>
              <a:spLocks noChangeShapeType="1"/>
            </p:cNvSpPr>
            <p:nvPr/>
          </p:nvSpPr>
          <p:spPr bwMode="auto">
            <a:xfrm>
              <a:off x="2784" y="279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08" name="Line 56"/>
            <p:cNvSpPr>
              <a:spLocks noChangeShapeType="1"/>
            </p:cNvSpPr>
            <p:nvPr/>
          </p:nvSpPr>
          <p:spPr bwMode="auto">
            <a:xfrm flipV="1">
              <a:off x="3072" y="2697"/>
              <a:ext cx="192" cy="9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09" name="Line 57"/>
            <p:cNvSpPr>
              <a:spLocks noChangeShapeType="1"/>
            </p:cNvSpPr>
            <p:nvPr/>
          </p:nvSpPr>
          <p:spPr bwMode="auto">
            <a:xfrm>
              <a:off x="3312" y="2793"/>
              <a:ext cx="576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10" name="Line 58"/>
            <p:cNvSpPr>
              <a:spLocks noChangeShapeType="1"/>
            </p:cNvSpPr>
            <p:nvPr/>
          </p:nvSpPr>
          <p:spPr bwMode="auto">
            <a:xfrm>
              <a:off x="3936" y="2793"/>
              <a:ext cx="672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11" name="Line 59"/>
            <p:cNvSpPr>
              <a:spLocks noChangeShapeType="1"/>
            </p:cNvSpPr>
            <p:nvPr/>
          </p:nvSpPr>
          <p:spPr bwMode="auto">
            <a:xfrm>
              <a:off x="3888" y="2697"/>
              <a:ext cx="0" cy="192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12" name="Line 60"/>
            <p:cNvSpPr>
              <a:spLocks noChangeShapeType="1"/>
            </p:cNvSpPr>
            <p:nvPr/>
          </p:nvSpPr>
          <p:spPr bwMode="auto">
            <a:xfrm>
              <a:off x="3936" y="2745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13" name="Text Box 61"/>
            <p:cNvSpPr txBox="1">
              <a:spLocks noChangeArrowheads="1"/>
            </p:cNvSpPr>
            <p:nvPr/>
          </p:nvSpPr>
          <p:spPr bwMode="auto">
            <a:xfrm>
              <a:off x="3168" y="2880"/>
              <a:ext cx="62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R</a:t>
              </a:r>
              <a:r>
                <a:rPr lang="en-US" baseline="-25000"/>
                <a:t>3</a:t>
              </a:r>
              <a:r>
                <a:rPr lang="en-US"/>
                <a:t>= …</a:t>
              </a:r>
              <a:endParaRPr lang="en-US" baseline="-25000"/>
            </a:p>
          </p:txBody>
        </p:sp>
        <p:sp>
          <p:nvSpPr>
            <p:cNvPr id="8214" name="Text Box 62"/>
            <p:cNvSpPr txBox="1">
              <a:spLocks noChangeArrowheads="1"/>
            </p:cNvSpPr>
            <p:nvPr/>
          </p:nvSpPr>
          <p:spPr bwMode="auto">
            <a:xfrm>
              <a:off x="2478" y="2916"/>
              <a:ext cx="288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dirty="0"/>
                <a:t>c)</a:t>
              </a:r>
            </a:p>
          </p:txBody>
        </p:sp>
        <p:sp>
          <p:nvSpPr>
            <p:cNvPr id="8215" name="Rectangle 63"/>
            <p:cNvSpPr>
              <a:spLocks noChangeArrowheads="1"/>
            </p:cNvSpPr>
            <p:nvPr/>
          </p:nvSpPr>
          <p:spPr bwMode="auto">
            <a:xfrm>
              <a:off x="3150" y="3225"/>
              <a:ext cx="1152" cy="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16" name="Line 64"/>
            <p:cNvSpPr>
              <a:spLocks noChangeShapeType="1"/>
            </p:cNvSpPr>
            <p:nvPr/>
          </p:nvSpPr>
          <p:spPr bwMode="auto">
            <a:xfrm>
              <a:off x="2784" y="3273"/>
              <a:ext cx="384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17" name="Line 65"/>
            <p:cNvSpPr>
              <a:spLocks noChangeShapeType="1"/>
            </p:cNvSpPr>
            <p:nvPr/>
          </p:nvSpPr>
          <p:spPr bwMode="auto">
            <a:xfrm>
              <a:off x="4320" y="3273"/>
              <a:ext cx="28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8218" name="Rectangle 66"/>
            <p:cNvSpPr>
              <a:spLocks noChangeArrowheads="1"/>
            </p:cNvSpPr>
            <p:nvPr/>
          </p:nvSpPr>
          <p:spPr bwMode="auto">
            <a:xfrm>
              <a:off x="3156" y="3135"/>
              <a:ext cx="1152" cy="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19" name="Rectangle 67"/>
            <p:cNvSpPr>
              <a:spLocks noChangeArrowheads="1"/>
            </p:cNvSpPr>
            <p:nvPr/>
          </p:nvSpPr>
          <p:spPr bwMode="auto">
            <a:xfrm>
              <a:off x="3156" y="3315"/>
              <a:ext cx="1152" cy="96"/>
            </a:xfrm>
            <a:prstGeom prst="rect">
              <a:avLst/>
            </a:prstGeom>
            <a:solidFill>
              <a:schemeClr val="accent1">
                <a:lumMod val="75000"/>
              </a:schemeClr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8220" name="Text Box 77"/>
            <p:cNvSpPr txBox="1">
              <a:spLocks noChangeArrowheads="1"/>
            </p:cNvSpPr>
            <p:nvPr/>
          </p:nvSpPr>
          <p:spPr bwMode="auto">
            <a:xfrm>
              <a:off x="2832" y="3264"/>
              <a:ext cx="336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/>
                <a:t>3S</a:t>
              </a:r>
            </a:p>
          </p:txBody>
        </p:sp>
      </p:grpSp>
      <p:sp>
        <p:nvSpPr>
          <p:cNvPr id="74" name="Hình chữ nhật 73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75" name="Hình chữ nhật 74"/>
          <p:cNvSpPr/>
          <p:nvPr/>
        </p:nvSpPr>
        <p:spPr>
          <a:xfrm>
            <a:off x="6702634" y="6269250"/>
            <a:ext cx="1181734" cy="400110"/>
          </a:xfrm>
          <a:prstGeom prst="rect">
            <a:avLst/>
          </a:prstGeom>
          <a:ln w="15875">
            <a:solidFill>
              <a:srgbClr val="C00000"/>
            </a:solidFill>
          </a:ln>
        </p:spPr>
        <p:txBody>
          <a:bodyPr wrap="none">
            <a:spAutoFit/>
          </a:bodyPr>
          <a:lstStyle/>
          <a:p>
            <a:r>
              <a:rPr lang="vi-VN" sz="2000" b="1" dirty="0" smtClean="0"/>
              <a:t>Hình 8.2</a:t>
            </a:r>
            <a:endParaRPr lang="vi-VN" sz="2000" b="1" dirty="0"/>
          </a:p>
        </p:txBody>
      </p:sp>
      <p:sp>
        <p:nvSpPr>
          <p:cNvPr id="76" name="Text Box 105"/>
          <p:cNvSpPr txBox="1">
            <a:spLocks noChangeArrowheads="1"/>
          </p:cNvSpPr>
          <p:nvPr/>
        </p:nvSpPr>
        <p:spPr bwMode="auto">
          <a:xfrm>
            <a:off x="-5144" y="1056848"/>
            <a:ext cx="685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b="1" u="sng" dirty="0" smtClean="0">
                <a:solidFill>
                  <a:srgbClr val="006600"/>
                </a:solidFill>
              </a:rPr>
              <a:t>C2</a:t>
            </a:r>
            <a:r>
              <a:rPr lang="en-US" sz="2400" b="1" dirty="0" smtClean="0">
                <a:solidFill>
                  <a:srgbClr val="006600"/>
                </a:solidFill>
              </a:rPr>
              <a:t>:</a:t>
            </a:r>
            <a:endParaRPr lang="en-US" sz="2400" b="1" dirty="0">
              <a:solidFill>
                <a:srgbClr val="006600"/>
              </a:solidFill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0" y="1844824"/>
            <a:ext cx="5338316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err="1" smtClean="0">
                <a:solidFill>
                  <a:srgbClr val="660066"/>
                </a:solidFill>
              </a:rPr>
              <a:t>Dự</a:t>
            </a:r>
            <a:r>
              <a:rPr lang="vi-VN" sz="2400" b="1" dirty="0" smtClean="0">
                <a:solidFill>
                  <a:srgbClr val="660066"/>
                </a:solidFill>
              </a:rPr>
              <a:t> </a:t>
            </a:r>
            <a:r>
              <a:rPr lang="vi-VN" sz="2400" b="1" dirty="0" err="1" smtClean="0">
                <a:solidFill>
                  <a:srgbClr val="660066"/>
                </a:solidFill>
              </a:rPr>
              <a:t>đoán</a:t>
            </a:r>
            <a:r>
              <a:rPr lang="vi-VN" sz="2400" b="1" dirty="0" smtClean="0">
                <a:solidFill>
                  <a:srgbClr val="660066"/>
                </a:solidFill>
              </a:rPr>
              <a:t>: </a:t>
            </a:r>
            <a:r>
              <a:rPr lang="vi-VN" sz="2400" b="1" dirty="0" smtClean="0">
                <a:solidFill>
                  <a:srgbClr val="0000CC"/>
                </a:solidFill>
              </a:rPr>
              <a:t>Nếu tiết </a:t>
            </a:r>
            <a:r>
              <a:rPr lang="vi-VN" sz="2400" b="1" dirty="0" err="1" smtClean="0">
                <a:solidFill>
                  <a:srgbClr val="0000CC"/>
                </a:solidFill>
              </a:rPr>
              <a:t>diện</a:t>
            </a:r>
            <a:r>
              <a:rPr lang="vi-VN" sz="2400" b="1" dirty="0" smtClean="0">
                <a:solidFill>
                  <a:srgbClr val="0000CC"/>
                </a:solidFill>
              </a:rPr>
              <a:t> của dây dẫn tăng bao nhiêu lần thì điện trở của dây dẫn giảm đi </a:t>
            </a:r>
            <a:r>
              <a:rPr lang="vi-VN" sz="2400" b="1" dirty="0" err="1" smtClean="0">
                <a:solidFill>
                  <a:srgbClr val="0000CC"/>
                </a:solidFill>
              </a:rPr>
              <a:t>bấy</a:t>
            </a:r>
            <a:r>
              <a:rPr lang="vi-VN" sz="2400" b="1" dirty="0" smtClean="0">
                <a:solidFill>
                  <a:srgbClr val="0000CC"/>
                </a:solidFill>
              </a:rPr>
              <a:t> nhiêu lần và </a:t>
            </a:r>
            <a:r>
              <a:rPr lang="vi-VN" sz="2400" b="1" dirty="0" err="1" smtClean="0">
                <a:solidFill>
                  <a:srgbClr val="0000CC"/>
                </a:solidFill>
              </a:rPr>
              <a:t>ngược</a:t>
            </a:r>
            <a:r>
              <a:rPr lang="vi-VN" sz="2400" b="1" dirty="0" smtClean="0">
                <a:solidFill>
                  <a:srgbClr val="0000CC"/>
                </a:solidFill>
              </a:rPr>
              <a:t> lại.</a:t>
            </a:r>
            <a:endParaRPr lang="vi-VN" sz="2400" b="1" dirty="0">
              <a:solidFill>
                <a:srgbClr val="0000CC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1672" y="3350909"/>
            <a:ext cx="536318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3300"/>
                </a:solidFill>
              </a:rPr>
              <a:t>Nếu tiết </a:t>
            </a:r>
            <a:r>
              <a:rPr lang="vi-VN" sz="2400" b="1" dirty="0" err="1" smtClean="0">
                <a:solidFill>
                  <a:srgbClr val="003300"/>
                </a:solidFill>
              </a:rPr>
              <a:t>diện</a:t>
            </a:r>
            <a:r>
              <a:rPr lang="vi-VN" sz="2400" b="1" dirty="0" smtClean="0">
                <a:solidFill>
                  <a:srgbClr val="003300"/>
                </a:solidFill>
              </a:rPr>
              <a:t> tăng </a:t>
            </a:r>
            <a:r>
              <a:rPr lang="vi-VN" sz="2400" b="1" dirty="0" err="1" smtClean="0">
                <a:solidFill>
                  <a:srgbClr val="003300"/>
                </a:solidFill>
              </a:rPr>
              <a:t>gấp</a:t>
            </a:r>
            <a:r>
              <a:rPr lang="vi-VN" sz="2400" b="1" dirty="0" smtClean="0">
                <a:solidFill>
                  <a:srgbClr val="003300"/>
                </a:solidFill>
              </a:rPr>
              <a:t> 2 lần thì điện trở của dây giảm đi 2 lần.</a:t>
            </a:r>
            <a:endParaRPr lang="vi-VN" sz="2400" b="1" dirty="0">
              <a:solidFill>
                <a:srgbClr val="003300"/>
              </a:solidFill>
            </a:endParaRPr>
          </a:p>
        </p:txBody>
      </p:sp>
      <p:sp>
        <p:nvSpPr>
          <p:cNvPr id="4" name="Hình chữ nhật 3"/>
          <p:cNvSpPr/>
          <p:nvPr/>
        </p:nvSpPr>
        <p:spPr>
          <a:xfrm>
            <a:off x="22150" y="4110171"/>
            <a:ext cx="555796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000066"/>
                </a:solidFill>
              </a:rPr>
              <a:t>Nếu tiết </a:t>
            </a:r>
            <a:r>
              <a:rPr lang="vi-VN" sz="2400" b="1" dirty="0" err="1" smtClean="0">
                <a:solidFill>
                  <a:srgbClr val="000066"/>
                </a:solidFill>
              </a:rPr>
              <a:t>diện</a:t>
            </a:r>
            <a:r>
              <a:rPr lang="vi-VN" sz="2400" b="1" dirty="0" smtClean="0">
                <a:solidFill>
                  <a:srgbClr val="000066"/>
                </a:solidFill>
              </a:rPr>
              <a:t> tăng </a:t>
            </a:r>
            <a:r>
              <a:rPr lang="vi-VN" sz="2400" b="1" dirty="0" err="1" smtClean="0">
                <a:solidFill>
                  <a:srgbClr val="000066"/>
                </a:solidFill>
              </a:rPr>
              <a:t>gấp</a:t>
            </a:r>
            <a:r>
              <a:rPr lang="vi-VN" sz="2400" b="1" dirty="0" smtClean="0">
                <a:solidFill>
                  <a:srgbClr val="000066"/>
                </a:solidFill>
              </a:rPr>
              <a:t> 3 lần thì điện trở của dây giảm đi 3 lần.</a:t>
            </a:r>
            <a:endParaRPr lang="vi-VN" sz="2400" b="1" dirty="0">
              <a:solidFill>
                <a:srgbClr val="000066"/>
              </a:solidFill>
            </a:endParaRPr>
          </a:p>
        </p:txBody>
      </p:sp>
      <p:sp>
        <p:nvSpPr>
          <p:cNvPr id="80" name="Hình chữ nhật 79"/>
          <p:cNvSpPr/>
          <p:nvPr/>
        </p:nvSpPr>
        <p:spPr>
          <a:xfrm>
            <a:off x="9352" y="1455167"/>
            <a:ext cx="122405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u="sng" dirty="0" err="1" smtClean="0">
                <a:solidFill>
                  <a:srgbClr val="006600"/>
                </a:solidFill>
              </a:rPr>
              <a:t>Trả</a:t>
            </a:r>
            <a:r>
              <a:rPr lang="vi-VN" sz="2400" b="1" u="sng" dirty="0" smtClean="0">
                <a:solidFill>
                  <a:srgbClr val="006600"/>
                </a:solidFill>
              </a:rPr>
              <a:t> </a:t>
            </a:r>
            <a:r>
              <a:rPr lang="vi-VN" sz="2400" b="1" u="sng" dirty="0" err="1" smtClean="0">
                <a:solidFill>
                  <a:srgbClr val="006600"/>
                </a:solidFill>
              </a:rPr>
              <a:t>lời</a:t>
            </a:r>
            <a:r>
              <a:rPr lang="vi-VN" sz="2400" b="1" dirty="0" smtClean="0">
                <a:solidFill>
                  <a:srgbClr val="006600"/>
                </a:solidFill>
              </a:rPr>
              <a:t>:</a:t>
            </a:r>
            <a:endParaRPr lang="vi-VN" dirty="0">
              <a:solidFill>
                <a:srgbClr val="006600"/>
              </a:solidFill>
            </a:endParaRPr>
          </a:p>
        </p:txBody>
      </p:sp>
      <p:sp>
        <p:nvSpPr>
          <p:cNvPr id="5" name="Hình chữ nhật 4"/>
          <p:cNvSpPr/>
          <p:nvPr/>
        </p:nvSpPr>
        <p:spPr>
          <a:xfrm>
            <a:off x="-5144" y="4836530"/>
            <a:ext cx="5598602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 smtClean="0">
                <a:solidFill>
                  <a:srgbClr val="333300"/>
                </a:solidFill>
              </a:rPr>
              <a:t>Từ đó suy ra điện trở của các dây dẫn có cùng chiều dài và cùng từ một vật </a:t>
            </a:r>
            <a:r>
              <a:rPr lang="vi-VN" sz="2400" b="1" dirty="0" err="1" smtClean="0">
                <a:solidFill>
                  <a:srgbClr val="333300"/>
                </a:solidFill>
              </a:rPr>
              <a:t>liệu</a:t>
            </a:r>
            <a:r>
              <a:rPr lang="vi-VN" sz="2400" b="1" dirty="0" smtClean="0">
                <a:solidFill>
                  <a:srgbClr val="333300"/>
                </a:solidFill>
              </a:rPr>
              <a:t> thì </a:t>
            </a:r>
            <a:r>
              <a:rPr lang="vi-VN" sz="2400" b="1" dirty="0" err="1" smtClean="0">
                <a:solidFill>
                  <a:srgbClr val="333300"/>
                </a:solidFill>
              </a:rPr>
              <a:t>tỷ</a:t>
            </a:r>
            <a:r>
              <a:rPr lang="vi-VN" sz="2400" b="1" dirty="0" smtClean="0">
                <a:solidFill>
                  <a:srgbClr val="333300"/>
                </a:solidFill>
              </a:rPr>
              <a:t> </a:t>
            </a:r>
            <a:r>
              <a:rPr lang="vi-VN" sz="2400" b="1" dirty="0" err="1" smtClean="0">
                <a:solidFill>
                  <a:srgbClr val="333300"/>
                </a:solidFill>
              </a:rPr>
              <a:t>lệ</a:t>
            </a:r>
            <a:r>
              <a:rPr lang="vi-VN" sz="2400" b="1" dirty="0" smtClean="0">
                <a:solidFill>
                  <a:srgbClr val="333300"/>
                </a:solidFill>
              </a:rPr>
              <a:t> </a:t>
            </a:r>
            <a:r>
              <a:rPr lang="vi-VN" sz="2400" b="1" dirty="0" err="1" smtClean="0">
                <a:solidFill>
                  <a:srgbClr val="333300"/>
                </a:solidFill>
              </a:rPr>
              <a:t>nghịch</a:t>
            </a:r>
            <a:r>
              <a:rPr lang="vi-VN" sz="2400" b="1" dirty="0" smtClean="0">
                <a:solidFill>
                  <a:srgbClr val="333300"/>
                </a:solidFill>
              </a:rPr>
              <a:t> với tiết </a:t>
            </a:r>
            <a:r>
              <a:rPr lang="vi-VN" sz="2400" b="1" dirty="0" err="1" smtClean="0">
                <a:solidFill>
                  <a:srgbClr val="333300"/>
                </a:solidFill>
              </a:rPr>
              <a:t>diện</a:t>
            </a:r>
            <a:r>
              <a:rPr lang="vi-VN" sz="2400" b="1" dirty="0" smtClean="0">
                <a:solidFill>
                  <a:srgbClr val="333300"/>
                </a:solidFill>
              </a:rPr>
              <a:t> của nó.</a:t>
            </a:r>
            <a:endParaRPr lang="vi-VN" sz="2400" b="1" dirty="0">
              <a:solidFill>
                <a:srgbClr val="333300"/>
              </a:solidFill>
            </a:endParaRPr>
          </a:p>
        </p:txBody>
      </p:sp>
      <p:sp>
        <p:nvSpPr>
          <p:cNvPr id="77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22399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8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0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80" grpId="0"/>
      <p:bldP spid="5" grpId="0"/>
      <p:bldP spid="7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Text Box 10"/>
          <p:cNvSpPr txBox="1">
            <a:spLocks noChangeArrowheads="1"/>
          </p:cNvSpPr>
          <p:nvPr/>
        </p:nvSpPr>
        <p:spPr bwMode="auto">
          <a:xfrm>
            <a:off x="3200400" y="26670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.VnTimeH" pitchFamily="34" charset="0"/>
              </a:rPr>
              <a:t>K</a:t>
            </a:r>
          </a:p>
        </p:txBody>
      </p:sp>
      <p:sp>
        <p:nvSpPr>
          <p:cNvPr id="10244" name="Rectangle 11"/>
          <p:cNvSpPr>
            <a:spLocks noChangeArrowheads="1"/>
          </p:cNvSpPr>
          <p:nvPr/>
        </p:nvSpPr>
        <p:spPr bwMode="auto">
          <a:xfrm>
            <a:off x="95250" y="3552825"/>
            <a:ext cx="1857375" cy="1662113"/>
          </a:xfrm>
          <a:prstGeom prst="rect">
            <a:avLst/>
          </a:prstGeom>
          <a:solidFill>
            <a:schemeClr val="tx1"/>
          </a:solidFill>
          <a:ln w="9525">
            <a:miter lim="800000"/>
            <a:headEnd/>
            <a:tailEnd/>
          </a:ln>
          <a:effectLst/>
          <a:scene3d>
            <a:camera prst="legacyObliqueTopRight"/>
            <a:lightRig rig="legacyFlat3" dir="b"/>
          </a:scene3d>
          <a:sp3d extrusionH="430200" prstMaterial="legacyMatte">
            <a:bevelT w="13500" h="13500" prst="angle"/>
            <a:bevelB w="13500" h="13500" prst="angle"/>
            <a:extrusionClr>
              <a:schemeClr val="tx1"/>
            </a:extrusionClr>
          </a:sp3d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flatTx/>
          </a:bodyPr>
          <a:lstStyle/>
          <a:p>
            <a:endParaRPr lang="vi-VN"/>
          </a:p>
        </p:txBody>
      </p:sp>
      <p:sp>
        <p:nvSpPr>
          <p:cNvPr id="10245" name="Line 12"/>
          <p:cNvSpPr>
            <a:spLocks noChangeShapeType="1"/>
          </p:cNvSpPr>
          <p:nvPr/>
        </p:nvSpPr>
        <p:spPr bwMode="auto">
          <a:xfrm flipV="1">
            <a:off x="6934200" y="4267200"/>
            <a:ext cx="1828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6" name="Line 14"/>
          <p:cNvSpPr>
            <a:spLocks noChangeShapeType="1"/>
          </p:cNvSpPr>
          <p:nvPr/>
        </p:nvSpPr>
        <p:spPr bwMode="auto">
          <a:xfrm>
            <a:off x="8763000" y="2471738"/>
            <a:ext cx="0" cy="18288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47" name="Text Box 15"/>
          <p:cNvSpPr txBox="1">
            <a:spLocks noChangeArrowheads="1"/>
          </p:cNvSpPr>
          <p:nvPr/>
        </p:nvSpPr>
        <p:spPr bwMode="auto">
          <a:xfrm>
            <a:off x="5675313" y="5608638"/>
            <a:ext cx="515937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A</a:t>
            </a:r>
          </a:p>
        </p:txBody>
      </p:sp>
      <p:sp>
        <p:nvSpPr>
          <p:cNvPr id="10248" name="Text Box 16"/>
          <p:cNvSpPr txBox="1">
            <a:spLocks noChangeArrowheads="1"/>
          </p:cNvSpPr>
          <p:nvPr/>
        </p:nvSpPr>
        <p:spPr bwMode="auto">
          <a:xfrm>
            <a:off x="6191250" y="5608638"/>
            <a:ext cx="514350" cy="3667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>
                <a:latin typeface=".VnTimeH" pitchFamily="34" charset="0"/>
              </a:rPr>
              <a:t>B</a:t>
            </a:r>
          </a:p>
        </p:txBody>
      </p:sp>
      <p:grpSp>
        <p:nvGrpSpPr>
          <p:cNvPr id="10252" name="Group 21"/>
          <p:cNvGrpSpPr>
            <a:grpSpLocks/>
          </p:cNvGrpSpPr>
          <p:nvPr/>
        </p:nvGrpSpPr>
        <p:grpSpPr bwMode="auto">
          <a:xfrm>
            <a:off x="4419600" y="2514600"/>
            <a:ext cx="914400" cy="533400"/>
            <a:chOff x="4752" y="2544"/>
            <a:chExt cx="576" cy="461"/>
          </a:xfrm>
        </p:grpSpPr>
        <p:sp>
          <p:nvSpPr>
            <p:cNvPr id="183318" name="Rectangle 22"/>
            <p:cNvSpPr>
              <a:spLocks noChangeArrowheads="1"/>
            </p:cNvSpPr>
            <p:nvPr/>
          </p:nvSpPr>
          <p:spPr bwMode="auto">
            <a:xfrm rot="16200000" flipH="1">
              <a:off x="4858" y="2535"/>
              <a:ext cx="365" cy="576"/>
            </a:xfrm>
            <a:prstGeom prst="rect">
              <a:avLst/>
            </a:prstGeom>
            <a:gradFill rotWithShape="1">
              <a:gsLst>
                <a:gs pos="0">
                  <a:schemeClr val="accent1">
                    <a:gamma/>
                    <a:shade val="46275"/>
                    <a:invGamma/>
                  </a:schemeClr>
                </a:gs>
                <a:gs pos="50000">
                  <a:schemeClr val="accent1"/>
                </a:gs>
                <a:gs pos="100000">
                  <a:schemeClr val="accent1">
                    <a:gamma/>
                    <a:shade val="46275"/>
                    <a:invGamma/>
                  </a:schemeClr>
                </a:gs>
              </a:gsLst>
              <a:lin ang="5400000" scaled="1"/>
            </a:gra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 eaLnBrk="0" hangingPunct="0">
                <a:defRPr/>
              </a:pPr>
              <a:r>
                <a:rPr lang="en-US" sz="2400" b="1" dirty="0">
                  <a:solidFill>
                    <a:schemeClr val="bg1"/>
                  </a:solidFill>
                  <a:latin typeface="Arial" charset="0"/>
                </a:rPr>
                <a:t>6V</a:t>
              </a:r>
            </a:p>
          </p:txBody>
        </p:sp>
        <p:sp>
          <p:nvSpPr>
            <p:cNvPr id="10381" name="Line 23"/>
            <p:cNvSpPr>
              <a:spLocks noChangeShapeType="1"/>
            </p:cNvSpPr>
            <p:nvPr/>
          </p:nvSpPr>
          <p:spPr bwMode="auto">
            <a:xfrm rot="5400000">
              <a:off x="4730" y="2662"/>
              <a:ext cx="44" cy="0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82" name="Line 24"/>
            <p:cNvSpPr>
              <a:spLocks noChangeShapeType="1"/>
            </p:cNvSpPr>
            <p:nvPr/>
          </p:nvSpPr>
          <p:spPr bwMode="auto">
            <a:xfrm>
              <a:off x="4896" y="2544"/>
              <a:ext cx="0" cy="96"/>
            </a:xfrm>
            <a:prstGeom prst="line">
              <a:avLst/>
            </a:prstGeom>
            <a:noFill/>
            <a:ln w="76200">
              <a:solidFill>
                <a:srgbClr val="F00A2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83" name="Line 25"/>
            <p:cNvSpPr>
              <a:spLocks noChangeShapeType="1"/>
            </p:cNvSpPr>
            <p:nvPr/>
          </p:nvSpPr>
          <p:spPr bwMode="auto">
            <a:xfrm>
              <a:off x="5136" y="2544"/>
              <a:ext cx="0" cy="96"/>
            </a:xfrm>
            <a:prstGeom prst="line">
              <a:avLst/>
            </a:prstGeom>
            <a:noFill/>
            <a:ln w="57150">
              <a:solidFill>
                <a:schemeClr val="tx1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53" name="Rectangle 26"/>
          <p:cNvSpPr>
            <a:spLocks noChangeArrowheads="1"/>
          </p:cNvSpPr>
          <p:nvPr/>
        </p:nvSpPr>
        <p:spPr bwMode="auto">
          <a:xfrm>
            <a:off x="42863" y="3552825"/>
            <a:ext cx="1857375" cy="1662113"/>
          </a:xfrm>
          <a:prstGeom prst="rect">
            <a:avLst/>
          </a:prstGeom>
          <a:solidFill>
            <a:srgbClr val="FFFF00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4" name="AutoShape 27"/>
          <p:cNvSpPr>
            <a:spLocks noChangeArrowheads="1"/>
          </p:cNvSpPr>
          <p:nvPr/>
        </p:nvSpPr>
        <p:spPr bwMode="auto">
          <a:xfrm>
            <a:off x="163513" y="4983163"/>
            <a:ext cx="176212" cy="176212"/>
          </a:xfrm>
          <a:custGeom>
            <a:avLst/>
            <a:gdLst>
              <a:gd name="T0" fmla="*/ 88106 w 21600"/>
              <a:gd name="T1" fmla="*/ 0 h 21600"/>
              <a:gd name="T2" fmla="*/ 25804 w 21600"/>
              <a:gd name="T3" fmla="*/ 25804 h 21600"/>
              <a:gd name="T4" fmla="*/ 0 w 21600"/>
              <a:gd name="T5" fmla="*/ 88106 h 21600"/>
              <a:gd name="T6" fmla="*/ 25804 w 21600"/>
              <a:gd name="T7" fmla="*/ 150408 h 21600"/>
              <a:gd name="T8" fmla="*/ 88106 w 21600"/>
              <a:gd name="T9" fmla="*/ 176212 h 21600"/>
              <a:gd name="T10" fmla="*/ 150408 w 21600"/>
              <a:gd name="T11" fmla="*/ 150408 h 21600"/>
              <a:gd name="T12" fmla="*/ 176212 w 21600"/>
              <a:gd name="T13" fmla="*/ 88106 h 21600"/>
              <a:gd name="T14" fmla="*/ 150408 w 21600"/>
              <a:gd name="T15" fmla="*/ 25804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5400" y="10800"/>
                </a:moveTo>
                <a:cubicBezTo>
                  <a:pt x="5400" y="13782"/>
                  <a:pt x="7818" y="16200"/>
                  <a:pt x="10800" y="16200"/>
                </a:cubicBezTo>
                <a:cubicBezTo>
                  <a:pt x="13782" y="16200"/>
                  <a:pt x="16200" y="13782"/>
                  <a:pt x="16200" y="10800"/>
                </a:cubicBezTo>
                <a:cubicBezTo>
                  <a:pt x="16200" y="7818"/>
                  <a:pt x="13782" y="5400"/>
                  <a:pt x="10800" y="5400"/>
                </a:cubicBezTo>
                <a:cubicBezTo>
                  <a:pt x="7818" y="5400"/>
                  <a:pt x="5400" y="7818"/>
                  <a:pt x="5400" y="10800"/>
                </a:cubicBezTo>
                <a:close/>
              </a:path>
            </a:pathLst>
          </a:custGeom>
          <a:solidFill>
            <a:srgbClr val="FFFF00"/>
          </a:solidFill>
          <a:ln w="12700">
            <a:solidFill>
              <a:srgbClr val="0000FF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5" name="Rectangle 28"/>
          <p:cNvSpPr>
            <a:spLocks noChangeArrowheads="1"/>
          </p:cNvSpPr>
          <p:nvPr/>
        </p:nvSpPr>
        <p:spPr bwMode="auto">
          <a:xfrm>
            <a:off x="0" y="3552825"/>
            <a:ext cx="1930400" cy="1662113"/>
          </a:xfrm>
          <a:prstGeom prst="rect">
            <a:avLst/>
          </a:prstGeom>
          <a:solidFill>
            <a:srgbClr val="FFFFCC"/>
          </a:solidFill>
          <a:ln w="57150" cmpd="thickThin">
            <a:solidFill>
              <a:srgbClr val="66330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6" name="Oval 29"/>
          <p:cNvSpPr>
            <a:spLocks noChangeArrowheads="1"/>
          </p:cNvSpPr>
          <p:nvPr/>
        </p:nvSpPr>
        <p:spPr bwMode="auto">
          <a:xfrm>
            <a:off x="193675" y="3686175"/>
            <a:ext cx="1444625" cy="1433513"/>
          </a:xfrm>
          <a:prstGeom prst="ellipse">
            <a:avLst/>
          </a:prstGeom>
          <a:solidFill>
            <a:schemeClr val="bg1"/>
          </a:solidFill>
          <a:ln w="12700">
            <a:solidFill>
              <a:schemeClr val="accent2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7" name="Arc 30"/>
          <p:cNvSpPr>
            <a:spLocks/>
          </p:cNvSpPr>
          <p:nvPr/>
        </p:nvSpPr>
        <p:spPr bwMode="auto">
          <a:xfrm rot="6681726" flipH="1">
            <a:off x="686595" y="3694906"/>
            <a:ext cx="588962" cy="962025"/>
          </a:xfrm>
          <a:custGeom>
            <a:avLst/>
            <a:gdLst>
              <a:gd name="T0" fmla="*/ 357777 w 24253"/>
              <a:gd name="T1" fmla="*/ 0 h 39506"/>
              <a:gd name="T2" fmla="*/ 0 w 24253"/>
              <a:gd name="T3" fmla="*/ 958031 h 39506"/>
              <a:gd name="T4" fmla="*/ 64426 w 24253"/>
              <a:gd name="T5" fmla="*/ 436036 h 39506"/>
              <a:gd name="T6" fmla="*/ 0 60000 65536"/>
              <a:gd name="T7" fmla="*/ 0 60000 65536"/>
              <a:gd name="T8" fmla="*/ 0 60000 655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0" t="0" r="r" b="b"/>
            <a:pathLst>
              <a:path w="24253" h="39506" fill="none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</a:path>
              <a:path w="24253" h="39506" stroke="0" extrusionOk="0">
                <a:moveTo>
                  <a:pt x="14733" y="-1"/>
                </a:moveTo>
                <a:cubicBezTo>
                  <a:pt x="20685" y="4015"/>
                  <a:pt x="24253" y="10726"/>
                  <a:pt x="24253" y="17906"/>
                </a:cubicBezTo>
                <a:cubicBezTo>
                  <a:pt x="24253" y="29835"/>
                  <a:pt x="14582" y="39506"/>
                  <a:pt x="2653" y="39506"/>
                </a:cubicBezTo>
                <a:cubicBezTo>
                  <a:pt x="1766" y="39506"/>
                  <a:pt x="880" y="39451"/>
                  <a:pt x="-1" y="39342"/>
                </a:cubicBezTo>
                <a:lnTo>
                  <a:pt x="2653" y="17906"/>
                </a:lnTo>
                <a:lnTo>
                  <a:pt x="14733" y="-1"/>
                </a:lnTo>
                <a:close/>
              </a:path>
            </a:pathLst>
          </a:custGeom>
          <a:noFill/>
          <a:ln w="3175">
            <a:solidFill>
              <a:srgbClr val="00FF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58" name="Text Box 31"/>
          <p:cNvSpPr txBox="1">
            <a:spLocks noChangeArrowheads="1"/>
          </p:cNvSpPr>
          <p:nvPr/>
        </p:nvSpPr>
        <p:spPr bwMode="auto">
          <a:xfrm rot="-2206860">
            <a:off x="401638" y="3733800"/>
            <a:ext cx="49847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317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/>
              <a:t>0,5</a:t>
            </a:r>
          </a:p>
        </p:txBody>
      </p:sp>
      <p:sp>
        <p:nvSpPr>
          <p:cNvPr id="10259" name="Line 32"/>
          <p:cNvSpPr>
            <a:spLocks noChangeShapeType="1"/>
          </p:cNvSpPr>
          <p:nvPr/>
        </p:nvSpPr>
        <p:spPr bwMode="auto">
          <a:xfrm rot="300000">
            <a:off x="989013" y="3883025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0" name="Line 33"/>
          <p:cNvSpPr>
            <a:spLocks noChangeShapeType="1"/>
          </p:cNvSpPr>
          <p:nvPr/>
        </p:nvSpPr>
        <p:spPr bwMode="auto">
          <a:xfrm rot="900000">
            <a:off x="1076325" y="389890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1" name="Line 34"/>
          <p:cNvSpPr>
            <a:spLocks noChangeShapeType="1"/>
          </p:cNvSpPr>
          <p:nvPr/>
        </p:nvSpPr>
        <p:spPr bwMode="auto">
          <a:xfrm rot="1500000">
            <a:off x="1152525" y="3930650"/>
            <a:ext cx="0" cy="131763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2" name="Line 35"/>
          <p:cNvSpPr>
            <a:spLocks noChangeShapeType="1"/>
          </p:cNvSpPr>
          <p:nvPr/>
        </p:nvSpPr>
        <p:spPr bwMode="auto">
          <a:xfrm rot="2100000">
            <a:off x="1236663" y="397986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3" name="Line 36"/>
          <p:cNvSpPr>
            <a:spLocks noChangeShapeType="1"/>
          </p:cNvSpPr>
          <p:nvPr/>
        </p:nvSpPr>
        <p:spPr bwMode="auto">
          <a:xfrm rot="2700000">
            <a:off x="1304926" y="4040187"/>
            <a:ext cx="0" cy="60325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4" name="Line 37"/>
          <p:cNvSpPr>
            <a:spLocks noChangeShapeType="1"/>
          </p:cNvSpPr>
          <p:nvPr/>
        </p:nvSpPr>
        <p:spPr bwMode="auto">
          <a:xfrm rot="-2700000">
            <a:off x="573088" y="4038600"/>
            <a:ext cx="0" cy="58738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5" name="Line 38"/>
          <p:cNvSpPr>
            <a:spLocks noChangeShapeType="1"/>
          </p:cNvSpPr>
          <p:nvPr/>
        </p:nvSpPr>
        <p:spPr bwMode="auto">
          <a:xfrm rot="-2100000">
            <a:off x="641350" y="3983038"/>
            <a:ext cx="0" cy="55562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6" name="Line 39"/>
          <p:cNvSpPr>
            <a:spLocks noChangeShapeType="1"/>
          </p:cNvSpPr>
          <p:nvPr/>
        </p:nvSpPr>
        <p:spPr bwMode="auto">
          <a:xfrm rot="20100000" flipH="1">
            <a:off x="723900" y="3932238"/>
            <a:ext cx="6350" cy="809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7" name="Line 40"/>
          <p:cNvSpPr>
            <a:spLocks noChangeShapeType="1"/>
          </p:cNvSpPr>
          <p:nvPr/>
        </p:nvSpPr>
        <p:spPr bwMode="auto">
          <a:xfrm rot="-900000">
            <a:off x="800100" y="3903663"/>
            <a:ext cx="0" cy="58737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8" name="Line 41"/>
          <p:cNvSpPr>
            <a:spLocks noChangeShapeType="1"/>
          </p:cNvSpPr>
          <p:nvPr/>
        </p:nvSpPr>
        <p:spPr bwMode="auto">
          <a:xfrm rot="-300000">
            <a:off x="892175" y="38846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69" name="Line 42"/>
          <p:cNvSpPr>
            <a:spLocks noChangeShapeType="1"/>
          </p:cNvSpPr>
          <p:nvPr/>
        </p:nvSpPr>
        <p:spPr bwMode="auto">
          <a:xfrm rot="6300000">
            <a:off x="486569" y="4236244"/>
            <a:ext cx="0" cy="144462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0" name="Line 43"/>
          <p:cNvSpPr>
            <a:spLocks noChangeShapeType="1"/>
          </p:cNvSpPr>
          <p:nvPr/>
        </p:nvSpPr>
        <p:spPr bwMode="auto">
          <a:xfrm rot="-3900000">
            <a:off x="474663" y="4189413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1" name="Line 44"/>
          <p:cNvSpPr>
            <a:spLocks noChangeShapeType="1"/>
          </p:cNvSpPr>
          <p:nvPr/>
        </p:nvSpPr>
        <p:spPr bwMode="auto">
          <a:xfrm rot="-3300000">
            <a:off x="517525" y="4108450"/>
            <a:ext cx="0" cy="57150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2" name="Line 45"/>
          <p:cNvSpPr>
            <a:spLocks noChangeShapeType="1"/>
          </p:cNvSpPr>
          <p:nvPr/>
        </p:nvSpPr>
        <p:spPr bwMode="auto">
          <a:xfrm rot="3300000">
            <a:off x="1354932" y="4110831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3" name="Line 46"/>
          <p:cNvSpPr>
            <a:spLocks noChangeShapeType="1"/>
          </p:cNvSpPr>
          <p:nvPr/>
        </p:nvSpPr>
        <p:spPr bwMode="auto">
          <a:xfrm rot="3900000">
            <a:off x="1399382" y="4188618"/>
            <a:ext cx="0" cy="55563"/>
          </a:xfrm>
          <a:prstGeom prst="line">
            <a:avLst/>
          </a:prstGeom>
          <a:noFill/>
          <a:ln w="635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4" name="Line 47"/>
          <p:cNvSpPr>
            <a:spLocks noChangeShapeType="1"/>
          </p:cNvSpPr>
          <p:nvPr/>
        </p:nvSpPr>
        <p:spPr bwMode="auto">
          <a:xfrm rot="4500000">
            <a:off x="1398588" y="4244975"/>
            <a:ext cx="0" cy="127000"/>
          </a:xfrm>
          <a:prstGeom prst="line">
            <a:avLst/>
          </a:prstGeom>
          <a:noFill/>
          <a:ln w="9525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75" name="Text Box 48"/>
          <p:cNvSpPr txBox="1">
            <a:spLocks noChangeArrowheads="1"/>
          </p:cNvSpPr>
          <p:nvPr/>
        </p:nvSpPr>
        <p:spPr bwMode="auto">
          <a:xfrm rot="-4196748">
            <a:off x="165100" y="4137026"/>
            <a:ext cx="441325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Times New Roman" pitchFamily="18" charset="0"/>
              </a:rPr>
              <a:t>0</a:t>
            </a:r>
            <a:endParaRPr lang="en-US" sz="1600">
              <a:latin typeface="Arial" pitchFamily="34" charset="0"/>
            </a:endParaRPr>
          </a:p>
        </p:txBody>
      </p:sp>
      <p:sp>
        <p:nvSpPr>
          <p:cNvPr id="10276" name="Text Box 49"/>
          <p:cNvSpPr txBox="1">
            <a:spLocks noChangeArrowheads="1"/>
          </p:cNvSpPr>
          <p:nvPr/>
        </p:nvSpPr>
        <p:spPr bwMode="auto">
          <a:xfrm rot="1500000">
            <a:off x="981075" y="3717925"/>
            <a:ext cx="455613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Arial" pitchFamily="34" charset="0"/>
              </a:rPr>
              <a:t>1</a:t>
            </a:r>
          </a:p>
        </p:txBody>
      </p:sp>
      <p:sp>
        <p:nvSpPr>
          <p:cNvPr id="10277" name="Text Box 50"/>
          <p:cNvSpPr txBox="1">
            <a:spLocks noChangeArrowheads="1"/>
          </p:cNvSpPr>
          <p:nvPr/>
        </p:nvSpPr>
        <p:spPr bwMode="auto">
          <a:xfrm rot="4500000">
            <a:off x="1159669" y="3979069"/>
            <a:ext cx="677862" cy="336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 sz="1600">
                <a:latin typeface="Arial" pitchFamily="34" charset="0"/>
              </a:rPr>
              <a:t>1,5</a:t>
            </a:r>
          </a:p>
        </p:txBody>
      </p:sp>
      <p:sp>
        <p:nvSpPr>
          <p:cNvPr id="10278" name="Text Box 51"/>
          <p:cNvSpPr txBox="1">
            <a:spLocks noChangeArrowheads="1"/>
          </p:cNvSpPr>
          <p:nvPr/>
        </p:nvSpPr>
        <p:spPr bwMode="auto">
          <a:xfrm>
            <a:off x="539750" y="4092575"/>
            <a:ext cx="785813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algn="ctr" eaLnBrk="1" hangingPunct="1"/>
            <a:r>
              <a:rPr lang="en-US">
                <a:latin typeface="Arial" pitchFamily="34" charset="0"/>
              </a:rPr>
              <a:t>A</a:t>
            </a:r>
          </a:p>
        </p:txBody>
      </p:sp>
      <p:sp>
        <p:nvSpPr>
          <p:cNvPr id="10279" name="AutoShape 52"/>
          <p:cNvSpPr>
            <a:spLocks noChangeArrowheads="1"/>
          </p:cNvSpPr>
          <p:nvPr/>
        </p:nvSpPr>
        <p:spPr bwMode="auto">
          <a:xfrm rot="10800000">
            <a:off x="330200" y="3870325"/>
            <a:ext cx="1211263" cy="1131888"/>
          </a:xfrm>
          <a:custGeom>
            <a:avLst/>
            <a:gdLst>
              <a:gd name="T0" fmla="*/ 605632 w 21600"/>
              <a:gd name="T1" fmla="*/ 0 h 21600"/>
              <a:gd name="T2" fmla="*/ 254309 w 21600"/>
              <a:gd name="T3" fmla="*/ 528005 h 21600"/>
              <a:gd name="T4" fmla="*/ 605632 w 21600"/>
              <a:gd name="T5" fmla="*/ 471044 h 21600"/>
              <a:gd name="T6" fmla="*/ 956954 w 21600"/>
              <a:gd name="T7" fmla="*/ 528005 h 21600"/>
              <a:gd name="T8" fmla="*/ 0 60000 65536"/>
              <a:gd name="T9" fmla="*/ 0 60000 65536"/>
              <a:gd name="T10" fmla="*/ 0 60000 65536"/>
              <a:gd name="T11" fmla="*/ 0 60000 65536"/>
              <a:gd name="T12" fmla="*/ 145 w 21600"/>
              <a:gd name="T13" fmla="*/ 0 h 21600"/>
              <a:gd name="T14" fmla="*/ 21455 w 21600"/>
              <a:gd name="T15" fmla="*/ 11096 h 21600"/>
            </a:gdLst>
            <a:ahLst/>
            <a:cxnLst>
              <a:cxn ang="T8">
                <a:pos x="T0" y="T1"/>
              </a:cxn>
              <a:cxn ang="T9">
                <a:pos x="T2" y="T3"/>
              </a:cxn>
              <a:cxn ang="T10">
                <a:pos x="T4" y="T5"/>
              </a:cxn>
              <a:cxn ang="T11">
                <a:pos x="T6" y="T7"/>
              </a:cxn>
            </a:cxnLst>
            <a:rect l="T12" t="T13" r="T14" b="T15"/>
            <a:pathLst>
              <a:path w="21600" h="21600">
                <a:moveTo>
                  <a:pt x="9000" y="10592"/>
                </a:moveTo>
                <a:cubicBezTo>
                  <a:pt x="9106" y="9678"/>
                  <a:pt x="9880" y="8988"/>
                  <a:pt x="10800" y="8989"/>
                </a:cubicBezTo>
                <a:cubicBezTo>
                  <a:pt x="11719" y="8989"/>
                  <a:pt x="12493" y="9678"/>
                  <a:pt x="12599" y="10592"/>
                </a:cubicBezTo>
                <a:lnTo>
                  <a:pt x="21528" y="9560"/>
                </a:lnTo>
                <a:cubicBezTo>
                  <a:pt x="20898" y="4111"/>
                  <a:pt x="16285" y="-1"/>
                  <a:pt x="10799" y="0"/>
                </a:cubicBezTo>
                <a:cubicBezTo>
                  <a:pt x="5314" y="0"/>
                  <a:pt x="701" y="4111"/>
                  <a:pt x="71" y="9560"/>
                </a:cubicBezTo>
                <a:lnTo>
                  <a:pt x="9000" y="10592"/>
                </a:lnTo>
                <a:close/>
              </a:path>
            </a:pathLst>
          </a:custGeom>
          <a:solidFill>
            <a:srgbClr val="FFFFCC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3175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83349" name="Rectangle 53"/>
          <p:cNvSpPr>
            <a:spLocks noChangeArrowheads="1"/>
          </p:cNvSpPr>
          <p:nvPr/>
        </p:nvSpPr>
        <p:spPr bwMode="auto">
          <a:xfrm>
            <a:off x="42863" y="4511675"/>
            <a:ext cx="1822450" cy="668338"/>
          </a:xfrm>
          <a:prstGeom prst="rect">
            <a:avLst/>
          </a:prstGeom>
          <a:gradFill rotWithShape="1">
            <a:gsLst>
              <a:gs pos="0">
                <a:schemeClr val="accent1">
                  <a:gamma/>
                  <a:shade val="46275"/>
                  <a:invGamma/>
                </a:schemeClr>
              </a:gs>
              <a:gs pos="100000">
                <a:schemeClr val="accent1"/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57150" cmpd="thickThin">
                <a:solidFill>
                  <a:srgbClr val="6633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>
              <a:defRPr/>
            </a:pPr>
            <a:endParaRPr lang="vi-VN"/>
          </a:p>
        </p:txBody>
      </p:sp>
      <p:sp>
        <p:nvSpPr>
          <p:cNvPr id="10281" name="AutoShape 54"/>
          <p:cNvSpPr>
            <a:spLocks noChangeArrowheads="1"/>
          </p:cNvSpPr>
          <p:nvPr/>
        </p:nvSpPr>
        <p:spPr bwMode="auto">
          <a:xfrm>
            <a:off x="893763" y="4616450"/>
            <a:ext cx="76200" cy="76200"/>
          </a:xfrm>
          <a:custGeom>
            <a:avLst/>
            <a:gdLst>
              <a:gd name="T0" fmla="*/ 38100 w 21600"/>
              <a:gd name="T1" fmla="*/ 0 h 21600"/>
              <a:gd name="T2" fmla="*/ 11158 w 21600"/>
              <a:gd name="T3" fmla="*/ 11158 h 21600"/>
              <a:gd name="T4" fmla="*/ 0 w 21600"/>
              <a:gd name="T5" fmla="*/ 38100 h 21600"/>
              <a:gd name="T6" fmla="*/ 11158 w 21600"/>
              <a:gd name="T7" fmla="*/ 65042 h 21600"/>
              <a:gd name="T8" fmla="*/ 38100 w 21600"/>
              <a:gd name="T9" fmla="*/ 76200 h 21600"/>
              <a:gd name="T10" fmla="*/ 65042 w 21600"/>
              <a:gd name="T11" fmla="*/ 65042 h 21600"/>
              <a:gd name="T12" fmla="*/ 76200 w 21600"/>
              <a:gd name="T13" fmla="*/ 38100 h 21600"/>
              <a:gd name="T14" fmla="*/ 65042 w 21600"/>
              <a:gd name="T15" fmla="*/ 11158 h 216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3163 w 21600"/>
              <a:gd name="T25" fmla="*/ 3163 h 21600"/>
              <a:gd name="T26" fmla="*/ 18437 w 21600"/>
              <a:gd name="T27" fmla="*/ 18437 h 216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1600" h="21600">
                <a:moveTo>
                  <a:pt x="0" y="10800"/>
                </a:moveTo>
                <a:cubicBezTo>
                  <a:pt x="0" y="4835"/>
                  <a:pt x="4835" y="0"/>
                  <a:pt x="10800" y="0"/>
                </a:cubicBezTo>
                <a:cubicBezTo>
                  <a:pt x="16765" y="0"/>
                  <a:pt x="21600" y="4835"/>
                  <a:pt x="21600" y="10800"/>
                </a:cubicBezTo>
                <a:cubicBezTo>
                  <a:pt x="21600" y="16765"/>
                  <a:pt x="16765" y="21600"/>
                  <a:pt x="10800" y="21600"/>
                </a:cubicBezTo>
                <a:cubicBezTo>
                  <a:pt x="4835" y="21600"/>
                  <a:pt x="0" y="16765"/>
                  <a:pt x="0" y="10800"/>
                </a:cubicBezTo>
                <a:close/>
                <a:moveTo>
                  <a:pt x="16647" y="13593"/>
                </a:moveTo>
                <a:cubicBezTo>
                  <a:pt x="17063" y="12720"/>
                  <a:pt x="17280" y="11766"/>
                  <a:pt x="17280" y="10800"/>
                </a:cubicBezTo>
                <a:cubicBezTo>
                  <a:pt x="17280" y="7221"/>
                  <a:pt x="14378" y="4320"/>
                  <a:pt x="10800" y="4320"/>
                </a:cubicBezTo>
                <a:cubicBezTo>
                  <a:pt x="9833" y="4319"/>
                  <a:pt x="8879" y="4536"/>
                  <a:pt x="8006" y="4952"/>
                </a:cubicBezTo>
                <a:lnTo>
                  <a:pt x="16647" y="13593"/>
                </a:lnTo>
                <a:close/>
                <a:moveTo>
                  <a:pt x="4952" y="8006"/>
                </a:moveTo>
                <a:cubicBezTo>
                  <a:pt x="4536" y="8879"/>
                  <a:pt x="4320" y="9833"/>
                  <a:pt x="4320" y="10799"/>
                </a:cubicBezTo>
                <a:cubicBezTo>
                  <a:pt x="4320" y="14378"/>
                  <a:pt x="7221" y="17280"/>
                  <a:pt x="10800" y="17280"/>
                </a:cubicBezTo>
                <a:cubicBezTo>
                  <a:pt x="11766" y="17280"/>
                  <a:pt x="12720" y="17063"/>
                  <a:pt x="13593" y="16647"/>
                </a:cubicBezTo>
                <a:lnTo>
                  <a:pt x="4952" y="8006"/>
                </a:lnTo>
                <a:close/>
              </a:path>
            </a:pathLst>
          </a:custGeom>
          <a:solidFill>
            <a:srgbClr val="FF3300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grpSp>
        <p:nvGrpSpPr>
          <p:cNvPr id="10282" name="Group 55"/>
          <p:cNvGrpSpPr>
            <a:grpSpLocks/>
          </p:cNvGrpSpPr>
          <p:nvPr/>
        </p:nvGrpSpPr>
        <p:grpSpPr bwMode="auto">
          <a:xfrm>
            <a:off x="866775" y="4594225"/>
            <a:ext cx="128588" cy="61913"/>
            <a:chOff x="2838" y="2415"/>
            <a:chExt cx="86" cy="40"/>
          </a:xfrm>
        </p:grpSpPr>
        <p:sp>
          <p:nvSpPr>
            <p:cNvPr id="10377" name="Arc 56"/>
            <p:cNvSpPr>
              <a:spLocks/>
            </p:cNvSpPr>
            <p:nvPr/>
          </p:nvSpPr>
          <p:spPr bwMode="auto">
            <a:xfrm flipV="1">
              <a:off x="2841" y="2415"/>
              <a:ext cx="80" cy="40"/>
            </a:xfrm>
            <a:custGeom>
              <a:avLst/>
              <a:gdLst>
                <a:gd name="T0" fmla="*/ 80 w 42223"/>
                <a:gd name="T1" fmla="*/ 6 h 21600"/>
                <a:gd name="T2" fmla="*/ 0 w 42223"/>
                <a:gd name="T3" fmla="*/ 10 h 21600"/>
                <a:gd name="T4" fmla="*/ 40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78" name="Freeform 57"/>
            <p:cNvSpPr>
              <a:spLocks/>
            </p:cNvSpPr>
            <p:nvPr/>
          </p:nvSpPr>
          <p:spPr bwMode="auto">
            <a:xfrm>
              <a:off x="2838" y="2438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79" name="Freeform 58"/>
            <p:cNvSpPr>
              <a:spLocks/>
            </p:cNvSpPr>
            <p:nvPr/>
          </p:nvSpPr>
          <p:spPr bwMode="auto">
            <a:xfrm>
              <a:off x="2912" y="2442"/>
              <a:ext cx="12" cy="12"/>
            </a:xfrm>
            <a:custGeom>
              <a:avLst/>
              <a:gdLst>
                <a:gd name="T0" fmla="*/ 0 w 48"/>
                <a:gd name="T1" fmla="*/ 0 h 48"/>
                <a:gd name="T2" fmla="*/ 12 w 48"/>
                <a:gd name="T3" fmla="*/ 12 h 48"/>
                <a:gd name="T4" fmla="*/ 12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83" name="Oval 59"/>
          <p:cNvSpPr>
            <a:spLocks noChangeArrowheads="1"/>
          </p:cNvSpPr>
          <p:nvPr/>
        </p:nvSpPr>
        <p:spPr bwMode="auto">
          <a:xfrm>
            <a:off x="900113" y="4408488"/>
            <a:ext cx="63500" cy="63500"/>
          </a:xfrm>
          <a:prstGeom prst="ellipse">
            <a:avLst/>
          </a:prstGeom>
          <a:solidFill>
            <a:srgbClr val="0000FF"/>
          </a:solidFill>
          <a:ln w="6350">
            <a:solidFill>
              <a:srgbClr val="009900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pitchFamily="34" charset="0"/>
            </a:endParaRPr>
          </a:p>
        </p:txBody>
      </p:sp>
      <p:sp>
        <p:nvSpPr>
          <p:cNvPr id="10284" name="Oval 60"/>
          <p:cNvSpPr>
            <a:spLocks noChangeArrowheads="1"/>
          </p:cNvSpPr>
          <p:nvPr/>
        </p:nvSpPr>
        <p:spPr bwMode="auto">
          <a:xfrm>
            <a:off x="163513" y="4983163"/>
            <a:ext cx="166687" cy="160337"/>
          </a:xfrm>
          <a:prstGeom prst="ellipse">
            <a:avLst/>
          </a:prstGeom>
          <a:solidFill>
            <a:srgbClr val="FF0000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85" name="Oval 61"/>
          <p:cNvSpPr>
            <a:spLocks noChangeArrowheads="1"/>
          </p:cNvSpPr>
          <p:nvPr/>
        </p:nvSpPr>
        <p:spPr bwMode="auto">
          <a:xfrm>
            <a:off x="1481138" y="4983163"/>
            <a:ext cx="166687" cy="160337"/>
          </a:xfrm>
          <a:prstGeom prst="ellipse">
            <a:avLst/>
          </a:prstGeom>
          <a:solidFill>
            <a:schemeClr val="tx1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286" name="Text Box 62"/>
          <p:cNvSpPr txBox="1">
            <a:spLocks noChangeArrowheads="1"/>
          </p:cNvSpPr>
          <p:nvPr/>
        </p:nvSpPr>
        <p:spPr bwMode="auto">
          <a:xfrm>
            <a:off x="171450" y="4772025"/>
            <a:ext cx="449263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+</a:t>
            </a:r>
          </a:p>
        </p:txBody>
      </p:sp>
      <p:sp>
        <p:nvSpPr>
          <p:cNvPr id="10287" name="Text Box 63"/>
          <p:cNvSpPr txBox="1">
            <a:spLocks noChangeArrowheads="1"/>
          </p:cNvSpPr>
          <p:nvPr/>
        </p:nvSpPr>
        <p:spPr bwMode="auto">
          <a:xfrm>
            <a:off x="1287463" y="4689475"/>
            <a:ext cx="4492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>
                <a:latin typeface="Arial" pitchFamily="34" charset="0"/>
              </a:rPr>
              <a:t>-</a:t>
            </a:r>
          </a:p>
        </p:txBody>
      </p:sp>
      <p:sp>
        <p:nvSpPr>
          <p:cNvPr id="10289" name="Rectangle 65"/>
          <p:cNvSpPr>
            <a:spLocks noChangeArrowheads="1"/>
          </p:cNvSpPr>
          <p:nvPr/>
        </p:nvSpPr>
        <p:spPr bwMode="auto">
          <a:xfrm>
            <a:off x="42863" y="3619500"/>
            <a:ext cx="1833562" cy="869950"/>
          </a:xfrm>
          <a:prstGeom prst="rect">
            <a:avLst/>
          </a:prstGeom>
          <a:noFill/>
          <a:ln w="28575">
            <a:solidFill>
              <a:srgbClr val="0000CC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gradFill rotWithShape="1">
                  <a:gsLst>
                    <a:gs pos="0">
                      <a:schemeClr val="bg1">
                        <a:alpha val="37999"/>
                      </a:schemeClr>
                    </a:gs>
                    <a:gs pos="100000">
                      <a:srgbClr val="FFFFFF">
                        <a:alpha val="37000"/>
                      </a:srgbClr>
                    </a:gs>
                  </a:gsLst>
                  <a:lin ang="5400000" scaled="1"/>
                </a:gra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endParaRPr lang="vi-VN">
              <a:latin typeface="Arial" pitchFamily="34" charset="0"/>
            </a:endParaRPr>
          </a:p>
        </p:txBody>
      </p:sp>
      <p:sp>
        <p:nvSpPr>
          <p:cNvPr id="10290" name="Line 66"/>
          <p:cNvSpPr>
            <a:spLocks noChangeShapeType="1"/>
          </p:cNvSpPr>
          <p:nvPr/>
        </p:nvSpPr>
        <p:spPr bwMode="auto">
          <a:xfrm flipV="1">
            <a:off x="228600" y="2514600"/>
            <a:ext cx="0" cy="2540000"/>
          </a:xfrm>
          <a:prstGeom prst="line">
            <a:avLst/>
          </a:prstGeom>
          <a:noFill/>
          <a:ln w="57150">
            <a:solidFill>
              <a:srgbClr val="F00A2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363" name="Group 67"/>
          <p:cNvGrpSpPr>
            <a:grpSpLocks/>
          </p:cNvGrpSpPr>
          <p:nvPr/>
        </p:nvGrpSpPr>
        <p:grpSpPr bwMode="auto">
          <a:xfrm rot="-1062720">
            <a:off x="615957" y="4204411"/>
            <a:ext cx="793750" cy="557213"/>
            <a:chOff x="1680" y="1440"/>
            <a:chExt cx="592" cy="400"/>
          </a:xfrm>
        </p:grpSpPr>
        <p:sp>
          <p:nvSpPr>
            <p:cNvPr id="10374" name="Oval 68"/>
            <p:cNvSpPr>
              <a:spLocks noChangeArrowheads="1"/>
            </p:cNvSpPr>
            <p:nvPr/>
          </p:nvSpPr>
          <p:spPr bwMode="auto">
            <a:xfrm rot="-4329641">
              <a:off x="1953" y="1606"/>
              <a:ext cx="63" cy="50"/>
            </a:xfrm>
            <a:prstGeom prst="ellipse">
              <a:avLst/>
            </a:prstGeom>
            <a:solidFill>
              <a:schemeClr val="tx1"/>
            </a:solidFill>
            <a:ln w="6350">
              <a:solidFill>
                <a:srgbClr val="FF0000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pitchFamily="34" charset="0"/>
              </a:endParaRPr>
            </a:p>
          </p:txBody>
        </p:sp>
        <p:sp>
          <p:nvSpPr>
            <p:cNvPr id="10375" name="Line 69"/>
            <p:cNvSpPr>
              <a:spLocks noChangeShapeType="1"/>
            </p:cNvSpPr>
            <p:nvPr/>
          </p:nvSpPr>
          <p:spPr bwMode="auto">
            <a:xfrm flipH="1" flipV="1">
              <a:off x="1680" y="1440"/>
              <a:ext cx="288" cy="192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76" name="Line 70"/>
            <p:cNvSpPr>
              <a:spLocks noChangeShapeType="1"/>
            </p:cNvSpPr>
            <p:nvPr/>
          </p:nvSpPr>
          <p:spPr bwMode="auto">
            <a:xfrm flipH="1" flipV="1">
              <a:off x="1984" y="1648"/>
              <a:ext cx="288" cy="192"/>
            </a:xfrm>
            <a:prstGeom prst="line">
              <a:avLst/>
            </a:prstGeom>
            <a:noFill/>
            <a:ln w="9525">
              <a:solidFill>
                <a:schemeClr val="accent1">
                  <a:lumMod val="75000"/>
                </a:schemeClr>
              </a:solidFill>
              <a:round/>
              <a:headEnd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93" name="Line 72"/>
          <p:cNvSpPr>
            <a:spLocks noChangeShapeType="1"/>
          </p:cNvSpPr>
          <p:nvPr/>
        </p:nvSpPr>
        <p:spPr bwMode="auto">
          <a:xfrm>
            <a:off x="3733800" y="2514600"/>
            <a:ext cx="9144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397" name="Group 101"/>
          <p:cNvGrpSpPr>
            <a:grpSpLocks/>
          </p:cNvGrpSpPr>
          <p:nvPr/>
        </p:nvGrpSpPr>
        <p:grpSpPr bwMode="auto">
          <a:xfrm>
            <a:off x="2790825" y="2187581"/>
            <a:ext cx="869950" cy="584200"/>
            <a:chOff x="2208" y="3853"/>
            <a:chExt cx="548" cy="368"/>
          </a:xfrm>
        </p:grpSpPr>
        <p:sp>
          <p:nvSpPr>
            <p:cNvPr id="10372" name="Line 102"/>
            <p:cNvSpPr>
              <a:spLocks noChangeShapeType="1"/>
            </p:cNvSpPr>
            <p:nvPr/>
          </p:nvSpPr>
          <p:spPr bwMode="auto">
            <a:xfrm flipV="1">
              <a:off x="2468" y="3853"/>
              <a:ext cx="288" cy="192"/>
            </a:xfrm>
            <a:prstGeom prst="line">
              <a:avLst/>
            </a:prstGeom>
            <a:noFill/>
            <a:ln w="57150">
              <a:solidFill>
                <a:srgbClr val="FF3300"/>
              </a:solidFill>
              <a:round/>
              <a:headEnd type="oval" w="med" len="med"/>
              <a:tailEnd type="oval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73" name="Line 103"/>
            <p:cNvSpPr>
              <a:spLocks noChangeShapeType="1"/>
            </p:cNvSpPr>
            <p:nvPr/>
          </p:nvSpPr>
          <p:spPr bwMode="auto">
            <a:xfrm flipV="1">
              <a:off x="2208" y="4029"/>
              <a:ext cx="288" cy="192"/>
            </a:xfrm>
            <a:prstGeom prst="line">
              <a:avLst/>
            </a:prstGeom>
            <a:noFill/>
            <a:ln w="57150">
              <a:solidFill>
                <a:schemeClr val="tx2">
                  <a:lumMod val="40000"/>
                  <a:lumOff val="60000"/>
                </a:schemeClr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295" name="Line 104"/>
          <p:cNvSpPr>
            <a:spLocks noChangeShapeType="1"/>
          </p:cNvSpPr>
          <p:nvPr/>
        </p:nvSpPr>
        <p:spPr bwMode="auto">
          <a:xfrm>
            <a:off x="5029200" y="2514600"/>
            <a:ext cx="3733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0296" name="Group 105"/>
          <p:cNvGrpSpPr>
            <a:grpSpLocks/>
          </p:cNvGrpSpPr>
          <p:nvPr/>
        </p:nvGrpSpPr>
        <p:grpSpPr bwMode="auto">
          <a:xfrm>
            <a:off x="4267200" y="5035550"/>
            <a:ext cx="2222500" cy="1822450"/>
            <a:chOff x="2592" y="1680"/>
            <a:chExt cx="1400" cy="1148"/>
          </a:xfrm>
        </p:grpSpPr>
        <p:sp>
          <p:nvSpPr>
            <p:cNvPr id="10312" name="Text Box 106"/>
            <p:cNvSpPr txBox="1">
              <a:spLocks noChangeArrowheads="1"/>
            </p:cNvSpPr>
            <p:nvPr/>
          </p:nvSpPr>
          <p:spPr bwMode="auto">
            <a:xfrm>
              <a:off x="3456" y="1776"/>
              <a:ext cx="384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>
                  <a:latin typeface=".VnTimeH" pitchFamily="34" charset="0"/>
                </a:rPr>
                <a:t>K</a:t>
              </a:r>
            </a:p>
          </p:txBody>
        </p:sp>
        <p:sp>
          <p:nvSpPr>
            <p:cNvPr id="10313" name="Oval 107"/>
            <p:cNvSpPr>
              <a:spLocks noChangeArrowheads="1"/>
            </p:cNvSpPr>
            <p:nvPr/>
          </p:nvSpPr>
          <p:spPr bwMode="auto">
            <a:xfrm rot="-4329641">
              <a:off x="2992" y="2336"/>
              <a:ext cx="66" cy="64"/>
            </a:xfrm>
            <a:prstGeom prst="ellipse">
              <a:avLst/>
            </a:prstGeom>
            <a:solidFill>
              <a:srgbClr val="0000FF"/>
            </a:solidFill>
            <a:ln w="6350">
              <a:solidFill>
                <a:srgbClr val="FF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eaVert" wrap="none" anchor="ctr"/>
            <a:lstStyle/>
            <a:p>
              <a:pPr algn="ctr"/>
              <a:endParaRPr lang="vi-VN">
                <a:latin typeface="Arial" pitchFamily="34" charset="0"/>
              </a:endParaRPr>
            </a:p>
          </p:txBody>
        </p:sp>
        <p:sp>
          <p:nvSpPr>
            <p:cNvPr id="10314" name="Rectangle 108"/>
            <p:cNvSpPr>
              <a:spLocks noChangeArrowheads="1"/>
            </p:cNvSpPr>
            <p:nvPr/>
          </p:nvSpPr>
          <p:spPr bwMode="auto">
            <a:xfrm>
              <a:off x="2599" y="1680"/>
              <a:ext cx="1393" cy="1142"/>
            </a:xfrm>
            <a:prstGeom prst="rect">
              <a:avLst/>
            </a:prstGeom>
            <a:solidFill>
              <a:schemeClr val="tx1"/>
            </a:solidFill>
            <a:ln w="9525">
              <a:miter lim="800000"/>
              <a:headEnd/>
              <a:tailEnd/>
            </a:ln>
            <a:effectLst/>
            <a:scene3d>
              <a:camera prst="legacyObliqueTopRight"/>
              <a:lightRig rig="legacyFlat3" dir="b"/>
            </a:scene3d>
            <a:sp3d extrusionH="430200" prstMaterial="legacyMatte">
              <a:bevelT w="13500" h="13500" prst="angle"/>
              <a:bevelB w="13500" h="13500" prst="angle"/>
              <a:extrusionClr>
                <a:schemeClr val="tx1"/>
              </a:extrusionClr>
            </a:sp3d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>
              <a:flatTx/>
            </a:bodyPr>
            <a:lstStyle/>
            <a:p>
              <a:endParaRPr lang="vi-VN"/>
            </a:p>
          </p:txBody>
        </p:sp>
        <p:sp>
          <p:nvSpPr>
            <p:cNvPr id="10315" name="Rectangle 109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solidFill>
              <a:schemeClr val="bg1"/>
            </a:solidFill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16" name="Rectangle 110"/>
            <p:cNvSpPr>
              <a:spLocks noChangeArrowheads="1"/>
            </p:cNvSpPr>
            <p:nvPr/>
          </p:nvSpPr>
          <p:spPr bwMode="auto">
            <a:xfrm>
              <a:off x="2652" y="1725"/>
              <a:ext cx="1280" cy="646"/>
            </a:xfrm>
            <a:prstGeom prst="rect">
              <a:avLst/>
            </a:prstGeom>
            <a:solidFill>
              <a:schemeClr val="bg1">
                <a:alpha val="38039"/>
              </a:schemeClr>
            </a:solidFill>
            <a:ln w="1905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17" name="Oval 111"/>
            <p:cNvSpPr>
              <a:spLocks noChangeArrowheads="1"/>
            </p:cNvSpPr>
            <p:nvPr/>
          </p:nvSpPr>
          <p:spPr bwMode="auto">
            <a:xfrm>
              <a:off x="2729" y="1789"/>
              <a:ext cx="1082" cy="985"/>
            </a:xfrm>
            <a:prstGeom prst="ellipse">
              <a:avLst/>
            </a:prstGeom>
            <a:solidFill>
              <a:srgbClr val="FFFFCC"/>
            </a:solidFill>
            <a:ln w="12700">
              <a:solidFill>
                <a:schemeClr val="accent2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18" name="Text Box 112"/>
            <p:cNvSpPr txBox="1">
              <a:spLocks noChangeArrowheads="1"/>
            </p:cNvSpPr>
            <p:nvPr/>
          </p:nvSpPr>
          <p:spPr bwMode="auto">
            <a:xfrm rot="810395">
              <a:off x="3547" y="1938"/>
              <a:ext cx="255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635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5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19" name="Oval 113"/>
            <p:cNvSpPr>
              <a:spLocks noChangeArrowheads="1"/>
            </p:cNvSpPr>
            <p:nvPr/>
          </p:nvSpPr>
          <p:spPr bwMode="auto">
            <a:xfrm rot="5400000">
              <a:off x="2748" y="1720"/>
              <a:ext cx="1051" cy="1155"/>
            </a:xfrm>
            <a:prstGeom prst="ellipse">
              <a:avLst/>
            </a:prstGeom>
            <a:noFill/>
            <a:ln w="12700">
              <a:solidFill>
                <a:srgbClr val="0033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20" name="Arc 114"/>
            <p:cNvSpPr>
              <a:spLocks/>
            </p:cNvSpPr>
            <p:nvPr/>
          </p:nvSpPr>
          <p:spPr bwMode="auto">
            <a:xfrm rot="6681726" flipH="1">
              <a:off x="3121" y="1750"/>
              <a:ext cx="406" cy="723"/>
            </a:xfrm>
            <a:custGeom>
              <a:avLst/>
              <a:gdLst>
                <a:gd name="T0" fmla="*/ 247 w 24253"/>
                <a:gd name="T1" fmla="*/ 0 h 39506"/>
                <a:gd name="T2" fmla="*/ 0 w 24253"/>
                <a:gd name="T3" fmla="*/ 720 h 39506"/>
                <a:gd name="T4" fmla="*/ 44 w 24253"/>
                <a:gd name="T5" fmla="*/ 328 h 39506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24253" h="39506" fill="none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</a:path>
                <a:path w="24253" h="39506" stroke="0" extrusionOk="0">
                  <a:moveTo>
                    <a:pt x="14733" y="-1"/>
                  </a:moveTo>
                  <a:cubicBezTo>
                    <a:pt x="20685" y="4015"/>
                    <a:pt x="24253" y="10726"/>
                    <a:pt x="24253" y="17906"/>
                  </a:cubicBezTo>
                  <a:cubicBezTo>
                    <a:pt x="24253" y="29835"/>
                    <a:pt x="14582" y="39506"/>
                    <a:pt x="2653" y="39506"/>
                  </a:cubicBezTo>
                  <a:cubicBezTo>
                    <a:pt x="1766" y="39506"/>
                    <a:pt x="880" y="39451"/>
                    <a:pt x="-1" y="39342"/>
                  </a:cubicBezTo>
                  <a:lnTo>
                    <a:pt x="2653" y="17906"/>
                  </a:lnTo>
                  <a:lnTo>
                    <a:pt x="14733" y="-1"/>
                  </a:lnTo>
                  <a:close/>
                </a:path>
              </a:pathLst>
            </a:custGeom>
            <a:noFill/>
            <a:ln w="3175">
              <a:solidFill>
                <a:srgbClr val="00FF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21" name="Line 115"/>
            <p:cNvSpPr>
              <a:spLocks noChangeShapeType="1"/>
            </p:cNvSpPr>
            <p:nvPr/>
          </p:nvSpPr>
          <p:spPr bwMode="auto">
            <a:xfrm rot="10800000">
              <a:off x="3293" y="1910"/>
              <a:ext cx="0" cy="9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22" name="Text Box 116"/>
            <p:cNvSpPr txBox="1">
              <a:spLocks noChangeArrowheads="1"/>
            </p:cNvSpPr>
            <p:nvPr/>
          </p:nvSpPr>
          <p:spPr bwMode="auto">
            <a:xfrm rot="-466213">
              <a:off x="3156" y="1748"/>
              <a:ext cx="250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317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pitchFamily="34" charset="0"/>
                </a:rPr>
                <a:t>3</a:t>
              </a:r>
            </a:p>
          </p:txBody>
        </p:sp>
        <p:sp>
          <p:nvSpPr>
            <p:cNvPr id="10323" name="Text Box 117"/>
            <p:cNvSpPr txBox="1">
              <a:spLocks noChangeArrowheads="1"/>
            </p:cNvSpPr>
            <p:nvPr/>
          </p:nvSpPr>
          <p:spPr bwMode="auto">
            <a:xfrm rot="-1500000">
              <a:off x="2920" y="1811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2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24" name="Line 118"/>
            <p:cNvSpPr>
              <a:spLocks noChangeShapeType="1"/>
            </p:cNvSpPr>
            <p:nvPr/>
          </p:nvSpPr>
          <p:spPr bwMode="auto">
            <a:xfrm rot="300000">
              <a:off x="3329" y="1910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25" name="Line 119"/>
            <p:cNvSpPr>
              <a:spLocks noChangeShapeType="1"/>
            </p:cNvSpPr>
            <p:nvPr/>
          </p:nvSpPr>
          <p:spPr bwMode="auto">
            <a:xfrm rot="600000">
              <a:off x="3362" y="1914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26" name="Line 120"/>
            <p:cNvSpPr>
              <a:spLocks noChangeShapeType="1"/>
            </p:cNvSpPr>
            <p:nvPr/>
          </p:nvSpPr>
          <p:spPr bwMode="auto">
            <a:xfrm rot="900000">
              <a:off x="3395" y="192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27" name="Line 121"/>
            <p:cNvSpPr>
              <a:spLocks noChangeShapeType="1"/>
            </p:cNvSpPr>
            <p:nvPr/>
          </p:nvSpPr>
          <p:spPr bwMode="auto">
            <a:xfrm rot="1200000">
              <a:off x="3427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28" name="Line 122"/>
            <p:cNvSpPr>
              <a:spLocks noChangeShapeType="1"/>
            </p:cNvSpPr>
            <p:nvPr/>
          </p:nvSpPr>
          <p:spPr bwMode="auto">
            <a:xfrm rot="1500000">
              <a:off x="3452" y="1944"/>
              <a:ext cx="0" cy="89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29" name="Line 123"/>
            <p:cNvSpPr>
              <a:spLocks noChangeShapeType="1"/>
            </p:cNvSpPr>
            <p:nvPr/>
          </p:nvSpPr>
          <p:spPr bwMode="auto">
            <a:xfrm rot="1800000">
              <a:off x="3488" y="196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0" name="Line 124"/>
            <p:cNvSpPr>
              <a:spLocks noChangeShapeType="1"/>
            </p:cNvSpPr>
            <p:nvPr/>
          </p:nvSpPr>
          <p:spPr bwMode="auto">
            <a:xfrm rot="2100000">
              <a:off x="3513" y="197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1" name="Line 125"/>
            <p:cNvSpPr>
              <a:spLocks noChangeShapeType="1"/>
            </p:cNvSpPr>
            <p:nvPr/>
          </p:nvSpPr>
          <p:spPr bwMode="auto">
            <a:xfrm rot="2400000">
              <a:off x="3542" y="1997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2" name="Line 126"/>
            <p:cNvSpPr>
              <a:spLocks noChangeShapeType="1"/>
            </p:cNvSpPr>
            <p:nvPr/>
          </p:nvSpPr>
          <p:spPr bwMode="auto">
            <a:xfrm rot="2700000">
              <a:off x="3565" y="201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3" name="Line 127"/>
            <p:cNvSpPr>
              <a:spLocks noChangeShapeType="1"/>
            </p:cNvSpPr>
            <p:nvPr/>
          </p:nvSpPr>
          <p:spPr bwMode="auto">
            <a:xfrm rot="3000000">
              <a:off x="3570" y="2029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4" name="Line 128"/>
            <p:cNvSpPr>
              <a:spLocks noChangeShapeType="1"/>
            </p:cNvSpPr>
            <p:nvPr/>
          </p:nvSpPr>
          <p:spPr bwMode="auto">
            <a:xfrm rot="7800000">
              <a:off x="3017" y="2027"/>
              <a:ext cx="0" cy="106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5" name="Line 129"/>
            <p:cNvSpPr>
              <a:spLocks noChangeShapeType="1"/>
            </p:cNvSpPr>
            <p:nvPr/>
          </p:nvSpPr>
          <p:spPr bwMode="auto">
            <a:xfrm rot="-2700000">
              <a:off x="3017" y="2018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6" name="Line 130"/>
            <p:cNvSpPr>
              <a:spLocks noChangeShapeType="1"/>
            </p:cNvSpPr>
            <p:nvPr/>
          </p:nvSpPr>
          <p:spPr bwMode="auto">
            <a:xfrm rot="-2400000">
              <a:off x="3040" y="1999"/>
              <a:ext cx="0" cy="38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7" name="Line 131"/>
            <p:cNvSpPr>
              <a:spLocks noChangeShapeType="1"/>
            </p:cNvSpPr>
            <p:nvPr/>
          </p:nvSpPr>
          <p:spPr bwMode="auto">
            <a:xfrm rot="-2100000">
              <a:off x="3069" y="1979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8" name="Line 132"/>
            <p:cNvSpPr>
              <a:spLocks noChangeShapeType="1"/>
            </p:cNvSpPr>
            <p:nvPr/>
          </p:nvSpPr>
          <p:spPr bwMode="auto">
            <a:xfrm rot="-1800000">
              <a:off x="3095" y="1961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39" name="Line 133"/>
            <p:cNvSpPr>
              <a:spLocks noChangeShapeType="1"/>
            </p:cNvSpPr>
            <p:nvPr/>
          </p:nvSpPr>
          <p:spPr bwMode="auto">
            <a:xfrm rot="-1500000">
              <a:off x="3139" y="1943"/>
              <a:ext cx="0" cy="8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0" name="Line 134"/>
            <p:cNvSpPr>
              <a:spLocks noChangeShapeType="1"/>
            </p:cNvSpPr>
            <p:nvPr/>
          </p:nvSpPr>
          <p:spPr bwMode="auto">
            <a:xfrm rot="-1200000">
              <a:off x="3159" y="1932"/>
              <a:ext cx="0" cy="41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1" name="Line 135"/>
            <p:cNvSpPr>
              <a:spLocks noChangeShapeType="1"/>
            </p:cNvSpPr>
            <p:nvPr/>
          </p:nvSpPr>
          <p:spPr bwMode="auto">
            <a:xfrm rot="-900000">
              <a:off x="3187" y="1925"/>
              <a:ext cx="0" cy="40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2" name="Line 136"/>
            <p:cNvSpPr>
              <a:spLocks noChangeShapeType="1"/>
            </p:cNvSpPr>
            <p:nvPr/>
          </p:nvSpPr>
          <p:spPr bwMode="auto">
            <a:xfrm rot="-600000">
              <a:off x="3221" y="1918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3" name="Line 137"/>
            <p:cNvSpPr>
              <a:spLocks noChangeShapeType="1"/>
            </p:cNvSpPr>
            <p:nvPr/>
          </p:nvSpPr>
          <p:spPr bwMode="auto">
            <a:xfrm rot="-300000">
              <a:off x="3256" y="1912"/>
              <a:ext cx="0" cy="39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4" name="Line 138"/>
            <p:cNvSpPr>
              <a:spLocks noChangeShapeType="1"/>
            </p:cNvSpPr>
            <p:nvPr/>
          </p:nvSpPr>
          <p:spPr bwMode="auto">
            <a:xfrm rot="6300000">
              <a:off x="2952" y="2150"/>
              <a:ext cx="0" cy="107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5" name="Line 139"/>
            <p:cNvSpPr>
              <a:spLocks noChangeShapeType="1"/>
            </p:cNvSpPr>
            <p:nvPr/>
          </p:nvSpPr>
          <p:spPr bwMode="auto">
            <a:xfrm rot="-4200000">
              <a:off x="2931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6" name="Line 140"/>
            <p:cNvSpPr>
              <a:spLocks noChangeShapeType="1"/>
            </p:cNvSpPr>
            <p:nvPr/>
          </p:nvSpPr>
          <p:spPr bwMode="auto">
            <a:xfrm rot="-3900000">
              <a:off x="2943" y="2118"/>
              <a:ext cx="0" cy="43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7" name="Line 141"/>
            <p:cNvSpPr>
              <a:spLocks noChangeShapeType="1"/>
            </p:cNvSpPr>
            <p:nvPr/>
          </p:nvSpPr>
          <p:spPr bwMode="auto">
            <a:xfrm rot="-3600000">
              <a:off x="2959" y="209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8" name="Line 142"/>
            <p:cNvSpPr>
              <a:spLocks noChangeShapeType="1"/>
            </p:cNvSpPr>
            <p:nvPr/>
          </p:nvSpPr>
          <p:spPr bwMode="auto">
            <a:xfrm rot="-3300000">
              <a:off x="2975" y="2064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49" name="Line 143"/>
            <p:cNvSpPr>
              <a:spLocks noChangeShapeType="1"/>
            </p:cNvSpPr>
            <p:nvPr/>
          </p:nvSpPr>
          <p:spPr bwMode="auto">
            <a:xfrm rot="3300000">
              <a:off x="3604" y="2067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0" name="Line 144"/>
            <p:cNvSpPr>
              <a:spLocks noChangeShapeType="1"/>
            </p:cNvSpPr>
            <p:nvPr/>
          </p:nvSpPr>
          <p:spPr bwMode="auto">
            <a:xfrm rot="3600000">
              <a:off x="3618" y="2088"/>
              <a:ext cx="0" cy="44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1" name="Line 145"/>
            <p:cNvSpPr>
              <a:spLocks noChangeShapeType="1"/>
            </p:cNvSpPr>
            <p:nvPr/>
          </p:nvSpPr>
          <p:spPr bwMode="auto">
            <a:xfrm rot="3900000">
              <a:off x="3637" y="211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2" name="Line 146"/>
            <p:cNvSpPr>
              <a:spLocks noChangeShapeType="1"/>
            </p:cNvSpPr>
            <p:nvPr/>
          </p:nvSpPr>
          <p:spPr bwMode="auto">
            <a:xfrm rot="4200000">
              <a:off x="3649" y="2146"/>
              <a:ext cx="0" cy="42"/>
            </a:xfrm>
            <a:prstGeom prst="line">
              <a:avLst/>
            </a:pr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3" name="Line 147"/>
            <p:cNvSpPr>
              <a:spLocks noChangeShapeType="1"/>
            </p:cNvSpPr>
            <p:nvPr/>
          </p:nvSpPr>
          <p:spPr bwMode="auto">
            <a:xfrm rot="4500000">
              <a:off x="3636" y="2155"/>
              <a:ext cx="0" cy="98"/>
            </a:xfrm>
            <a:prstGeom prst="line">
              <a:avLst/>
            </a:prstGeom>
            <a:noFill/>
            <a:ln w="9525">
              <a:solidFill>
                <a:srgbClr val="FF0000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54" name="Text Box 148"/>
            <p:cNvSpPr txBox="1">
              <a:spLocks noChangeArrowheads="1"/>
            </p:cNvSpPr>
            <p:nvPr/>
          </p:nvSpPr>
          <p:spPr bwMode="auto">
            <a:xfrm>
              <a:off x="2674" y="2088"/>
              <a:ext cx="343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0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55" name="Text Box 149"/>
            <p:cNvSpPr txBox="1">
              <a:spLocks noChangeArrowheads="1"/>
            </p:cNvSpPr>
            <p:nvPr/>
          </p:nvSpPr>
          <p:spPr bwMode="auto">
            <a:xfrm rot="-2443161">
              <a:off x="2760" y="1939"/>
              <a:ext cx="342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latin typeface="Arial" pitchFamily="34" charset="0"/>
                </a:rPr>
                <a:t>1</a:t>
              </a:r>
            </a:p>
          </p:txBody>
        </p:sp>
        <p:sp>
          <p:nvSpPr>
            <p:cNvPr id="10356" name="Text Box 150"/>
            <p:cNvSpPr txBox="1">
              <a:spLocks noChangeArrowheads="1"/>
            </p:cNvSpPr>
            <p:nvPr/>
          </p:nvSpPr>
          <p:spPr bwMode="auto">
            <a:xfrm rot="3000000">
              <a:off x="3392" y="1800"/>
              <a:ext cx="307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4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57" name="Text Box 151"/>
            <p:cNvSpPr txBox="1">
              <a:spLocks noChangeArrowheads="1"/>
            </p:cNvSpPr>
            <p:nvPr/>
          </p:nvSpPr>
          <p:spPr bwMode="auto">
            <a:xfrm rot="4500000">
              <a:off x="3611" y="2104"/>
              <a:ext cx="309" cy="17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12700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 sz="1200">
                  <a:solidFill>
                    <a:srgbClr val="0000FF"/>
                  </a:solidFill>
                  <a:latin typeface="Times New Roman" pitchFamily="18" charset="0"/>
                </a:rPr>
                <a:t>6</a:t>
              </a:r>
              <a:endParaRPr lang="en-US">
                <a:latin typeface="Arial" pitchFamily="34" charset="0"/>
              </a:endParaRPr>
            </a:p>
          </p:txBody>
        </p:sp>
        <p:sp>
          <p:nvSpPr>
            <p:cNvPr id="10358" name="Text Box 152"/>
            <p:cNvSpPr txBox="1">
              <a:spLocks noChangeArrowheads="1"/>
            </p:cNvSpPr>
            <p:nvPr/>
          </p:nvSpPr>
          <p:spPr bwMode="auto">
            <a:xfrm>
              <a:off x="2997" y="2051"/>
              <a:ext cx="590" cy="23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algn="ctr" eaLnBrk="1" hangingPunct="1"/>
              <a:r>
                <a:rPr lang="en-US">
                  <a:latin typeface="Arial" pitchFamily="34" charset="0"/>
                </a:rPr>
                <a:t>V</a:t>
              </a:r>
            </a:p>
          </p:txBody>
        </p:sp>
        <p:sp>
          <p:nvSpPr>
            <p:cNvPr id="10359" name="AutoShape 153"/>
            <p:cNvSpPr>
              <a:spLocks noChangeArrowheads="1"/>
            </p:cNvSpPr>
            <p:nvPr/>
          </p:nvSpPr>
          <p:spPr bwMode="auto">
            <a:xfrm rot="10800000">
              <a:off x="2841" y="1895"/>
              <a:ext cx="910" cy="776"/>
            </a:xfrm>
            <a:custGeom>
              <a:avLst/>
              <a:gdLst>
                <a:gd name="T0" fmla="*/ 455 w 21600"/>
                <a:gd name="T1" fmla="*/ 0 h 21600"/>
                <a:gd name="T2" fmla="*/ 191 w 21600"/>
                <a:gd name="T3" fmla="*/ 362 h 21600"/>
                <a:gd name="T4" fmla="*/ 455 w 21600"/>
                <a:gd name="T5" fmla="*/ 323 h 21600"/>
                <a:gd name="T6" fmla="*/ 719 w 21600"/>
                <a:gd name="T7" fmla="*/ 362 h 21600"/>
                <a:gd name="T8" fmla="*/ 0 60000 65536"/>
                <a:gd name="T9" fmla="*/ 0 60000 65536"/>
                <a:gd name="T10" fmla="*/ 0 60000 65536"/>
                <a:gd name="T11" fmla="*/ 0 60000 65536"/>
                <a:gd name="T12" fmla="*/ 142 w 21600"/>
                <a:gd name="T13" fmla="*/ 0 h 21600"/>
                <a:gd name="T14" fmla="*/ 21458 w 21600"/>
                <a:gd name="T15" fmla="*/ 11106 h 21600"/>
              </a:gdLst>
              <a:ahLst/>
              <a:cxnLst>
                <a:cxn ang="T8">
                  <a:pos x="T0" y="T1"/>
                </a:cxn>
                <a:cxn ang="T9">
                  <a:pos x="T2" y="T3"/>
                </a:cxn>
                <a:cxn ang="T10">
                  <a:pos x="T4" y="T5"/>
                </a:cxn>
                <a:cxn ang="T11">
                  <a:pos x="T6" y="T7"/>
                </a:cxn>
              </a:cxnLst>
              <a:rect l="T12" t="T13" r="T14" b="T15"/>
              <a:pathLst>
                <a:path w="21600" h="21600">
                  <a:moveTo>
                    <a:pt x="9000" y="10592"/>
                  </a:moveTo>
                  <a:cubicBezTo>
                    <a:pt x="9106" y="9678"/>
                    <a:pt x="9880" y="8988"/>
                    <a:pt x="10800" y="8989"/>
                  </a:cubicBezTo>
                  <a:cubicBezTo>
                    <a:pt x="11719" y="8989"/>
                    <a:pt x="12493" y="9678"/>
                    <a:pt x="12599" y="10592"/>
                  </a:cubicBezTo>
                  <a:lnTo>
                    <a:pt x="21528" y="9560"/>
                  </a:lnTo>
                  <a:cubicBezTo>
                    <a:pt x="20898" y="4111"/>
                    <a:pt x="16285" y="-1"/>
                    <a:pt x="10799" y="0"/>
                  </a:cubicBezTo>
                  <a:cubicBezTo>
                    <a:pt x="5314" y="0"/>
                    <a:pt x="701" y="4111"/>
                    <a:pt x="71" y="9560"/>
                  </a:cubicBezTo>
                  <a:lnTo>
                    <a:pt x="9000" y="10592"/>
                  </a:lnTo>
                  <a:close/>
                </a:path>
              </a:pathLst>
            </a:custGeom>
            <a:solidFill>
              <a:srgbClr val="FFFFC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3175" algn="ctr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60" name="Rectangle 154"/>
            <p:cNvSpPr>
              <a:spLocks noChangeArrowheads="1"/>
            </p:cNvSpPr>
            <p:nvPr/>
          </p:nvSpPr>
          <p:spPr bwMode="auto">
            <a:xfrm>
              <a:off x="2620" y="2336"/>
              <a:ext cx="1283" cy="48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57150" cmpd="thickThin">
                  <a:solidFill>
                    <a:srgbClr val="6633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61" name="Rectangle 155"/>
            <p:cNvSpPr>
              <a:spLocks noChangeArrowheads="1"/>
            </p:cNvSpPr>
            <p:nvPr/>
          </p:nvSpPr>
          <p:spPr bwMode="auto">
            <a:xfrm>
              <a:off x="2655" y="1728"/>
              <a:ext cx="1273" cy="645"/>
            </a:xfrm>
            <a:prstGeom prst="rect">
              <a:avLst/>
            </a:prstGeom>
            <a:noFill/>
            <a:ln w="28575">
              <a:solidFill>
                <a:srgbClr val="0000FF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gradFill rotWithShape="1">
                    <a:gsLst>
                      <a:gs pos="0">
                        <a:schemeClr val="bg1">
                          <a:alpha val="37999"/>
                        </a:schemeClr>
                      </a:gs>
                      <a:gs pos="100000">
                        <a:srgbClr val="FFFFFF">
                          <a:alpha val="37000"/>
                        </a:srgbClr>
                      </a:gs>
                    </a:gsLst>
                    <a:lin ang="5400000" scaled="1"/>
                  </a:gra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pPr algn="ctr"/>
              <a:endParaRPr lang="vi-VN">
                <a:latin typeface="Arial" pitchFamily="34" charset="0"/>
              </a:endParaRPr>
            </a:p>
          </p:txBody>
        </p:sp>
        <p:sp>
          <p:nvSpPr>
            <p:cNvPr id="10362" name="Rectangle 156"/>
            <p:cNvSpPr>
              <a:spLocks noChangeArrowheads="1"/>
            </p:cNvSpPr>
            <p:nvPr/>
          </p:nvSpPr>
          <p:spPr bwMode="auto">
            <a:xfrm>
              <a:off x="2592" y="1686"/>
              <a:ext cx="1393" cy="1142"/>
            </a:xfrm>
            <a:prstGeom prst="rect">
              <a:avLst/>
            </a:prstGeom>
            <a:noFill/>
            <a:ln w="57150" cmpd="thickThin">
              <a:solidFill>
                <a:srgbClr val="663300"/>
              </a:solidFill>
              <a:miter lim="800000"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63" name="AutoShape 157"/>
            <p:cNvSpPr>
              <a:spLocks noChangeArrowheads="1"/>
            </p:cNvSpPr>
            <p:nvPr/>
          </p:nvSpPr>
          <p:spPr bwMode="auto">
            <a:xfrm>
              <a:off x="3263" y="2411"/>
              <a:ext cx="57" cy="52"/>
            </a:xfrm>
            <a:custGeom>
              <a:avLst/>
              <a:gdLst>
                <a:gd name="T0" fmla="*/ 29 w 21600"/>
                <a:gd name="T1" fmla="*/ 0 h 21600"/>
                <a:gd name="T2" fmla="*/ 8 w 21600"/>
                <a:gd name="T3" fmla="*/ 8 h 21600"/>
                <a:gd name="T4" fmla="*/ 0 w 21600"/>
                <a:gd name="T5" fmla="*/ 26 h 21600"/>
                <a:gd name="T6" fmla="*/ 8 w 21600"/>
                <a:gd name="T7" fmla="*/ 44 h 21600"/>
                <a:gd name="T8" fmla="*/ 29 w 21600"/>
                <a:gd name="T9" fmla="*/ 52 h 21600"/>
                <a:gd name="T10" fmla="*/ 49 w 21600"/>
                <a:gd name="T11" fmla="*/ 44 h 21600"/>
                <a:gd name="T12" fmla="*/ 57 w 21600"/>
                <a:gd name="T13" fmla="*/ 26 h 21600"/>
                <a:gd name="T14" fmla="*/ 49 w 21600"/>
                <a:gd name="T15" fmla="*/ 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032 w 21600"/>
                <a:gd name="T25" fmla="*/ 3323 h 21600"/>
                <a:gd name="T26" fmla="*/ 18568 w 21600"/>
                <a:gd name="T27" fmla="*/ 18277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16647" y="13593"/>
                  </a:moveTo>
                  <a:cubicBezTo>
                    <a:pt x="17063" y="12720"/>
                    <a:pt x="17280" y="11766"/>
                    <a:pt x="17280" y="10800"/>
                  </a:cubicBezTo>
                  <a:cubicBezTo>
                    <a:pt x="17280" y="7221"/>
                    <a:pt x="14378" y="4320"/>
                    <a:pt x="10800" y="4320"/>
                  </a:cubicBezTo>
                  <a:cubicBezTo>
                    <a:pt x="9833" y="4319"/>
                    <a:pt x="8879" y="4536"/>
                    <a:pt x="8006" y="4952"/>
                  </a:cubicBezTo>
                  <a:lnTo>
                    <a:pt x="16647" y="13593"/>
                  </a:lnTo>
                  <a:close/>
                  <a:moveTo>
                    <a:pt x="4952" y="8006"/>
                  </a:moveTo>
                  <a:cubicBezTo>
                    <a:pt x="4536" y="8879"/>
                    <a:pt x="4320" y="9833"/>
                    <a:pt x="4320" y="10799"/>
                  </a:cubicBezTo>
                  <a:cubicBezTo>
                    <a:pt x="4320" y="14378"/>
                    <a:pt x="7221" y="17280"/>
                    <a:pt x="10800" y="17280"/>
                  </a:cubicBezTo>
                  <a:cubicBezTo>
                    <a:pt x="11766" y="17280"/>
                    <a:pt x="12720" y="17063"/>
                    <a:pt x="13593" y="16647"/>
                  </a:cubicBezTo>
                  <a:lnTo>
                    <a:pt x="4952" y="8006"/>
                  </a:lnTo>
                  <a:close/>
                </a:path>
              </a:pathLst>
            </a:custGeom>
            <a:solidFill>
              <a:srgbClr val="FF3300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64" name="Arc 158"/>
            <p:cNvSpPr>
              <a:spLocks/>
            </p:cNvSpPr>
            <p:nvPr/>
          </p:nvSpPr>
          <p:spPr bwMode="auto">
            <a:xfrm flipV="1">
              <a:off x="3246" y="2396"/>
              <a:ext cx="91" cy="41"/>
            </a:xfrm>
            <a:custGeom>
              <a:avLst/>
              <a:gdLst>
                <a:gd name="T0" fmla="*/ 91 w 42223"/>
                <a:gd name="T1" fmla="*/ 6 h 21600"/>
                <a:gd name="T2" fmla="*/ 0 w 42223"/>
                <a:gd name="T3" fmla="*/ 11 h 21600"/>
                <a:gd name="T4" fmla="*/ 45 w 42223"/>
                <a:gd name="T5" fmla="*/ 0 h 21600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2223" h="21600" fill="none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</a:path>
                <a:path w="42223" h="21600" stroke="0" extrusionOk="0">
                  <a:moveTo>
                    <a:pt x="42223" y="3121"/>
                  </a:moveTo>
                  <a:cubicBezTo>
                    <a:pt x="40673" y="13732"/>
                    <a:pt x="31573" y="21599"/>
                    <a:pt x="20850" y="21600"/>
                  </a:cubicBezTo>
                  <a:cubicBezTo>
                    <a:pt x="11093" y="21600"/>
                    <a:pt x="2548" y="15059"/>
                    <a:pt x="-1" y="5642"/>
                  </a:cubicBezTo>
                  <a:lnTo>
                    <a:pt x="20850" y="0"/>
                  </a:lnTo>
                  <a:lnTo>
                    <a:pt x="42223" y="3121"/>
                  </a:lnTo>
                  <a:close/>
                </a:path>
              </a:pathLst>
            </a:custGeom>
            <a:noFill/>
            <a:ln w="6350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65" name="Freeform 159"/>
            <p:cNvSpPr>
              <a:spLocks/>
            </p:cNvSpPr>
            <p:nvPr/>
          </p:nvSpPr>
          <p:spPr bwMode="auto">
            <a:xfrm>
              <a:off x="3243" y="2419"/>
              <a:ext cx="13" cy="13"/>
            </a:xfrm>
            <a:custGeom>
              <a:avLst/>
              <a:gdLst>
                <a:gd name="T0" fmla="*/ 0 w 48"/>
                <a:gd name="T1" fmla="*/ 0 h 48"/>
                <a:gd name="T2" fmla="*/ 0 w 48"/>
                <a:gd name="T3" fmla="*/ 13 h 48"/>
                <a:gd name="T4" fmla="*/ 13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0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6" name="Freeform 160"/>
            <p:cNvSpPr>
              <a:spLocks/>
            </p:cNvSpPr>
            <p:nvPr/>
          </p:nvSpPr>
          <p:spPr bwMode="auto">
            <a:xfrm>
              <a:off x="3327" y="2424"/>
              <a:ext cx="14" cy="12"/>
            </a:xfrm>
            <a:custGeom>
              <a:avLst/>
              <a:gdLst>
                <a:gd name="T0" fmla="*/ 0 w 48"/>
                <a:gd name="T1" fmla="*/ 0 h 48"/>
                <a:gd name="T2" fmla="*/ 14 w 48"/>
                <a:gd name="T3" fmla="*/ 12 h 48"/>
                <a:gd name="T4" fmla="*/ 14 w 48"/>
                <a:gd name="T5" fmla="*/ 0 h 48"/>
                <a:gd name="T6" fmla="*/ 0 60000 65536"/>
                <a:gd name="T7" fmla="*/ 0 60000 65536"/>
                <a:gd name="T8" fmla="*/ 0 60000 65536"/>
              </a:gdLst>
              <a:ahLst/>
              <a:cxnLst>
                <a:cxn ang="T6">
                  <a:pos x="T0" y="T1"/>
                </a:cxn>
                <a:cxn ang="T7">
                  <a:pos x="T2" y="T3"/>
                </a:cxn>
                <a:cxn ang="T8">
                  <a:pos x="T4" y="T5"/>
                </a:cxn>
              </a:cxnLst>
              <a:rect l="0" t="0" r="r" b="b"/>
              <a:pathLst>
                <a:path w="48" h="48">
                  <a:moveTo>
                    <a:pt x="0" y="0"/>
                  </a:moveTo>
                  <a:lnTo>
                    <a:pt x="48" y="48"/>
                  </a:lnTo>
                  <a:lnTo>
                    <a:pt x="48" y="0"/>
                  </a:lnTo>
                </a:path>
              </a:pathLst>
            </a:custGeom>
            <a:noFill/>
            <a:ln w="6350" cmpd="sng">
              <a:solidFill>
                <a:srgbClr val="0000FF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67" name="AutoShape 161"/>
            <p:cNvSpPr>
              <a:spLocks noChangeArrowheads="1"/>
            </p:cNvSpPr>
            <p:nvPr/>
          </p:nvSpPr>
          <p:spPr bwMode="auto">
            <a:xfrm>
              <a:off x="2680" y="2655"/>
              <a:ext cx="132" cy="120"/>
            </a:xfrm>
            <a:custGeom>
              <a:avLst/>
              <a:gdLst>
                <a:gd name="T0" fmla="*/ 66 w 21600"/>
                <a:gd name="T1" fmla="*/ 0 h 21600"/>
                <a:gd name="T2" fmla="*/ 19 w 21600"/>
                <a:gd name="T3" fmla="*/ 18 h 21600"/>
                <a:gd name="T4" fmla="*/ 0 w 21600"/>
                <a:gd name="T5" fmla="*/ 60 h 21600"/>
                <a:gd name="T6" fmla="*/ 19 w 21600"/>
                <a:gd name="T7" fmla="*/ 102 h 21600"/>
                <a:gd name="T8" fmla="*/ 66 w 21600"/>
                <a:gd name="T9" fmla="*/ 120 h 21600"/>
                <a:gd name="T10" fmla="*/ 113 w 21600"/>
                <a:gd name="T11" fmla="*/ 102 h 21600"/>
                <a:gd name="T12" fmla="*/ 132 w 21600"/>
                <a:gd name="T13" fmla="*/ 60 h 21600"/>
                <a:gd name="T14" fmla="*/ 113 w 21600"/>
                <a:gd name="T15" fmla="*/ 18 h 21600"/>
                <a:gd name="T16" fmla="*/ 0 60000 65536"/>
                <a:gd name="T17" fmla="*/ 0 60000 65536"/>
                <a:gd name="T18" fmla="*/ 0 60000 65536"/>
                <a:gd name="T19" fmla="*/ 0 60000 65536"/>
                <a:gd name="T20" fmla="*/ 0 60000 65536"/>
                <a:gd name="T21" fmla="*/ 0 60000 65536"/>
                <a:gd name="T22" fmla="*/ 0 60000 65536"/>
                <a:gd name="T23" fmla="*/ 0 60000 65536"/>
                <a:gd name="T24" fmla="*/ 3109 w 21600"/>
                <a:gd name="T25" fmla="*/ 3240 h 21600"/>
                <a:gd name="T26" fmla="*/ 18491 w 21600"/>
                <a:gd name="T27" fmla="*/ 18360 h 21600"/>
              </a:gdLst>
              <a:ahLst/>
              <a:cxnLst>
                <a:cxn ang="T16">
                  <a:pos x="T0" y="T1"/>
                </a:cxn>
                <a:cxn ang="T17">
                  <a:pos x="T2" y="T3"/>
                </a:cxn>
                <a:cxn ang="T18">
                  <a:pos x="T4" y="T5"/>
                </a:cxn>
                <a:cxn ang="T19">
                  <a:pos x="T6" y="T7"/>
                </a:cxn>
                <a:cxn ang="T20">
                  <a:pos x="T8" y="T9"/>
                </a:cxn>
                <a:cxn ang="T21">
                  <a:pos x="T10" y="T11"/>
                </a:cxn>
                <a:cxn ang="T22">
                  <a:pos x="T12" y="T13"/>
                </a:cxn>
                <a:cxn ang="T23">
                  <a:pos x="T14" y="T15"/>
                </a:cxn>
              </a:cxnLst>
              <a:rect l="T24" t="T25" r="T26" b="T27"/>
              <a:pathLst>
                <a:path w="21600" h="21600">
                  <a:moveTo>
                    <a:pt x="0" y="10800"/>
                  </a:moveTo>
                  <a:cubicBezTo>
                    <a:pt x="0" y="4835"/>
                    <a:pt x="4835" y="0"/>
                    <a:pt x="10800" y="0"/>
                  </a:cubicBezTo>
                  <a:cubicBezTo>
                    <a:pt x="16765" y="0"/>
                    <a:pt x="21600" y="4835"/>
                    <a:pt x="21600" y="10800"/>
                  </a:cubicBezTo>
                  <a:cubicBezTo>
                    <a:pt x="21600" y="16765"/>
                    <a:pt x="16765" y="21600"/>
                    <a:pt x="10800" y="21600"/>
                  </a:cubicBezTo>
                  <a:cubicBezTo>
                    <a:pt x="4835" y="21600"/>
                    <a:pt x="0" y="16765"/>
                    <a:pt x="0" y="10800"/>
                  </a:cubicBezTo>
                  <a:close/>
                  <a:moveTo>
                    <a:pt x="5400" y="10800"/>
                  </a:moveTo>
                  <a:cubicBezTo>
                    <a:pt x="5400" y="13782"/>
                    <a:pt x="7818" y="16200"/>
                    <a:pt x="10800" y="16200"/>
                  </a:cubicBezTo>
                  <a:cubicBezTo>
                    <a:pt x="13782" y="16200"/>
                    <a:pt x="16200" y="13782"/>
                    <a:pt x="16200" y="10800"/>
                  </a:cubicBezTo>
                  <a:cubicBezTo>
                    <a:pt x="16200" y="7818"/>
                    <a:pt x="13782" y="5400"/>
                    <a:pt x="10800" y="5400"/>
                  </a:cubicBezTo>
                  <a:cubicBezTo>
                    <a:pt x="7818" y="5400"/>
                    <a:pt x="5400" y="7818"/>
                    <a:pt x="5400" y="10800"/>
                  </a:cubicBezTo>
                  <a:close/>
                </a:path>
              </a:pathLst>
            </a:custGeom>
            <a:solidFill>
              <a:srgbClr val="FF0000"/>
            </a:solidFill>
            <a:ln w="12700">
              <a:solidFill>
                <a:srgbClr val="0000FF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68" name="Oval 162"/>
            <p:cNvSpPr>
              <a:spLocks noChangeArrowheads="1"/>
            </p:cNvSpPr>
            <p:nvPr/>
          </p:nvSpPr>
          <p:spPr bwMode="auto">
            <a:xfrm>
              <a:off x="2672" y="2648"/>
              <a:ext cx="144" cy="138"/>
            </a:xfrm>
            <a:prstGeom prst="ellipse">
              <a:avLst/>
            </a:prstGeom>
            <a:solidFill>
              <a:srgbClr val="FF0000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69" name="Oval 163"/>
            <p:cNvSpPr>
              <a:spLocks noChangeArrowheads="1"/>
            </p:cNvSpPr>
            <p:nvPr/>
          </p:nvSpPr>
          <p:spPr bwMode="auto">
            <a:xfrm>
              <a:off x="3752" y="2648"/>
              <a:ext cx="144" cy="138"/>
            </a:xfrm>
            <a:prstGeom prst="ellipse">
              <a:avLst/>
            </a:prstGeom>
            <a:solidFill>
              <a:schemeClr val="tx1"/>
            </a:solidFill>
            <a:ln w="9525">
              <a:solidFill>
                <a:schemeClr val="tx1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vi-VN"/>
            </a:p>
          </p:txBody>
        </p:sp>
        <p:sp>
          <p:nvSpPr>
            <p:cNvPr id="10370" name="Text Box 164"/>
            <p:cNvSpPr txBox="1">
              <a:spLocks noChangeArrowheads="1"/>
            </p:cNvSpPr>
            <p:nvPr/>
          </p:nvSpPr>
          <p:spPr bwMode="auto">
            <a:xfrm>
              <a:off x="3600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-</a:t>
              </a:r>
            </a:p>
          </p:txBody>
        </p:sp>
        <p:sp>
          <p:nvSpPr>
            <p:cNvPr id="10371" name="Text Box 165"/>
            <p:cNvSpPr txBox="1">
              <a:spLocks noChangeArrowheads="1"/>
            </p:cNvSpPr>
            <p:nvPr/>
          </p:nvSpPr>
          <p:spPr bwMode="auto">
            <a:xfrm>
              <a:off x="2736" y="2448"/>
              <a:ext cx="336" cy="2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.VnTime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.VnTime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en-US" sz="2400">
                  <a:latin typeface="Arial" pitchFamily="34" charset="0"/>
                </a:rPr>
                <a:t>+</a:t>
              </a:r>
            </a:p>
          </p:txBody>
        </p:sp>
      </p:grpSp>
      <p:sp>
        <p:nvSpPr>
          <p:cNvPr id="10297" name="Line 167"/>
          <p:cNvSpPr>
            <a:spLocks noChangeShapeType="1"/>
          </p:cNvSpPr>
          <p:nvPr/>
        </p:nvSpPr>
        <p:spPr bwMode="auto">
          <a:xfrm>
            <a:off x="4114800" y="4267200"/>
            <a:ext cx="0" cy="228600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98" name="Line 168"/>
          <p:cNvSpPr>
            <a:spLocks noChangeShapeType="1"/>
          </p:cNvSpPr>
          <p:nvPr/>
        </p:nvSpPr>
        <p:spPr bwMode="auto">
          <a:xfrm>
            <a:off x="6934200" y="4267200"/>
            <a:ext cx="0" cy="236220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299" name="Line 170"/>
          <p:cNvSpPr>
            <a:spLocks noChangeShapeType="1"/>
          </p:cNvSpPr>
          <p:nvPr/>
        </p:nvSpPr>
        <p:spPr bwMode="auto">
          <a:xfrm>
            <a:off x="4114800" y="6553200"/>
            <a:ext cx="381000" cy="152400"/>
          </a:xfrm>
          <a:prstGeom prst="line">
            <a:avLst/>
          </a:prstGeom>
          <a:noFill/>
          <a:ln w="57150">
            <a:solidFill>
              <a:schemeClr val="accent2">
                <a:lumMod val="50000"/>
              </a:schemeClr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300" name="Line 19"/>
          <p:cNvSpPr>
            <a:spLocks noChangeShapeType="1"/>
          </p:cNvSpPr>
          <p:nvPr/>
        </p:nvSpPr>
        <p:spPr bwMode="auto">
          <a:xfrm>
            <a:off x="6248400" y="6657975"/>
            <a:ext cx="609600" cy="0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 type="oval" w="med" len="med"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pSp>
        <p:nvGrpSpPr>
          <p:cNvPr id="183469" name="Group 173"/>
          <p:cNvGrpSpPr>
            <a:grpSpLocks/>
          </p:cNvGrpSpPr>
          <p:nvPr/>
        </p:nvGrpSpPr>
        <p:grpSpPr bwMode="auto">
          <a:xfrm rot="-285818">
            <a:off x="4921890" y="5848508"/>
            <a:ext cx="1066800" cy="609600"/>
            <a:chOff x="1488" y="3504"/>
            <a:chExt cx="864" cy="480"/>
          </a:xfrm>
        </p:grpSpPr>
        <p:sp>
          <p:nvSpPr>
            <p:cNvPr id="10310" name="Line 166"/>
            <p:cNvSpPr>
              <a:spLocks noChangeShapeType="1"/>
            </p:cNvSpPr>
            <p:nvPr/>
          </p:nvSpPr>
          <p:spPr bwMode="auto">
            <a:xfrm flipH="1" flipV="1">
              <a:off x="1488" y="3504"/>
              <a:ext cx="432" cy="240"/>
            </a:xfrm>
            <a:prstGeom prst="line">
              <a:avLst/>
            </a:prstGeom>
            <a:noFill/>
            <a:ln w="9525">
              <a:solidFill>
                <a:srgbClr val="FF3300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  <p:sp>
          <p:nvSpPr>
            <p:cNvPr id="10311" name="Line 172"/>
            <p:cNvSpPr>
              <a:spLocks noChangeShapeType="1"/>
            </p:cNvSpPr>
            <p:nvPr/>
          </p:nvSpPr>
          <p:spPr bwMode="auto">
            <a:xfrm flipH="1" flipV="1">
              <a:off x="1920" y="3744"/>
              <a:ext cx="432" cy="240"/>
            </a:xfrm>
            <a:prstGeom prst="line">
              <a:avLst/>
            </a:prstGeom>
            <a:noFill/>
            <a:ln w="9525">
              <a:solidFill>
                <a:schemeClr val="bg1"/>
              </a:solidFill>
              <a:round/>
              <a:headEnd type="oval" w="med" len="med"/>
              <a:tailEnd type="triangle" w="med" len="med"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/>
            <a:lstStyle/>
            <a:p>
              <a:endParaRPr lang="vi-VN"/>
            </a:p>
          </p:txBody>
        </p:sp>
      </p:grpSp>
      <p:sp>
        <p:nvSpPr>
          <p:cNvPr id="10303" name="Text Box 175"/>
          <p:cNvSpPr txBox="1">
            <a:spLocks noChangeArrowheads="1"/>
          </p:cNvSpPr>
          <p:nvPr/>
        </p:nvSpPr>
        <p:spPr bwMode="auto">
          <a:xfrm>
            <a:off x="4219338" y="3577927"/>
            <a:ext cx="1676400" cy="4572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.VnTime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.VnTime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sz="2400" dirty="0"/>
              <a:t>S</a:t>
            </a:r>
            <a:r>
              <a:rPr lang="en-US" sz="2400" baseline="-25000" dirty="0"/>
              <a:t>1</a:t>
            </a:r>
            <a:r>
              <a:rPr lang="en-US" sz="2400" dirty="0"/>
              <a:t>- </a:t>
            </a:r>
            <a:r>
              <a:rPr lang="en-US" sz="2400" dirty="0" smtClean="0"/>
              <a:t>R</a:t>
            </a:r>
            <a:r>
              <a:rPr lang="en-US" sz="2400" baseline="-25000" dirty="0" smtClean="0"/>
              <a:t>1 </a:t>
            </a:r>
            <a:r>
              <a:rPr lang="en-US" sz="2400" dirty="0"/>
              <a:t>(d</a:t>
            </a:r>
            <a:r>
              <a:rPr lang="en-US" sz="2400" baseline="-25000" dirty="0"/>
              <a:t>1</a:t>
            </a:r>
            <a:r>
              <a:rPr lang="en-US" sz="2400" dirty="0"/>
              <a:t>)</a:t>
            </a:r>
          </a:p>
        </p:txBody>
      </p:sp>
      <p:sp>
        <p:nvSpPr>
          <p:cNvPr id="10306" name="Rectangle 178"/>
          <p:cNvSpPr>
            <a:spLocks noChangeArrowheads="1"/>
          </p:cNvSpPr>
          <p:nvPr/>
        </p:nvSpPr>
        <p:spPr bwMode="auto">
          <a:xfrm>
            <a:off x="4343400" y="4114800"/>
            <a:ext cx="2286000" cy="304800"/>
          </a:xfrm>
          <a:prstGeom prst="rect">
            <a:avLst/>
          </a:prstGeom>
          <a:solidFill>
            <a:srgbClr val="0000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vi-VN"/>
          </a:p>
        </p:txBody>
      </p:sp>
      <p:sp>
        <p:nvSpPr>
          <p:cNvPr id="10307" name="Line 179"/>
          <p:cNvSpPr>
            <a:spLocks noChangeShapeType="1"/>
          </p:cNvSpPr>
          <p:nvPr/>
        </p:nvSpPr>
        <p:spPr bwMode="auto">
          <a:xfrm>
            <a:off x="4114800" y="4261197"/>
            <a:ext cx="2286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0308" name="Line 180"/>
          <p:cNvSpPr>
            <a:spLocks noChangeShapeType="1"/>
          </p:cNvSpPr>
          <p:nvPr/>
        </p:nvSpPr>
        <p:spPr bwMode="auto">
          <a:xfrm>
            <a:off x="6553200" y="4267200"/>
            <a:ext cx="381000" cy="0"/>
          </a:xfrm>
          <a:prstGeom prst="line">
            <a:avLst/>
          </a:prstGeom>
          <a:noFill/>
          <a:ln w="38100">
            <a:solidFill>
              <a:srgbClr val="0000CC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145" name="Hình chữ nhật 144"/>
          <p:cNvSpPr/>
          <p:nvPr/>
        </p:nvSpPr>
        <p:spPr>
          <a:xfrm>
            <a:off x="0" y="755412"/>
            <a:ext cx="91440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b="1" dirty="0" smtClean="0">
                <a:solidFill>
                  <a:srgbClr val="000066"/>
                </a:solidFill>
              </a:rPr>
              <a:t>I. DỰ ĐOÁN SỰ PHỤ THUỘC CỦA ĐIỆN TRỞ VÀO TIẾT DIỆN DÂY DẪN: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2" name="Hình chữ nhật 1"/>
          <p:cNvSpPr/>
          <p:nvPr/>
        </p:nvSpPr>
        <p:spPr>
          <a:xfrm>
            <a:off x="-13235" y="1052736"/>
            <a:ext cx="305724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b="1" dirty="0">
                <a:solidFill>
                  <a:srgbClr val="000066"/>
                </a:solidFill>
              </a:rPr>
              <a:t>II. THÍ NGHIỆM KIỂM </a:t>
            </a:r>
            <a:r>
              <a:rPr lang="vi-VN" b="1" dirty="0" smtClean="0">
                <a:solidFill>
                  <a:srgbClr val="000066"/>
                </a:solidFill>
              </a:rPr>
              <a:t>TRA:</a:t>
            </a:r>
            <a:endParaRPr lang="vi-VN" b="1" dirty="0">
              <a:solidFill>
                <a:srgbClr val="000066"/>
              </a:solidFill>
            </a:endParaRPr>
          </a:p>
        </p:txBody>
      </p:sp>
      <p:sp>
        <p:nvSpPr>
          <p:cNvPr id="3" name="Hình chữ nhật 2"/>
          <p:cNvSpPr/>
          <p:nvPr/>
        </p:nvSpPr>
        <p:spPr>
          <a:xfrm>
            <a:off x="-13235" y="1340768"/>
            <a:ext cx="5452134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2400" b="1" dirty="0">
                <a:solidFill>
                  <a:srgbClr val="660066"/>
                </a:solidFill>
              </a:rPr>
              <a:t>1. </a:t>
            </a:r>
            <a:r>
              <a:rPr lang="vi-VN" sz="2400" b="1" dirty="0" err="1">
                <a:solidFill>
                  <a:srgbClr val="660066"/>
                </a:solidFill>
              </a:rPr>
              <a:t>Thí</a:t>
            </a:r>
            <a:r>
              <a:rPr lang="vi-VN" sz="2400" b="1" dirty="0">
                <a:solidFill>
                  <a:srgbClr val="660066"/>
                </a:solidFill>
              </a:rPr>
              <a:t> nghiệm </a:t>
            </a:r>
            <a:r>
              <a:rPr lang="vi-VN" sz="2400" b="1" dirty="0" smtClean="0">
                <a:solidFill>
                  <a:srgbClr val="660066"/>
                </a:solidFill>
              </a:rPr>
              <a:t>với </a:t>
            </a:r>
            <a:r>
              <a:rPr lang="vi-VN" sz="2400" b="1" dirty="0">
                <a:solidFill>
                  <a:srgbClr val="660066"/>
                </a:solidFill>
              </a:rPr>
              <a:t>dây có tiết </a:t>
            </a:r>
            <a:r>
              <a:rPr lang="vi-VN" sz="2400" b="1" dirty="0" err="1">
                <a:solidFill>
                  <a:srgbClr val="660066"/>
                </a:solidFill>
              </a:rPr>
              <a:t>diện</a:t>
            </a:r>
            <a:r>
              <a:rPr lang="vi-VN" sz="2400" b="1" dirty="0">
                <a:solidFill>
                  <a:srgbClr val="660066"/>
                </a:solidFill>
              </a:rPr>
              <a:t> S</a:t>
            </a:r>
            <a:r>
              <a:rPr lang="vi-VN" sz="2400" b="1" baseline="-25000" dirty="0">
                <a:solidFill>
                  <a:srgbClr val="660066"/>
                </a:solidFill>
              </a:rPr>
              <a:t>1</a:t>
            </a:r>
          </a:p>
        </p:txBody>
      </p:sp>
      <p:sp>
        <p:nvSpPr>
          <p:cNvPr id="10250" name="Line 18"/>
          <p:cNvSpPr>
            <a:spLocks noChangeShapeType="1"/>
          </p:cNvSpPr>
          <p:nvPr/>
        </p:nvSpPr>
        <p:spPr bwMode="auto">
          <a:xfrm>
            <a:off x="228600" y="2514600"/>
            <a:ext cx="2971800" cy="0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graphicFrame>
        <p:nvGraphicFramePr>
          <p:cNvPr id="4" name="Đối tượng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65947272"/>
              </p:ext>
            </p:extLst>
          </p:nvPr>
        </p:nvGraphicFramePr>
        <p:xfrm>
          <a:off x="5751478" y="2780927"/>
          <a:ext cx="2780962" cy="94552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42" name="Equation" r:id="rId3" imgW="1269720" imgH="431640" progId="Equation.DSMT4">
                  <p:embed/>
                </p:oleObj>
              </mc:Choice>
              <mc:Fallback>
                <p:oleObj name="Equation" r:id="rId3" imgW="1269720" imgH="431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5751478" y="2780927"/>
                        <a:ext cx="2780962" cy="94552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251" name="Line 20"/>
          <p:cNvSpPr>
            <a:spLocks noChangeShapeType="1"/>
          </p:cNvSpPr>
          <p:nvPr/>
        </p:nvSpPr>
        <p:spPr bwMode="auto">
          <a:xfrm>
            <a:off x="1541463" y="5071269"/>
            <a:ext cx="2573337" cy="34131"/>
          </a:xfrm>
          <a:prstGeom prst="line">
            <a:avLst/>
          </a:prstGeom>
          <a:noFill/>
          <a:ln w="57150">
            <a:solidFill>
              <a:srgbClr val="660033"/>
            </a:solidFill>
            <a:round/>
            <a:headEnd type="oval" w="med" len="med"/>
            <a:tailEnd type="oval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vi-VN"/>
          </a:p>
        </p:txBody>
      </p:sp>
      <p:sp>
        <p:nvSpPr>
          <p:cNvPr id="5" name="Hộp_Văn_Bản 4"/>
          <p:cNvSpPr txBox="1"/>
          <p:nvPr/>
        </p:nvSpPr>
        <p:spPr>
          <a:xfrm>
            <a:off x="1638300" y="5725438"/>
            <a:ext cx="10583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vi-VN" sz="2400" b="1" dirty="0" smtClean="0">
                <a:solidFill>
                  <a:srgbClr val="C00000"/>
                </a:solidFill>
              </a:rPr>
              <a:t>R</a:t>
            </a:r>
            <a:r>
              <a:rPr lang="vi-VN" sz="2400" b="1" baseline="-25000" dirty="0" smtClean="0">
                <a:solidFill>
                  <a:srgbClr val="C00000"/>
                </a:solidFill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</a:rPr>
              <a:t> = ?</a:t>
            </a:r>
            <a:endParaRPr lang="vi-VN" sz="2400" b="1" dirty="0">
              <a:solidFill>
                <a:srgbClr val="C00000"/>
              </a:solidFill>
            </a:endParaRPr>
          </a:p>
        </p:txBody>
      </p:sp>
      <p:sp>
        <p:nvSpPr>
          <p:cNvPr id="142" name="Hình chữ nhật 3"/>
          <p:cNvSpPr/>
          <p:nvPr/>
        </p:nvSpPr>
        <p:spPr>
          <a:xfrm>
            <a:off x="899592" y="-23614"/>
            <a:ext cx="74888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vi-VN" sz="2400" b="1" i="1" u="sng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TIẾT 8</a:t>
            </a:r>
            <a:r>
              <a:rPr lang="vi-VN" sz="2400" b="1" i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: </a:t>
            </a:r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SỰ PHỤ THUỘC CỦA ĐIỆN TRỞ VÀO</a:t>
            </a:r>
          </a:p>
          <a:p>
            <a:pPr algn="ctr"/>
            <a:r>
              <a:rPr lang="vi-VN" sz="24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 TIẾT DIỆN  DÂY DẪN</a:t>
            </a:r>
            <a:endParaRPr lang="vi-VN" sz="2400" b="1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09664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>
        <p:dissolve/>
      </p:transition>
    </mc:Choice>
    <mc:Fallback xmlns="">
      <p:transition spd="slow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1800000">
                                      <p:cBhvr>
                                        <p:cTn id="6" dur="2000" fill="hold"/>
                                        <p:tgtEl>
                                          <p:spTgt spid="183397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8" presetID="8" presetClass="emph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Rot by="2700000">
                                      <p:cBhvr>
                                        <p:cTn id="9" dur="2000" fill="hold"/>
                                        <p:tgtEl>
                                          <p:spTgt spid="183363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  <p:par>
                                <p:cTn id="10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7800000">
                                      <p:cBhvr>
                                        <p:cTn id="11" dur="2000" fill="hold"/>
                                        <p:tgtEl>
                                          <p:spTgt spid="183469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4000"/>
                            </p:stCondLst>
                            <p:childTnLst>
                              <p:par>
                                <p:cTn id="1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2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2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2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6" presetClass="entr" presetSubtype="3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33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35" presetClass="emph" presetSubtype="0" repeatCount="3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3000"/>
                            </p:stCondLst>
                            <p:childTnLst>
                              <p:par>
                                <p:cTn id="39" presetID="2" presetClass="entr" presetSubtype="12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6000"/>
                                  </p:iterate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1000" fill="hold"/>
                                        <p:tgtEl>
                                          <p:spTgt spid="1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Retrospect">
  <a:themeElements>
    <a:clrScheme name="Retrospect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Retrospect" id="{5F128B03-DCCA-4EEB-AB3B-CF2899314A46}" vid="{3F1AAB62-24C6-49D2-8E01-B56FAC9A3DC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</TotalTime>
  <Words>1643</Words>
  <Application>Microsoft Office PowerPoint</Application>
  <PresentationFormat>On-screen Show (4:3)</PresentationFormat>
  <Paragraphs>245</Paragraphs>
  <Slides>17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2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0" baseType="lpstr">
      <vt:lpstr>Flow</vt:lpstr>
      <vt:lpstr>Retrospect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BÀI TẬP VỀ NHÀ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Bản trình bày của PowerPoint</dc:title>
  <dc:creator>VHC_Computer</dc:creator>
  <cp:lastModifiedBy>Nhung-KT</cp:lastModifiedBy>
  <cp:revision>64</cp:revision>
  <dcterms:created xsi:type="dcterms:W3CDTF">2013-08-13T14:49:27Z</dcterms:created>
  <dcterms:modified xsi:type="dcterms:W3CDTF">2021-10-05T03:05:59Z</dcterms:modified>
</cp:coreProperties>
</file>