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ff82c2273c334553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89" r:id="rId4"/>
    <p:sldMasterId id="2147483802" r:id="rId5"/>
    <p:sldMasterId id="2147483815" r:id="rId6"/>
  </p:sldMasterIdLst>
  <p:notesMasterIdLst>
    <p:notesMasterId r:id="rId35"/>
  </p:notesMasterIdLst>
  <p:sldIdLst>
    <p:sldId id="319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399" r:id="rId19"/>
    <p:sldId id="328" r:id="rId20"/>
    <p:sldId id="420" r:id="rId21"/>
    <p:sldId id="432" r:id="rId22"/>
    <p:sldId id="431" r:id="rId23"/>
    <p:sldId id="434" r:id="rId24"/>
    <p:sldId id="435" r:id="rId25"/>
    <p:sldId id="444" r:id="rId26"/>
    <p:sldId id="438" r:id="rId27"/>
    <p:sldId id="445" r:id="rId28"/>
    <p:sldId id="446" r:id="rId29"/>
    <p:sldId id="443" r:id="rId30"/>
    <p:sldId id="447" r:id="rId31"/>
    <p:sldId id="449" r:id="rId32"/>
    <p:sldId id="427" r:id="rId33"/>
    <p:sldId id="3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989D4-87E7-41B1-841C-714BB32E6C43}">
          <p14:sldIdLst>
            <p14:sldId id="319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399"/>
            <p14:sldId id="328"/>
            <p14:sldId id="420"/>
            <p14:sldId id="432"/>
            <p14:sldId id="431"/>
            <p14:sldId id="434"/>
            <p14:sldId id="435"/>
            <p14:sldId id="444"/>
            <p14:sldId id="438"/>
            <p14:sldId id="445"/>
            <p14:sldId id="446"/>
            <p14:sldId id="443"/>
            <p14:sldId id="447"/>
            <p14:sldId id="449"/>
            <p14:sldId id="427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" initials="NT" lastIdx="1" clrIdx="0">
    <p:extLst>
      <p:ext uri="{19B8F6BF-5375-455C-9EA6-DF929625EA0E}">
        <p15:presenceInfo xmlns:p15="http://schemas.microsoft.com/office/powerpoint/2012/main" userId="Nguyen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4" autoAdjust="0"/>
    <p:restoredTop sz="95552" autoAdjust="0"/>
  </p:normalViewPr>
  <p:slideViewPr>
    <p:cSldViewPr>
      <p:cViewPr varScale="1">
        <p:scale>
          <a:sx n="68" d="100"/>
          <a:sy n="68" d="100"/>
        </p:scale>
        <p:origin x="666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45.wmf"/><Relationship Id="rId4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43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9.wmf"/><Relationship Id="rId7" Type="http://schemas.openxmlformats.org/officeDocument/2006/relationships/image" Target="../media/image74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7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10" Type="http://schemas.openxmlformats.org/officeDocument/2006/relationships/image" Target="../media/image89.wmf"/><Relationship Id="rId4" Type="http://schemas.openxmlformats.org/officeDocument/2006/relationships/image" Target="../media/image83.wmf"/><Relationship Id="rId9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4.wmf"/><Relationship Id="rId1" Type="http://schemas.openxmlformats.org/officeDocument/2006/relationships/image" Target="../media/image45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90CB4-19F6-4867-BE32-7DD3592B2276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785C4-B5F1-49A0-AA37-ADC38EEAF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6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1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6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6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785C4-B5F1-49A0-AA37-ADC38EEAF8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7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63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8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9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5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2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10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2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1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2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47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39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355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260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384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186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052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648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77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81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266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052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0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8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77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662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608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8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4" y="1223372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9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616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E3673AB-F480-4E10-B8A1-5E5F5FDD443B}" type="slidenum">
              <a:rPr kumimoji="0" lang="en-US" alt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102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919E504-39B9-4F99-9C3A-739648E368BF}" type="slidenum">
              <a:rPr kumimoji="0" lang="en-US" alt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6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24336" y="-65256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00967" y="208617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078400" y="811033"/>
            <a:ext cx="8035200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2167" y="1407000"/>
            <a:ext cx="7829600" cy="21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52333" y="3327400"/>
            <a:ext cx="50980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07" y="15445"/>
            <a:ext cx="5338637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40208" y="1258378"/>
            <a:ext cx="5338637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119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40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7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5" y="1373912"/>
            <a:ext cx="116555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1" y="2346812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58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6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8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30" y="4257205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957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83667" y="1419600"/>
            <a:ext cx="803520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12267" y="1977400"/>
            <a:ext cx="6378000" cy="2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967" y="5250829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89036" y="-91137"/>
            <a:ext cx="1804341" cy="16593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55763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96839" y="618300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76603" y="158270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44927" y="664003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78227" y="2873569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70460" y="254823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55777" y="66423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57560" y="6507402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300293" y="5226269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76593" y="515913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593" y="407531"/>
            <a:ext cx="4030323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546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45127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655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5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5" y="2346812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819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6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967" y="2057633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4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3" y="3694388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9" y="618300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7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71" y="2940702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71" y="4203635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3" y="1859935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9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9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8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1" y="493303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5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1" y="611585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5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8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8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344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330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656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62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12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2974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D01BB716-E2C8-46A1-B3C6-73B4C24950BF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22/10/2021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62E84FC-3AA8-4AA0-B6C6-C1CD8010BBD9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45127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413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54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85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11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50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72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2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2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1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61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59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538476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317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0457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992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5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79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5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386569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88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7940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851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624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328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1953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2768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437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073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53135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218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9325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758791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22/10/2021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8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E216-9183-4028-AECD-BA4DA0C995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D5C12-C43D-452D-892A-8597F6692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4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763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EA4335"/>
          </p15:clr>
        </p15:guide>
        <p15:guide id="2">
          <p15:clr>
            <a:srgbClr val="EA4335"/>
          </p15:clr>
        </p15:guide>
        <p15:guide id="3" pos="7680">
          <p15:clr>
            <a:srgbClr val="EA4335"/>
          </p15:clr>
        </p15:guide>
        <p15:guide id="4" pos="599">
          <p15:clr>
            <a:srgbClr val="EA4335"/>
          </p15:clr>
        </p15:guide>
        <p15:guide id="5" pos="708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 smtClean="0">
                <a:ln>
                  <a:noFill/>
                </a:ln>
                <a:solidFill>
                  <a:srgbClr val="45127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000" b="0" i="0" u="none" strike="noStrike" kern="0" cap="none" spc="0" normalizeH="0" baseline="0" noProof="0">
              <a:ln>
                <a:noFill/>
              </a:ln>
              <a:solidFill>
                <a:srgbClr val="45127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659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3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png"/><Relationship Id="rId18" Type="http://schemas.openxmlformats.org/officeDocument/2006/relationships/image" Target="../media/image37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5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1.png"/><Relationship Id="rId18" Type="http://schemas.openxmlformats.org/officeDocument/2006/relationships/image" Target="../media/image38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6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8.wmf"/><Relationship Id="rId3" Type="http://schemas.openxmlformats.org/officeDocument/2006/relationships/image" Target="../media/image50.pn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7.wmf"/><Relationship Id="rId5" Type="http://schemas.openxmlformats.org/officeDocument/2006/relationships/image" Target="../media/image45.wmf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6.png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51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97.png"/><Relationship Id="rId21" Type="http://schemas.openxmlformats.org/officeDocument/2006/relationships/image" Target="../media/image62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60.wmf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5" Type="http://schemas.openxmlformats.org/officeDocument/2006/relationships/image" Target="../media/image59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61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2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5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2.png"/><Relationship Id="rId11" Type="http://schemas.openxmlformats.org/officeDocument/2006/relationships/image" Target="../media/image103.png"/><Relationship Id="rId5" Type="http://schemas.openxmlformats.org/officeDocument/2006/relationships/image" Target="../media/image43.wmf"/><Relationship Id="rId15" Type="http://schemas.openxmlformats.org/officeDocument/2006/relationships/image" Target="../media/image66.wmf"/><Relationship Id="rId10" Type="http://schemas.openxmlformats.org/officeDocument/2006/relationships/image" Target="../media/image64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1.bin"/><Relationship Id="rId14" Type="http://schemas.openxmlformats.org/officeDocument/2006/relationships/oleObject" Target="../embeddings/oleObject33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70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72.wmf"/><Relationship Id="rId18" Type="http://schemas.openxmlformats.org/officeDocument/2006/relationships/image" Target="../media/image7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71.wmf"/><Relationship Id="rId5" Type="http://schemas.openxmlformats.org/officeDocument/2006/relationships/image" Target="../media/image67.wmf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41.bin"/><Relationship Id="rId19" Type="http://schemas.openxmlformats.org/officeDocument/2006/relationships/oleObject" Target="../embeddings/oleObject45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4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78.wmf"/><Relationship Id="rId5" Type="http://schemas.openxmlformats.org/officeDocument/2006/relationships/image" Target="../media/image67.wmf"/><Relationship Id="rId15" Type="http://schemas.openxmlformats.org/officeDocument/2006/relationships/oleObject" Target="../embeddings/oleObject51.bin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69.wmf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84.wmf"/><Relationship Id="rId18" Type="http://schemas.openxmlformats.org/officeDocument/2006/relationships/oleObject" Target="../embeddings/oleObject59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88.wmf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86.wmf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83.wmf"/><Relationship Id="rId24" Type="http://schemas.openxmlformats.org/officeDocument/2006/relationships/image" Target="../media/image89.wmf"/><Relationship Id="rId5" Type="http://schemas.openxmlformats.org/officeDocument/2006/relationships/image" Target="../media/image70.wmf"/><Relationship Id="rId15" Type="http://schemas.openxmlformats.org/officeDocument/2006/relationships/image" Target="../media/image85.wmf"/><Relationship Id="rId23" Type="http://schemas.openxmlformats.org/officeDocument/2006/relationships/oleObject" Target="../embeddings/oleObject61.bin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87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57.bin"/><Relationship Id="rId2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2.wmf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94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6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132.png"/><Relationship Id="rId3" Type="http://schemas.openxmlformats.org/officeDocument/2006/relationships/oleObject" Target="../embeddings/oleObject66.bin"/><Relationship Id="rId7" Type="http://schemas.openxmlformats.org/officeDocument/2006/relationships/image" Target="../media/image130.pn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630.bin"/><Relationship Id="rId10" Type="http://schemas.openxmlformats.org/officeDocument/2006/relationships/image" Target="../media/image97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6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99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33" Type="http://schemas.openxmlformats.org/officeDocument/2006/relationships/image" Target="../media/image134.png"/><Relationship Id="rId2" Type="http://schemas.openxmlformats.org/officeDocument/2006/relationships/image" Target="../media/image98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32" Type="http://schemas.openxmlformats.org/officeDocument/2006/relationships/image" Target="../media/image133.png"/><Relationship Id="rId5" Type="http://schemas.openxmlformats.org/officeDocument/2006/relationships/image" Target="../media/image101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31" Type="http://schemas.openxmlformats.org/officeDocument/2006/relationships/image" Target="../media/image129.png"/><Relationship Id="rId4" Type="http://schemas.openxmlformats.org/officeDocument/2006/relationships/image" Target="../media/image100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41.xml"/><Relationship Id="rId1" Type="http://schemas.openxmlformats.org/officeDocument/2006/relationships/audio" Target="file:///D:\THIGVG\B&#7909;i%20Ph&#7845;n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2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9.xml"/><Relationship Id="rId18" Type="http://schemas.microsoft.com/office/2007/relationships/hdphoto" Target="../media/hdphoto7.wdp"/><Relationship Id="rId26" Type="http://schemas.openxmlformats.org/officeDocument/2006/relationships/image" Target="../media/image27.png"/><Relationship Id="rId3" Type="http://schemas.openxmlformats.org/officeDocument/2006/relationships/slide" Target="slide7.xml"/><Relationship Id="rId21" Type="http://schemas.microsoft.com/office/2007/relationships/hdphoto" Target="../media/hdphoto8.wdp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2" Type="http://schemas.openxmlformats.org/officeDocument/2006/relationships/image" Target="../media/image15.png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6" Type="http://schemas.openxmlformats.org/officeDocument/2006/relationships/slide" Target="slide8.xml"/><Relationship Id="rId11" Type="http://schemas.openxmlformats.org/officeDocument/2006/relationships/slide" Target="slide6.xml"/><Relationship Id="rId24" Type="http://schemas.openxmlformats.org/officeDocument/2006/relationships/image" Target="../media/image25.png"/><Relationship Id="rId5" Type="http://schemas.microsoft.com/office/2007/relationships/hdphoto" Target="../media/hdphoto4.wdp"/><Relationship Id="rId15" Type="http://schemas.microsoft.com/office/2007/relationships/hdphoto" Target="../media/hdphoto6.wdp"/><Relationship Id="rId23" Type="http://schemas.openxmlformats.org/officeDocument/2006/relationships/image" Target="../media/image24.png"/><Relationship Id="rId28" Type="http://schemas.openxmlformats.org/officeDocument/2006/relationships/slide" Target="slide12.xml"/><Relationship Id="rId10" Type="http://schemas.microsoft.com/office/2007/relationships/hdphoto" Target="../media/hdphoto5.wdp"/><Relationship Id="rId19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7.png"/><Relationship Id="rId18" Type="http://schemas.openxmlformats.org/officeDocument/2006/relationships/image" Target="../media/image29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1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microsoft.com/office/2007/relationships/media" Target="../media/media3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0.jpg"/><Relationship Id="rId9" Type="http://schemas.openxmlformats.org/officeDocument/2006/relationships/image" Target="../media/image6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3.png"/><Relationship Id="rId18" Type="http://schemas.openxmlformats.org/officeDocument/2006/relationships/image" Target="../media/image34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2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5.png"/><Relationship Id="rId18" Type="http://schemas.openxmlformats.org/officeDocument/2006/relationships/image" Target="../media/image35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3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4.png"/><Relationship Id="rId18" Type="http://schemas.openxmlformats.org/officeDocument/2006/relationships/image" Target="../media/image36.wmf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17" Type="http://schemas.openxmlformats.org/officeDocument/2006/relationships/oleObject" Target="../embeddings/oleObject4.bin"/><Relationship Id="rId2" Type="http://schemas.openxmlformats.org/officeDocument/2006/relationships/audio" Target="NULL" TargetMode="Externa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30.jpg"/><Relationship Id="rId1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2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ởi động trước khi bơi | Kênh sức khỏe | Sài Gòn Tiếp Th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44" y="2649819"/>
            <a:ext cx="7197725" cy="335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3837" y="509890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7276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887757" y="2852936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</m:num>
                        <m:den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57" y="2852936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031926"/>
              </p:ext>
            </p:extLst>
          </p:nvPr>
        </p:nvGraphicFramePr>
        <p:xfrm>
          <a:off x="4262438" y="609600"/>
          <a:ext cx="399891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17" imgW="1193760" imgH="419040" progId="Equation.DSMT4">
                  <p:embed/>
                </p:oleObj>
              </mc:Choice>
              <mc:Fallback>
                <p:oleObj name="Equation" r:id="rId17" imgW="1193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62438" y="609600"/>
                        <a:ext cx="3998912" cy="140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5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4038600" y="2852939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4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  <m: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∓</m:t>
                          </m:r>
                          <m:rad>
                            <m:radPr>
                              <m:degHide m:val="on"/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rad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852939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299787"/>
              </p:ext>
            </p:extLst>
          </p:nvPr>
        </p:nvGraphicFramePr>
        <p:xfrm>
          <a:off x="2743200" y="676900"/>
          <a:ext cx="7000806" cy="132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17" imgW="2209680" imgH="419040" progId="Equation.DSMT4">
                  <p:embed/>
                </p:oleObj>
              </mc:Choice>
              <mc:Fallback>
                <p:oleObj name="Equation" r:id="rId17" imgW="2209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0" y="676900"/>
                        <a:ext cx="7000806" cy="1327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8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9" y="4276526"/>
            <a:ext cx="3714769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4" y="5613397"/>
            <a:ext cx="2740893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8185" y="172916"/>
            <a:ext cx="2592288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1775520" y="1187174"/>
            <a:ext cx="7488832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Chúc mừng cậu đã thu thập được khá nhiều rương châu báu. Chúc cậu thượng lộ bình an.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21" y="4645028"/>
            <a:ext cx="681143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4352" y="60597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6;p40"/>
          <p:cNvSpPr/>
          <p:nvPr/>
        </p:nvSpPr>
        <p:spPr>
          <a:xfrm>
            <a:off x="10225300" y="1420768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382551"/>
              </p:ext>
            </p:extLst>
          </p:nvPr>
        </p:nvGraphicFramePr>
        <p:xfrm>
          <a:off x="25537" y="-2464"/>
          <a:ext cx="12192000" cy="686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Slide" r:id="rId3" imgW="370445" imgH="277492" progId="PowerPoint.Slide.8">
                  <p:embed/>
                </p:oleObj>
              </mc:Choice>
              <mc:Fallback>
                <p:oleObj name="Slide" r:id="rId3" imgW="370445" imgH="277492" progId="PowerPoint.Slide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37" y="-2464"/>
                        <a:ext cx="12192000" cy="6860464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36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7914"/>
            <a:ext cx="113538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15+16: ÔN TẬP GIỮA HỌC KÌ I </a:t>
            </a:r>
          </a:p>
        </p:txBody>
      </p:sp>
      <p:pic>
        <p:nvPicPr>
          <p:cNvPr id="2050" name="Picture 2" descr="C:\Users\Administrator\Downloads\Video\20577a5368997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823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4432"/>
          <a:stretch/>
        </p:blipFill>
        <p:spPr bwMode="auto">
          <a:xfrm>
            <a:off x="2819400" y="1676404"/>
            <a:ext cx="6096000" cy="42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5">
            <a:extLst>
              <a:ext uri="{FF2B5EF4-FFF2-40B4-BE49-F238E27FC236}">
                <a16:creationId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706" y="4419600"/>
            <a:ext cx="2534433" cy="22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373905"/>
              </p:ext>
            </p:extLst>
          </p:nvPr>
        </p:nvGraphicFramePr>
        <p:xfrm>
          <a:off x="4038600" y="34692"/>
          <a:ext cx="8069663" cy="106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4" imgW="3111480" imgH="457200" progId="Equation.DSMT4">
                  <p:embed/>
                </p:oleObj>
              </mc:Choice>
              <mc:Fallback>
                <p:oleObj name="Equation" r:id="rId4" imgW="311148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4692"/>
                        <a:ext cx="8069663" cy="106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4556" y="1066800"/>
            <a:ext cx="9656330" cy="720471"/>
            <a:chOff x="478270" y="2950285"/>
            <a:chExt cx="9656330" cy="720471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7659672"/>
                </p:ext>
              </p:extLst>
            </p:nvPr>
          </p:nvGraphicFramePr>
          <p:xfrm>
            <a:off x="5468170" y="2950285"/>
            <a:ext cx="3929828" cy="7059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1" name="Equation" r:id="rId6" imgW="1587500" imgH="279400" progId="Equation.DSMT4">
                    <p:embed/>
                  </p:oleObj>
                </mc:Choice>
                <mc:Fallback>
                  <p:oleObj name="Equation" r:id="rId6" imgW="1587500" imgH="2794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8170" y="2950285"/>
                          <a:ext cx="3929828" cy="70595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478270" y="3082903"/>
              <a:ext cx="9656330" cy="587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600"/>
                </a:spcBef>
                <a:buClr>
                  <a:srgbClr val="000000"/>
                </a:buClr>
              </a:pP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a) Tính giá trị của biểu thức A khi                                            ;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4556" y="1787271"/>
                <a:ext cx="4679783" cy="966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b) Tìm x để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40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en-US"/>
                  <a:t>;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6" y="1787271"/>
                <a:ext cx="4679783" cy="966290"/>
              </a:xfrm>
              <a:prstGeom prst="rect">
                <a:avLst/>
              </a:prstGeom>
              <a:blipFill rotWithShape="1">
                <a:blip r:embed="rId8"/>
                <a:stretch>
                  <a:fillRect l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14556" y="2753561"/>
                <a:ext cx="3359061" cy="10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15000"/>
                  </a:lnSpc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c) Tìm GTNN của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endParaRPr lang="en-US" sz="2800" ker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56" y="2753561"/>
                <a:ext cx="3359061" cy="1097416"/>
              </a:xfrm>
              <a:prstGeom prst="rect">
                <a:avLst/>
              </a:prstGeom>
              <a:blipFill rotWithShape="1">
                <a:blip r:embed="rId9"/>
                <a:stretch>
                  <a:fillRect l="-3630" r="-2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49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38291" y="4686325"/>
            <a:ext cx="2105693" cy="2105693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2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03482" y="3722396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145080"/>
              </p:ext>
            </p:extLst>
          </p:nvPr>
        </p:nvGraphicFramePr>
        <p:xfrm>
          <a:off x="3962400" y="29028"/>
          <a:ext cx="8069663" cy="106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4" imgW="3111480" imgH="457200" progId="Equation.DSMT4">
                  <p:embed/>
                </p:oleObj>
              </mc:Choice>
              <mc:Fallback>
                <p:oleObj name="Equation" r:id="rId4" imgW="31114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028"/>
                        <a:ext cx="8069663" cy="106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4556" y="1066800"/>
            <a:ext cx="9656330" cy="720471"/>
            <a:chOff x="478270" y="2950285"/>
            <a:chExt cx="9656330" cy="720471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9300255"/>
                </p:ext>
              </p:extLst>
            </p:nvPr>
          </p:nvGraphicFramePr>
          <p:xfrm>
            <a:off x="5468170" y="2950285"/>
            <a:ext cx="3929828" cy="7059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9" name="Equation" r:id="rId6" imgW="1587500" imgH="279400" progId="Equation.DSMT4">
                    <p:embed/>
                  </p:oleObj>
                </mc:Choice>
                <mc:Fallback>
                  <p:oleObj name="Equation" r:id="rId6" imgW="15875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8170" y="2950285"/>
                          <a:ext cx="3929828" cy="70595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478270" y="3082903"/>
              <a:ext cx="9656330" cy="587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600"/>
                </a:spcBef>
                <a:buClr>
                  <a:srgbClr val="000000"/>
                </a:buClr>
              </a:pP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a) Tính giá trị của biểu thức A khi                                            .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1" name="Cloud Callout 20"/>
          <p:cNvSpPr/>
          <p:nvPr/>
        </p:nvSpPr>
        <p:spPr>
          <a:xfrm>
            <a:off x="1947592" y="2709877"/>
            <a:ext cx="6790258" cy="1828800"/>
          </a:xfrm>
          <a:prstGeom prst="cloudCallout">
            <a:avLst>
              <a:gd name="adj1" fmla="val -67814"/>
              <a:gd name="adj2" fmla="val 1013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noProof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 hiện biến đổi x, sau đó tính A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242922"/>
              </p:ext>
            </p:extLst>
          </p:nvPr>
        </p:nvGraphicFramePr>
        <p:xfrm>
          <a:off x="1773238" y="1895475"/>
          <a:ext cx="9293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8" imgW="4140000" imgH="342720" progId="Equation.DSMT4">
                  <p:embed/>
                </p:oleObj>
              </mc:Choice>
              <mc:Fallback>
                <p:oleObj name="Equation" r:id="rId8" imgW="41400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238" y="1895475"/>
                        <a:ext cx="92932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632287"/>
              </p:ext>
            </p:extLst>
          </p:nvPr>
        </p:nvGraphicFramePr>
        <p:xfrm>
          <a:off x="3844924" y="3097109"/>
          <a:ext cx="2562500" cy="1182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10" imgW="990600" imgH="457200" progId="Equation.DSMT4">
                  <p:embed/>
                </p:oleObj>
              </mc:Choice>
              <mc:Fallback>
                <p:oleObj name="Equation" r:id="rId10" imgW="990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24" y="3097109"/>
                        <a:ext cx="2562500" cy="1182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128222" y="2540048"/>
            <a:ext cx="878717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  <a:buClr>
                <a:srgbClr val="000000"/>
              </a:buClr>
            </a:pPr>
            <a:r>
              <a:rPr lang="vi-VN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x = 4 (TMĐK)</a:t>
            </a:r>
            <a:r>
              <a:rPr lang="vi-VN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vào biểu thức 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vi-VN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ta có: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371600" y="4517022"/>
            <a:ext cx="7197804" cy="893177"/>
            <a:chOff x="1371600" y="4517022"/>
            <a:chExt cx="7197804" cy="893177"/>
          </a:xfrm>
        </p:grpSpPr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684211"/>
                </p:ext>
              </p:extLst>
            </p:nvPr>
          </p:nvGraphicFramePr>
          <p:xfrm>
            <a:off x="7315199" y="4517022"/>
            <a:ext cx="976263" cy="893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2" name="Equation" r:id="rId12" imgW="444114" imgH="406048" progId="Equation.DSMT4">
                    <p:embed/>
                  </p:oleObj>
                </mc:Choice>
                <mc:Fallback>
                  <p:oleObj name="Equation" r:id="rId12" imgW="444114" imgH="40604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199" y="4517022"/>
                          <a:ext cx="976263" cy="89317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2919290"/>
                </p:ext>
              </p:extLst>
            </p:nvPr>
          </p:nvGraphicFramePr>
          <p:xfrm>
            <a:off x="3276600" y="4647726"/>
            <a:ext cx="3532970" cy="5888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3" name="Equation" r:id="rId14" imgW="1714500" imgH="279400" progId="Equation.DSMT4">
                    <p:embed/>
                  </p:oleObj>
                </mc:Choice>
                <mc:Fallback>
                  <p:oleObj name="Equation" r:id="rId14" imgW="17145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4647726"/>
                          <a:ext cx="3532970" cy="5888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1371600" y="4686325"/>
              <a:ext cx="7197804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Vậy  khi                                          thì             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59657" y="1981199"/>
            <a:ext cx="164179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lnSpc>
                <a:spcPct val="115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 có: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4600" y="5680440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cá nhân trong vòng 2 phút</a:t>
            </a:r>
          </a:p>
        </p:txBody>
      </p:sp>
    </p:spTree>
    <p:extLst>
      <p:ext uri="{BB962C8B-B14F-4D97-AF65-F5344CB8AC3E}">
        <p14:creationId xmlns:p14="http://schemas.microsoft.com/office/powerpoint/2010/main" val="34394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6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1" grpId="0" animBg="1"/>
      <p:bldP spid="21" grpId="1" animBg="1"/>
      <p:bldP spid="30" grpId="0"/>
      <p:bldP spid="33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38291" y="4686325"/>
            <a:ext cx="2105693" cy="2105693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4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99516" y="3670756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274665"/>
              </p:ext>
            </p:extLst>
          </p:nvPr>
        </p:nvGraphicFramePr>
        <p:xfrm>
          <a:off x="3962400" y="29028"/>
          <a:ext cx="8069663" cy="106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Equation" r:id="rId5" imgW="3111480" imgH="457200" progId="Equation.DSMT4">
                  <p:embed/>
                </p:oleObj>
              </mc:Choice>
              <mc:Fallback>
                <p:oleObj name="Equation" r:id="rId5" imgW="31114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028"/>
                        <a:ext cx="8069663" cy="106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loud Callout 20"/>
              <p:cNvSpPr/>
              <p:nvPr/>
            </p:nvSpPr>
            <p:spPr>
              <a:xfrm>
                <a:off x="2211869" y="1981606"/>
                <a:ext cx="9623309" cy="1828800"/>
              </a:xfrm>
              <a:prstGeom prst="cloudCallout">
                <a:avLst>
                  <a:gd name="adj1" fmla="val -67814"/>
                  <a:gd name="adj2" fmla="val 101382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000" noProof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Thực hiện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0" i="1" noProof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400" b="0" i="1" noProof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3000" noProof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sau đó tính giải bất phương trình</a:t>
                </a:r>
                <a:r>
                  <a:rPr kumimoji="0" lang="en-US" sz="3000" b="0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Cloud Callou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869" y="1981606"/>
                <a:ext cx="9623309" cy="1828800"/>
              </a:xfrm>
              <a:prstGeom prst="cloudCallout">
                <a:avLst>
                  <a:gd name="adj1" fmla="val -67814"/>
                  <a:gd name="adj2" fmla="val 101382"/>
                </a:avLst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09600" y="1219200"/>
                <a:ext cx="4679783" cy="966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b)  Tìm x để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40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endParaRPr lang="en-US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19200"/>
                <a:ext cx="4679783" cy="966290"/>
              </a:xfrm>
              <a:prstGeom prst="rect">
                <a:avLst/>
              </a:prstGeom>
              <a:blipFill rotWithShape="1">
                <a:blip r:embed="rId8"/>
                <a:stretch>
                  <a:fillRect l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693462"/>
              </p:ext>
            </p:extLst>
          </p:nvPr>
        </p:nvGraphicFramePr>
        <p:xfrm>
          <a:off x="1032056" y="2501529"/>
          <a:ext cx="10855144" cy="145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9" imgW="4559040" imgH="609480" progId="Equation.DSMT4">
                  <p:embed/>
                </p:oleObj>
              </mc:Choice>
              <mc:Fallback>
                <p:oleObj name="Equation" r:id="rId9" imgW="45590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2056" y="2501529"/>
                        <a:ext cx="10855144" cy="145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383488"/>
              </p:ext>
            </p:extLst>
          </p:nvPr>
        </p:nvGraphicFramePr>
        <p:xfrm>
          <a:off x="1468438" y="3454400"/>
          <a:ext cx="7142162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name="Equation" r:id="rId11" imgW="2908080" imgH="736560" progId="Equation.DSMT4">
                  <p:embed/>
                </p:oleObj>
              </mc:Choice>
              <mc:Fallback>
                <p:oleObj name="Equation" r:id="rId11" imgW="2908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68438" y="3454400"/>
                        <a:ext cx="7142162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749922"/>
              </p:ext>
            </p:extLst>
          </p:nvPr>
        </p:nvGraphicFramePr>
        <p:xfrm>
          <a:off x="1016443" y="4941886"/>
          <a:ext cx="4850957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13" imgW="2006280" imgH="634680" progId="Equation.DSMT4">
                  <p:embed/>
                </p:oleObj>
              </mc:Choice>
              <mc:Fallback>
                <p:oleObj name="Equation" r:id="rId13" imgW="20062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16443" y="4941886"/>
                        <a:ext cx="4850957" cy="153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185057" y="2239919"/>
            <a:ext cx="109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 có: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83370" y="5456632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cá nhân trong vòng 4 phút</a:t>
            </a:r>
          </a:p>
        </p:txBody>
      </p:sp>
    </p:spTree>
    <p:extLst>
      <p:ext uri="{BB962C8B-B14F-4D97-AF65-F5344CB8AC3E}">
        <p14:creationId xmlns:p14="http://schemas.microsoft.com/office/powerpoint/2010/main" val="3675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24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4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6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1" grpId="0" animBg="1"/>
      <p:bldP spid="21" grpId="1" animBg="1"/>
      <p:bldP spid="39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400" y="290402"/>
            <a:ext cx="685800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275420" y="0"/>
                <a:ext cx="4679783" cy="966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b) 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Tìm</a:t>
                </a:r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x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để</a:t>
                </a:r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40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40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40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20" y="0"/>
                <a:ext cx="4679783" cy="966290"/>
              </a:xfrm>
              <a:prstGeom prst="rect">
                <a:avLst/>
              </a:prstGeom>
              <a:blipFill rotWithShape="1">
                <a:blip r:embed="rId3"/>
                <a:stretch>
                  <a:fillRect l="-2604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152400" y="815370"/>
            <a:ext cx="109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 có: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860406"/>
              </p:ext>
            </p:extLst>
          </p:nvPr>
        </p:nvGraphicFramePr>
        <p:xfrm>
          <a:off x="198188" y="1338590"/>
          <a:ext cx="106997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9" name="Equation" r:id="rId4" imgW="431640" imgH="393480" progId="Equation.DSMT4">
                  <p:embed/>
                </p:oleObj>
              </mc:Choice>
              <mc:Fallback>
                <p:oleObj name="Equation" r:id="rId4" imgW="431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188" y="1338590"/>
                        <a:ext cx="1069975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946307"/>
              </p:ext>
            </p:extLst>
          </p:nvPr>
        </p:nvGraphicFramePr>
        <p:xfrm>
          <a:off x="8001000" y="1181125"/>
          <a:ext cx="3475013" cy="14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Equation" r:id="rId6" imgW="1346040" imgH="545760" progId="Equation.DSMT4">
                  <p:embed/>
                </p:oleObj>
              </mc:Choice>
              <mc:Fallback>
                <p:oleObj name="Equation" r:id="rId6" imgW="13460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01000" y="1181125"/>
                        <a:ext cx="3475013" cy="14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334352"/>
              </p:ext>
            </p:extLst>
          </p:nvPr>
        </p:nvGraphicFramePr>
        <p:xfrm>
          <a:off x="1143000" y="1219200"/>
          <a:ext cx="2971800" cy="121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Equation" r:id="rId8" imgW="1117440" imgH="457200" progId="Equation.DSMT4">
                  <p:embed/>
                </p:oleObj>
              </mc:Choice>
              <mc:Fallback>
                <p:oleObj name="Equation" r:id="rId8" imgW="1117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3000" y="1219200"/>
                        <a:ext cx="2971800" cy="121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136890"/>
              </p:ext>
            </p:extLst>
          </p:nvPr>
        </p:nvGraphicFramePr>
        <p:xfrm>
          <a:off x="4038600" y="1219200"/>
          <a:ext cx="4000156" cy="1376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name="Equation" r:id="rId10" imgW="1587240" imgH="545760" progId="Equation.DSMT4">
                  <p:embed/>
                </p:oleObj>
              </mc:Choice>
              <mc:Fallback>
                <p:oleObj name="Equation" r:id="rId10" imgW="1587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38600" y="1219200"/>
                        <a:ext cx="4000156" cy="1376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837730"/>
              </p:ext>
            </p:extLst>
          </p:nvPr>
        </p:nvGraphicFramePr>
        <p:xfrm>
          <a:off x="838200" y="2590800"/>
          <a:ext cx="8458200" cy="79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Equation" r:id="rId12" imgW="3251160" imgH="304560" progId="Equation.DSMT4">
                  <p:embed/>
                </p:oleObj>
              </mc:Choice>
              <mc:Fallback>
                <p:oleObj name="Equation" r:id="rId12" imgW="3251160" imgH="30456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90800"/>
                        <a:ext cx="8458200" cy="7903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40258"/>
              </p:ext>
            </p:extLst>
          </p:nvPr>
        </p:nvGraphicFramePr>
        <p:xfrm>
          <a:off x="2109216" y="3276600"/>
          <a:ext cx="4901184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" name="Equation" r:id="rId14" imgW="1917700" imgH="228600" progId="Equation.DSMT4">
                  <p:embed/>
                </p:oleObj>
              </mc:Choice>
              <mc:Fallback>
                <p:oleObj name="Equation" r:id="rId14" imgW="19177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216" y="3276600"/>
                        <a:ext cx="4901184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52400" y="2688747"/>
            <a:ext cx="85123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2400" y="3324948"/>
            <a:ext cx="2135521" cy="546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Do đó (1) 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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304800" y="3982720"/>
            <a:ext cx="10513741" cy="970280"/>
            <a:chOff x="457200" y="3982720"/>
            <a:chExt cx="10513741" cy="970280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8399030"/>
                </p:ext>
              </p:extLst>
            </p:nvPr>
          </p:nvGraphicFramePr>
          <p:xfrm>
            <a:off x="3581400" y="4228552"/>
            <a:ext cx="1905000" cy="519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5" name="Equation" r:id="rId16" imgW="736600" imgH="203200" progId="Equation.DSMT4">
                    <p:embed/>
                  </p:oleObj>
                </mc:Choice>
                <mc:Fallback>
                  <p:oleObj name="Equation" r:id="rId16" imgW="736600" imgH="2032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1400" y="4228552"/>
                          <a:ext cx="1905000" cy="519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6743977"/>
                </p:ext>
              </p:extLst>
            </p:nvPr>
          </p:nvGraphicFramePr>
          <p:xfrm>
            <a:off x="6324600" y="4223658"/>
            <a:ext cx="3107288" cy="5529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6" name="Equation" r:id="rId18" imgW="1129810" imgH="203112" progId="Equation.DSMT4">
                    <p:embed/>
                  </p:oleObj>
                </mc:Choice>
                <mc:Fallback>
                  <p:oleObj name="Equation" r:id="rId18" imgW="1129810" imgH="203112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4600" y="4223658"/>
                          <a:ext cx="3107288" cy="55299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7567849"/>
                </p:ext>
              </p:extLst>
            </p:nvPr>
          </p:nvGraphicFramePr>
          <p:xfrm>
            <a:off x="9906000" y="3982720"/>
            <a:ext cx="1064941" cy="970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7" name="Equation" r:id="rId20" imgW="431613" imgH="393529" progId="Equation.DSMT4">
                    <p:embed/>
                  </p:oleObj>
                </mc:Choice>
                <mc:Fallback>
                  <p:oleObj name="Equation" r:id="rId20" imgW="431613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6000" y="3982720"/>
                          <a:ext cx="1064941" cy="970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9"/>
            <p:cNvSpPr/>
            <p:nvPr/>
          </p:nvSpPr>
          <p:spPr>
            <a:xfrm>
              <a:off x="457200" y="4167552"/>
              <a:ext cx="9576661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Kết hợp điều kiện                     , ta có                                    thì 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72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4868" y="4639261"/>
            <a:ext cx="2105693" cy="2105693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3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4323" y="3702717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664073"/>
              </p:ext>
            </p:extLst>
          </p:nvPr>
        </p:nvGraphicFramePr>
        <p:xfrm>
          <a:off x="3962400" y="29028"/>
          <a:ext cx="8069663" cy="106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Equation" r:id="rId4" imgW="3111480" imgH="457200" progId="Equation.DSMT4">
                  <p:embed/>
                </p:oleObj>
              </mc:Choice>
              <mc:Fallback>
                <p:oleObj name="Equation" r:id="rId4" imgW="31114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028"/>
                        <a:ext cx="8069663" cy="1066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62253" y="655184"/>
                <a:ext cx="3359061" cy="109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15000"/>
                  </a:lnSpc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c)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Tìm</a:t>
                </a:r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GTNN </a:t>
                </a:r>
                <a:r>
                  <a:rPr lang="fr-FR" sz="2800" kern="0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𝐴</m:t>
                        </m:r>
                      </m:num>
                      <m:den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𝐵</m:t>
                        </m:r>
                      </m:den>
                    </m:f>
                  </m:oMath>
                </a14:m>
                <a:r>
                  <a:rPr lang="fr-FR" sz="2800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</a:t>
                </a:r>
                <a:endParaRPr lang="en-US" sz="2800" kern="0" dirty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53" y="655184"/>
                <a:ext cx="3359061" cy="1097416"/>
              </a:xfrm>
              <a:prstGeom prst="rect">
                <a:avLst/>
              </a:prstGeom>
              <a:blipFill rotWithShape="1">
                <a:blip r:embed="rId6"/>
                <a:stretch>
                  <a:fillRect l="-3630" r="-2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216553"/>
              </p:ext>
            </p:extLst>
          </p:nvPr>
        </p:nvGraphicFramePr>
        <p:xfrm>
          <a:off x="262253" y="1770743"/>
          <a:ext cx="3716098" cy="115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0" name="Equation" r:id="rId7" imgW="1473200" imgH="457200" progId="Equation.DSMT4">
                  <p:embed/>
                </p:oleObj>
              </mc:Choice>
              <mc:Fallback>
                <p:oleObj name="Equation" r:id="rId7" imgW="14732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3" y="1770743"/>
                        <a:ext cx="3716098" cy="11582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102062"/>
              </p:ext>
            </p:extLst>
          </p:nvPr>
        </p:nvGraphicFramePr>
        <p:xfrm>
          <a:off x="262253" y="3868305"/>
          <a:ext cx="7510147" cy="98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9" imgW="3200400" imgH="419040" progId="Equation.DSMT4">
                  <p:embed/>
                </p:oleObj>
              </mc:Choice>
              <mc:Fallback>
                <p:oleObj name="Equation" r:id="rId9" imgW="320040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3" y="3868305"/>
                        <a:ext cx="7510147" cy="983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19200" y="4724400"/>
                <a:ext cx="9383757" cy="995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Dấu “ = ” xảy ra 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 x = 0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. Vậy GTNN của A là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−1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tại x = 0.</a:t>
                </a:r>
                <a:endParaRPr lang="en-US" sz="2800" kern="0">
                  <a:solidFill>
                    <a:srgbClr val="000000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724400"/>
                <a:ext cx="9383757" cy="995272"/>
              </a:xfrm>
              <a:prstGeom prst="rect">
                <a:avLst/>
              </a:prstGeom>
              <a:blipFill rotWithShape="1">
                <a:blip r:embed="rId11"/>
                <a:stretch>
                  <a:fillRect l="-1300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581314"/>
              </p:ext>
            </p:extLst>
          </p:nvPr>
        </p:nvGraphicFramePr>
        <p:xfrm>
          <a:off x="7848600" y="3932374"/>
          <a:ext cx="1628561" cy="855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Equation" r:id="rId12" imgW="749160" imgH="393480" progId="Equation.DSMT4">
                  <p:embed/>
                </p:oleObj>
              </mc:Choice>
              <mc:Fallback>
                <p:oleObj name="Equation" r:id="rId12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48600" y="3932374"/>
                        <a:ext cx="1628561" cy="855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33224" y="3161507"/>
            <a:ext cx="3672800" cy="554159"/>
            <a:chOff x="6770409" y="2438400"/>
            <a:chExt cx="3672800" cy="554159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8377871"/>
                </p:ext>
              </p:extLst>
            </p:nvPr>
          </p:nvGraphicFramePr>
          <p:xfrm>
            <a:off x="7616370" y="2467428"/>
            <a:ext cx="1775441" cy="525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73" name="Equation" r:id="rId14" imgW="685800" imgH="203200" progId="Equation.DSMT4">
                    <p:embed/>
                  </p:oleObj>
                </mc:Choice>
                <mc:Fallback>
                  <p:oleObj name="Equation" r:id="rId14" imgW="685800" imgH="2032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6370" y="2467428"/>
                          <a:ext cx="1775441" cy="5251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6770409" y="2438400"/>
              <a:ext cx="36728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Với                     , ta có: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514600" y="5680440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cá nhân trong vòng 3 phút</a:t>
            </a:r>
          </a:p>
        </p:txBody>
      </p:sp>
    </p:spTree>
    <p:extLst>
      <p:ext uri="{BB962C8B-B14F-4D97-AF65-F5344CB8AC3E}">
        <p14:creationId xmlns:p14="http://schemas.microsoft.com/office/powerpoint/2010/main" val="272388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18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8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10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9" grpId="0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9" y="4276526"/>
            <a:ext cx="3714769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4" y="5613397"/>
            <a:ext cx="2740893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8185" y="172916"/>
            <a:ext cx="2592288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1531" y="1270098"/>
            <a:ext cx="877015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547294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025" y="1923259"/>
            <a:ext cx="4191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</a:pP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a) Rút gọn biểu thức M;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2590800"/>
            <a:ext cx="4679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b) Tính giá trị của N khi  x = 9;</a:t>
            </a:r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566118"/>
              </p:ext>
            </p:extLst>
          </p:nvPr>
        </p:nvGraphicFramePr>
        <p:xfrm>
          <a:off x="3978980" y="-25992"/>
          <a:ext cx="4010907" cy="124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Equation" r:id="rId4" imgW="1473120" imgH="457200" progId="Equation.DSMT4">
                  <p:embed/>
                </p:oleObj>
              </mc:Choice>
              <mc:Fallback>
                <p:oleObj name="Equation" r:id="rId4" imgW="14731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980" y="-25992"/>
                        <a:ext cx="4010907" cy="1245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514050"/>
              </p:ext>
            </p:extLst>
          </p:nvPr>
        </p:nvGraphicFramePr>
        <p:xfrm>
          <a:off x="7924800" y="-54301"/>
          <a:ext cx="2286000" cy="118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Equation" r:id="rId6" imgW="825500" imgH="431800" progId="Equation.DSMT4">
                  <p:embed/>
                </p:oleObj>
              </mc:Choice>
              <mc:Fallback>
                <p:oleObj name="Equation" r:id="rId6" imgW="825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-54301"/>
                        <a:ext cx="2286000" cy="11824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295414"/>
              </p:ext>
            </p:extLst>
          </p:nvPr>
        </p:nvGraphicFramePr>
        <p:xfrm>
          <a:off x="179732" y="1066800"/>
          <a:ext cx="4011268" cy="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Equation" r:id="rId8" imgW="1434960" imgH="190440" progId="Equation.DSMT4">
                  <p:embed/>
                </p:oleObj>
              </mc:Choice>
              <mc:Fallback>
                <p:oleObj name="Equation" r:id="rId8" imgW="14349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32" y="1066800"/>
                        <a:ext cx="4011268" cy="50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304800" y="3057034"/>
            <a:ext cx="7858241" cy="1044623"/>
            <a:chOff x="304800" y="3057034"/>
            <a:chExt cx="7858241" cy="1044623"/>
          </a:xfrm>
        </p:grpSpPr>
        <p:sp>
          <p:nvSpPr>
            <p:cNvPr id="25" name="Rectangle 24"/>
            <p:cNvSpPr/>
            <p:nvPr/>
          </p:nvSpPr>
          <p:spPr>
            <a:xfrm>
              <a:off x="304800" y="3336517"/>
              <a:ext cx="7858241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600"/>
                </a:spcBef>
                <a:buClr>
                  <a:srgbClr val="000000"/>
                </a:buClr>
              </a:pP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c) </a:t>
              </a:r>
              <a:r>
                <a:rPr lang="en-US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Tìm giá trị của x thỏa mãn                                    </a:t>
              </a: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endParaRP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6606417"/>
                </p:ext>
              </p:extLst>
            </p:nvPr>
          </p:nvGraphicFramePr>
          <p:xfrm>
            <a:off x="4648200" y="3057034"/>
            <a:ext cx="3181351" cy="104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5" name="Equation" r:id="rId10" imgW="1270000" imgH="419100" progId="Equation.DSMT4">
                    <p:embed/>
                  </p:oleObj>
                </mc:Choice>
                <mc:Fallback>
                  <p:oleObj name="Equation" r:id="rId10" imgW="1270000" imgH="419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3057034"/>
                          <a:ext cx="3181351" cy="104462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548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3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75387" y="3722937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025" y="1621947"/>
            <a:ext cx="4191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buClr>
                <a:srgbClr val="000000"/>
              </a:buClr>
            </a:pP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a) Rút gọn biểu thức M.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692667"/>
              </p:ext>
            </p:extLst>
          </p:nvPr>
        </p:nvGraphicFramePr>
        <p:xfrm>
          <a:off x="3978980" y="-25992"/>
          <a:ext cx="4010907" cy="124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4" imgW="1473120" imgH="457200" progId="Equation.DSMT4">
                  <p:embed/>
                </p:oleObj>
              </mc:Choice>
              <mc:Fallback>
                <p:oleObj name="Equation" r:id="rId4" imgW="147312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980" y="-25992"/>
                        <a:ext cx="4010907" cy="1245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815274"/>
              </p:ext>
            </p:extLst>
          </p:nvPr>
        </p:nvGraphicFramePr>
        <p:xfrm>
          <a:off x="7924800" y="-54301"/>
          <a:ext cx="2286000" cy="118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6" imgW="825500" imgH="431800" progId="Equation.DSMT4">
                  <p:embed/>
                </p:oleObj>
              </mc:Choice>
              <mc:Fallback>
                <p:oleObj name="Equation" r:id="rId6" imgW="8255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-54301"/>
                        <a:ext cx="2286000" cy="11824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522092"/>
              </p:ext>
            </p:extLst>
          </p:nvPr>
        </p:nvGraphicFramePr>
        <p:xfrm>
          <a:off x="179732" y="1066800"/>
          <a:ext cx="4011268" cy="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8" imgW="1434960" imgH="190440" progId="Equation.DSMT4">
                  <p:embed/>
                </p:oleObj>
              </mc:Choice>
              <mc:Fallback>
                <p:oleObj name="Equation" r:id="rId8" imgW="1434960" imgH="1904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32" y="1066800"/>
                        <a:ext cx="4011268" cy="50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476193"/>
              </p:ext>
            </p:extLst>
          </p:nvPr>
        </p:nvGraphicFramePr>
        <p:xfrm>
          <a:off x="1219200" y="2133600"/>
          <a:ext cx="3786475" cy="122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10" imgW="1409400" imgH="457200" progId="Equation.DSMT4">
                  <p:embed/>
                </p:oleObj>
              </mc:Choice>
              <mc:Fallback>
                <p:oleObj name="Equation" r:id="rId10" imgW="14094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133600"/>
                        <a:ext cx="3786475" cy="1228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179239"/>
              </p:ext>
            </p:extLst>
          </p:nvPr>
        </p:nvGraphicFramePr>
        <p:xfrm>
          <a:off x="4953000" y="2133600"/>
          <a:ext cx="4751252" cy="1453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12" imgW="1790640" imgH="545760" progId="Equation.DSMT4">
                  <p:embed/>
                </p:oleObj>
              </mc:Choice>
              <mc:Fallback>
                <p:oleObj name="Equation" r:id="rId12" imgW="1790640" imgH="5457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3600"/>
                        <a:ext cx="4751252" cy="14535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068618"/>
              </p:ext>
            </p:extLst>
          </p:nvPr>
        </p:nvGraphicFramePr>
        <p:xfrm>
          <a:off x="1905000" y="4686300"/>
          <a:ext cx="7742238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14" imgW="3022560" imgH="609480" progId="Equation.DSMT4">
                  <p:embed/>
                </p:oleObj>
              </mc:Choice>
              <mc:Fallback>
                <p:oleObj name="Equation" r:id="rId14" imgW="3022560" imgH="609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686300"/>
                        <a:ext cx="7742238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237280"/>
              </p:ext>
            </p:extLst>
          </p:nvPr>
        </p:nvGraphicFramePr>
        <p:xfrm>
          <a:off x="1752600" y="3352800"/>
          <a:ext cx="4318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16" imgW="1726920" imgH="609480" progId="Equation.DSMT4">
                  <p:embed/>
                </p:oleObj>
              </mc:Choice>
              <mc:Fallback>
                <p:oleObj name="Equation" r:id="rId16" imgW="1726920" imgH="609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352800"/>
                        <a:ext cx="43180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8061"/>
            <a:ext cx="1638440" cy="1638439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958084"/>
              </p:ext>
            </p:extLst>
          </p:nvPr>
        </p:nvGraphicFramePr>
        <p:xfrm>
          <a:off x="4583113" y="6208713"/>
          <a:ext cx="42957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19" imgW="1536480" imgH="203040" progId="Equation.DSMT4">
                  <p:embed/>
                </p:oleObj>
              </mc:Choice>
              <mc:Fallback>
                <p:oleObj name="Equation" r:id="rId19" imgW="1536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6208713"/>
                        <a:ext cx="4295775" cy="536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2514600" y="5680440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cặp đôi trong vòng 3 phút</a:t>
            </a:r>
          </a:p>
        </p:txBody>
      </p:sp>
    </p:spTree>
    <p:extLst>
      <p:ext uri="{BB962C8B-B14F-4D97-AF65-F5344CB8AC3E}">
        <p14:creationId xmlns:p14="http://schemas.microsoft.com/office/powerpoint/2010/main" val="38131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18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8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1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3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00479" y="3670756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2400" y="290402"/>
            <a:ext cx="6858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000000"/>
              </a:buClr>
            </a:pPr>
            <a:r>
              <a:rPr lang="fr-FR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2:</a:t>
            </a:r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hai biểu thức: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" y="1676400"/>
            <a:ext cx="4679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b) Tính giá trị của N khi  x = 9.</a:t>
            </a:r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402355"/>
              </p:ext>
            </p:extLst>
          </p:nvPr>
        </p:nvGraphicFramePr>
        <p:xfrm>
          <a:off x="3978980" y="-25992"/>
          <a:ext cx="4010907" cy="1245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Equation" r:id="rId4" imgW="1473120" imgH="457200" progId="Equation.DSMT4">
                  <p:embed/>
                </p:oleObj>
              </mc:Choice>
              <mc:Fallback>
                <p:oleObj name="Equation" r:id="rId4" imgW="14731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980" y="-25992"/>
                        <a:ext cx="4010907" cy="1245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744634"/>
              </p:ext>
            </p:extLst>
          </p:nvPr>
        </p:nvGraphicFramePr>
        <p:xfrm>
          <a:off x="7924800" y="-54301"/>
          <a:ext cx="2286000" cy="118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Equation" r:id="rId6" imgW="825500" imgH="431800" progId="Equation.DSMT4">
                  <p:embed/>
                </p:oleObj>
              </mc:Choice>
              <mc:Fallback>
                <p:oleObj name="Equation" r:id="rId6" imgW="825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-54301"/>
                        <a:ext cx="2286000" cy="11824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21673"/>
              </p:ext>
            </p:extLst>
          </p:nvPr>
        </p:nvGraphicFramePr>
        <p:xfrm>
          <a:off x="179732" y="1066800"/>
          <a:ext cx="4011268" cy="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0" name="Equation" r:id="rId8" imgW="1434960" imgH="190440" progId="Equation.DSMT4">
                  <p:embed/>
                </p:oleObj>
              </mc:Choice>
              <mc:Fallback>
                <p:oleObj name="Equation" r:id="rId8" imgW="14349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32" y="1066800"/>
                        <a:ext cx="4011268" cy="50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994714"/>
              </p:ext>
            </p:extLst>
          </p:nvPr>
        </p:nvGraphicFramePr>
        <p:xfrm>
          <a:off x="1822450" y="2200275"/>
          <a:ext cx="7389813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Equation" r:id="rId10" imgW="2628720" imgH="609480" progId="Equation.DSMT4">
                  <p:embed/>
                </p:oleObj>
              </mc:Choice>
              <mc:Fallback>
                <p:oleObj name="Equation" r:id="rId10" imgW="2628720" imgH="609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2450" y="2200275"/>
                        <a:ext cx="7389813" cy="1685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8831"/>
              </p:ext>
            </p:extLst>
          </p:nvPr>
        </p:nvGraphicFramePr>
        <p:xfrm>
          <a:off x="2895600" y="5408464"/>
          <a:ext cx="3733800" cy="1197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Equation" r:id="rId12" imgW="1524000" imgH="482600" progId="Equation.DSMT4">
                  <p:embed/>
                </p:oleObj>
              </mc:Choice>
              <mc:Fallback>
                <p:oleObj name="Equation" r:id="rId12" imgW="1524000" imgH="482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408464"/>
                        <a:ext cx="3733800" cy="1197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1371599" y="4610738"/>
            <a:ext cx="624839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Thay x = 9 (TM ĐKXĐ) vào N ta được: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" y="5219561"/>
            <a:ext cx="1638440" cy="1638439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223243"/>
              </p:ext>
            </p:extLst>
          </p:nvPr>
        </p:nvGraphicFramePr>
        <p:xfrm>
          <a:off x="5951535" y="3889595"/>
          <a:ext cx="33369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Equation" r:id="rId15" imgW="1193760" imgH="203040" progId="Equation.DSMT4">
                  <p:embed/>
                </p:oleObj>
              </mc:Choice>
              <mc:Fallback>
                <p:oleObj name="Equation" r:id="rId15" imgW="1193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5" y="3889595"/>
                        <a:ext cx="3336925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2209800" y="5680440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cặp đôi trong vòng 3 phút</a:t>
            </a:r>
          </a:p>
        </p:txBody>
      </p:sp>
    </p:spTree>
    <p:extLst>
      <p:ext uri="{BB962C8B-B14F-4D97-AF65-F5344CB8AC3E}">
        <p14:creationId xmlns:p14="http://schemas.microsoft.com/office/powerpoint/2010/main" val="7966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8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8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2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1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6" grpId="0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15" name="Rounded Rectangle 1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5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2195" y="3751952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52400" y="-36286"/>
            <a:ext cx="7858241" cy="1044623"/>
            <a:chOff x="304800" y="3057034"/>
            <a:chExt cx="7858241" cy="1044623"/>
          </a:xfrm>
        </p:grpSpPr>
        <p:sp>
          <p:nvSpPr>
            <p:cNvPr id="25" name="Rectangle 24"/>
            <p:cNvSpPr/>
            <p:nvPr/>
          </p:nvSpPr>
          <p:spPr>
            <a:xfrm>
              <a:off x="304800" y="3336517"/>
              <a:ext cx="7858241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600"/>
                </a:spcBef>
                <a:buClr>
                  <a:srgbClr val="000000"/>
                </a:buClr>
              </a:pP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c) </a:t>
              </a:r>
              <a:r>
                <a:rPr lang="en-US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Tìm giá trị của x thỏa mãn                                    </a:t>
              </a:r>
              <a:r>
                <a:rPr lang="fr-FR" sz="2800" ker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  <a:endParaRPr lang="en-US" sz="2800" ker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Arial"/>
              </a:endParaRP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2423812"/>
                </p:ext>
              </p:extLst>
            </p:nvPr>
          </p:nvGraphicFramePr>
          <p:xfrm>
            <a:off x="4648200" y="3057034"/>
            <a:ext cx="3181351" cy="10446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6" name="Equation" r:id="rId4" imgW="1270000" imgH="419100" progId="Equation.DSMT4">
                    <p:embed/>
                  </p:oleObj>
                </mc:Choice>
                <mc:Fallback>
                  <p:oleObj name="Equation" r:id="rId4" imgW="1270000" imgH="419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200" y="3057034"/>
                          <a:ext cx="3181351" cy="104462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776364"/>
              </p:ext>
            </p:extLst>
          </p:nvPr>
        </p:nvGraphicFramePr>
        <p:xfrm>
          <a:off x="576263" y="1212850"/>
          <a:ext cx="449738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Equation" r:id="rId6" imgW="1892160" imgH="482400" progId="Equation.DSMT4">
                  <p:embed/>
                </p:oleObj>
              </mc:Choice>
              <mc:Fallback>
                <p:oleObj name="Equation" r:id="rId6" imgW="189216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1212850"/>
                        <a:ext cx="4497387" cy="1138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945827"/>
              </p:ext>
            </p:extLst>
          </p:nvPr>
        </p:nvGraphicFramePr>
        <p:xfrm>
          <a:off x="3076575" y="4970463"/>
          <a:ext cx="2392363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8" name="Equation" r:id="rId8" imgW="1104840" imgH="660240" progId="Equation.DSMT4">
                  <p:embed/>
                </p:oleObj>
              </mc:Choice>
              <mc:Fallback>
                <p:oleObj name="Equation" r:id="rId8" imgW="1104840" imgH="660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575" y="4970463"/>
                        <a:ext cx="2392363" cy="1433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932414"/>
              </p:ext>
            </p:extLst>
          </p:nvPr>
        </p:nvGraphicFramePr>
        <p:xfrm>
          <a:off x="6289675" y="5154613"/>
          <a:ext cx="16319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Equation" r:id="rId10" imgW="685800" imgH="419040" progId="Equation.DSMT4">
                  <p:embed/>
                </p:oleObj>
              </mc:Choice>
              <mc:Fallback>
                <p:oleObj name="Equation" r:id="rId10" imgW="68580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9675" y="5154613"/>
                        <a:ext cx="1631950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174118"/>
              </p:ext>
            </p:extLst>
          </p:nvPr>
        </p:nvGraphicFramePr>
        <p:xfrm>
          <a:off x="400824" y="2514600"/>
          <a:ext cx="3256775" cy="10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Equation" r:id="rId12" imgW="1269720" imgH="419040" progId="Equation.DSMT4">
                  <p:embed/>
                </p:oleObj>
              </mc:Choice>
              <mc:Fallback>
                <p:oleObj name="Equation" r:id="rId12" imgW="1269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0824" y="2514600"/>
                        <a:ext cx="3256775" cy="107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434100"/>
              </p:ext>
            </p:extLst>
          </p:nvPr>
        </p:nvGraphicFramePr>
        <p:xfrm>
          <a:off x="3731591" y="2463800"/>
          <a:ext cx="4421809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1" name="Equation" r:id="rId14" imgW="1815840" imgH="583920" progId="Equation.DSMT4">
                  <p:embed/>
                </p:oleObj>
              </mc:Choice>
              <mc:Fallback>
                <p:oleObj name="Equation" r:id="rId14" imgW="181584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31591" y="2463800"/>
                        <a:ext cx="4421809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025788"/>
              </p:ext>
            </p:extLst>
          </p:nvPr>
        </p:nvGraphicFramePr>
        <p:xfrm>
          <a:off x="8196263" y="2624138"/>
          <a:ext cx="282575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" name="Equation" r:id="rId16" imgW="1155600" imgH="253800" progId="Equation.DSMT4">
                  <p:embed/>
                </p:oleObj>
              </mc:Choice>
              <mc:Fallback>
                <p:oleObj name="Equation" r:id="rId16" imgW="1155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196263" y="2624138"/>
                        <a:ext cx="282575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007147"/>
              </p:ext>
            </p:extLst>
          </p:nvPr>
        </p:nvGraphicFramePr>
        <p:xfrm>
          <a:off x="457200" y="3923613"/>
          <a:ext cx="5426353" cy="873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3" name="Equation" r:id="rId18" imgW="2209680" imgH="355320" progId="Equation.DSMT4">
                  <p:embed/>
                </p:oleObj>
              </mc:Choice>
              <mc:Fallback>
                <p:oleObj name="Equation" r:id="rId18" imgW="2209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7200" y="3923613"/>
                        <a:ext cx="5426353" cy="873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944303"/>
              </p:ext>
            </p:extLst>
          </p:nvPr>
        </p:nvGraphicFramePr>
        <p:xfrm>
          <a:off x="381000" y="5052942"/>
          <a:ext cx="2410695" cy="134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" name="Equation" r:id="rId20" imgW="1002960" imgH="558720" progId="Equation.DSMT4">
                  <p:embed/>
                </p:oleObj>
              </mc:Choice>
              <mc:Fallback>
                <p:oleObj name="Equation" r:id="rId20" imgW="1002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1000" y="5052942"/>
                        <a:ext cx="2410695" cy="1342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00" y="0"/>
            <a:ext cx="2963899" cy="262402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282202"/>
              </p:ext>
            </p:extLst>
          </p:nvPr>
        </p:nvGraphicFramePr>
        <p:xfrm>
          <a:off x="5257800" y="1600200"/>
          <a:ext cx="3810000" cy="503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" name="Equation" r:id="rId23" imgW="1536480" imgH="203040" progId="Equation.DSMT4">
                  <p:embed/>
                </p:oleObj>
              </mc:Choice>
              <mc:Fallback>
                <p:oleObj name="Equation" r:id="rId23" imgW="1536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257800" y="1600200"/>
                        <a:ext cx="3810000" cy="503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1989100" y="6006488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nhóm trong vòng 5 phút</a:t>
            </a:r>
          </a:p>
        </p:txBody>
      </p:sp>
    </p:spTree>
    <p:extLst>
      <p:ext uri="{BB962C8B-B14F-4D97-AF65-F5344CB8AC3E}">
        <p14:creationId xmlns:p14="http://schemas.microsoft.com/office/powerpoint/2010/main" val="3943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0"/>
                            </p:stCondLst>
                            <p:childTnLst>
                              <p:par>
                                <p:cTn id="7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1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7" grpId="0" animBg="1"/>
      <p:bldP spid="17" grpId="1" animBg="1"/>
      <p:bldP spid="18" grpId="0" animBg="1"/>
      <p:bldP spid="26" grpId="0" animBg="1"/>
      <p:bldP spid="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092034"/>
              </p:ext>
            </p:extLst>
          </p:nvPr>
        </p:nvGraphicFramePr>
        <p:xfrm>
          <a:off x="8120742" y="353068"/>
          <a:ext cx="3225799" cy="58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name="Equation" r:id="rId3" imgW="1320800" imgH="228600" progId="Equation.DSMT4">
                  <p:embed/>
                </p:oleObj>
              </mc:Choice>
              <mc:Fallback>
                <p:oleObj name="Equation" r:id="rId3" imgW="1320800" imgH="2286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0742" y="353068"/>
                        <a:ext cx="3225799" cy="580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98989"/>
              </p:ext>
            </p:extLst>
          </p:nvPr>
        </p:nvGraphicFramePr>
        <p:xfrm>
          <a:off x="8950325" y="904220"/>
          <a:ext cx="11080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Equation" r:id="rId5" imgW="482391" imgH="482391" progId="Equation.DSMT4">
                  <p:embed/>
                </p:oleObj>
              </mc:Choice>
              <mc:Fallback>
                <p:oleObj name="Equation" r:id="rId5" imgW="482391" imgH="482391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0325" y="904220"/>
                        <a:ext cx="1108075" cy="1108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381000"/>
            <a:ext cx="810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800" b="1" ker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3:</a:t>
            </a: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Cho x, y là những số thực không âm thỏa mãn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71600" y="1165830"/>
            <a:ext cx="878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 giá trị lớn nhất và giá trị nhỏ nhất của biểu thức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882633"/>
              </p:ext>
            </p:extLst>
          </p:nvPr>
        </p:nvGraphicFramePr>
        <p:xfrm>
          <a:off x="1590832" y="1981200"/>
          <a:ext cx="6236309" cy="122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Equation" r:id="rId7" imgW="2654300" imgH="533400" progId="Equation.DSMT4">
                  <p:embed/>
                </p:oleObj>
              </mc:Choice>
              <mc:Fallback>
                <p:oleObj name="Equation" r:id="rId7" imgW="2654300" imgH="5334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832" y="1981200"/>
                        <a:ext cx="6236309" cy="1229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748944"/>
              </p:ext>
            </p:extLst>
          </p:nvPr>
        </p:nvGraphicFramePr>
        <p:xfrm>
          <a:off x="1623489" y="3276600"/>
          <a:ext cx="4051139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Equation" r:id="rId9" imgW="1905000" imgH="762000" progId="Equation.DSMT4">
                  <p:embed/>
                </p:oleObj>
              </mc:Choice>
              <mc:Fallback>
                <p:oleObj name="Equation" r:id="rId9" imgW="1905000" imgH="762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489" y="3276600"/>
                        <a:ext cx="4051139" cy="1600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28600" y="1981200"/>
            <a:ext cx="1362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 có: </a:t>
            </a:r>
            <a:endParaRPr lang="en-US" sz="2800" ker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0417809" y="4672255"/>
            <a:ext cx="1090002" cy="1661868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flipV="1">
            <a:off x="10316300" y="4549223"/>
            <a:ext cx="1285265" cy="123031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0324054" y="6332537"/>
            <a:ext cx="1277511" cy="14446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op sand"/>
          <p:cNvSpPr>
            <a:spLocks/>
          </p:cNvSpPr>
          <p:nvPr/>
        </p:nvSpPr>
        <p:spPr bwMode="auto">
          <a:xfrm>
            <a:off x="10417809" y="4941887"/>
            <a:ext cx="1090002" cy="561302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bottom sand"/>
          <p:cNvSpPr>
            <a:spLocks/>
          </p:cNvSpPr>
          <p:nvPr/>
        </p:nvSpPr>
        <p:spPr bwMode="auto">
          <a:xfrm>
            <a:off x="10417809" y="5680440"/>
            <a:ext cx="1089115" cy="65368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straight connector"/>
          <p:cNvSpPr>
            <a:spLocks noChangeArrowheads="1"/>
          </p:cNvSpPr>
          <p:nvPr/>
        </p:nvSpPr>
        <p:spPr bwMode="auto">
          <a:xfrm>
            <a:off x="10918709" y="5488675"/>
            <a:ext cx="87313" cy="829348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4" name="button: start timer"/>
          <p:cNvGrpSpPr/>
          <p:nvPr/>
        </p:nvGrpSpPr>
        <p:grpSpPr>
          <a:xfrm>
            <a:off x="9906000" y="3751952"/>
            <a:ext cx="1929178" cy="653837"/>
            <a:chOff x="1188111" y="185859"/>
            <a:chExt cx="2748036" cy="749822"/>
          </a:xfrm>
        </p:grpSpPr>
        <p:sp>
          <p:nvSpPr>
            <p:cNvPr id="25" name="Rounded Rectangle 24"/>
            <p:cNvSpPr/>
            <p:nvPr/>
          </p:nvSpPr>
          <p:spPr>
            <a:xfrm>
              <a:off x="1188111" y="23812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299309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5 phút</a:t>
              </a:r>
              <a:endParaRPr lang="en-GB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9958022" y="4923358"/>
            <a:ext cx="1927315" cy="11306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232195" y="3751952"/>
            <a:ext cx="2992484" cy="310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19" y="4945838"/>
            <a:ext cx="2163065" cy="191502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46300" y="6006488"/>
            <a:ext cx="7239000" cy="796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Hoạt động nhóm trong vòng 5 phút</a:t>
            </a:r>
          </a:p>
        </p:txBody>
      </p:sp>
    </p:spTree>
    <p:extLst>
      <p:ext uri="{BB962C8B-B14F-4D97-AF65-F5344CB8AC3E}">
        <p14:creationId xmlns:p14="http://schemas.microsoft.com/office/powerpoint/2010/main" val="40405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3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6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5" grpId="0" animBg="1"/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3" grpId="2" animBg="1"/>
      <p:bldP spid="27" grpId="0" animBg="1"/>
      <p:bldP spid="27" grpId="1" animBg="1"/>
      <p:bldP spid="28" grpId="0" animBg="1"/>
      <p:bldP spid="30" grpId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42710"/>
            <a:ext cx="10237235" cy="2689061"/>
            <a:chOff x="228600" y="36518"/>
            <a:chExt cx="10237235" cy="2689061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26281134"/>
                    </p:ext>
                  </p:extLst>
                </p:nvPr>
              </p:nvGraphicFramePr>
              <p:xfrm>
                <a:off x="3657600" y="36518"/>
                <a:ext cx="6808235" cy="12588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8467" name="Equation" r:id="rId3" imgW="2501900" imgH="469900" progId="Equation.DSMT4">
                        <p:embed/>
                      </p:oleObj>
                    </mc:Choice>
                    <mc:Fallback>
                      <p:oleObj name="Equation" r:id="rId3" imgW="2501900" imgH="469900" progId="Equation.DSMT4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57600" y="36518"/>
                              <a:ext cx="6808235" cy="125888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26281134"/>
                    </p:ext>
                  </p:extLst>
                </p:nvPr>
              </p:nvGraphicFramePr>
              <p:xfrm>
                <a:off x="3657600" y="36518"/>
                <a:ext cx="6808235" cy="125888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643" name="Equation" r:id="rId5" imgW="2501900" imgH="469900" progId="Equation.DSMT4">
                        <p:embed/>
                      </p:oleObj>
                    </mc:Choice>
                    <mc:Fallback>
                      <p:oleObj name="Equation" r:id="rId5" imgW="2501900" imgH="469900" progId="Equation.DSMT4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57600" y="36518"/>
                              <a:ext cx="6808235" cy="125888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28600" y="342811"/>
                  <a:ext cx="6561137" cy="23827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80340" lvl="0"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  <a:tabLst>
                      <a:tab pos="1320800" algn="l"/>
                      <a:tab pos="3435985" algn="ctr"/>
                    </a:tabLst>
                  </a:pPr>
                  <a:r>
                    <a:rPr lang="en-US" sz="2800" u="sng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Arial"/>
                    </a:rPr>
                    <a:t>*Trường hợp 1:</a:t>
                  </a:r>
                  <a:r>
                    <a:rPr lang="en-US" sz="2800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Arial"/>
                    </a:rPr>
                    <a:t> </a:t>
                  </a:r>
                </a:p>
                <a:p>
                  <a:pPr marL="180340" lvl="0"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  <a:tabLst>
                      <a:tab pos="1320800" algn="l"/>
                      <a:tab pos="3435985" algn="ctr"/>
                    </a:tabLst>
                  </a:pPr>
                  <a:endParaRPr lang="en-US" sz="12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endParaRPr>
                </a:p>
                <a:p>
                  <a:pPr marL="180340" lvl="0"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  <a:tabLst>
                      <a:tab pos="1320800" algn="l"/>
                      <a:tab pos="3435985" algn="ctr"/>
                    </a:tabLst>
                  </a:pPr>
                  <a:r>
                    <a:rPr lang="en-US" sz="2800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Arial"/>
                    </a:rPr>
                    <a:t>Dấu “=” xảy ra khi x = y = 0. </a:t>
                  </a:r>
                </a:p>
                <a:p>
                  <a:pPr marL="180340" lvl="0"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0000"/>
                    </a:buClr>
                    <a:tabLst>
                      <a:tab pos="1320800" algn="l"/>
                      <a:tab pos="3435985" algn="ctr"/>
                    </a:tabLst>
                  </a:pPr>
                  <a:r>
                    <a:rPr lang="en-US" sz="2800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Arial"/>
                    </a:rPr>
                    <a:t>Khi đó: P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6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kern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  <a:sym typeface="Arial"/>
                    </a:rPr>
                    <a:t> </a:t>
                  </a:r>
                  <a:endParaRPr lang="en-US" sz="2400" kern="0">
                    <a:solidFill>
                      <a:srgbClr val="000000"/>
                    </a:solidFill>
                    <a:latin typeface="Times New Roman" pitchFamily="18" charset="0"/>
                    <a:ea typeface="Times New Roman"/>
                    <a:cs typeface="Times New Roman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342811"/>
                  <a:ext cx="6561137" cy="238276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955090"/>
              </p:ext>
            </p:extLst>
          </p:nvPr>
        </p:nvGraphicFramePr>
        <p:xfrm>
          <a:off x="228600" y="3262665"/>
          <a:ext cx="5029199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8" imgW="1714320" imgH="482400" progId="Equation.DSMT4">
                  <p:embed/>
                </p:oleObj>
              </mc:Choice>
              <mc:Fallback>
                <p:oleObj name="Equation" r:id="rId8" imgW="1714320" imgH="482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62665"/>
                        <a:ext cx="5029199" cy="1095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944021"/>
              </p:ext>
            </p:extLst>
          </p:nvPr>
        </p:nvGraphicFramePr>
        <p:xfrm>
          <a:off x="3962400" y="4407674"/>
          <a:ext cx="4383677" cy="10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9" imgW="1955520" imgH="482400" progId="Equation.DSMT4">
                  <p:embed/>
                </p:oleObj>
              </mc:Choice>
              <mc:Fallback>
                <p:oleObj name="Equation" r:id="rId9" imgW="1955520" imgH="482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407674"/>
                        <a:ext cx="4383677" cy="1087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403312" y="5904316"/>
                <a:ext cx="11560088" cy="8774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Vậy</a:t>
                </a:r>
                <a:r>
                  <a:rPr kumimoji="0" lang="en-US" sz="28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GTNN của P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cap="none" normalizeH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36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2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đạt tại x = 0; y = 1; GTLN của P là 1 đạt tại x = 1; y = 0</a:t>
                </a: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312" y="5904316"/>
                <a:ext cx="11560088" cy="877484"/>
              </a:xfrm>
              <a:prstGeom prst="rect">
                <a:avLst/>
              </a:prstGeom>
              <a:blipFill rotWithShape="1">
                <a:blip r:embed="rId12"/>
                <a:stretch>
                  <a:fillRect l="-316" r="-105" b="-13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4800" y="2753380"/>
                <a:ext cx="11353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tabLst>
                    <a:tab pos="1320800" algn="l"/>
                    <a:tab pos="3435985" algn="ctr"/>
                  </a:tabLst>
                </a:pPr>
                <a:r>
                  <a:rPr lang="en-US" sz="2800" u="sng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*Trường hợp 2: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x + y – 1 = 0 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 x + y =1.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Mà x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≥0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nên x + 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≥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y 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 1</a:t>
                </a:r>
                <a14:m>
                  <m:oMath xmlns:m="http://schemas.openxmlformats.org/officeDocument/2006/math">
                    <m:r>
                      <a:rPr lang="en-US" sz="2800" i="1" kern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Times New Roman" pitchFamily="18" charset="0"/>
                        <a:sym typeface="Symbol"/>
                      </a:rPr>
                      <m:t>≥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y</a:t>
                </a:r>
                <a:r>
                  <a:rPr lang="en-US" sz="2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.</a:t>
                </a:r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753380"/>
                <a:ext cx="11353800" cy="523220"/>
              </a:xfrm>
              <a:prstGeom prst="rect">
                <a:avLst/>
              </a:prstGeom>
              <a:blipFill rotWithShape="1">
                <a:blip r:embed="rId13"/>
                <a:stretch>
                  <a:fillRect t="-11628" r="-75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486400" y="3548743"/>
            <a:ext cx="5686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tabLst>
                <a:tab pos="1320800" algn="l"/>
                <a:tab pos="3435985" algn="ctr"/>
              </a:tabLst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Dấu “ =” xảy ra khi x = 0; y =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800" y="4690259"/>
            <a:ext cx="436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tabLst>
                <a:tab pos="1320800" algn="l"/>
                <a:tab pos="3435985" algn="ctr"/>
              </a:tabLst>
            </a:pPr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Lại có  y ≥ 0, nên x ≤ 1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3400" y="5384094"/>
            <a:ext cx="6827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Dấu “=” xảy ra khi x = 1; y = 0.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5" y="4275415"/>
            <a:ext cx="3306233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775601"/>
            <a:ext cx="20574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8" y="5480327"/>
            <a:ext cx="210396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67" y="4823102"/>
            <a:ext cx="203411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35" y="3589615"/>
            <a:ext cx="2351617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3092727"/>
            <a:ext cx="237701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4" y="2619652"/>
            <a:ext cx="9144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2" y="2075139"/>
            <a:ext cx="171238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34" y="3068914"/>
            <a:ext cx="658284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330">
            <a:off x="2889251" y="3273702"/>
            <a:ext cx="13716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287">
            <a:off x="2840567" y="1432201"/>
            <a:ext cx="200871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271">
            <a:off x="652370" y="818953"/>
            <a:ext cx="8347612" cy="243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70" y="3064151"/>
            <a:ext cx="5386916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85" y="3002240"/>
            <a:ext cx="2139949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071965"/>
            <a:ext cx="28067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4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34" y="2614890"/>
            <a:ext cx="280246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5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087965"/>
            <a:ext cx="3111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6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151464"/>
            <a:ext cx="2988733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7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85" y="3205440"/>
            <a:ext cx="1949449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8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34" y="4521477"/>
            <a:ext cx="28448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9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1" y="4959627"/>
            <a:ext cx="2893484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0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68" y="1508402"/>
            <a:ext cx="2851151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1" name="Picture 2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18" y="4613551"/>
            <a:ext cx="1667933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2" name="Picture 2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73826"/>
            <a:ext cx="3668184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3" name="Picture 2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19" y="4721502"/>
            <a:ext cx="51223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4" name="Picture 28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4713564"/>
            <a:ext cx="569384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6" name="Picture 3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34" y="3194326"/>
            <a:ext cx="2927351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7" name="Picture 3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18" y="4207151"/>
            <a:ext cx="2580216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8" name="Picture 3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18" y="4791351"/>
            <a:ext cx="2294467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9" name="Picture 3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01" y="4640539"/>
            <a:ext cx="2542117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70" name="Picture 3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34" y="4810402"/>
            <a:ext cx="133773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71" name="Picture 3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34" y="3194327"/>
            <a:ext cx="844551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73" name="WordArt 37"/>
          <p:cNvSpPr>
            <a:spLocks noChangeArrowheads="1" noChangeShapeType="1" noTextEdit="1"/>
          </p:cNvSpPr>
          <p:nvPr/>
        </p:nvSpPr>
        <p:spPr bwMode="auto">
          <a:xfrm>
            <a:off x="853770" y="341311"/>
            <a:ext cx="1036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pattFill prst="pct75">
                    <a:fgClr>
                      <a:srgbClr val="66FFFF"/>
                    </a:fgClr>
                    <a:bgClr>
                      <a:srgbClr val="66FF99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HỆ THỐNG LẠI CÁC KIẾN THỨC</a:t>
            </a:r>
            <a:r>
              <a:rPr lang="en-US" sz="3600" b="1" kern="10">
                <a:ln w="19050">
                  <a:pattFill prst="pct75">
                    <a:fgClr>
                      <a:srgbClr val="66FFFF"/>
                    </a:fgClr>
                    <a:bgClr>
                      <a:srgbClr val="66FF99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GIỮA HỌC KÌ I</a:t>
            </a:r>
          </a:p>
        </p:txBody>
      </p:sp>
    </p:spTree>
    <p:extLst>
      <p:ext uri="{BB962C8B-B14F-4D97-AF65-F5344CB8AC3E}">
        <p14:creationId xmlns:p14="http://schemas.microsoft.com/office/powerpoint/2010/main" val="25771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entr" presetSubtype="2056009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entr" presetSubtype="2065066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entr" presetSubtype="20631069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entr" presetSubtype="2027411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entr" presetSubtype="2027345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entr" presetSubtype="2058437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entr" presetSubtype="2065689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entr" presetSubtype="2025396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0" presetClass="entr" presetSubtype="19833584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entr" presetSubtype="20131144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0" presetClass="entr" presetSubtype="2044872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600200"/>
            <a:ext cx="11582400" cy="3200400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Ôn tập lại các phép biến đổi đơn giản biểu thức chứa căn bậc hai.</a:t>
            </a:r>
            <a:br>
              <a:rPr lang="en-US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Tìm tòi các dạng bài tập tương tự các dạng toán đã ôn tập.</a:t>
            </a:r>
            <a:br>
              <a:rPr lang="en-US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Chuẩn bị giờ sau:</a:t>
            </a:r>
            <a:r>
              <a:rPr lang="en-US" sz="31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giữa học kì I.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 txBox="1">
            <a:spLocks/>
          </p:cNvSpPr>
          <p:nvPr/>
        </p:nvSpPr>
        <p:spPr>
          <a:xfrm rot="-360000">
            <a:off x="-172550" y="461738"/>
            <a:ext cx="5007611" cy="10615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Times New Roman" pitchFamily="18" charset="0"/>
                <a:cs typeface="Times New Roman" panose="02020603050405020304" pitchFamily="18" charset="0"/>
              </a:rPr>
              <a:t>Hướng dẫn về nhà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3" name="AutoShape 5"/>
          <p:cNvSpPr>
            <a:spLocks noChangeArrowheads="1"/>
          </p:cNvSpPr>
          <p:nvPr/>
        </p:nvSpPr>
        <p:spPr bwMode="auto">
          <a:xfrm>
            <a:off x="4351735" y="864394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4" name="AutoShape 6"/>
          <p:cNvSpPr>
            <a:spLocks noChangeArrowheads="1"/>
          </p:cNvSpPr>
          <p:nvPr/>
        </p:nvSpPr>
        <p:spPr bwMode="auto">
          <a:xfrm>
            <a:off x="2952751" y="2686050"/>
            <a:ext cx="514351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5" name="AutoShape 7"/>
          <p:cNvSpPr>
            <a:spLocks noChangeArrowheads="1"/>
          </p:cNvSpPr>
          <p:nvPr/>
        </p:nvSpPr>
        <p:spPr bwMode="auto">
          <a:xfrm>
            <a:off x="4038600" y="4057650"/>
            <a:ext cx="457200" cy="5143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6" name="AutoShape 8"/>
          <p:cNvSpPr>
            <a:spLocks noChangeArrowheads="1"/>
          </p:cNvSpPr>
          <p:nvPr/>
        </p:nvSpPr>
        <p:spPr bwMode="auto">
          <a:xfrm>
            <a:off x="6838951" y="5257800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7" name="AutoShape 9"/>
          <p:cNvSpPr>
            <a:spLocks noChangeArrowheads="1"/>
          </p:cNvSpPr>
          <p:nvPr/>
        </p:nvSpPr>
        <p:spPr bwMode="auto">
          <a:xfrm>
            <a:off x="7467604" y="5372106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8" name="AutoShape 10"/>
          <p:cNvSpPr>
            <a:spLocks noChangeArrowheads="1"/>
          </p:cNvSpPr>
          <p:nvPr/>
        </p:nvSpPr>
        <p:spPr bwMode="auto">
          <a:xfrm>
            <a:off x="8267704" y="4343407"/>
            <a:ext cx="321469" cy="307181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59" name="AutoShape 11"/>
          <p:cNvSpPr>
            <a:spLocks noChangeArrowheads="1"/>
          </p:cNvSpPr>
          <p:nvPr/>
        </p:nvSpPr>
        <p:spPr bwMode="auto">
          <a:xfrm>
            <a:off x="6038853" y="709619"/>
            <a:ext cx="302419" cy="29408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60" name="AutoShape 12"/>
          <p:cNvSpPr>
            <a:spLocks noChangeArrowheads="1"/>
          </p:cNvSpPr>
          <p:nvPr/>
        </p:nvSpPr>
        <p:spPr bwMode="auto">
          <a:xfrm>
            <a:off x="8896352" y="857250"/>
            <a:ext cx="289323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61" name="AutoShape 13"/>
          <p:cNvSpPr>
            <a:spLocks noChangeArrowheads="1"/>
          </p:cNvSpPr>
          <p:nvPr/>
        </p:nvSpPr>
        <p:spPr bwMode="auto">
          <a:xfrm>
            <a:off x="5353053" y="5486400"/>
            <a:ext cx="275035" cy="30003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62" name="AutoShape 14"/>
          <p:cNvSpPr>
            <a:spLocks noChangeArrowheads="1"/>
          </p:cNvSpPr>
          <p:nvPr/>
        </p:nvSpPr>
        <p:spPr bwMode="auto">
          <a:xfrm>
            <a:off x="9010652" y="4000506"/>
            <a:ext cx="370285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863" name="AutoShape 15"/>
          <p:cNvSpPr>
            <a:spLocks noChangeArrowheads="1"/>
          </p:cNvSpPr>
          <p:nvPr/>
        </p:nvSpPr>
        <p:spPr bwMode="auto">
          <a:xfrm>
            <a:off x="6267451" y="3829050"/>
            <a:ext cx="342900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4864" name="Picture 16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943" y="5011941"/>
            <a:ext cx="1359695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1559" y="4441037"/>
            <a:ext cx="2400300" cy="23288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4867" name="AutoShape 19"/>
          <p:cNvSpPr>
            <a:spLocks noChangeArrowheads="1"/>
          </p:cNvSpPr>
          <p:nvPr/>
        </p:nvSpPr>
        <p:spPr bwMode="auto">
          <a:xfrm>
            <a:off x="3124204" y="5200657"/>
            <a:ext cx="321469" cy="307181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369" name="Picture 8" descr="MA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93" y="5325672"/>
            <a:ext cx="794147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13"/>
          <p:cNvSpPr>
            <a:spLocks noChangeArrowheads="1" noChangeShapeType="1" noTextEdit="1"/>
          </p:cNvSpPr>
          <p:nvPr/>
        </p:nvSpPr>
        <p:spPr bwMode="auto">
          <a:xfrm>
            <a:off x="3406976" y="2071336"/>
            <a:ext cx="5564981" cy="15370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55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Kính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chúc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các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thầy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cô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mạnh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khỏe</a:t>
            </a:r>
            <a:endParaRPr kumimoji="0" lang="en-US" sz="2700" b="1" i="0" u="none" strike="noStrike" kern="1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Chúc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các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sinh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chăm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ngoan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27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giỏi</a:t>
            </a:r>
            <a:endParaRPr kumimoji="0" lang="en-US" sz="2700" b="1" i="0" u="none" strike="noStrike" kern="1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Bụi Phấ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97" y="556498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7" y="4829775"/>
            <a:ext cx="1359695" cy="112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90943" y="4592647"/>
            <a:ext cx="2400300" cy="23300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4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348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348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4853" grpId="0" animBg="1"/>
      <p:bldP spid="334856" grpId="0" animBg="1"/>
      <p:bldP spid="334857" grpId="0" animBg="1"/>
      <p:bldP spid="334858" grpId="0" animBg="1"/>
      <p:bldP spid="334861" grpId="0" animBg="1"/>
      <p:bldP spid="334862" grpId="0" animBg="1"/>
      <p:bldP spid="334863" grpId="0" animBg="1"/>
      <p:bldP spid="3348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21" y="332658"/>
            <a:ext cx="8451329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4816" y="1014788"/>
            <a:ext cx="47949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Chào mừng cậu bé đến với 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hang động bí mật của ta!!!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Ta sẽ tặng cậu những rương 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châu báu với điều kiện cậu 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phải tự vượt qua thử thách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của những chiếc rương kia!</a:t>
            </a:r>
          </a:p>
          <a:p>
            <a:r>
              <a:rPr lang="en-US" sz="2800">
                <a:solidFill>
                  <a:prstClr val="black"/>
                </a:solidFill>
                <a:latin typeface="Viner Hand ITC" pitchFamily="66" charset="0"/>
                <a:cs typeface="JasmineUPC" pitchFamily="18" charset="-34"/>
              </a:rPr>
              <a:t>Chúc cậu may mắn...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9" y="4276526"/>
            <a:ext cx="3714769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4" y="5613397"/>
            <a:ext cx="2740893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8185" y="172916"/>
            <a:ext cx="2592288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84832" y="625576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258936" y="1556792"/>
            <a:ext cx="1572705" cy="1440160"/>
          </a:xfrm>
          <a:prstGeom prst="rect">
            <a:avLst/>
          </a:prstGeom>
        </p:spPr>
      </p:pic>
      <p:pic>
        <p:nvPicPr>
          <p:cNvPr id="9" name="r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5519938" y="836712"/>
            <a:ext cx="1572705" cy="1440160"/>
          </a:xfrm>
          <a:prstGeom prst="rect">
            <a:avLst/>
          </a:prstGeom>
        </p:spPr>
      </p:pic>
      <p:pic>
        <p:nvPicPr>
          <p:cNvPr id="10" name="r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8663948" y="2253476"/>
            <a:ext cx="1632181" cy="1175524"/>
          </a:xfrm>
          <a:prstGeom prst="rect">
            <a:avLst/>
          </a:prstGeom>
        </p:spPr>
      </p:pic>
      <p:pic>
        <p:nvPicPr>
          <p:cNvPr id="11" name="r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5" b="100000" l="52500" r="100000"/>
                    </a14:imgEffect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2598839" y="2841238"/>
            <a:ext cx="1632181" cy="1175524"/>
          </a:xfrm>
          <a:prstGeom prst="rect">
            <a:avLst/>
          </a:prstGeom>
        </p:spPr>
      </p:pic>
      <p:pic>
        <p:nvPicPr>
          <p:cNvPr id="12" name="r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7004812" y="0"/>
            <a:ext cx="1632181" cy="1340768"/>
          </a:xfrm>
          <a:prstGeom prst="rect">
            <a:avLst/>
          </a:prstGeom>
        </p:spPr>
      </p:pic>
      <p:pic>
        <p:nvPicPr>
          <p:cNvPr id="13" name="r7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8327403" y="4199245"/>
            <a:ext cx="2496277" cy="1797860"/>
          </a:xfrm>
          <a:prstGeom prst="rect">
            <a:avLst/>
          </a:prstGeom>
        </p:spPr>
      </p:pic>
      <p:pic>
        <p:nvPicPr>
          <p:cNvPr id="14" name="r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2639616" y="4114369"/>
            <a:ext cx="2164296" cy="1656184"/>
          </a:xfrm>
          <a:prstGeom prst="rect">
            <a:avLst/>
          </a:prstGeom>
        </p:spPr>
      </p:pic>
      <p:pic>
        <p:nvPicPr>
          <p:cNvPr id="15" name="v7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59" y="4016762"/>
            <a:ext cx="3456384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v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14" y="2104554"/>
            <a:ext cx="2290500" cy="89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9220"/>
            <a:ext cx="2304256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v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55" y="2841241"/>
            <a:ext cx="2002348" cy="7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8861" y="861803"/>
            <a:ext cx="1979267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381" y="1498938"/>
            <a:ext cx="2171288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4920" y="4016763"/>
            <a:ext cx="2703827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8341" y="-74943"/>
            <a:ext cx="2592288" cy="21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887757" y="2852936"/>
                <a:ext cx="7237443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6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60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sz="6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57" y="2852936"/>
                <a:ext cx="7237443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41219"/>
              </p:ext>
            </p:extLst>
          </p:nvPr>
        </p:nvGraphicFramePr>
        <p:xfrm>
          <a:off x="4724400" y="665372"/>
          <a:ext cx="2514600" cy="120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17" imgW="558720" imgH="266400" progId="Equation.DSMT4">
                  <p:embed/>
                </p:oleObj>
              </mc:Choice>
              <mc:Fallback>
                <p:oleObj name="Equation" r:id="rId17" imgW="558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24400" y="665372"/>
                        <a:ext cx="2514600" cy="1201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39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92754" y="835058"/>
                <a:ext cx="7374931" cy="929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JasmineUPC" pitchFamily="18" charset="-34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JasmineUPC" pitchFamily="18" charset="-34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JasmineUPC" pitchFamily="18" charset="-34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JasmineUPC" pitchFamily="18" charset="-34"/>
                              </a:rPr>
                              <m:t>2</m:t>
                            </m:r>
                          </m:sup>
                        </m:sSup>
                        <m:r>
                          <a:rPr lang="en-US" sz="4800" b="0" i="1" smtClean="0">
                            <a:solidFill>
                              <a:srgbClr val="0000CC"/>
                            </a:solidFill>
                            <a:latin typeface="Cambria Math"/>
                            <a:cs typeface="JasmineUPC" pitchFamily="18" charset="-34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4800">
                    <a:solidFill>
                      <a:srgbClr val="0000CC"/>
                    </a:solidFill>
                    <a:latin typeface="Times New RMoman"/>
                    <a:cs typeface="JasmineUPC" pitchFamily="18" charset="-34"/>
                  </a:rPr>
                  <a:t> = ?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54" y="835058"/>
                <a:ext cx="7374931" cy="929806"/>
              </a:xfrm>
              <a:prstGeom prst="rect">
                <a:avLst/>
              </a:prstGeom>
              <a:blipFill rotWithShape="1">
                <a:blip r:embed="rId9"/>
                <a:stretch>
                  <a:fillRect t="-3922" b="-33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386179" y="2852936"/>
                <a:ext cx="7848599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𝐴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𝐵</m:t>
                        </m:r>
                      </m:e>
                    </m:rad>
                  </m:oMath>
                </a14:m>
                <a:r>
                  <a:rPr lang="en-US" sz="4800">
                    <a:solidFill>
                      <a:prstClr val="black"/>
                    </a:solidFill>
                    <a:latin typeface="Times New RMoman"/>
                  </a:rPr>
                  <a:t> với B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sz="4800">
                    <a:solidFill>
                      <a:prstClr val="black"/>
                    </a:solidFill>
                    <a:latin typeface="Times New RMoman"/>
                  </a:rPr>
                  <a:t>0</a:t>
                </a: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79" y="2852936"/>
                <a:ext cx="7848599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76" y="346002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973978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>
              <a:solidFill>
                <a:prstClr val="black"/>
              </a:solidFill>
              <a:latin typeface="Times New RMoman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887757" y="2852939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𝐴𝐵</m:t>
                              </m:r>
                            </m:e>
                          </m:ra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800">
                  <a:solidFill>
                    <a:prstClr val="black"/>
                  </a:solidFill>
                  <a:latin typeface="Times New RMoman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57" y="2852939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883220"/>
              </p:ext>
            </p:extLst>
          </p:nvPr>
        </p:nvGraphicFramePr>
        <p:xfrm>
          <a:off x="2900362" y="533400"/>
          <a:ext cx="684847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7" imgW="1765080" imgH="444240" progId="Equation.DSMT4">
                  <p:embed/>
                </p:oleObj>
              </mc:Choice>
              <mc:Fallback>
                <p:oleObj name="Equation" r:id="rId17" imgW="1765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00362" y="533400"/>
                        <a:ext cx="6848475" cy="156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2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887757" y="2852936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− </m:t>
                      </m:r>
                      <m:rad>
                        <m:radPr>
                          <m:degHide m:val="on"/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</m:rad>
                    </m:oMath>
                  </m:oMathPara>
                </a14:m>
                <a:endParaRPr lang="en-US" sz="4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57" y="2852936"/>
                <a:ext cx="6451455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401861"/>
              </p:ext>
            </p:extLst>
          </p:nvPr>
        </p:nvGraphicFramePr>
        <p:xfrm>
          <a:off x="2881313" y="600075"/>
          <a:ext cx="6767512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17" imgW="1625400" imgH="241200" progId="Equation.DSMT4">
                  <p:embed/>
                </p:oleObj>
              </mc:Choice>
              <mc:Fallback>
                <p:oleObj name="Equation" r:id="rId17" imgW="16254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881313" y="600075"/>
                        <a:ext cx="6767512" cy="1004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17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9" y="332658"/>
            <a:ext cx="9987500" cy="2016225"/>
          </a:xfrm>
          <a:prstGeom prst="rect">
            <a:avLst/>
          </a:prstGeom>
        </p:spPr>
      </p:pic>
      <p:pic>
        <p:nvPicPr>
          <p:cNvPr id="6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239352" y="3356995"/>
            <a:ext cx="2095289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" y="172916"/>
            <a:ext cx="2315689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00" y="191619"/>
            <a:ext cx="2650819" cy="1821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loud Callout 1"/>
              <p:cNvSpPr/>
              <p:nvPr/>
            </p:nvSpPr>
            <p:spPr>
              <a:xfrm>
                <a:off x="3887757" y="2852936"/>
                <a:ext cx="7347021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∓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𝐶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5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loud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757" y="2852936"/>
                <a:ext cx="7347021" cy="2360208"/>
              </a:xfrm>
              <a:prstGeom prst="cloudCallout">
                <a:avLst>
                  <a:gd name="adj1" fmla="val -80091"/>
                  <a:gd name="adj2" fmla="val 13949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glow rad="228600">
                  <a:srgbClr val="FFFF00"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45" y="4920267"/>
            <a:ext cx="2715393" cy="1749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20" y="5964227"/>
            <a:ext cx="2003517" cy="953236"/>
          </a:xfrm>
          <a:prstGeom prst="rect">
            <a:avLst/>
          </a:prstGeom>
        </p:spPr>
      </p:pic>
      <p:pic>
        <p:nvPicPr>
          <p:cNvPr id="3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41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24725" y="6553200"/>
            <a:ext cx="8128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931975"/>
              </p:ext>
            </p:extLst>
          </p:nvPr>
        </p:nvGraphicFramePr>
        <p:xfrm>
          <a:off x="3124200" y="533401"/>
          <a:ext cx="6248400" cy="148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17" imgW="1930320" imgH="419040" progId="Equation.DSMT4">
                  <p:embed/>
                </p:oleObj>
              </mc:Choice>
              <mc:Fallback>
                <p:oleObj name="Equation" r:id="rId17" imgW="19303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24200" y="533401"/>
                        <a:ext cx="6248400" cy="148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241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PPT8 25
</file>

<file path=docProps/app.xml><?xml version="1.0" encoding="utf-8"?>
<Properties xmlns="http://schemas.openxmlformats.org/officeDocument/2006/extended-properties" xmlns:vt="http://schemas.openxmlformats.org/officeDocument/2006/docPropsVTypes">
  <TotalTime>6196</TotalTime>
  <Words>707</Words>
  <Application>Microsoft Office PowerPoint</Application>
  <PresentationFormat>Widescreen</PresentationFormat>
  <Paragraphs>98</Paragraphs>
  <Slides>28</Slides>
  <Notes>6</Notes>
  <HiddenSlides>0</HiddenSlides>
  <MMClips>11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Comic Sans MS</vt:lpstr>
      <vt:lpstr>Franklin Gothic Book</vt:lpstr>
      <vt:lpstr>Karla</vt:lpstr>
      <vt:lpstr>Karla Regular</vt:lpstr>
      <vt:lpstr>Lato</vt:lpstr>
      <vt:lpstr>Luckiest Guy</vt:lpstr>
      <vt:lpstr>Patrick Hand</vt:lpstr>
      <vt:lpstr>Times New RMoman</vt:lpstr>
      <vt:lpstr>Times New Roman</vt:lpstr>
      <vt:lpstr>Viner Hand ITC</vt:lpstr>
      <vt:lpstr>Office Theme</vt:lpstr>
      <vt:lpstr>1_Office Theme</vt:lpstr>
      <vt:lpstr>End of Course Jeopardy by Slidesgo</vt:lpstr>
      <vt:lpstr>1_Building Siblings Relationships by Slidesgo</vt:lpstr>
      <vt:lpstr>2_Office Theme</vt:lpstr>
      <vt:lpstr>3_Office Theme</vt:lpstr>
      <vt:lpstr>Equation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15+16: ÔN TẬP GIỮA HỌC KÌ 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tập lại các phép biến đổi đơn giản biểu thức chứa căn bậc hai. - Tìm tòi các dạng bài tập tương tự các dạng toán đã ôn tập. - Chuẩn bị giờ sau: Kiểm tra giữa học kì I.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388</cp:revision>
  <dcterms:created xsi:type="dcterms:W3CDTF">2006-08-16T00:00:00Z</dcterms:created>
  <dcterms:modified xsi:type="dcterms:W3CDTF">2021-10-22T14:25:59Z</dcterms:modified>
</cp:coreProperties>
</file>