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9" r:id="rId2"/>
    <p:sldId id="370" r:id="rId3"/>
    <p:sldId id="376" r:id="rId4"/>
    <p:sldId id="371" r:id="rId5"/>
    <p:sldId id="372" r:id="rId6"/>
    <p:sldId id="260" r:id="rId7"/>
    <p:sldId id="367" r:id="rId8"/>
    <p:sldId id="345" r:id="rId9"/>
    <p:sldId id="374" r:id="rId10"/>
    <p:sldId id="362" r:id="rId11"/>
    <p:sldId id="373" r:id="rId12"/>
    <p:sldId id="365" r:id="rId13"/>
    <p:sldId id="351" r:id="rId14"/>
    <p:sldId id="363" r:id="rId15"/>
    <p:sldId id="352" r:id="rId16"/>
    <p:sldId id="353" r:id="rId17"/>
    <p:sldId id="378" r:id="rId18"/>
    <p:sldId id="379" r:id="rId19"/>
    <p:sldId id="356" r:id="rId20"/>
    <p:sldId id="355" r:id="rId21"/>
    <p:sldId id="358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3"/>
    <a:srgbClr val="FFF3CD"/>
    <a:srgbClr val="D2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80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Thân Thị Diệp Nga- Bình Dương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DF2E0-8BC2-4D06-952D-0FDB7B129707}" type="slidenum">
              <a:rPr lang="en-US"/>
              <a:pPr/>
              <a:t>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Rèn kỹ năng quan sát và nhận biết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1A1AAA3-827C-47FE-A7E7-C3775A137077}" type="slidenum">
              <a:rPr lang="en-US" sz="1200" smtClean="0">
                <a:cs typeface="+mn-cs"/>
              </a:rPr>
              <a:pPr algn="r">
                <a:defRPr/>
              </a:pPr>
              <a:t>9</a:t>
            </a:fld>
            <a:endParaRPr lang="en-US" sz="1200"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Rèn kỹ năng quan sát và nhận biết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DF2E0-8BC2-4D06-952D-0FDB7B129707}" type="slidenum">
              <a:rPr lang="en-US"/>
              <a:pPr/>
              <a:t>10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Rèn kỹ năng quan sát và nhận biết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5B36E-A732-4A16-9D71-A727CE0771E6}" type="slidenum">
              <a:rPr lang="en-US"/>
              <a:pPr/>
              <a:t>19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HS tổng hợp lại các kiến thức đã học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7013F-E279-4CBA-AF60-8FD5BB7FF968}" type="slidenum">
              <a:rPr lang="en-US"/>
              <a:pPr/>
              <a:t>20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Rèn kỹ năng phân tích đánh giá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E157E-33D8-461B-B23A-CB8C189965EA}" type="slidenum">
              <a:rPr lang="en-US"/>
              <a:pPr/>
              <a:t>22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pPr/>
              <a:t>25-10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28869" y="990600"/>
            <a:ext cx="8257931" cy="12003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Giun kim và giun móc câu kí sinh ở đâu?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nguy hiểm hơn? 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Loài giun nào dễ phòng chống hơn ?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86154" y="3657600"/>
            <a:ext cx="7872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móc câu nguy hiểm hơn: Vì chúng ký sinh ở tá tràng,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ống tiêu hoá. 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896815" y="304800"/>
            <a:ext cx="740898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33400" y="2667000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Giun kim kí sinh ở ruột già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Giun móc câu kí sinh ở tá tràng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88108" y="4800600"/>
            <a:ext cx="77176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Phòng chống Giun móc câu lại dễ hơn, chỉ cần đi dày dép, ủng…khi tiếp xúc với đất ở những nơi có ấu trùng của Giun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/>
      <p:bldP spid="33797" grpId="0"/>
      <p:bldP spid="337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86365" y="402547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HÌNH DẠNG NGOÀI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2590801"/>
            <a:ext cx="51816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 Cơ thể dài thuôn 2 đầu, đối xứng 2 bên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Phân đốt, mỗi đốt có vòng tơ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Có chất nhầy giúp da trơn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Có đai sinh dục và lỗ sinh dục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35814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15-3"/>
          <p:cNvPicPr>
            <a:picLocks noChangeAspect="1" noChangeArrowheads="1"/>
          </p:cNvPicPr>
          <p:nvPr/>
        </p:nvPicPr>
        <p:blipFill>
          <a:blip r:embed="rId2"/>
          <a:srcRect b="16522"/>
          <a:stretch>
            <a:fillRect/>
          </a:stretch>
        </p:blipFill>
        <p:spPr bwMode="auto">
          <a:xfrm>
            <a:off x="304800" y="381000"/>
            <a:ext cx="838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9436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Nhờ sự chun dãn cơ thể kết hợp với các vòng tơ mà giun di chuyển được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Arial" charset="0"/>
              </a:rPr>
              <a:t>II. DI CHUYỂN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7200" y="4465638"/>
            <a:ext cx="8382000" cy="1431925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28650" indent="-400050"/>
            <a:r>
              <a:rPr lang="en-US" sz="2200" b="1">
                <a:latin typeface="Times New Roman" pitchFamily="18" charset="0"/>
              </a:rPr>
              <a:t>Thu mình làm phồng đoạn đầu .</a:t>
            </a:r>
          </a:p>
          <a:p>
            <a:pPr marL="628650" indent="-400050"/>
            <a:r>
              <a:rPr lang="en-US" sz="2200" b="1">
                <a:latin typeface="Times New Roman" pitchFamily="18" charset="0"/>
              </a:rPr>
              <a:t>Giun chuẩn bị bò.</a:t>
            </a:r>
          </a:p>
          <a:p>
            <a:pPr marL="628650" indent="-400050"/>
            <a:r>
              <a:rPr lang="en-US" sz="2200" b="1">
                <a:latin typeface="Times New Roman" pitchFamily="18" charset="0"/>
              </a:rPr>
              <a:t>Thu mình làm phồng đoạn đầu ,thun đoạn đuôi.</a:t>
            </a:r>
          </a:p>
          <a:p>
            <a:pPr marL="628650" indent="-400050"/>
            <a:r>
              <a:rPr lang="en-US" sz="2200" b="1">
                <a:latin typeface="Times New Roman" pitchFamily="18" charset="0"/>
              </a:rPr>
              <a:t>Dùng toàn thân và vòng tơ làm chổ dựa,vươn đầu về phía trước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" y="4419600"/>
            <a:ext cx="387350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7200" y="4800600"/>
            <a:ext cx="3746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" y="5562600"/>
            <a:ext cx="387350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7200" y="5181600"/>
            <a:ext cx="387350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" y="3048000"/>
            <a:ext cx="8382000" cy="12954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>
                <a:solidFill>
                  <a:schemeClr val="tx2"/>
                </a:solidFill>
                <a:latin typeface=".VnTime" pitchFamily="34" charset="0"/>
              </a:rPr>
              <a:t> </a:t>
            </a:r>
          </a:p>
          <a:p>
            <a:r>
              <a:rPr lang="vi-VN" sz="2400" dirty="0"/>
              <a:t>Em hãy quan sát hình 15.3.Sau đó thảo luận nhóm nhỏ đánh số vào ô trống cho đúng thứ tự các động tác di chuyển của giun đất (trong thời gian 2 phút)</a:t>
            </a:r>
            <a:br>
              <a:rPr lang="vi-VN" sz="2400" dirty="0"/>
            </a:br>
            <a:endParaRPr lang="en-US" sz="2400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274" grpId="0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762000" y="223374"/>
            <a:ext cx="3472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3200" b="1" u="sng" dirty="0"/>
              <a:t>III. DINH DƯỠNG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66624" y="990600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Dựa vào thông tin dinh dưỡng và cấu tạo trong của giun đất thảo luận nhóm trả lời các câu hỏi sau: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23796" y="2118074"/>
            <a:ext cx="81052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Quá trình tiêu hoá ở giun đất diễn ra như thế nào 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4289" y="3419339"/>
            <a:ext cx="76914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 sao khi mưa nhiều, nước ngập úng, giun đất chui lên mặt đất 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2824" y="4847988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3/ 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Cuốc phải giun đất thấy có chất lỏng màu đỏ chảy ra, đó là chất gì ?</a:t>
            </a:r>
          </a:p>
        </p:txBody>
      </p:sp>
    </p:spTree>
    <p:extLst>
      <p:ext uri="{BB962C8B-B14F-4D97-AF65-F5344CB8AC3E}">
        <p14:creationId xmlns:p14="http://schemas.microsoft.com/office/powerpoint/2010/main" val="25110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09600" y="233033"/>
            <a:ext cx="3472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3200" b="1" u="sng" dirty="0"/>
              <a:t>III. DINH DƯỠNG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41290" y="1429048"/>
            <a:ext cx="8105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Quá trình tiêu hoá ở giun đất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09600" y="2912269"/>
            <a:ext cx="8686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b="1" dirty="0"/>
              <a:t>Miệng        Hầu         Diều ( chứa thức ăn )          Dạ dày ( nghiền nhỏ thức ăn) </a:t>
            </a:r>
          </a:p>
          <a:p>
            <a:r>
              <a:rPr lang="en-US" b="1" dirty="0"/>
              <a:t>							</a:t>
            </a:r>
          </a:p>
          <a:p>
            <a:r>
              <a:rPr lang="en-US" b="1" dirty="0"/>
              <a:t>					            Hậu môn	      Ruột</a:t>
            </a:r>
          </a:p>
          <a:p>
            <a:r>
              <a:rPr lang="en-US" b="1" dirty="0"/>
              <a:t>							     </a:t>
            </a:r>
          </a:p>
          <a:p>
            <a:r>
              <a:rPr lang="en-US" b="1" dirty="0"/>
              <a:t>							           Enzim</a:t>
            </a:r>
          </a:p>
          <a:p>
            <a:endParaRPr lang="en-US" b="1" dirty="0"/>
          </a:p>
          <a:p>
            <a:r>
              <a:rPr lang="en-US" b="1" dirty="0"/>
              <a:t>							Ruột tịt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443018" y="3119370"/>
            <a:ext cx="3048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2473280" y="3048000"/>
            <a:ext cx="3048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5334000" y="3048000"/>
            <a:ext cx="3048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7696200" y="3276600"/>
            <a:ext cx="0" cy="3048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V="1">
            <a:off x="7580156" y="3734003"/>
            <a:ext cx="0" cy="8382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7315200" y="3733800"/>
            <a:ext cx="6096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52" name="Picture 16" descr="15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4" y="3314700"/>
            <a:ext cx="495622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ID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738058" y="253424"/>
            <a:ext cx="3603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III. DINH DƯỠNG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Dựa vào thông tin dinh dưỡng và cấu tạo trong của giun đất thảo luận nhóm trả lời các câu hỏi sau: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21548" y="1776056"/>
            <a:ext cx="76914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hlink"/>
                </a:solidFill>
                <a:latin typeface=".VnArial" pitchFamily="34" charset="0"/>
              </a:rPr>
              <a:t>2/  </a:t>
            </a:r>
            <a:r>
              <a:rPr lang="en-US" sz="2400" b="1" dirty="0"/>
              <a:t>K</a:t>
            </a:r>
            <a:r>
              <a:rPr lang="vi-VN" sz="2400" b="1" dirty="0"/>
              <a:t>hi mưa nhiều, nước ngập úng, giun đất chui lên mặt đất </a:t>
            </a:r>
            <a:r>
              <a:rPr lang="en-US" sz="2400" b="1" dirty="0"/>
              <a:t>vì</a:t>
            </a:r>
            <a:endParaRPr lang="vi-VN" sz="2400" b="1" dirty="0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57200" y="41148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hlink"/>
                </a:solidFill>
                <a:latin typeface=".VnArial" pitchFamily="34" charset="0"/>
              </a:rPr>
              <a:t>3/  </a:t>
            </a:r>
            <a:r>
              <a:rPr lang="vi-VN" sz="2400" b="1" dirty="0"/>
              <a:t>Cuốc phải giun đất thấy có chất lỏng màu đỏ chảy ra</a:t>
            </a: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452672" y="2819400"/>
            <a:ext cx="7620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.VnArial" pitchFamily="34" charset="0"/>
                <a:sym typeface="Wingdings 2" pitchFamily="18" charset="2"/>
              </a:rPr>
              <a:t>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Mưa nhiều giun chui lên mặt đất vì nước ngập cơ thể chúng ngạt thở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→giun đất hô hấp bằng da</a:t>
            </a:r>
          </a:p>
          <a:p>
            <a:endParaRPr lang="en-US" sz="2800" b="1">
              <a:solidFill>
                <a:srgbClr val="FF3300"/>
              </a:solidFill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457267" y="5181599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.VnArial" pitchFamily="34" charset="0"/>
                <a:sym typeface="Wingdings 2" pitchFamily="18" charset="2"/>
              </a:rPr>
              <a:t>  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Đó là máu giun</a:t>
            </a:r>
            <a:r>
              <a:rPr lang="en-US" sz="2800">
                <a:solidFill>
                  <a:srgbClr val="FF3300"/>
                </a:solidFill>
                <a:latin typeface=".VnArial" pitchFamily="34" charset="0"/>
                <a:sym typeface="Wingdings 2" pitchFamily="18" charset="2"/>
              </a:rPr>
              <a:t>.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Wingdings 2" pitchFamily="18" charset="2"/>
              </a:rPr>
              <a:t>Vì giun đất bắt đầu có hệ tuần hoàn kín, máu mang sắt tố chứa sắt nên có màu đỏ</a:t>
            </a:r>
            <a:endParaRPr lang="en-US" sz="2800">
              <a:solidFill>
                <a:srgbClr val="FF3300"/>
              </a:solidFill>
              <a:latin typeface=".VnArial" pitchFamily="34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93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50" grpId="0"/>
      <p:bldP spid="91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802782" y="1905000"/>
            <a:ext cx="7655417" cy="329320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Thức ăn qua lỗ miệng được biến đổi trong hệ tiêu hóa.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 dưỡng qua thành ruột vào máu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Bã đưa ra ngoài qua hậu môn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 hấp qua da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2782" y="168638"/>
            <a:ext cx="3472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3200" b="1" u="sng" dirty="0"/>
              <a:t>III. DINH DƯỠNG</a:t>
            </a:r>
          </a:p>
        </p:txBody>
      </p:sp>
    </p:spTree>
    <p:extLst>
      <p:ext uri="{BB962C8B-B14F-4D97-AF65-F5344CB8AC3E}">
        <p14:creationId xmlns:p14="http://schemas.microsoft.com/office/powerpoint/2010/main" val="5004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04800" y="0"/>
            <a:ext cx="3216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IV. SINH SẢN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283675" y="317827"/>
            <a:ext cx="559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Cách sinh sản của giun đất như thế nào?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26654" y="5181600"/>
            <a:ext cx="8634413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VNI-Aptima" pitchFamily="2" charset="0"/>
              </a:rPr>
              <a:t>	- </a:t>
            </a:r>
            <a:r>
              <a:rPr lang="vi-VN" sz="2800">
                <a:latin typeface="+mj-lt"/>
              </a:rPr>
              <a:t>Giun đất lưỡng tính, khi sinh sản chúng ghép đôi.</a:t>
            </a:r>
          </a:p>
          <a:p>
            <a:r>
              <a:rPr lang="vi-VN" sz="2800">
                <a:latin typeface="+mj-lt"/>
              </a:rPr>
              <a:t>	- Trứng được thụ tinh phát triển trong kén để thành giun non.</a:t>
            </a:r>
          </a:p>
        </p:txBody>
      </p:sp>
      <p:pic>
        <p:nvPicPr>
          <p:cNvPr id="66565" name="Picture 5" descr="15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5"/>
          <a:stretch>
            <a:fillRect/>
          </a:stretch>
        </p:blipFill>
        <p:spPr bwMode="auto">
          <a:xfrm>
            <a:off x="0" y="899514"/>
            <a:ext cx="4689547" cy="34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AG00029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Giun dat sinh s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99514"/>
            <a:ext cx="4267200" cy="32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4955E-6 L -1.94444E-6 -0.46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utoUpdateAnimBg="0"/>
      <p:bldP spid="66563" grpId="1"/>
      <p:bldP spid="66564" grpId="0" animBg="1" autoUpdateAnimBg="0"/>
      <p:bldP spid="6656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87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04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14495" y="1447800"/>
            <a:ext cx="8339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1. Đặc điểm để phân biệt giun đất với giun tròn là gì?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88217" y="360161"/>
            <a:ext cx="18998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vi-VN" sz="3600" b="1" dirty="0">
                <a:solidFill>
                  <a:srgbClr val="FF3300"/>
                </a:solidFill>
                <a:latin typeface="+mj-lt"/>
              </a:rPr>
              <a:t>C</a:t>
            </a:r>
            <a:r>
              <a:rPr lang="en-US" sz="3600" b="1" dirty="0" err="1">
                <a:solidFill>
                  <a:srgbClr val="FF3300"/>
                </a:solidFill>
                <a:latin typeface="+mj-lt"/>
              </a:rPr>
              <a:t>âu</a:t>
            </a:r>
            <a:r>
              <a:rPr lang="vi-VN" sz="3600" b="1" dirty="0">
                <a:solidFill>
                  <a:srgbClr val="FF33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3300"/>
                </a:solidFill>
                <a:latin typeface="VNI-Aptima" pitchFamily="2" charset="0"/>
              </a:rPr>
              <a:t>hỏi:</a:t>
            </a:r>
            <a:endParaRPr lang="en-US" sz="3600" b="1" dirty="0">
              <a:solidFill>
                <a:srgbClr val="FF3300"/>
              </a:solidFill>
              <a:latin typeface="VNI-A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3400" y="2275344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- Vì có nhiều nhà tiêu, hố xí, chưa hợp vệ sinh, ruồi nhặng còn nhiều, tạo điều kiện cho trứng Giun phát tán.</a:t>
            </a:r>
          </a:p>
          <a:p>
            <a:pPr marL="342900" indent="-342900"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- Trình  độ vệ sinh cộng đồng còn thấp: như tuới rau xanh bằng phân tươi; ăn rau sống, bán quà bánh ở nơi bụi bặm, ruồi nhặng….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85800" y="1219200"/>
            <a:ext cx="7524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2. Tại sao ở nước ta thường mắc bệnh Giun Đũa cao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388217" y="360161"/>
            <a:ext cx="19287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vi-VN" sz="3600" b="1" dirty="0">
                <a:solidFill>
                  <a:srgbClr val="FF3300"/>
                </a:solidFill>
                <a:latin typeface="+mj-lt"/>
              </a:rPr>
              <a:t>Câu hỏi:</a:t>
            </a:r>
            <a:endParaRPr lang="en-US" sz="3600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860123" y="1231138"/>
            <a:ext cx="6934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3200" b="1">
                <a:latin typeface="+mj-lt"/>
              </a:rPr>
              <a:t>2. Cơ thể giun đất có màu phớt hồng, tại sao?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98679" y="3136376"/>
            <a:ext cx="777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630238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vi-VN" sz="3200" dirty="0">
                <a:latin typeface="+mj-lt"/>
              </a:rPr>
              <a:t>Cơ thể giun đất có màu hồng vì có nhiều mao mạch dày đặc trên da giun có tác dụng như lá phổi (vì giun hô hấp bằng da.)</a:t>
            </a:r>
          </a:p>
        </p:txBody>
      </p:sp>
    </p:spTree>
    <p:extLst>
      <p:ext uri="{BB962C8B-B14F-4D97-AF65-F5344CB8AC3E}">
        <p14:creationId xmlns:p14="http://schemas.microsoft.com/office/powerpoint/2010/main" val="25004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3" grpId="0" autoUpdateAnimBg="0"/>
      <p:bldP spid="686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3-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Lợi ích của giun đất đối với đất trồng trọt như thế nào?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7772400" cy="206210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Làm tơi, xốp đất, tạo điều kiện cho không khí thấm vào đất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- Làm tăng độ màu mỡ cho đất: do phân và chất bài tiết ở cơ thể giun thải ra</a:t>
            </a:r>
          </a:p>
        </p:txBody>
      </p:sp>
      <p:pic>
        <p:nvPicPr>
          <p:cNvPr id="4" name="Picture 11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  <p:bldP spid="7373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DẶN DÒ</a:t>
            </a:r>
          </a:p>
        </p:txBody>
      </p:sp>
      <p:pic>
        <p:nvPicPr>
          <p:cNvPr id="124931" name="Picture 3" descr="BD1471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015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32" name="Group 4"/>
          <p:cNvGrpSpPr>
            <a:grpSpLocks/>
          </p:cNvGrpSpPr>
          <p:nvPr/>
        </p:nvGrpSpPr>
        <p:grpSpPr bwMode="auto">
          <a:xfrm rot="8700985" flipH="1">
            <a:off x="254000" y="455613"/>
            <a:ext cx="1371600" cy="1066800"/>
            <a:chOff x="1777" y="666"/>
            <a:chExt cx="617" cy="816"/>
          </a:xfrm>
        </p:grpSpPr>
        <p:pic>
          <p:nvPicPr>
            <p:cNvPr id="124933" name="Picture 5" descr="Picture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666"/>
              <a:ext cx="612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934" name="AutoShape 6"/>
            <p:cNvSpPr>
              <a:spLocks noChangeArrowheads="1"/>
            </p:cNvSpPr>
            <p:nvPr/>
          </p:nvSpPr>
          <p:spPr bwMode="auto">
            <a:xfrm rot="-4109579">
              <a:off x="1964" y="1062"/>
              <a:ext cx="202" cy="576"/>
            </a:xfrm>
            <a:prstGeom prst="flowChartCollat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695582" y="1812862"/>
            <a:ext cx="80674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Học bài, trả lời câu hỏi1,2,3 (SGK/55).</a:t>
            </a:r>
          </a:p>
          <a:p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7643813" y="5257800"/>
          <a:ext cx="150018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hoto Editor Photo" r:id="rId6" imgW="1400000" imgH="1428949" progId="">
                  <p:embed/>
                </p:oleObj>
              </mc:Choice>
              <mc:Fallback>
                <p:oleObj name="Photo Editor Photo" r:id="rId6" imgW="1400000" imgH="1428949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5257800"/>
                        <a:ext cx="150018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0799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o-fl-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3099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6" name="Picture 8" descr="yfleur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3095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14" descr="FLY-AGA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309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 rot="-54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3087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1" name="Picture 6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2819400" y="762000"/>
            <a:ext cx="35433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5</a:t>
            </a: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52400" y="1905000"/>
            <a:ext cx="8763000" cy="7080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 GIUN ĐỐT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(TIẾT 1)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9" y="3405184"/>
            <a:ext cx="1867161" cy="476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0200" y="31242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000" dirty="0">
                <a:latin typeface="+mj-lt"/>
              </a:rPr>
              <a:t>Cơ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924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528888" y="222250"/>
            <a:ext cx="5140325" cy="460375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NGÀNH GIUN ĐỐT</a:t>
            </a:r>
          </a:p>
        </p:txBody>
      </p:sp>
      <p:pic>
        <p:nvPicPr>
          <p:cNvPr id="82950" name="Picture 6" descr="dia bie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8" descr="Con sa sù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862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42900" y="334645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Giun đất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04800" y="6461125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Đỉa biển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0000CC"/>
                </a:solidFill>
                <a:latin typeface="Arial" charset="0"/>
              </a:rPr>
              <a:t>Rươi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4800600" y="3276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Đỉa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3490913" y="6400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Sá sùng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6781800" y="6324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Vắt</a:t>
            </a:r>
          </a:p>
        </p:txBody>
      </p:sp>
      <p:sp>
        <p:nvSpPr>
          <p:cNvPr id="82965" name="Rectangle 21"/>
          <p:cNvSpPr>
            <a:spLocks noGrp="1" noChangeAspect="1" noChangeArrowheads="1"/>
          </p:cNvSpPr>
          <p:nvPr isPhoto="1"/>
        </p:nvSpPr>
        <p:spPr bwMode="auto">
          <a:xfrm>
            <a:off x="0" y="1066800"/>
            <a:ext cx="2362200" cy="2133600"/>
          </a:xfrm>
          <a:prstGeom prst="rect">
            <a:avLst/>
          </a:prstGeom>
          <a:blipFill dpi="0" rotWithShape="1">
            <a:blip r:embed="rId4"/>
            <a:srcRect/>
            <a:stretch>
              <a:fillRect r="-1409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966" name="Rectangle 22"/>
          <p:cNvSpPr>
            <a:spLocks noGrp="1" noChangeAspect="1" noChangeArrowheads="1"/>
          </p:cNvSpPr>
          <p:nvPr isPhoto="1"/>
        </p:nvSpPr>
        <p:spPr bwMode="auto">
          <a:xfrm>
            <a:off x="4800600" y="1066800"/>
            <a:ext cx="1905000" cy="2133600"/>
          </a:xfrm>
          <a:prstGeom prst="rect">
            <a:avLst/>
          </a:prstGeom>
          <a:blipFill dpi="0" rotWithShape="1">
            <a:blip r:embed="rId5"/>
            <a:srcRect/>
            <a:stretch>
              <a:fillRect b="-5427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967" name="Rectangle 23"/>
          <p:cNvSpPr>
            <a:spLocks noGrp="1" noChangeAspect="1" noChangeArrowheads="1"/>
          </p:cNvSpPr>
          <p:nvPr isPhoto="1"/>
        </p:nvSpPr>
        <p:spPr bwMode="auto">
          <a:xfrm>
            <a:off x="6705600" y="1066800"/>
            <a:ext cx="2438400" cy="2133600"/>
          </a:xfrm>
          <a:prstGeom prst="rect">
            <a:avLst/>
          </a:prstGeom>
          <a:blipFill dpi="0" rotWithShape="1">
            <a:blip r:embed="rId6"/>
            <a:srcRect/>
            <a:stretch>
              <a:fillRect b="-8968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968" name="Rectangle 24"/>
          <p:cNvSpPr>
            <a:spLocks noGrp="1" noChangeAspect="1" noChangeArrowheads="1"/>
          </p:cNvSpPr>
          <p:nvPr isPhoto="1"/>
        </p:nvSpPr>
        <p:spPr bwMode="auto">
          <a:xfrm>
            <a:off x="2362200" y="1066800"/>
            <a:ext cx="2438400" cy="2133600"/>
          </a:xfrm>
          <a:prstGeom prst="rect">
            <a:avLst/>
          </a:prstGeom>
          <a:blipFill dpi="0" rotWithShape="1">
            <a:blip r:embed="rId7"/>
            <a:srcRect/>
            <a:stretch>
              <a:fillRect b="-10317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2743200" y="3276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Giun đỏ</a:t>
            </a:r>
          </a:p>
        </p:txBody>
      </p:sp>
      <p:pic>
        <p:nvPicPr>
          <p:cNvPr id="82970" name="Picture 26" descr="Con vắt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962400"/>
            <a:ext cx="3200400" cy="220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54" grpId="0"/>
      <p:bldP spid="82955" grpId="0"/>
      <p:bldP spid="82956" grpId="0"/>
      <p:bldP spid="82957" grpId="0"/>
      <p:bldP spid="82958" grpId="0"/>
      <p:bldP spid="82959" grpId="0"/>
      <p:bldP spid="829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3092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3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4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5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3088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9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0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1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3084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5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7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 rot="-54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3080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1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2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2133600" y="533400"/>
            <a:ext cx="5105400" cy="876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600" b="1">
                <a:solidFill>
                  <a:schemeClr val="hlink"/>
                </a:solidFill>
                <a:latin typeface="Arial" charset="0"/>
                <a:cs typeface="Arial" charset="0"/>
              </a:rPr>
              <a:t>TIẾT 1</a:t>
            </a:r>
            <a:r>
              <a:rPr lang="en-US" sz="3600" b="1">
                <a:solidFill>
                  <a:schemeClr val="hlink"/>
                </a:solidFill>
                <a:latin typeface="Arial" charset="0"/>
                <a:cs typeface="Arial" charset="0"/>
              </a:rPr>
              <a:t>5</a:t>
            </a:r>
            <a:r>
              <a:rPr lang="vi-VN" sz="3600" b="1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>
                <a:solidFill>
                  <a:schemeClr val="hlink"/>
                </a:solidFill>
                <a:latin typeface="Arial" charset="0"/>
                <a:cs typeface="Arial" charset="0"/>
              </a:rPr>
              <a:t>– BÀI 15</a:t>
            </a: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228600" y="1600200"/>
            <a:ext cx="8763000" cy="11080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GIUN ĐẤT</a:t>
            </a:r>
          </a:p>
        </p:txBody>
      </p:sp>
      <p:pic>
        <p:nvPicPr>
          <p:cNvPr id="3098" name="Picture 26" descr="ANd9GcRJRX4VRzIIK5USqmWA8KTaNUFaVbzxdICTJ6pXbXE2CEGXf3aK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0"/>
            <a:ext cx="52578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4" grpId="0" animBg="1"/>
      <p:bldP spid="942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36"/>
              <a:chOff x="0" y="0"/>
              <a:chExt cx="5760" cy="4336"/>
            </a:xfrm>
          </p:grpSpPr>
          <p:pic>
            <p:nvPicPr>
              <p:cNvPr id="6147" name="Picture 3" descr="20090123103343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8" name="AutoShape 4"/>
              <p:cNvSpPr>
                <a:spLocks noChangeArrowheads="1"/>
              </p:cNvSpPr>
              <p:nvPr/>
            </p:nvSpPr>
            <p:spPr bwMode="auto">
              <a:xfrm>
                <a:off x="2608" y="118"/>
                <a:ext cx="3107" cy="145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150" name="Picture 6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0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46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117273" y="670791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solidFill>
            <a:srgbClr val="92D050"/>
          </a:solidFill>
          <a:ln w="9525">
            <a:solidFill>
              <a:srgbClr val="66CCFF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200" b="1">
                <a:solidFill>
                  <a:srgbClr val="993300"/>
                </a:solidFill>
                <a:latin typeface="Times New Roman" pitchFamily="18" charset="0"/>
              </a:rPr>
              <a:t>NỘI DUNG: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12825" y="2819400"/>
            <a:ext cx="7064375" cy="3276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3600" dirty="0">
                <a:latin typeface="+mj-lt"/>
              </a:rPr>
              <a:t>I- </a:t>
            </a:r>
            <a:r>
              <a:rPr lang="en-US" sz="3600" dirty="0">
                <a:latin typeface="+mj-lt"/>
              </a:rPr>
              <a:t>Hình dạng ngoài</a:t>
            </a:r>
            <a:endParaRPr lang="vi-VN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II- Di chuyển</a:t>
            </a:r>
          </a:p>
          <a:p>
            <a:r>
              <a:rPr lang="en-US" sz="3600" dirty="0">
                <a:latin typeface="+mj-lt"/>
              </a:rPr>
              <a:t>III- Dinh dưỡng</a:t>
            </a:r>
          </a:p>
          <a:p>
            <a:r>
              <a:rPr lang="en-US" sz="3600" dirty="0">
                <a:latin typeface="+mj-lt"/>
              </a:rPr>
              <a:t>IV- Sinh sản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78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mall_11680026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239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55749" y="15198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800">
                <a:latin typeface="+mj-lt"/>
              </a:rPr>
              <a:t>Chúng ta thường gặp giun đất sống ở đâu 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6181859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Sống trong đất ẩm ở : ruộng , vườn , nương , rẫy……..</a:t>
            </a:r>
          </a:p>
        </p:txBody>
      </p:sp>
      <p:pic>
        <p:nvPicPr>
          <p:cNvPr id="7175" name="Picture 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9" y="478837"/>
            <a:ext cx="7467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676400" y="2251829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>
                <a:latin typeface="+mj-lt"/>
              </a:rPr>
              <a:t>Giun đất đào hang trong đất</a:t>
            </a:r>
          </a:p>
        </p:txBody>
      </p:sp>
    </p:spTree>
    <p:extLst>
      <p:ext uri="{BB962C8B-B14F-4D97-AF65-F5344CB8AC3E}">
        <p14:creationId xmlns:p14="http://schemas.microsoft.com/office/powerpoint/2010/main" val="3981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06946" y="411162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I HÌNH DẠNG NGOÀI</a:t>
            </a:r>
          </a:p>
        </p:txBody>
      </p:sp>
      <p:pic>
        <p:nvPicPr>
          <p:cNvPr id="94212" name="Picture 4" descr="1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5814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15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571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067175" y="3623480"/>
            <a:ext cx="1495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>
                <a:latin typeface="+mj-lt"/>
              </a:rPr>
              <a:t>Phần đầu có miệng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57200" y="4322512"/>
            <a:ext cx="20361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000" b="1"/>
              <a:t>Thành cơ </a:t>
            </a:r>
          </a:p>
          <a:p>
            <a:r>
              <a:rPr lang="vi-VN" sz="2000" b="1"/>
              <a:t>và đai sinh dục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043564" y="1703457"/>
            <a:ext cx="15190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Đuôi có hậu môn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7247026" y="2362200"/>
            <a:ext cx="12362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400" b="1" dirty="0">
                <a:latin typeface="+mj-lt"/>
              </a:rPr>
              <a:t>Vòng tơ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7010400" y="2960985"/>
            <a:ext cx="2177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Lỗ sinh dục cái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7016839" y="3814465"/>
            <a:ext cx="2294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400" b="1" dirty="0">
                <a:latin typeface="+mj-lt"/>
              </a:rPr>
              <a:t>Lỗ sinh dục đực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7086600" y="3352800"/>
            <a:ext cx="182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Đai sinh dục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895600"/>
            <a:ext cx="54864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4" grpId="0" autoUpdateAnimBg="0"/>
      <p:bldP spid="94214" grpId="1"/>
      <p:bldP spid="94215" grpId="0" autoUpdateAnimBg="0"/>
      <p:bldP spid="94215" grpId="1"/>
      <p:bldP spid="94216" grpId="0" autoUpdateAnimBg="0"/>
      <p:bldP spid="94216" grpId="1"/>
      <p:bldP spid="94217" grpId="0" autoUpdateAnimBg="0"/>
      <p:bldP spid="94218" grpId="0" autoUpdateAnimBg="0"/>
      <p:bldP spid="94219" grpId="0" autoUpdateAnimBg="0"/>
      <p:bldP spid="94220" grpId="0" autoUpdateAnimBg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4038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HÌNH DẠNG NGOÀI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3400" y="533400"/>
            <a:ext cx="83820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nêu hình dạng và đặc điểm cấu tạo ngoài của giun đất 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1295400"/>
            <a:ext cx="4343400" cy="16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Có đối xứng không? Đầu và đuôi có đặc điểm gì? (giúp giun chui rúc)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2400" y="28194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Đối xứng 2 bên, cơ thể thuôn 2 đầu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" y="34290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Từ đầu tới đuôi có đặc điểm gì khác với giun tròn?(mỗi đốt có gì?)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4572000"/>
            <a:ext cx="48768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Phân đốt, mỗi đốt có vòng tơ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04800" y="1447800"/>
            <a:ext cx="48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Cơ thể bao phủ chất gì? (giúp da không khô)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57200" y="2895600"/>
            <a:ext cx="53340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Cơ thể bao phủ bởi chất nhầy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81000" y="3962400"/>
            <a:ext cx="44958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Đốt to nhất gọi là gì?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57200" y="4800600"/>
            <a:ext cx="39624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Đai sinh dục</a:t>
            </a:r>
          </a:p>
        </p:txBody>
      </p:sp>
      <p:pic>
        <p:nvPicPr>
          <p:cNvPr id="31758" name="Picture 14" descr="1284979349-earthworm"/>
          <p:cNvPicPr>
            <a:picLocks noChangeAspect="1" noChangeArrowheads="1"/>
          </p:cNvPicPr>
          <p:nvPr/>
        </p:nvPicPr>
        <p:blipFill>
          <a:blip r:embed="rId3"/>
          <a:srcRect t="12500" b="4167"/>
          <a:stretch>
            <a:fillRect/>
          </a:stretch>
        </p:blipFill>
        <p:spPr bwMode="auto">
          <a:xfrm rot="16200000" flipV="1">
            <a:off x="4572000" y="2171700"/>
            <a:ext cx="4953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 build="allAtOnce"/>
      <p:bldP spid="3" grpId="0" build="allAtOnce"/>
      <p:bldP spid="4" grpId="0" build="allAtOnce"/>
      <p:bldP spid="5" grpId="0" build="allAtOnce"/>
      <p:bldP spid="31753" grpId="0"/>
      <p:bldP spid="31754" grpId="0"/>
      <p:bldP spid="31755" grpId="0"/>
      <p:bldP spid="31756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1114</Words>
  <Application>Microsoft Office PowerPoint</Application>
  <PresentationFormat>On-screen Show (4:3)</PresentationFormat>
  <Paragraphs>123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.VnArial</vt:lpstr>
      <vt:lpstr>.VnTime</vt:lpstr>
      <vt:lpstr>Arial</vt:lpstr>
      <vt:lpstr>Calibri</vt:lpstr>
      <vt:lpstr>Times New Roman</vt:lpstr>
      <vt:lpstr>VNI-Aptima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Hưng Khúc</cp:lastModifiedBy>
  <cp:revision>241</cp:revision>
  <dcterms:created xsi:type="dcterms:W3CDTF">2014-08-03T09:50:14Z</dcterms:created>
  <dcterms:modified xsi:type="dcterms:W3CDTF">2021-10-25T02:18:56Z</dcterms:modified>
</cp:coreProperties>
</file>