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6" r:id="rId2"/>
    <p:sldId id="283" r:id="rId3"/>
    <p:sldId id="268" r:id="rId4"/>
    <p:sldId id="286" r:id="rId5"/>
    <p:sldId id="284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7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354F"/>
    <a:srgbClr val="BD013B"/>
    <a:srgbClr val="1212F6"/>
    <a:srgbClr val="A8607A"/>
    <a:srgbClr val="FF0066"/>
    <a:srgbClr val="D2D236"/>
    <a:srgbClr val="00FFFF"/>
    <a:srgbClr val="7D4C18"/>
    <a:srgbClr val="6E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19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92B21-AB04-4DA6-AE08-F92C3E811DF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6145E-9C1F-44D9-A5C9-28827C0C3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10EA-721A-42B4-A325-451846CD6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05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audio" Target="../media/audio1.bin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bd\ABUNDA~1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9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27.wmf"/><Relationship Id="rId42" Type="http://schemas.openxmlformats.org/officeDocument/2006/relationships/image" Target="../media/image31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33" Type="http://schemas.openxmlformats.org/officeDocument/2006/relationships/oleObject" Target="../embeddings/oleObject21.bin"/><Relationship Id="rId38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19.bin"/><Relationship Id="rId41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2.wmf"/><Relationship Id="rId32" Type="http://schemas.openxmlformats.org/officeDocument/2006/relationships/image" Target="../media/image26.wmf"/><Relationship Id="rId37" Type="http://schemas.openxmlformats.org/officeDocument/2006/relationships/oleObject" Target="../embeddings/oleObject23.bin"/><Relationship Id="rId40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4.wmf"/><Relationship Id="rId36" Type="http://schemas.openxmlformats.org/officeDocument/2006/relationships/image" Target="../media/image28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25.wmf"/><Relationship Id="rId35" Type="http://schemas.openxmlformats.org/officeDocument/2006/relationships/oleObject" Target="../embeddings/oleObject22.bin"/><Relationship Id="rId4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3" Type="http://schemas.openxmlformats.org/officeDocument/2006/relationships/image" Target="../media/image35.png"/><Relationship Id="rId7" Type="http://schemas.openxmlformats.org/officeDocument/2006/relationships/image" Target="../media/image12.jpe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36.sv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l="17333" t="-2693" r="19901"/>
          <a:stretch/>
        </p:blipFill>
        <p:spPr>
          <a:xfrm>
            <a:off x="0" y="0"/>
            <a:ext cx="12192000" cy="70426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3358995" y="4047945"/>
            <a:ext cx="547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58240" y="1720839"/>
            <a:ext cx="9649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 CỘNG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36547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2400" y="661708"/>
            <a:ext cx="1158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kết quả của các phép tính dưới đây, sau đó viết các chữ cái tương ứng với các số vừa tìm được vào các ô ở hàng dưới em sẽ tìm được tên của Ông.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481266" y="2060576"/>
            <a:ext cx="324776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kumimoji="1"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[(-7) + 3] +7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489956" y="2727326"/>
            <a:ext cx="258745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(-5) + (-3) =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483676" y="3336926"/>
            <a:ext cx="3064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4+ (-6) + (- 4) =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341913" y="3886201"/>
            <a:ext cx="3148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(-2) + (-10) =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364759" y="4419601"/>
            <a:ext cx="273908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3 + (-3) =</a:t>
            </a:r>
          </a:p>
        </p:txBody>
      </p:sp>
      <p:graphicFrame>
        <p:nvGraphicFramePr>
          <p:cNvPr id="102408" name="Group 8"/>
          <p:cNvGraphicFramePr>
            <a:graphicFrameLocks noGrp="1"/>
          </p:cNvGraphicFramePr>
          <p:nvPr/>
        </p:nvGraphicFramePr>
        <p:xfrm>
          <a:off x="1404552" y="5257800"/>
          <a:ext cx="9078096" cy="704850"/>
        </p:xfrm>
        <a:graphic>
          <a:graphicData uri="http://schemas.openxmlformats.org/drawingml/2006/table">
            <a:tbl>
              <a:tblPr/>
              <a:tblGrid>
                <a:gridCol w="756508">
                  <a:extLst>
                    <a:ext uri="{9D8B030D-6E8A-4147-A177-3AD203B41FA5}">
                      <a16:colId xmlns:a16="http://schemas.microsoft.com/office/drawing/2014/main" val="245943827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214817612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2716603019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4143691415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3431136517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3826859107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739393131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2498513103"/>
                    </a:ext>
                  </a:extLst>
                </a:gridCol>
                <a:gridCol w="834768">
                  <a:extLst>
                    <a:ext uri="{9D8B030D-6E8A-4147-A177-3AD203B41FA5}">
                      <a16:colId xmlns:a16="http://schemas.microsoft.com/office/drawing/2014/main" val="1749747015"/>
                    </a:ext>
                  </a:extLst>
                </a:gridCol>
                <a:gridCol w="678248">
                  <a:extLst>
                    <a:ext uri="{9D8B030D-6E8A-4147-A177-3AD203B41FA5}">
                      <a16:colId xmlns:a16="http://schemas.microsoft.com/office/drawing/2014/main" val="2976644745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3037387825"/>
                    </a:ext>
                  </a:extLst>
                </a:gridCol>
                <a:gridCol w="756508">
                  <a:extLst>
                    <a:ext uri="{9D8B030D-6E8A-4147-A177-3AD203B41FA5}">
                      <a16:colId xmlns:a16="http://schemas.microsoft.com/office/drawing/2014/main" val="1791363791"/>
                    </a:ext>
                  </a:extLst>
                </a:gridCol>
              </a:tblGrid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NI Times" pitchFamily="2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5103"/>
                  </a:ext>
                </a:extLst>
              </a:tr>
            </a:tbl>
          </a:graphicData>
        </a:graphic>
      </p:graphicFrame>
      <p:graphicFrame>
        <p:nvGraphicFramePr>
          <p:cNvPr id="102493" name="Group 93"/>
          <p:cNvGraphicFramePr>
            <a:graphicFrameLocks noGrp="1"/>
          </p:cNvGraphicFramePr>
          <p:nvPr/>
        </p:nvGraphicFramePr>
        <p:xfrm>
          <a:off x="1404551" y="6019801"/>
          <a:ext cx="9078098" cy="582613"/>
        </p:xfrm>
        <a:graphic>
          <a:graphicData uri="http://schemas.openxmlformats.org/drawingml/2006/table">
            <a:tbl>
              <a:tblPr/>
              <a:tblGrid>
                <a:gridCol w="743464">
                  <a:extLst>
                    <a:ext uri="{9D8B030D-6E8A-4147-A177-3AD203B41FA5}">
                      <a16:colId xmlns:a16="http://schemas.microsoft.com/office/drawing/2014/main" val="1026799512"/>
                    </a:ext>
                  </a:extLst>
                </a:gridCol>
                <a:gridCol w="782594">
                  <a:extLst>
                    <a:ext uri="{9D8B030D-6E8A-4147-A177-3AD203B41FA5}">
                      <a16:colId xmlns:a16="http://schemas.microsoft.com/office/drawing/2014/main" val="2857481611"/>
                    </a:ext>
                  </a:extLst>
                </a:gridCol>
                <a:gridCol w="763030">
                  <a:extLst>
                    <a:ext uri="{9D8B030D-6E8A-4147-A177-3AD203B41FA5}">
                      <a16:colId xmlns:a16="http://schemas.microsoft.com/office/drawing/2014/main" val="2375483005"/>
                    </a:ext>
                  </a:extLst>
                </a:gridCol>
                <a:gridCol w="743464">
                  <a:extLst>
                    <a:ext uri="{9D8B030D-6E8A-4147-A177-3AD203B41FA5}">
                      <a16:colId xmlns:a16="http://schemas.microsoft.com/office/drawing/2014/main" val="1010599637"/>
                    </a:ext>
                  </a:extLst>
                </a:gridCol>
                <a:gridCol w="763030">
                  <a:extLst>
                    <a:ext uri="{9D8B030D-6E8A-4147-A177-3AD203B41FA5}">
                      <a16:colId xmlns:a16="http://schemas.microsoft.com/office/drawing/2014/main" val="2278983386"/>
                    </a:ext>
                  </a:extLst>
                </a:gridCol>
                <a:gridCol w="763030">
                  <a:extLst>
                    <a:ext uri="{9D8B030D-6E8A-4147-A177-3AD203B41FA5}">
                      <a16:colId xmlns:a16="http://schemas.microsoft.com/office/drawing/2014/main" val="1402055857"/>
                    </a:ext>
                  </a:extLst>
                </a:gridCol>
                <a:gridCol w="763030">
                  <a:extLst>
                    <a:ext uri="{9D8B030D-6E8A-4147-A177-3AD203B41FA5}">
                      <a16:colId xmlns:a16="http://schemas.microsoft.com/office/drawing/2014/main" val="2797193514"/>
                    </a:ext>
                  </a:extLst>
                </a:gridCol>
                <a:gridCol w="763030">
                  <a:extLst>
                    <a:ext uri="{9D8B030D-6E8A-4147-A177-3AD203B41FA5}">
                      <a16:colId xmlns:a16="http://schemas.microsoft.com/office/drawing/2014/main" val="3228877479"/>
                    </a:ext>
                  </a:extLst>
                </a:gridCol>
                <a:gridCol w="769552">
                  <a:extLst>
                    <a:ext uri="{9D8B030D-6E8A-4147-A177-3AD203B41FA5}">
                      <a16:colId xmlns:a16="http://schemas.microsoft.com/office/drawing/2014/main" val="2506774551"/>
                    </a:ext>
                  </a:extLst>
                </a:gridCol>
                <a:gridCol w="736944">
                  <a:extLst>
                    <a:ext uri="{9D8B030D-6E8A-4147-A177-3AD203B41FA5}">
                      <a16:colId xmlns:a16="http://schemas.microsoft.com/office/drawing/2014/main" val="207714799"/>
                    </a:ext>
                  </a:extLst>
                </a:gridCol>
                <a:gridCol w="719010">
                  <a:extLst>
                    <a:ext uri="{9D8B030D-6E8A-4147-A177-3AD203B41FA5}">
                      <a16:colId xmlns:a16="http://schemas.microsoft.com/office/drawing/2014/main" val="3539446698"/>
                    </a:ext>
                  </a:extLst>
                </a:gridCol>
                <a:gridCol w="767920">
                  <a:extLst>
                    <a:ext uri="{9D8B030D-6E8A-4147-A177-3AD203B41FA5}">
                      <a16:colId xmlns:a16="http://schemas.microsoft.com/office/drawing/2014/main" val="540274564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83021"/>
                  </a:ext>
                </a:extLst>
              </a:tr>
            </a:tbl>
          </a:graphicData>
        </a:graphic>
      </p:graphicFrame>
      <p:sp>
        <p:nvSpPr>
          <p:cNvPr id="102487" name="Rectangle 87"/>
          <p:cNvSpPr>
            <a:spLocks noChangeArrowheads="1"/>
          </p:cNvSpPr>
          <p:nvPr/>
        </p:nvSpPr>
        <p:spPr bwMode="auto">
          <a:xfrm>
            <a:off x="6289634" y="2193926"/>
            <a:ext cx="26575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(- 15) + 10 =</a:t>
            </a: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1492759" y="4556126"/>
            <a:ext cx="23743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20 + (-5) =</a:t>
            </a:r>
          </a:p>
        </p:txBody>
      </p:sp>
      <p:sp>
        <p:nvSpPr>
          <p:cNvPr id="102489" name="Rectangle 89"/>
          <p:cNvSpPr>
            <a:spLocks noChangeArrowheads="1"/>
          </p:cNvSpPr>
          <p:nvPr/>
        </p:nvSpPr>
        <p:spPr bwMode="auto">
          <a:xfrm>
            <a:off x="6341913" y="3301533"/>
            <a:ext cx="297386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35 + (-15) =</a:t>
            </a:r>
          </a:p>
        </p:txBody>
      </p:sp>
      <p:sp>
        <p:nvSpPr>
          <p:cNvPr id="102490" name="Rectangle 90"/>
          <p:cNvSpPr>
            <a:spLocks noChangeArrowheads="1"/>
          </p:cNvSpPr>
          <p:nvPr/>
        </p:nvSpPr>
        <p:spPr bwMode="auto">
          <a:xfrm>
            <a:off x="1493301" y="3946526"/>
            <a:ext cx="2333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(-18) + 8 =</a:t>
            </a:r>
          </a:p>
        </p:txBody>
      </p:sp>
      <p:sp>
        <p:nvSpPr>
          <p:cNvPr id="102491" name="Rectangle 91"/>
          <p:cNvSpPr>
            <a:spLocks noChangeArrowheads="1"/>
          </p:cNvSpPr>
          <p:nvPr/>
        </p:nvSpPr>
        <p:spPr bwMode="auto">
          <a:xfrm>
            <a:off x="6294572" y="2803526"/>
            <a:ext cx="2282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(- 3) + 0 =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4529" y="90354"/>
            <a:ext cx="711476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TÊN MỘT NHÀ TOÁN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2718317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97" y="2057400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1137" y="3318609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49196" y="3946526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14909" y="4510743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75847" y="2172532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65124" y="2803526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21484" y="3299479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75847" y="3867806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65124" y="4383743"/>
            <a:ext cx="1414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9612" y="5306555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89956" y="530091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40527" y="531100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1686" y="532530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0094" y="5297300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99641" y="532223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61992" y="533761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59715" y="533804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97049" y="53134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38872" y="5337619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61412" y="534069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50571" y="5351873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35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  <p:bldP spid="102404" grpId="0"/>
      <p:bldP spid="102405" grpId="0"/>
      <p:bldP spid="102406" grpId="0"/>
      <p:bldP spid="102407" grpId="0"/>
      <p:bldP spid="102487" grpId="0"/>
      <p:bldP spid="102488" grpId="0"/>
      <p:bldP spid="102489" grpId="0"/>
      <p:bldP spid="102490" grpId="0"/>
      <p:bldP spid="102491" grpId="0"/>
      <p:bldP spid="5" grpId="0"/>
      <p:bldP spid="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7" grpId="0"/>
      <p:bldP spid="31" grpId="0"/>
      <p:bldP spid="32" grpId="0"/>
      <p:bldP spid="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05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50673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410200" y="61722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kumimoji="1" lang="en-US" altLang="en-US" sz="2800" b="1">
                <a:solidFill>
                  <a:srgbClr val="FF3300"/>
                </a:solidFill>
              </a:rPr>
              <a:t>Lương Thế Vinh (1441–?)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52400" y="1110924"/>
            <a:ext cx="4495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kumimoji="1" lang="vi-VN" altLang="en-US" sz="2800" b="1">
                <a:solidFill>
                  <a:srgbClr val="780A60"/>
                </a:solidFill>
              </a:rPr>
              <a:t>Lương Thế Vinh </a:t>
            </a:r>
            <a:r>
              <a:rPr kumimoji="1" lang="en-US" altLang="en-US" sz="2800" b="1">
                <a:solidFill>
                  <a:srgbClr val="780A60"/>
                </a:solidFill>
              </a:rPr>
              <a:t>(1441 - ?) còn gọi là trạng Lường. Ông </a:t>
            </a:r>
            <a:r>
              <a:rPr kumimoji="1" lang="vi-VN" altLang="en-US" sz="2800" b="1">
                <a:solidFill>
                  <a:srgbClr val="780A60"/>
                </a:solidFill>
              </a:rPr>
              <a:t>sinh ra tại làng Cao Hương, huyện Thiên Bản, trấn Sơn Nam Hạ (nay là thôn Cao Phương, xã Liên Bảo, huyện Vụ Bản, tỉnh Nam Định). </a:t>
            </a:r>
            <a:r>
              <a:rPr kumimoji="1" lang="en-US" altLang="en-US" sz="2800" b="1">
                <a:solidFill>
                  <a:srgbClr val="780A60"/>
                </a:solidFill>
              </a:rPr>
              <a:t>Ông là một nhà toán học, phật học, nhà thơ. </a:t>
            </a:r>
            <a:endParaRPr kumimoji="1" lang="vi-VN" altLang="en-US" sz="2800" b="1">
              <a:solidFill>
                <a:srgbClr val="780A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43571" y="2230446"/>
            <a:ext cx="10287000" cy="24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lại toàn bộ nội dung bài đã học, ôn tập kiến thức.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Làm bài tập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3, 5, 6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trang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J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ABUNDA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4" descr="flower2DivWHT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56000" y="6381750"/>
            <a:ext cx="487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4390">
            <a:off x="10464801" y="5562601"/>
            <a:ext cx="1333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657600" y="990600"/>
            <a:ext cx="66040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51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16000" y="3429000"/>
            <a:ext cx="103632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CẢM ƠN CÁC EM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2555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80)">
                                      <p:cBhvr>
                                        <p:cTn id="6" dur="1" fill="hold"/>
                                        <p:tgtEl>
                                          <p:spTgt spid="15565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909957" y="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537" y="622970"/>
            <a:ext cx="8912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/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 một ngày mùa đông ở Sa Pa, nhiệt độ tại Cổng Trời là - 1</a:t>
            </a:r>
            <a:r>
              <a:rPr lang="en-US" sz="2800" baseline="30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Tuy nhiên, nhiệt độ lúc đó tại chợ Sa Pa lại cao hơn 2</a:t>
            </a:r>
            <a:r>
              <a:rPr lang="en-US" sz="2800" baseline="30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so với nhiệt độ tại Cổng Trời. Viết phép tính và tính nhiệt độ tại chợ Sa Pa lúc đó.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" y="743198"/>
            <a:ext cx="799356" cy="3854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477" y="1079746"/>
            <a:ext cx="1371600" cy="42016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55077" y="2583870"/>
            <a:ext cx="1104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 </a:t>
            </a:r>
          </a:p>
          <a:p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loud 7"/>
          <p:cNvSpPr/>
          <p:nvPr/>
        </p:nvSpPr>
        <p:spPr>
          <a:xfrm>
            <a:off x="1051560" y="2675315"/>
            <a:ext cx="6065520" cy="260604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hãy viết phép tính và tính nhiệt độ tại chợ Sa Pa lúc đó.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044825" y="3392488"/>
          <a:ext cx="2183568" cy="50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1688760" imgH="393480" progId="Equation.DSMT4">
                  <p:embed/>
                </p:oleObj>
              </mc:Choice>
              <mc:Fallback>
                <p:oleObj name="Equation" r:id="rId6" imgW="1688760" imgH="393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4825" y="3392488"/>
                        <a:ext cx="2183568" cy="508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13733" y="2869268"/>
            <a:ext cx="699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i="1">
                <a:latin typeface="Arial" panose="020B0604020202020204" pitchFamily="34" charset="0"/>
                <a:cs typeface="Arial" panose="020B0604020202020204" pitchFamily="34" charset="0"/>
              </a:rPr>
              <a:t>Phép tính biểu thị n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hiệt độ tại chợ Sa Pa là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8255" y="3901440"/>
            <a:ext cx="89723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Quan sát nhiệt kế ta thấy nhiệt độ tại chợ Sa Pa là 1</a:t>
            </a:r>
            <a:r>
              <a:rPr lang="en-US" sz="2800" i="1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vi-VN" sz="2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420638" y="4593466"/>
          <a:ext cx="2929770" cy="5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8" imgW="2234880" imgH="393480" progId="Equation.DSMT4">
                  <p:embed/>
                </p:oleObj>
              </mc:Choice>
              <mc:Fallback>
                <p:oleObj name="Equation" r:id="rId8" imgW="2234880" imgH="393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0638" y="4593466"/>
                        <a:ext cx="2929770" cy="51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74369" y="4593466"/>
            <a:ext cx="1009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8" grpId="0" animBg="1"/>
      <p:bldP spid="8" grpId="1" animBg="1"/>
      <p:bldP spid="24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29431" y="5982698"/>
            <a:ext cx="1336018" cy="10834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338893" y="6095995"/>
            <a:ext cx="7064187" cy="721949"/>
            <a:chOff x="2423160" y="4648200"/>
            <a:chExt cx="6492240" cy="4351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709160" y="4648202"/>
              <a:ext cx="4037" cy="179079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48044" y="4800601"/>
                  <a:ext cx="538019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4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38019" cy="278233"/>
                </a:xfrm>
                <a:prstGeom prst="rect">
                  <a:avLst/>
                </a:prstGeom>
                <a:blipFill>
                  <a:blip r:embed="rId4"/>
                  <a:stretch>
                    <a:fillRect t="-9211" r="-15625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149326" y="4800600"/>
                  <a:ext cx="61462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14626" cy="2782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83709" y="4800600"/>
                  <a:ext cx="61462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14626" cy="2782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13984" y="4805067"/>
                  <a:ext cx="61462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14626" cy="2782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096116" y="4797079"/>
                  <a:ext cx="40395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116" y="4797079"/>
                  <a:ext cx="403956" cy="2782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717590" y="4805067"/>
                  <a:ext cx="40395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590" y="4805067"/>
                  <a:ext cx="403956" cy="2782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47864" y="4805067"/>
                  <a:ext cx="40395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864" y="4805067"/>
                  <a:ext cx="403956" cy="2782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978139" y="4805067"/>
                  <a:ext cx="403956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8139" y="4805067"/>
                  <a:ext cx="403956" cy="2782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7586246" y="4805067"/>
              <a:ext cx="327349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95846" y="4800602"/>
              <a:ext cx="327349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4782403" y="61790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10832" y="62026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96054" y="5162092"/>
                <a:ext cx="19639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54" y="5162092"/>
                <a:ext cx="1963999" cy="523220"/>
              </a:xfrm>
              <a:prstGeom prst="rect">
                <a:avLst/>
              </a:prstGeom>
              <a:blipFill>
                <a:blip r:embed="rId12"/>
                <a:stretch>
                  <a:fillRect l="-652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558967" y="5430821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2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25888" y="5186660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88" y="5186660"/>
                <a:ext cx="1970411" cy="523220"/>
              </a:xfrm>
              <a:prstGeom prst="rect">
                <a:avLst/>
              </a:prstGeom>
              <a:blipFill>
                <a:blip r:embed="rId13"/>
                <a:stretch>
                  <a:fillRect l="-617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91663" y="1038730"/>
                <a:ext cx="1104021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Để tính tổng hai số nguyên khác dấu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làm như sau: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3" y="1038730"/>
                <a:ext cx="11040217" cy="523220"/>
              </a:xfrm>
              <a:prstGeom prst="rect">
                <a:avLst/>
              </a:prstGeom>
              <a:blipFill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07028" y="1614487"/>
          <a:ext cx="11164615" cy="32515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43831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4920784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70451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1310649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70451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524192" y="1651025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5" imgW="1002960" imgH="838080" progId="Equation.DSMT4">
                  <p:embed/>
                </p:oleObj>
              </mc:Choice>
              <mc:Fallback>
                <p:oleObj name="Equation" r:id="rId15" imgW="1002960" imgH="8380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24192" y="1651025"/>
                        <a:ext cx="1003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8624888" y="358775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7" imgW="1054080" imgH="317160" progId="Equation.DSMT4">
                  <p:embed/>
                </p:oleObj>
              </mc:Choice>
              <mc:Fallback>
                <p:oleObj name="Equation" r:id="rId17" imgW="1054080" imgH="31716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24888" y="358775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8620125" y="4029075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9" imgW="761760" imgH="317160" progId="Equation.DSMT4">
                  <p:embed/>
                </p:oleObj>
              </mc:Choice>
              <mc:Fallback>
                <p:oleObj name="Equation" r:id="rId19" imgW="761760" imgH="317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20125" y="4029075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8202613" y="4464050"/>
          <a:ext cx="2438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1" imgW="2438280" imgH="393480" progId="Equation.DSMT4">
                  <p:embed/>
                </p:oleObj>
              </mc:Choice>
              <mc:Fallback>
                <p:oleObj name="Equation" r:id="rId21" imgW="2438280" imgH="393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02613" y="4464050"/>
                        <a:ext cx="2438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1663" y="4854230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83922" y="2578301"/>
            <a:ext cx="6179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Trong hai số nguyên dương nhận được ở bước 1, ta lấy số lớn trừ đi số nhỏ hơn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1642" y="3924912"/>
            <a:ext cx="6367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hiệu vừa nhận được dấu ban đầu của số lớn hơn ở Bước 2.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84436" y="1621865"/>
                <a:ext cx="60453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số nguyên âm, giữ nguyên số còn lại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6" y="1621865"/>
                <a:ext cx="6045340" cy="954107"/>
              </a:xfrm>
              <a:prstGeom prst="rect">
                <a:avLst/>
              </a:prstGeom>
              <a:blipFill>
                <a:blip r:embed="rId23"/>
                <a:stretch>
                  <a:fillRect l="-2119" t="-6369" r="-242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71002" y="4353580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3658" y="1103737"/>
            <a:ext cx="798210" cy="41335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960933" y="2639742"/>
            <a:ext cx="24593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lớn hơn: 2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nhỏ hơn: 1</a:t>
            </a:r>
          </a:p>
        </p:txBody>
      </p:sp>
      <p:cxnSp>
        <p:nvCxnSpPr>
          <p:cNvPr id="59" name="Straight Arrow Connector 58"/>
          <p:cNvCxnSpPr>
            <a:endCxn id="40" idx="1"/>
          </p:cNvCxnSpPr>
          <p:nvPr/>
        </p:nvCxnSpPr>
        <p:spPr>
          <a:xfrm>
            <a:off x="4069080" y="5646156"/>
            <a:ext cx="723854" cy="54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211050" y="5606336"/>
            <a:ext cx="807229" cy="56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1663" y="189962"/>
            <a:ext cx="965716" cy="86123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982155" y="178473"/>
            <a:ext cx="10491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r>
              <a:rPr lang="vi-VN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hiện từng bước cộng hai số nguyên</a:t>
            </a:r>
            <a:endParaRPr lang="en-US" sz="28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51" grpId="0"/>
      <p:bldP spid="52" grpId="0"/>
      <p:bldP spid="53" grpId="0"/>
      <p:bldP spid="54" grpId="0"/>
      <p:bldP spid="55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29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-168274"/>
            <a:ext cx="927249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- BÀI 3: PHÉP CỘNG CÁC SỐ NGUYÊN</a:t>
            </a:r>
            <a:r>
              <a:rPr lang="vi-VN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(TIẾT</a:t>
            </a:r>
            <a:r>
              <a:rPr lang="en-US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6200" y="1032562"/>
                <a:ext cx="11389832" cy="2550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Để c</a:t>
                </a:r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ộng hai số nguyên khác dấu, ta làm như sau: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Bỏ dấu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số nguyên âm, giữ nguyên số còn lại.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2: Trong hai số nguyên dương nhận được ở bước 1, ta lấy số lớn hơn trừ đi số nhỏ hơn.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Cho hiệu vừa nhận được dấu ban đầu của số lớn hơn ở </a:t>
                </a:r>
                <a:r>
                  <a:rPr lang="en-US" sz="2800" i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2</a:t>
                </a:r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có tổng cần tìm.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32562"/>
                <a:ext cx="11389832" cy="2550623"/>
              </a:xfrm>
              <a:prstGeom prst="roundRect">
                <a:avLst/>
              </a:prstGeom>
              <a:blipFill>
                <a:blip r:embed="rId3"/>
                <a:stretch>
                  <a:fillRect t="-4038" b="-8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2365" y="419312"/>
            <a:ext cx="774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DẤU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61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535538" y="3119540"/>
            <a:ext cx="670074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1609779" cy="13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3559" y="523521"/>
                <a:ext cx="6096000" cy="16805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 </a:t>
                </a:r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Tính.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 −7) + 7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82 + (−28)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9" y="523521"/>
                <a:ext cx="6096000" cy="1680588"/>
              </a:xfrm>
              <a:prstGeom prst="rect">
                <a:avLst/>
              </a:prstGeom>
              <a:blipFill>
                <a:blip r:embed="rId3"/>
                <a:stretch>
                  <a:fillRect l="-2000" t="-4348" b="-6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59078" y="1114870"/>
                <a:ext cx="6096000" cy="10868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 + (−9)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(−23)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[(−10) + 3] + (−5)</m:t>
                    </m:r>
                  </m:oMath>
                </a14:m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78" y="1114870"/>
                <a:ext cx="6096000" cy="1086836"/>
              </a:xfrm>
              <a:prstGeom prst="rect">
                <a:avLst/>
              </a:prstGeom>
              <a:blipFill>
                <a:blip r:embed="rId4"/>
                <a:stretch>
                  <a:fillRect l="-2100" t="-6742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1744" y="2664829"/>
                <a:ext cx="6096000" cy="553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 −7) + 7 = (7 – 7) = 0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44" y="2664829"/>
                <a:ext cx="6096000" cy="553357"/>
              </a:xfrm>
              <a:prstGeom prst="rect">
                <a:avLst/>
              </a:prstGeom>
              <a:blipFill>
                <a:blip r:embed="rId5"/>
                <a:stretch>
                  <a:fillRect l="-2000" t="-1208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15559" y="2615015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[(−10) + 3] + (−5)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−(10 − 3) + (−5)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− 7 +(−5)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 (7+5)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−12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59" y="2615015"/>
                <a:ext cx="6096000" cy="2246769"/>
              </a:xfrm>
              <a:prstGeom prst="rect">
                <a:avLst/>
              </a:prstGeom>
              <a:blipFill>
                <a:blip r:embed="rId6"/>
                <a:stretch>
                  <a:fillRect l="-2000" t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97055" y="2162976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>
                <a:solidFill>
                  <a:srgbClr val="C00000"/>
                </a:solidFill>
              </a:rPr>
              <a:t>Giải:</a:t>
            </a:r>
            <a:endParaRPr lang="en-US" sz="2800" i="1">
              <a:solidFill>
                <a:srgbClr val="C00000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349744" y="4754880"/>
            <a:ext cx="7819697" cy="2137684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ea typeface="Times New Roman" panose="02020603050405020304" pitchFamily="18" charset="0"/>
              </a:rPr>
              <a:t>Em có nhận xét gì về tổng của hai số nguyên đối nhau, hai số nguyên khác dấu?</a:t>
            </a:r>
            <a:endParaRPr lang="en-US" sz="2800"/>
          </a:p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01744" y="3910973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800"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 + ( −9)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( −23) 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[13+ (−9)]+(−23)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(13 − 9) + (−23) 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4 + ( − 23)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 (23 − 4) =19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44" y="3910973"/>
                <a:ext cx="6096000" cy="2246769"/>
              </a:xfrm>
              <a:prstGeom prst="rect">
                <a:avLst/>
              </a:prstGeom>
              <a:blipFill>
                <a:blip r:embed="rId7"/>
                <a:stretch>
                  <a:fillRect l="-200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1744" y="3253338"/>
                <a:ext cx="571663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82 + (−28)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(82−28) = 54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44" y="3253338"/>
                <a:ext cx="5716630" cy="553357"/>
              </a:xfrm>
              <a:prstGeom prst="rect">
                <a:avLst/>
              </a:prstGeom>
              <a:blipFill>
                <a:blip r:embed="rId8"/>
                <a:stretch>
                  <a:fillRect l="-2132" t="-1333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6" grpId="0"/>
      <p:bldP spid="17" grpId="0"/>
      <p:bldP spid="21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29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-168274"/>
            <a:ext cx="9272491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- BÀI 3: PHÉP CỘNG CÁC SỐ NGUYÊN</a:t>
            </a:r>
            <a:r>
              <a:rPr lang="vi-VN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(TIẾT</a:t>
            </a:r>
            <a:r>
              <a:rPr lang="en-US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2800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6200" y="1032562"/>
                <a:ext cx="11389832" cy="2550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Để c</a:t>
                </a:r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ộng hai số nguyên khác dấu, ta làm như sau: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Bỏ dấu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số nguyên âm, giữ nguyên số còn lại.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2: Trong hai số nguyên dương nhận được ở bước 1, ta lấy số lớn hơn trừ đi số nhỏ hơn.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Cho hiệu vừa nhận được dấu ban đầu của số lớn hơn ở </a:t>
                </a:r>
                <a:r>
                  <a:rPr lang="en-US" sz="2800" i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2</a:t>
                </a:r>
                <a:r>
                  <a:rPr lang="en-US" sz="28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có tổng cần tìm.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32562"/>
                <a:ext cx="11389832" cy="2550623"/>
              </a:xfrm>
              <a:prstGeom prst="roundRect">
                <a:avLst/>
              </a:prstGeom>
              <a:blipFill>
                <a:blip r:embed="rId3"/>
                <a:stretch>
                  <a:fillRect t="-4038" b="-8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9692" y="3788348"/>
            <a:ext cx="868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ý: Hai số nguyên đối nhau có tổng bằng 0.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365" y="419312"/>
            <a:ext cx="774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DẤU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24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628346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31" y="1491536"/>
            <a:ext cx="4241867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Tính và so sánh kết quả: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và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và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và 0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90" y="1060927"/>
            <a:ext cx="828360" cy="471308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1790" y="1965299"/>
          <a:ext cx="2108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2108160" imgH="545760" progId="Equation.DSMT4">
                  <p:embed/>
                </p:oleObj>
              </mc:Choice>
              <mc:Fallback>
                <p:oleObj name="Equation" r:id="rId5" imgW="2108160" imgH="5457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90" y="1965299"/>
                        <a:ext cx="2108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197184" y="2041499"/>
          <a:ext cx="147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1473120" imgH="393480" progId="Equation.DSMT4">
                  <p:embed/>
                </p:oleObj>
              </mc:Choice>
              <mc:Fallback>
                <p:oleObj name="Equation" r:id="rId7" imgW="1473120" imgH="393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7184" y="2041499"/>
                        <a:ext cx="1473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10360" y="2447774"/>
          <a:ext cx="3162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9" imgW="3162240" imgH="545760" progId="Equation.DSMT4">
                  <p:embed/>
                </p:oleObj>
              </mc:Choice>
              <mc:Fallback>
                <p:oleObj name="Equation" r:id="rId9" imgW="3162240" imgH="5457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360" y="2447774"/>
                        <a:ext cx="3162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812946" y="2433504"/>
          <a:ext cx="2590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1" imgW="2590560" imgH="558720" progId="Equation.DSMT4">
                  <p:embed/>
                </p:oleObj>
              </mc:Choice>
              <mc:Fallback>
                <p:oleObj name="Equation" r:id="rId11" imgW="2590560" imgH="55872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2946" y="2433504"/>
                        <a:ext cx="2590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61764" y="2922569"/>
          <a:ext cx="1968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3" imgW="1968480" imgH="545760" progId="Equation.DSMT4">
                  <p:embed/>
                </p:oleObj>
              </mc:Choice>
              <mc:Fallback>
                <p:oleObj name="Equation" r:id="rId13" imgW="1968480" imgH="5457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1764" y="2922569"/>
                        <a:ext cx="1968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69057" y="3038263"/>
          <a:ext cx="58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5" imgW="583920" imgH="317160" progId="Equation.DSMT4">
                  <p:embed/>
                </p:oleObj>
              </mc:Choice>
              <mc:Fallback>
                <p:oleObj name="Equation" r:id="rId15" imgW="583920" imgH="3171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69057" y="3038263"/>
                        <a:ext cx="584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25600" y="3465089"/>
          <a:ext cx="213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7" imgW="2133360" imgH="545760" progId="Equation.DSMT4">
                  <p:embed/>
                </p:oleObj>
              </mc:Choice>
              <mc:Fallback>
                <p:oleObj name="Equation" r:id="rId17" imgW="2133360" imgH="5457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5600" y="3465089"/>
                        <a:ext cx="2133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315664" y="1211527"/>
          <a:ext cx="220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9" imgW="2209680" imgH="393480" progId="Equation.DSMT4">
                  <p:embed/>
                </p:oleObj>
              </mc:Choice>
              <mc:Fallback>
                <p:oleObj name="Equation" r:id="rId19" imgW="220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15664" y="1211527"/>
                        <a:ext cx="2209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15664" y="1630762"/>
          <a:ext cx="220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21" imgW="2209680" imgH="393480" progId="Equation.DSMT4">
                  <p:embed/>
                </p:oleObj>
              </mc:Choice>
              <mc:Fallback>
                <p:oleObj name="Equation" r:id="rId21" imgW="2209680" imgH="39348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15664" y="1630762"/>
                        <a:ext cx="2209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726316" y="2172656"/>
          <a:ext cx="3276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23" imgW="3276360" imgH="393480" progId="Equation.DSMT4">
                  <p:embed/>
                </p:oleObj>
              </mc:Choice>
              <mc:Fallback>
                <p:oleObj name="Equation" r:id="rId23" imgW="3276360" imgH="39348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26316" y="2172656"/>
                        <a:ext cx="3276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685975" y="3174486"/>
          <a:ext cx="511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25" imgW="5117760" imgH="482400" progId="Equation.DSMT4">
                  <p:embed/>
                </p:oleObj>
              </mc:Choice>
              <mc:Fallback>
                <p:oleObj name="Equation" r:id="rId25" imgW="5117760" imgH="4824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85975" y="3174486"/>
                        <a:ext cx="5118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674395" y="3707878"/>
          <a:ext cx="499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27" imgW="4991040" imgH="558720" progId="Equation.DSMT4">
                  <p:embed/>
                </p:oleObj>
              </mc:Choice>
              <mc:Fallback>
                <p:oleObj name="Equation" r:id="rId27" imgW="4991040" imgH="55872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674395" y="3707878"/>
                        <a:ext cx="4991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6539070" y="1676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4474816"/>
            <a:ext cx="698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vi-VN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Tính chất của phép cộng các số nguyên 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923558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Giao hoán: 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2261207" y="5007368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29" imgW="2006280" imgH="355320" progId="Equation.DSMT4">
                  <p:embed/>
                </p:oleObj>
              </mc:Choice>
              <mc:Fallback>
                <p:oleObj name="Equation" r:id="rId29" imgW="2006280" imgH="35532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261207" y="5007368"/>
                        <a:ext cx="2006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-7474" y="5340251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Kết hợp: 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966612" y="5347144"/>
          <a:ext cx="374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1" imgW="3746160" imgH="558720" progId="Equation.DSMT4">
                  <p:embed/>
                </p:oleObj>
              </mc:Choice>
              <mc:Fallback>
                <p:oleObj name="Equation" r:id="rId31" imgW="3746160" imgH="55872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966612" y="5347144"/>
                        <a:ext cx="3746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0" y="5773630"/>
            <a:ext cx="30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 Cộng với số 0: 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914954" y="5855023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3" imgW="2628720" imgH="342720" progId="Equation.DSMT4">
                  <p:embed/>
                </p:oleObj>
              </mc:Choice>
              <mc:Fallback>
                <p:oleObj name="Equation" r:id="rId33" imgW="2628720" imgH="34272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914954" y="5855023"/>
                        <a:ext cx="2628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-7474" y="6194181"/>
            <a:ext cx="329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 Cộng với số </a:t>
            </a:r>
            <a:r>
              <a:rPr lang="vi-VN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đối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152382" y="6245720"/>
          <a:ext cx="368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5" imgW="3682800" imgH="431640" progId="Equation.DSMT4">
                  <p:embed/>
                </p:oleObj>
              </mc:Choice>
              <mc:Fallback>
                <p:oleObj name="Equation" r:id="rId35" imgW="3682800" imgH="43164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152382" y="6245720"/>
                        <a:ext cx="3683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712869" y="2673757"/>
          <a:ext cx="5041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7" imgW="5041800" imgH="482400" progId="Equation.DSMT4">
                  <p:embed/>
                </p:oleObj>
              </mc:Choice>
              <mc:Fallback>
                <p:oleObj name="Equation" r:id="rId37" imgW="5041800" imgH="4824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712869" y="2673757"/>
                        <a:ext cx="5041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742953" y="3314178"/>
          <a:ext cx="223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9" imgW="2234880" imgH="393480" progId="Equation.DSMT4">
                  <p:embed/>
                </p:oleObj>
              </mc:Choice>
              <mc:Fallback>
                <p:oleObj name="Equation" r:id="rId39" imgW="2234880" imgH="39348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42953" y="3314178"/>
                        <a:ext cx="2235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6674395" y="3790428"/>
          <a:ext cx="334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41" imgW="3340080" imgH="393480" progId="Equation.DSMT4">
                  <p:embed/>
                </p:oleObj>
              </mc:Choice>
              <mc:Fallback>
                <p:oleObj name="Equation" r:id="rId41" imgW="3340080" imgH="393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674395" y="3790428"/>
                        <a:ext cx="3340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5387" y="99749"/>
            <a:ext cx="1377173" cy="12281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323090" y="125578"/>
            <a:ext cx="10080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r>
              <a:rPr lang="vi-VN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(mỗi nhóm làm một phần và từ ví dụ tìm ra tính chất tương ứng)</a:t>
            </a:r>
            <a:endParaRPr lang="en-US" sz="28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194" y="4024350"/>
            <a:ext cx="8859541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TÍNH CHẤT CỦA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CỘNG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NGUYÊN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14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4" grpId="0"/>
      <p:bldP spid="4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7833" y="616191"/>
            <a:ext cx="10660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 thời gian 3 phút sau đó đổi vở chấm chéo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1073" y="246175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82" y="12958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73073" y="1050146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800" i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luyện tập 3: </a:t>
                </a: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một cách hợp lí: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51 + (− 97) + 49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65 + (− 42) + (− 65)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73" y="1050146"/>
                <a:ext cx="6096000" cy="1384995"/>
              </a:xfrm>
              <a:prstGeom prst="rect">
                <a:avLst/>
              </a:prstGeom>
              <a:blipFill>
                <a:blip r:embed="rId9"/>
                <a:stretch>
                  <a:fillRect l="-2100" t="-4405" r="-180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1978" y="3205954"/>
                <a:ext cx="6096000" cy="6559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51 + </m:t>
                    </m:r>
                    <m:d>
                      <m:dPr>
                        <m:ctrlPr>
                          <a:rPr lang="vi-VN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− 97</m:t>
                        </m:r>
                      </m:e>
                    </m:d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+ 49</m:t>
                    </m:r>
                  </m:oMath>
                </a14:m>
                <a:endParaRPr lang="vi-VN" sz="2800" i="1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78" y="3205954"/>
                <a:ext cx="6096000" cy="6559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9944" y="3247064"/>
                <a:ext cx="6096000" cy="553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65 + (− 42) + (− 65)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4" y="3247064"/>
                <a:ext cx="6096000" cy="553357"/>
              </a:xfrm>
              <a:prstGeom prst="rect">
                <a:avLst/>
              </a:prstGeom>
              <a:blipFill>
                <a:blip r:embed="rId11"/>
                <a:stretch>
                  <a:fillRect l="-2100" t="-1333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4630" y="4910702"/>
                <a:ext cx="2925866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100 – 97 = 3</m:t>
                      </m:r>
                    </m:oMath>
                  </m:oMathPara>
                </a14:m>
                <a:endParaRPr lang="en-US" sz="2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30" y="4910702"/>
                <a:ext cx="2925866" cy="6559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4630" y="4352430"/>
                <a:ext cx="2935034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100 + (− 97)</m:t>
                      </m:r>
                    </m:oMath>
                  </m:oMathPara>
                </a14:m>
                <a:endParaRPr lang="en-US" sz="2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30" y="4352430"/>
                <a:ext cx="2935034" cy="655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4630" y="3754895"/>
                <a:ext cx="4016292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(51 + 49) + (− 97)</m:t>
                      </m:r>
                    </m:oMath>
                  </m:oMathPara>
                </a14:m>
                <a:endParaRPr lang="en-US" sz="2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30" y="3754895"/>
                <a:ext cx="4016292" cy="6559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9944" y="4910702"/>
                <a:ext cx="1473865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− 42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4" y="4910702"/>
                <a:ext cx="1473865" cy="6559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9944" y="4352429"/>
                <a:ext cx="2555123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0 + (− 42)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4" y="4352429"/>
                <a:ext cx="2555123" cy="6559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9944" y="3746848"/>
                <a:ext cx="4630242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[65 + (− 65)] + (− 42)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4" y="3746848"/>
                <a:ext cx="4630242" cy="655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97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12543" y="346468"/>
            <a:ext cx="94622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chiếc tàu ngầm đang ở độ cao – 25m so với mực nước biển. Sau đó tàu nổi lên 10m. Viết phép tính và tính độ cao mới của tàu ngầm đó so với mực nước biển.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0375" y="5260393"/>
                <a:ext cx="11667518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Vậy: Độ cao mới của tàu ngầm đó so với mực nước biển</a:t>
                </a:r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−15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(m)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5260393"/>
                <a:ext cx="11667518" cy="553357"/>
              </a:xfrm>
              <a:prstGeom prst="rect">
                <a:avLst/>
              </a:prstGeom>
              <a:blipFill>
                <a:blip r:embed="rId3"/>
                <a:stretch>
                  <a:fillRect l="-261" t="-1318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Lớp Astute - Tàu ngầm tấn công hạt nhân nguy hiểm nhất từng được phát triển  | Báo Dân tr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Lớp Astute - Tàu ngầm tấn công hạt nhân nguy hiểm nhất từng được phát triển 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65" y="696909"/>
            <a:ext cx="2480945" cy="17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3895" y="22301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>
                <a:solidFill>
                  <a:srgbClr val="C00000"/>
                </a:solidFill>
              </a:rPr>
              <a:t>Giải:</a:t>
            </a:r>
            <a:endParaRPr lang="en-US" sz="2800" i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9559" y="2886993"/>
                <a:ext cx="11490499" cy="1014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ea typeface="Times New Roman" panose="02020603050405020304" pitchFamily="18" charset="0"/>
                    <a:cs typeface="Arial" panose="020B0604020202020204" pitchFamily="34" charset="0"/>
                  </a:rPr>
                  <a:t>Phép tính biểu thị độ cao mới của tàu ngầm đó so với mực nước biển:</a:t>
                </a:r>
                <a:r>
                  <a:rPr lang="vi-VN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25) + 10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" y="2886993"/>
                <a:ext cx="11490499" cy="1014380"/>
              </a:xfrm>
              <a:prstGeom prst="rect">
                <a:avLst/>
              </a:prstGeom>
              <a:blipFill>
                <a:blip r:embed="rId5"/>
                <a:stretch>
                  <a:fillRect l="-106" t="-7229" r="-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375" y="4041554"/>
                <a:ext cx="11381127" cy="111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>
                    <a:ea typeface="Times New Roman" panose="02020603050405020304" pitchFamily="18" charset="0"/>
                    <a:cs typeface="Arial" panose="020B0604020202020204" pitchFamily="34" charset="0"/>
                  </a:rPr>
                  <a:t>Độ cao mới của tàu ngầm đó so với mực nước biển: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(− 25) + 10 = − (25 – 10) = − 15</m:t>
                    </m:r>
                  </m:oMath>
                </a14:m>
                <a:r>
                  <a:rPr lang="vi-VN" sz="2800">
                    <a:ea typeface="Times New Roman" panose="02020603050405020304" pitchFamily="18" charset="0"/>
                    <a:cs typeface="Arial" panose="020B0604020202020204" pitchFamily="34" charset="0"/>
                  </a:rPr>
                  <a:t> (m)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041554"/>
                <a:ext cx="11381127" cy="1116972"/>
              </a:xfrm>
              <a:prstGeom prst="rect">
                <a:avLst/>
              </a:prstGeom>
              <a:blipFill>
                <a:blip r:embed="rId6"/>
                <a:stretch>
                  <a:fillRect l="-1125" t="-655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95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1358</Words>
  <Application>Microsoft Office PowerPoint</Application>
  <PresentationFormat>Widescreen</PresentationFormat>
  <Paragraphs>165</Paragraphs>
  <Slides>13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Cambria Math</vt:lpstr>
      <vt:lpstr>Times New Roman</vt:lpstr>
      <vt:lpstr>Arial</vt:lpstr>
      <vt:lpstr>VNI Times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Nguyễn Văn An</cp:lastModifiedBy>
  <cp:revision>108</cp:revision>
  <dcterms:created xsi:type="dcterms:W3CDTF">2018-11-27T03:58:53Z</dcterms:created>
  <dcterms:modified xsi:type="dcterms:W3CDTF">2021-11-21T10:46:01Z</dcterms:modified>
</cp:coreProperties>
</file>