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1.bin" ContentType="audio/unknown"/>
  <Override PartName="/ppt/media/audio2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66" r:id="rId2"/>
    <p:sldId id="286" r:id="rId3"/>
    <p:sldId id="287" r:id="rId4"/>
    <p:sldId id="264" r:id="rId5"/>
    <p:sldId id="265" r:id="rId6"/>
    <p:sldId id="288" r:id="rId7"/>
    <p:sldId id="289" r:id="rId8"/>
    <p:sldId id="270" r:id="rId9"/>
    <p:sldId id="271" r:id="rId10"/>
    <p:sldId id="290" r:id="rId11"/>
    <p:sldId id="279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mbria Math" panose="02040503050406030204" pitchFamily="18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3354F"/>
    <a:srgbClr val="BD013B"/>
    <a:srgbClr val="1212F6"/>
    <a:srgbClr val="A8607A"/>
    <a:srgbClr val="FF0066"/>
    <a:srgbClr val="D2D236"/>
    <a:srgbClr val="00FFFF"/>
    <a:srgbClr val="7D4C18"/>
    <a:srgbClr val="6E3D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92B21-AB04-4DA6-AE08-F92C3E811DF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6145E-9C1F-44D9-A5C9-28827C0C3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52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3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82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29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6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5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51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90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710EA-721A-42B4-A325-451846CD6A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05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3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1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6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4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0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8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3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audio" Target="../media/audio1.bin"/><Relationship Id="rId7" Type="http://schemas.openxmlformats.org/officeDocument/2006/relationships/image" Target="../media/image35.gif"/><Relationship Id="rId2" Type="http://schemas.openxmlformats.org/officeDocument/2006/relationships/slideLayout" Target="../slideLayouts/slideLayout13.xml"/><Relationship Id="rId1" Type="http://schemas.openxmlformats.org/officeDocument/2006/relationships/audio" Target="file:///F:\bd\ABUNDA~1.MP3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audio" Target="../media/audio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1.png"/><Relationship Id="rId18" Type="http://schemas.openxmlformats.org/officeDocument/2006/relationships/oleObject" Target="../embeddings/oleObject4.bin"/><Relationship Id="rId3" Type="http://schemas.openxmlformats.org/officeDocument/2006/relationships/image" Target="../media/image17.png"/><Relationship Id="rId21" Type="http://schemas.openxmlformats.org/officeDocument/2006/relationships/image" Target="../media/image10.wmf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.bin"/><Relationship Id="rId20" Type="http://schemas.openxmlformats.org/officeDocument/2006/relationships/oleObject" Target="../embeddings/oleObject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7.wmf"/><Relationship Id="rId23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9.wmf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oleObject" Target="../embeddings/oleObject2.bin"/><Relationship Id="rId2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4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2.jpe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11" Type="http://schemas.openxmlformats.org/officeDocument/2006/relationships/image" Target="../media/image32.png"/><Relationship Id="rId5" Type="http://schemas.openxmlformats.org/officeDocument/2006/relationships/image" Target="../media/image30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28.sv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l="17333" t="-2693" r="19901"/>
          <a:stretch/>
        </p:blipFill>
        <p:spPr>
          <a:xfrm>
            <a:off x="0" y="0"/>
            <a:ext cx="12192000" cy="704266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/>
        </p:nvSpPr>
        <p:spPr>
          <a:xfrm>
            <a:off x="3358995" y="4047945"/>
            <a:ext cx="5474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201783" y="1720839"/>
            <a:ext cx="93007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PHÉP CỘNG CÁC SỐ NGUYÊN</a:t>
            </a:r>
          </a:p>
        </p:txBody>
      </p:sp>
    </p:spTree>
    <p:extLst>
      <p:ext uri="{BB962C8B-B14F-4D97-AF65-F5344CB8AC3E}">
        <p14:creationId xmlns:p14="http://schemas.microsoft.com/office/powerpoint/2010/main" val="365476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2520" y="1946944"/>
            <a:ext cx="10454640" cy="2527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 lại toàn bộ nội dung bài đã học.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quy tắc cộng hai số nguyên dương, cộng hai số nguyên âm.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Chuẩn bị các nội dung về Phép cộng hai số nguyên khác dấu.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Làm bài tập </a:t>
            </a: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1, 2</a:t>
            </a: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SGK trang </a:t>
            </a: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74.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J0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1" name="ABUNDA~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2" name="Picture 4" descr="flower2DivWHT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56000" y="6381750"/>
            <a:ext cx="4876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ag00373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64390">
            <a:off x="10464801" y="5562601"/>
            <a:ext cx="13335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657600" y="990600"/>
            <a:ext cx="6604000" cy="2438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7519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TIẾT HỌC KẾT THÚC</a:t>
            </a: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016000" y="3429000"/>
            <a:ext cx="10363200" cy="2362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CẢM ƠN CÁC EM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525551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80)">
                                      <p:cBhvr>
                                        <p:cTn id="6" dur="1" fill="hold"/>
                                        <p:tgtEl>
                                          <p:spTgt spid="155651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5651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8" b="6168"/>
          <a:stretch>
            <a:fillRect/>
          </a:stretch>
        </p:blipFill>
        <p:spPr>
          <a:xfrm>
            <a:off x="6400800" y="2295776"/>
            <a:ext cx="5193089" cy="2937510"/>
          </a:xfr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2366195"/>
          <a:ext cx="5788344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3739372642"/>
                    </a:ext>
                  </a:extLst>
                </a:gridCol>
                <a:gridCol w="835343">
                  <a:extLst>
                    <a:ext uri="{9D8B030D-6E8A-4147-A177-3AD203B41FA5}">
                      <a16:colId xmlns:a16="http://schemas.microsoft.com/office/drawing/2014/main" val="4109256622"/>
                    </a:ext>
                  </a:extLst>
                </a:gridCol>
                <a:gridCol w="990601">
                  <a:extLst>
                    <a:ext uri="{9D8B030D-6E8A-4147-A177-3AD203B41FA5}">
                      <a16:colId xmlns:a16="http://schemas.microsoft.com/office/drawing/2014/main" val="1546224143"/>
                    </a:ext>
                  </a:extLst>
                </a:gridCol>
              </a:tblGrid>
              <a:tr h="431192"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chemeClr val="tx1"/>
                          </a:solidFill>
                          <a:latin typeface="+mj-lt"/>
                        </a:rPr>
                        <a:t>Tuần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chemeClr val="tx1"/>
                          </a:solidFill>
                          <a:latin typeface="+mj-lt"/>
                        </a:rPr>
                        <a:t>I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chemeClr val="tx1"/>
                          </a:solidFill>
                          <a:latin typeface="+mj-lt"/>
                        </a:rPr>
                        <a:t>II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542377"/>
                  </a:ext>
                </a:extLst>
              </a:tr>
              <a:tr h="431192"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chemeClr val="tx1"/>
                          </a:solidFill>
                          <a:latin typeface="+mj-lt"/>
                        </a:rPr>
                        <a:t>Lợi</a:t>
                      </a:r>
                      <a:r>
                        <a:rPr lang="vi-VN" sz="3200" baseline="0">
                          <a:solidFill>
                            <a:schemeClr val="tx1"/>
                          </a:solidFill>
                          <a:latin typeface="+mj-lt"/>
                        </a:rPr>
                        <a:t> nhuận (triệu đồng)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chemeClr val="tx1"/>
                          </a:solidFill>
                          <a:latin typeface="+mj-lt"/>
                        </a:rPr>
                        <a:t>-2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509541"/>
                  </a:ext>
                </a:extLst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0" y="1542780"/>
            <a:ext cx="11421733" cy="601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Thống kê lợi nhuận hai tuần của một cửa hàng bán hoa quả như sau: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5162423" y="5331562"/>
            <a:ext cx="5177466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Lợi nhuận của tuần thứ nhất là bao nhiêu? Cửa hàng lỗ hay lãi?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5473" y="3735994"/>
            <a:ext cx="4724400" cy="18928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2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4722333" y="5233286"/>
            <a:ext cx="5177466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Lợi nhuận của tuần thứ hai là bao nhiêu? Cửa hàng lỗ hay lãi?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6214900" y="5193625"/>
            <a:ext cx="5865556" cy="208424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Sau hai tuần kinh doanh, cửa hàng lãi hay lỗ và với số tiền là bao nhiêu?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5224" y="4419267"/>
            <a:ext cx="3370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Tuần 2: Lãi 6 triệu 6</a:t>
            </a:r>
          </a:p>
        </p:txBody>
      </p:sp>
      <p:sp>
        <p:nvSpPr>
          <p:cNvPr id="3" name="Rectangle 2"/>
          <p:cNvSpPr/>
          <p:nvPr/>
        </p:nvSpPr>
        <p:spPr>
          <a:xfrm>
            <a:off x="1157217" y="3868952"/>
            <a:ext cx="3531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Tuần 1: lỗ 2 triệu (-2)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5563" y="4971676"/>
            <a:ext cx="3930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hai tuần: (-2) + 6</a:t>
            </a:r>
          </a:p>
        </p:txBody>
      </p:sp>
      <p:sp>
        <p:nvSpPr>
          <p:cNvPr id="16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4386531" y="9304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9" y="20247"/>
            <a:ext cx="1875977" cy="16730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1622514" y="585978"/>
            <a:ext cx="3727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419442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  <p:bldP spid="12" grpId="2" animBg="1"/>
      <p:bldP spid="13" grpId="0" animBg="1"/>
      <p:bldP spid="14" grpId="0" animBg="1"/>
      <p:bldP spid="14" grpId="1" animBg="1"/>
      <p:bldP spid="15" grpId="0" animBg="1"/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3160" y="564960"/>
            <a:ext cx="6256841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vi-VN" sz="2800" b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Phép cộng hai số nguyên dương.</a:t>
            </a:r>
            <a:endParaRPr lang="en-US" sz="2800" b="1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6424612" y="861126"/>
            <a:ext cx="5638800" cy="1600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Các số như thế nào gọi là số nguyên dương?</a:t>
            </a:r>
            <a:endParaRPr lang="en-US" sz="28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1395172"/>
            <a:ext cx="6098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cs typeface="Times New Roman" panose="02020603050405020304" pitchFamily="18" charset="0"/>
              </a:rPr>
              <a:t>Số nguyên dương </a:t>
            </a:r>
            <a:r>
              <a:rPr lang="en-US" sz="2800">
                <a:cs typeface="Times New Roman" panose="02020603050405020304" pitchFamily="18" charset="0"/>
              </a:rPr>
              <a:t>là số tự nhiên khác 0. 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6404156" y="1879880"/>
            <a:ext cx="5638800" cy="1600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Vậy cộng  số nguyên dương như thế nào?</a:t>
            </a:r>
            <a:endParaRPr lang="en-US" sz="28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90422" y="1438229"/>
            <a:ext cx="9972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2800">
                <a:solidFill>
                  <a:srgbClr val="00B050"/>
                </a:solidFill>
                <a:cs typeface="Times New Roman" panose="02020603050405020304" pitchFamily="18" charset="0"/>
              </a:rPr>
              <a:t>Cộng hai số nguyên dương chính là cộng hai số tự nhiên khác 0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95879" y="4267200"/>
            <a:ext cx="2645820" cy="0"/>
          </a:xfrm>
          <a:prstGeom prst="straightConnector1">
            <a:avLst/>
          </a:prstGeom>
          <a:ln w="254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2313" y="1986688"/>
                <a:ext cx="26497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tabLst>
                    <a:tab pos="2743200" algn="ctr"/>
                    <a:tab pos="5486400" algn="r"/>
                    <a:tab pos="457200" algn="l"/>
                    <a:tab pos="2743200" algn="ctr"/>
                    <a:tab pos="5486400" algn="r"/>
                  </a:tabLst>
                </a:pPr>
                <a:r>
                  <a:rPr lang="vi-VN" sz="2800">
                    <a:solidFill>
                      <a:srgbClr val="C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dụ: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2+ 4 = </m:t>
                    </m:r>
                  </m:oMath>
                </a14:m>
                <a:endParaRPr lang="en-US" sz="2800"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3" y="1986688"/>
                <a:ext cx="2649700" cy="523220"/>
              </a:xfrm>
              <a:prstGeom prst="rect">
                <a:avLst/>
              </a:prstGeom>
              <a:blipFill>
                <a:blip r:embed="rId2"/>
                <a:stretch>
                  <a:fillRect l="-4839" t="-15116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2384613" y="4343396"/>
            <a:ext cx="7064187" cy="721949"/>
            <a:chOff x="2423160" y="4648200"/>
            <a:chExt cx="6492240" cy="43510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423160" y="4724400"/>
              <a:ext cx="6492240" cy="0"/>
            </a:xfrm>
            <a:prstGeom prst="straightConnector1">
              <a:avLst/>
            </a:prstGeom>
            <a:ln w="25400" cmpd="sng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880360" y="4724400"/>
              <a:ext cx="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880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099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489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43" idx="0"/>
            </p:cNvCxnSpPr>
            <p:nvPr/>
          </p:nvCxnSpPr>
          <p:spPr>
            <a:xfrm flipV="1">
              <a:off x="4707523" y="4648200"/>
              <a:ext cx="1637" cy="156867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318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928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537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7147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7571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8366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448044" y="4800601"/>
                  <a:ext cx="607260" cy="278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2400">
                    <a:solidFill>
                      <a:srgbClr val="00206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044" y="4800601"/>
                  <a:ext cx="607260" cy="2782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/>
            <p:cNvSpPr txBox="1"/>
            <p:nvPr/>
          </p:nvSpPr>
          <p:spPr>
            <a:xfrm>
              <a:off x="3320683" y="4800600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28646" y="4800600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382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478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574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670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9766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862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195846" y="4800602"/>
              <a:ext cx="311143" cy="278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cs typeface="Times New Roman" panose="02020603050405020304" pitchFamily="18" charset="0"/>
                </a:rPr>
                <a:t>8</a:t>
              </a:r>
            </a:p>
          </p:txBody>
        </p:sp>
      </p:grpSp>
      <p:sp>
        <p:nvSpPr>
          <p:cNvPr id="60" name="Oval 59"/>
          <p:cNvSpPr/>
          <p:nvPr/>
        </p:nvSpPr>
        <p:spPr>
          <a:xfrm>
            <a:off x="4823966" y="4419600"/>
            <a:ext cx="71913" cy="6930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471887" y="4419600"/>
            <a:ext cx="71913" cy="6930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495296" y="1996223"/>
                <a:ext cx="5517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tabLst>
                    <a:tab pos="2743200" algn="ctr"/>
                    <a:tab pos="5486400" algn="r"/>
                    <a:tab pos="457200" algn="l"/>
                    <a:tab pos="2743200" algn="ctr"/>
                    <a:tab pos="54864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296" y="1996223"/>
                <a:ext cx="55175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7590599" y="3265348"/>
            <a:ext cx="185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cs typeface="Times New Roman" panose="02020603050405020304" pitchFamily="18" charset="0"/>
              </a:rPr>
              <a:t>Đến điểm 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94649" y="3693742"/>
            <a:ext cx="2892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solidFill>
                  <a:srgbClr val="780A60"/>
                </a:solidFill>
                <a:cs typeface="Times New Roman" panose="02020603050405020304" pitchFamily="18" charset="0"/>
              </a:rPr>
              <a:t>Tiến thêm 4 đơn vị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59670" y="3265348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cs typeface="Times New Roman" panose="02020603050405020304" pitchFamily="18" charset="0"/>
              </a:rPr>
              <a:t>Từ điểm 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7552" y="2611817"/>
            <a:ext cx="3353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cs typeface="Times New Roman" panose="02020603050405020304" pitchFamily="18" charset="0"/>
              </a:rPr>
              <a:t>Minh họa trên trục số</a:t>
            </a:r>
          </a:p>
        </p:txBody>
      </p:sp>
      <p:cxnSp>
        <p:nvCxnSpPr>
          <p:cNvPr id="3" name="Straight Arrow Connector 2"/>
          <p:cNvCxnSpPr>
            <a:endCxn id="60" idx="1"/>
          </p:cNvCxnSpPr>
          <p:nvPr/>
        </p:nvCxnSpPr>
        <p:spPr>
          <a:xfrm>
            <a:off x="4495800" y="3732955"/>
            <a:ext cx="338697" cy="6967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590599" y="3765225"/>
            <a:ext cx="562801" cy="6543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9512712A-CFC7-4140-8BF0-0E597115E512}"/>
              </a:ext>
            </a:extLst>
          </p:cNvPr>
          <p:cNvSpPr txBox="1"/>
          <p:nvPr/>
        </p:nvSpPr>
        <p:spPr>
          <a:xfrm rot="5400000">
            <a:off x="8622852" y="3206853"/>
            <a:ext cx="6526119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372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  <p:bldP spid="13" grpId="0"/>
      <p:bldP spid="13" grpId="1"/>
      <p:bldP spid="14" grpId="0" animBg="1"/>
      <p:bldP spid="14" grpId="1" animBg="1"/>
      <p:bldP spid="15" grpId="0"/>
      <p:bldP spid="39" grpId="0"/>
      <p:bldP spid="60" grpId="0" animBg="1"/>
      <p:bldP spid="62" grpId="0" animBg="1"/>
      <p:bldP spid="64" grpId="0"/>
      <p:bldP spid="65" grpId="0"/>
      <p:bldP spid="66" grpId="0"/>
      <p:bldP spid="68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48874" y="3068319"/>
            <a:ext cx="6891246" cy="954107"/>
            <a:chOff x="4871257" y="-32564"/>
            <a:chExt cx="7501721" cy="954107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-32564"/>
              <a:ext cx="710424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37986" y="1101385"/>
            <a:ext cx="82506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 phát triển tăng gia sản xuất, gia đình bạn Vinh đã vay Ngân hàng Chính sách xã hội 3 triệu đồng, sau đó lại vay thêm 5 triệu đồng nữa. Mẹ bạn Vinh đã viết số tiền vào sổ tay như hình bên.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98344" y="1107987"/>
            <a:ext cx="923925" cy="4857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10" y="967301"/>
            <a:ext cx="2576915" cy="280099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1748" y="2867630"/>
            <a:ext cx="8111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342900" algn="just">
              <a:buFont typeface="+mj-lt"/>
              <a:buAutoNum type="alphaLcPeriod"/>
            </a:pPr>
            <a:r>
              <a:rPr lang="vi-VN" sz="280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 số tiền nợ ngân hàng của gia đình bạn Vinh là bao nhiêu?</a:t>
            </a:r>
            <a:endParaRPr lang="en-US" sz="280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20872" y="4354342"/>
            <a:ext cx="113950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/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vi-VN" sz="280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 thị “nợ 3” bởi số -3, “nợ 5” bởi số -5. Viết phép tính biểu thị tổng số tiền nợ ngân hàng của gia đình bạn Vinh bằng cách sử dụng số nguyên âm.</a:t>
            </a:r>
            <a:endParaRPr lang="en-US" sz="280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-1748" y="3907946"/>
            <a:ext cx="9677400" cy="5175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 số tiền nợ ngân hàng của gia đình bạn Vinh là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 triệu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201" y="5764594"/>
            <a:ext cx="9820219" cy="10115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vi-VN" sz="28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hép tính biểu thị 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28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ổng số tiền nợ ngân hàng của gia đình bạn Vinh là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2280919" y="6278922"/>
          <a:ext cx="3062237" cy="4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6" imgW="2184120" imgH="342720" progId="Equation.DSMT4">
                  <p:embed/>
                </p:oleObj>
              </mc:Choice>
              <mc:Fallback>
                <p:oleObj name="Equation" r:id="rId6" imgW="2184120" imgH="34272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0919" y="6278922"/>
                        <a:ext cx="3062237" cy="48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1" y="176530"/>
            <a:ext cx="946068" cy="843715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674734" y="274711"/>
            <a:ext cx="3684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198268"/>
              <a:ext cx="7104248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H="1">
            <a:off x="3740973" y="5523890"/>
            <a:ext cx="3314739" cy="17058"/>
          </a:xfrm>
          <a:prstGeom prst="straightConnector1">
            <a:avLst/>
          </a:prstGeom>
          <a:ln w="254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283773" y="5638799"/>
            <a:ext cx="7064187" cy="783505"/>
            <a:chOff x="2423160" y="4648200"/>
            <a:chExt cx="6492240" cy="472198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423160" y="4724400"/>
              <a:ext cx="6492240" cy="0"/>
            </a:xfrm>
            <a:prstGeom prst="straightConnector1">
              <a:avLst/>
            </a:prstGeom>
            <a:ln w="25400" cmpd="sng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80360" y="4724400"/>
              <a:ext cx="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880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099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489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318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928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537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7147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77571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8366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48044" y="4800601"/>
                  <a:ext cx="599894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a14:m>
                  <a:r>
                    <a:rPr lang="en-US" sz="280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044" y="4800601"/>
                  <a:ext cx="599894" cy="315331"/>
                </a:xfrm>
                <a:prstGeom prst="rect">
                  <a:avLst/>
                </a:prstGeom>
                <a:blipFill>
                  <a:blip r:embed="rId3"/>
                  <a:stretch>
                    <a:fillRect t="-11628" r="-17757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149326" y="4800600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−7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9326" y="4800600"/>
                  <a:ext cx="689760" cy="315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683709" y="4800600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709" y="4800600"/>
                  <a:ext cx="689760" cy="315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313984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3984" y="4805067"/>
                  <a:ext cx="689760" cy="315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944259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4259" y="4805067"/>
                  <a:ext cx="689760" cy="315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574533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4533" y="4805067"/>
                  <a:ext cx="689760" cy="315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204808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808" y="4805067"/>
                  <a:ext cx="689760" cy="315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765052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5052" y="4805067"/>
                  <a:ext cx="689760" cy="315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/>
            <p:cNvSpPr txBox="1"/>
            <p:nvPr/>
          </p:nvSpPr>
          <p:spPr>
            <a:xfrm>
              <a:off x="7586246" y="4805067"/>
              <a:ext cx="353867" cy="315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195846" y="4800602"/>
              <a:ext cx="353867" cy="315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4" name="Oval 43"/>
          <p:cNvSpPr/>
          <p:nvPr/>
        </p:nvSpPr>
        <p:spPr>
          <a:xfrm>
            <a:off x="3745260" y="5721892"/>
            <a:ext cx="71913" cy="69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055712" y="5745481"/>
            <a:ext cx="5461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394550" y="4648588"/>
                <a:ext cx="22910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Đến điểm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endPara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550" y="4648588"/>
                <a:ext cx="2291012" cy="523220"/>
              </a:xfrm>
              <a:prstGeom prst="rect">
                <a:avLst/>
              </a:prstGeom>
              <a:blipFill>
                <a:blip r:embed="rId11"/>
                <a:stretch>
                  <a:fillRect l="-5585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4718732" y="4967471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lùi 5 đơn vị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759642" y="4578708"/>
                <a:ext cx="19704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 điểm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642" y="4578708"/>
                <a:ext cx="1970411" cy="523220"/>
              </a:xfrm>
              <a:prstGeom prst="rect">
                <a:avLst/>
              </a:prstGeom>
              <a:blipFill>
                <a:blip r:embed="rId12"/>
                <a:stretch>
                  <a:fillRect l="-650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/>
          <p:cNvPicPr/>
          <p:nvPr/>
        </p:nvPicPr>
        <p:blipFill>
          <a:blip r:embed="rId13"/>
          <a:stretch>
            <a:fillRect/>
          </a:stretch>
        </p:blipFill>
        <p:spPr>
          <a:xfrm>
            <a:off x="278270" y="259232"/>
            <a:ext cx="914400" cy="495300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555670" y="263236"/>
            <a:ext cx="10646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Để tính tổng hai số nguyên âm (-3) + (-5), ta làm như sau: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132315" y="1030531"/>
          <a:ext cx="11342071" cy="29071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75500">
                  <a:extLst>
                    <a:ext uri="{9D8B030D-6E8A-4147-A177-3AD203B41FA5}">
                      <a16:colId xmlns:a16="http://schemas.microsoft.com/office/drawing/2014/main" val="329903171"/>
                    </a:ext>
                  </a:extLst>
                </a:gridCol>
                <a:gridCol w="5366571">
                  <a:extLst>
                    <a:ext uri="{9D8B030D-6E8A-4147-A177-3AD203B41FA5}">
                      <a16:colId xmlns:a16="http://schemas.microsoft.com/office/drawing/2014/main" val="4128902682"/>
                    </a:ext>
                  </a:extLst>
                </a:gridCol>
              </a:tblGrid>
              <a:tr h="969062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809404"/>
                  </a:ext>
                </a:extLst>
              </a:tr>
              <a:tr h="969062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710737"/>
                  </a:ext>
                </a:extLst>
              </a:tr>
              <a:tr h="969062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324097"/>
                  </a:ext>
                </a:extLst>
              </a:tr>
            </a:tbl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/>
        </p:nvGraphicFramePr>
        <p:xfrm>
          <a:off x="8500437" y="1080344"/>
          <a:ext cx="1066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14" imgW="1066680" imgH="838080" progId="Equation.DSMT4">
                  <p:embed/>
                </p:oleObj>
              </mc:Choice>
              <mc:Fallback>
                <p:oleObj name="Equation" r:id="rId14" imgW="1066680" imgH="838080" progId="Equation.DSMT4">
                  <p:embed/>
                  <p:pic>
                    <p:nvPicPr>
                      <p:cNvPr id="53" name="Object 5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500437" y="1080344"/>
                        <a:ext cx="1066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/>
        </p:nvGraphicFramePr>
        <p:xfrm>
          <a:off x="8443287" y="2288173"/>
          <a:ext cx="1181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16" imgW="1180800" imgH="317160" progId="Equation.DSMT4">
                  <p:embed/>
                </p:oleObj>
              </mc:Choice>
              <mc:Fallback>
                <p:oleObj name="Equation" r:id="rId16" imgW="1180800" imgH="317160" progId="Equation.DSMT4">
                  <p:embed/>
                  <p:pic>
                    <p:nvPicPr>
                      <p:cNvPr id="54" name="Object 5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443287" y="2288173"/>
                        <a:ext cx="1181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8396579" y="2989580"/>
          <a:ext cx="1054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18" imgW="1054080" imgH="317160" progId="Equation.DSMT4">
                  <p:embed/>
                </p:oleObj>
              </mc:Choice>
              <mc:Fallback>
                <p:oleObj name="Equation" r:id="rId18" imgW="1054080" imgH="317160" progId="Equation.DSMT4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396579" y="2989580"/>
                        <a:ext cx="1054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7456198" y="3383280"/>
          <a:ext cx="3746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20" imgW="3746160" imgH="393480" progId="Equation.DSMT4">
                  <p:embed/>
                </p:oleObj>
              </mc:Choice>
              <mc:Fallback>
                <p:oleObj name="Equation" r:id="rId20" imgW="3746160" imgH="39348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456198" y="3383280"/>
                        <a:ext cx="3746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107208" y="4032484"/>
            <a:ext cx="3563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họa trên trục số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94846" y="2062772"/>
            <a:ext cx="6006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Tính tổng của hai số nhận được    ở bước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77696" y="2960323"/>
                <a:ext cx="603479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 3: </a:t>
                </a:r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Thêm dấu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trước tổng nhận được ở bước 2.</a:t>
                </a: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96" y="2960323"/>
                <a:ext cx="6034794" cy="954107"/>
              </a:xfrm>
              <a:prstGeom prst="rect">
                <a:avLst/>
              </a:prstGeom>
              <a:blipFill>
                <a:blip r:embed="rId22"/>
                <a:stretch>
                  <a:fillRect l="-2020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210498" y="1256270"/>
                <a:ext cx="54264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 1: </a:t>
                </a:r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Bỏ dấu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trước mỗi số</a:t>
                </a: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98" y="1256270"/>
                <a:ext cx="5426486" cy="523220"/>
              </a:xfrm>
              <a:prstGeom prst="rect">
                <a:avLst/>
              </a:prstGeom>
              <a:blipFill>
                <a:blip r:embed="rId23"/>
                <a:stretch>
                  <a:fillRect l="-2360" t="-11628" r="-112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6362700" y="3309571"/>
            <a:ext cx="1242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Ta có: 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7178531" y="5029200"/>
            <a:ext cx="426229" cy="6502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6" idx="2"/>
          </p:cNvCxnSpPr>
          <p:nvPr/>
        </p:nvCxnSpPr>
        <p:spPr>
          <a:xfrm>
            <a:off x="3540056" y="5171808"/>
            <a:ext cx="200917" cy="5500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808899" y="5654039"/>
            <a:ext cx="0" cy="252873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/>
      <p:bldP spid="47" grpId="0"/>
      <p:bldP spid="48" grpId="0"/>
      <p:bldP spid="51" grpId="0"/>
      <p:bldP spid="57" grpId="0"/>
      <p:bldP spid="58" grpId="0"/>
      <p:bldP spid="59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409024" y="320351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02374" y="327553"/>
            <a:ext cx="5655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 cộng hai số nguyên 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âm</a:t>
            </a:r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147" y="826732"/>
            <a:ext cx="11295443" cy="21266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Để c</a:t>
            </a:r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ộng hai số nguyên âm, ta làm như sau:</a:t>
            </a:r>
          </a:p>
          <a:p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Bỏ dấu “-” trước mỗi số.</a:t>
            </a:r>
          </a:p>
          <a:p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Tính tổng của hai số nguyên dương nhận được ở bước 1.</a:t>
            </a:r>
          </a:p>
          <a:p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Thêm dấu “-” trước kết quả nhận được ở bước 2, ta có tổng cần tìm.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22" y="3106490"/>
            <a:ext cx="352425" cy="8477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3547" y="2982519"/>
            <a:ext cx="90156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của hai số nguyên dương là số nguyên dương.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của hai số nguyên âm là số nguyên âm.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2587" y="3845688"/>
            <a:ext cx="2015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: Tính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846847" y="3912257"/>
          <a:ext cx="1257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5" imgW="1257120" imgH="457200" progId="Equation.DSMT4">
                  <p:embed/>
                </p:oleObj>
              </mc:Choice>
              <mc:Fallback>
                <p:oleObj name="Equation" r:id="rId5" imgW="1257120" imgH="4572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6847" y="3912257"/>
                        <a:ext cx="12573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389058" y="4886463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 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1786313" y="5840176"/>
          <a:ext cx="436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7" imgW="4368600" imgH="457200" progId="Equation.DSMT4">
                  <p:embed/>
                </p:oleObj>
              </mc:Choice>
              <mc:Fallback>
                <p:oleObj name="Equation" r:id="rId7" imgW="4368600" imgH="4572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86313" y="5840176"/>
                        <a:ext cx="4368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846847" y="4378570"/>
          <a:ext cx="203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9" imgW="2031840" imgH="457200" progId="Equation.DSMT4">
                  <p:embed/>
                </p:oleObj>
              </mc:Choice>
              <mc:Fallback>
                <p:oleObj name="Equation" r:id="rId9" imgW="2031840" imgH="4572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46847" y="4378570"/>
                        <a:ext cx="2032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68644" y="5321466"/>
          <a:ext cx="1968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11" imgW="1968480" imgH="457200" progId="Equation.DSMT4">
                  <p:embed/>
                </p:oleObj>
              </mc:Choice>
              <mc:Fallback>
                <p:oleObj name="Equation" r:id="rId11" imgW="1968480" imgH="457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68644" y="5321466"/>
                        <a:ext cx="1968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loud 11"/>
          <p:cNvSpPr/>
          <p:nvPr/>
        </p:nvSpPr>
        <p:spPr>
          <a:xfrm>
            <a:off x="6385915" y="4005045"/>
            <a:ext cx="5141889" cy="263284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có nhận xét gì về tổng của hai số nguyên dương và tổng của hai số nguyên âm?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/>
      <p:bldP spid="24" grpId="0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29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5400" y="304800"/>
            <a:ext cx="9677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THỨC CẦN GHI NHỚ</a:t>
            </a:r>
            <a:endParaRPr lang="en-US" b="1" dirty="0">
              <a:solidFill>
                <a:srgbClr val="780A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4730" y="1323748"/>
          <a:ext cx="11108109" cy="4086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748">
                  <a:extLst>
                    <a:ext uri="{9D8B030D-6E8A-4147-A177-3AD203B41FA5}">
                      <a16:colId xmlns:a16="http://schemas.microsoft.com/office/drawing/2014/main" val="3432368426"/>
                    </a:ext>
                  </a:extLst>
                </a:gridCol>
                <a:gridCol w="8880361">
                  <a:extLst>
                    <a:ext uri="{9D8B030D-6E8A-4147-A177-3AD203B41FA5}">
                      <a16:colId xmlns:a16="http://schemas.microsoft.com/office/drawing/2014/main" val="3729179312"/>
                    </a:ext>
                  </a:extLst>
                </a:gridCol>
              </a:tblGrid>
              <a:tr h="640722">
                <a:tc>
                  <a:txBody>
                    <a:bodyPr/>
                    <a:lstStyle/>
                    <a:p>
                      <a:r>
                        <a:rPr lang="en-US" sz="2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BƯỚC</a:t>
                      </a:r>
                      <a:endParaRPr lang="en-US" sz="2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CỘNG</a:t>
                      </a:r>
                      <a:r>
                        <a:rPr lang="en-US" sz="2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HAI SỐ NGUYÊN ÂM</a:t>
                      </a:r>
                      <a:endParaRPr lang="en-US" sz="2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844036"/>
                  </a:ext>
                </a:extLst>
              </a:tr>
              <a:tr h="729959"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Bỏ dấu “-” </a:t>
                      </a:r>
                      <a:r>
                        <a:rPr lang="en-US" sz="260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trước mỗi số.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519213"/>
                  </a:ext>
                </a:extLst>
              </a:tr>
              <a:tr h="774577"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 tổng </a:t>
                      </a:r>
                      <a:r>
                        <a:rPr lang="en-US" sz="260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 hai số nguyên dương nhận được ở </a:t>
                      </a:r>
                      <a:r>
                        <a:rPr lang="en-US" sz="2600" i="1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Bước 1</a:t>
                      </a:r>
                      <a:r>
                        <a:rPr lang="en-US" sz="260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31641"/>
                  </a:ext>
                </a:extLst>
              </a:tr>
              <a:tr h="754259"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Thêm dấu “-”</a:t>
                      </a:r>
                      <a:r>
                        <a:rPr lang="en-US" sz="260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trước kết quả nhận được ở </a:t>
                      </a:r>
                      <a:r>
                        <a:rPr lang="en-US" sz="2600" b="0" i="1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600" i="1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 2</a:t>
                      </a:r>
                      <a:r>
                        <a:rPr lang="en-US" sz="260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ta có tổng cần tìm.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477530"/>
                  </a:ext>
                </a:extLst>
              </a:tr>
              <a:tr h="1057021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</a:t>
                      </a:r>
                      <a:r>
                        <a:rPr lang="en-US" sz="2600" b="1" i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</a:t>
                      </a:r>
                      <a:endParaRPr lang="en-US" sz="2600" b="1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i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 của hai số nguyên dương là số nguyên dương.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i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 của hai số nguyên âm là số nguyên âm.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716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2612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9453206" y="1195377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703581" y="83718"/>
            <a:ext cx="5717294" cy="49372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75381" y="1717552"/>
            <a:ext cx="1488402" cy="14884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8125" y="762566"/>
            <a:ext cx="3421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800" b="1">
                <a:latin typeface="Arial" panose="020B0604020202020204" pitchFamily="34" charset="0"/>
                <a:cs typeface="Arial" panose="020B0604020202020204" pitchFamily="34" charset="0"/>
              </a:rPr>
              <a:t>oạt động cá nhân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5" y="106833"/>
            <a:ext cx="1869155" cy="154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Placeholder 2"/>
              <p:cNvSpPr txBox="1">
                <a:spLocks/>
              </p:cNvSpPr>
              <p:nvPr/>
            </p:nvSpPr>
            <p:spPr>
              <a:xfrm>
                <a:off x="1596387" y="1328294"/>
                <a:ext cx="5836920" cy="11768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vi-VN" i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luyện tập 1</a:t>
                </a:r>
                <a:r>
                  <a:rPr lang="en-US" i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Tính: </a:t>
                </a:r>
              </a:p>
              <a:p>
                <a:pPr marL="0" indent="0">
                  <a:buNone/>
                </a:pPr>
                <a:r>
                  <a:rPr lang="en-US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−28</m:t>
                        </m:r>
                      </m:e>
                    </m:d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+(−82)</m:t>
                    </m:r>
                  </m:oMath>
                </a14:m>
                <a:endPara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=−81, 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=−16.</m:t>
                    </m:r>
                  </m:oMath>
                </a14:m>
                <a:endPara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387" y="1328294"/>
                <a:ext cx="5836920" cy="1176866"/>
              </a:xfrm>
              <a:prstGeom prst="rect">
                <a:avLst/>
              </a:prstGeom>
              <a:blipFill>
                <a:blip r:embed="rId9"/>
                <a:stretch>
                  <a:fillRect l="-2194" t="-9326" b="-41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371600" y="3452301"/>
                <a:ext cx="52137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−28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−82</m:t>
                        </m:r>
                      </m:e>
                    </m:d>
                    <m:r>
                      <a:rPr lang="vi-V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vi-V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28+82</m:t>
                        </m:r>
                      </m:e>
                    </m:d>
                  </m:oMath>
                </a14:m>
                <a:endParaRPr lang="vi-VN" sz="2800" b="0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452301"/>
                <a:ext cx="5213735" cy="523220"/>
              </a:xfrm>
              <a:prstGeom prst="rect">
                <a:avLst/>
              </a:prstGeom>
              <a:blipFill>
                <a:blip r:embed="rId10"/>
                <a:stretch>
                  <a:fillRect l="-233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403735" y="5219649"/>
                <a:ext cx="695018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−81</m:t>
                          </m:r>
                        </m:e>
                      </m:d>
                      <m:r>
                        <a:rPr lang="vi-V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−16</m:t>
                          </m:r>
                        </m:e>
                      </m:d>
                      <m:r>
                        <a:rPr lang="vi-VN" sz="2800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81+16</m:t>
                          </m:r>
                        </m:e>
                      </m:d>
                      <m:r>
                        <a:rPr lang="vi-VN" sz="2800" i="1">
                          <a:latin typeface="Cambria Math" panose="02040503050406030204" pitchFamily="18" charset="0"/>
                        </a:rPr>
                        <m:t>=−97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/>
              </a:p>
              <a:p>
                <a:endParaRPr lang="vi-VN" sz="2800" b="0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vi-VN" sz="28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</a:t>
                </a:r>
                <a:endPara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735" y="5219649"/>
                <a:ext cx="6950182" cy="13849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343696" y="2975568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71600" y="4523882"/>
                <a:ext cx="85648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>
                    <a:cs typeface="Arial" panose="020B0604020202020204" pitchFamily="34" charset="0"/>
                  </a:rPr>
                  <a:t>b) Thay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=−81,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=−16 </m:t>
                    </m:r>
                  </m:oMath>
                </a14:m>
                <a:r>
                  <a:rPr lang="vi-VN" sz="2800">
                    <a:cs typeface="Arial" panose="020B0604020202020204" pitchFamily="34" charset="0"/>
                  </a:rPr>
                  <a:t>vào biểu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>
                    <a:cs typeface="Arial" panose="020B0604020202020204" pitchFamily="34" charset="0"/>
                  </a:rPr>
                  <a:t> ta có:</a:t>
                </a:r>
                <a:endParaRPr lang="en-US" sz="280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523882"/>
                <a:ext cx="8564880" cy="523220"/>
              </a:xfrm>
              <a:prstGeom prst="rect">
                <a:avLst/>
              </a:prstGeom>
              <a:blipFill>
                <a:blip r:embed="rId12"/>
                <a:stretch>
                  <a:fillRect l="-1423" t="-13953" r="-285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5057" y="5928655"/>
                <a:ext cx="97819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/>
                  <a:t>Vậy giá trị của biểu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>
                    <a:cs typeface="Arial" panose="020B0604020202020204" pitchFamily="34" charset="0"/>
                  </a:rPr>
                  <a:t>với </a:t>
                </a:r>
                <a:r>
                  <a:rPr lang="en-US" sz="280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=−81,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=−16</m:t>
                    </m:r>
                  </m:oMath>
                </a14:m>
                <a:r>
                  <a:rPr lang="vi-VN" sz="2800"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</a:rPr>
                      <m:t>−97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57" y="5928655"/>
                <a:ext cx="9781973" cy="523220"/>
              </a:xfrm>
              <a:prstGeom prst="rect">
                <a:avLst/>
              </a:prstGeom>
              <a:blipFill>
                <a:blip r:embed="rId14"/>
                <a:stretch>
                  <a:fillRect l="-1309" t="-15294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84616" y="3922709"/>
                <a:ext cx="15764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</a:rPr>
                        <m:t> =−110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616" y="3922709"/>
                <a:ext cx="1576457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8125" y="659067"/>
            <a:ext cx="3421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800" b="1">
                <a:latin typeface="Arial" panose="020B0604020202020204" pitchFamily="34" charset="0"/>
                <a:cs typeface="Arial" panose="020B0604020202020204" pitchFamily="34" charset="0"/>
              </a:rPr>
              <a:t>oạt động cá nhân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5" y="106833"/>
            <a:ext cx="1869155" cy="154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2058021" y="1129119"/>
            <a:ext cx="5836920" cy="1176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vi-VN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vi-VN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(-13) + ( -17) với -13</a:t>
            </a:r>
            <a:endPara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vi-VN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( -13) + (-17) với -17</a:t>
            </a:r>
            <a:endPara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4304" y="2603169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59216" y="3240741"/>
            <a:ext cx="7092524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(-13) + ( -17) = - (13 + 17) = - 30</a:t>
            </a: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7442" y="4410588"/>
            <a:ext cx="3664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>
                <a:ea typeface="Times New Roman" panose="02020603050405020304" pitchFamily="18" charset="0"/>
                <a:cs typeface="Arial" panose="020B0604020202020204" pitchFamily="34" charset="0"/>
              </a:rPr>
              <a:t>a) (-13) + ( -17) &lt; -13</a:t>
            </a:r>
            <a:endParaRPr lang="en-US" sz="2800"/>
          </a:p>
        </p:txBody>
      </p:sp>
      <p:sp>
        <p:nvSpPr>
          <p:cNvPr id="15" name="Rectangle 14"/>
          <p:cNvSpPr/>
          <p:nvPr/>
        </p:nvSpPr>
        <p:spPr>
          <a:xfrm>
            <a:off x="1686841" y="3801202"/>
            <a:ext cx="4363695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Mà: -30 &lt; -13 và -30 &lt; -17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86841" y="4406702"/>
            <a:ext cx="1043876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>
                <a:ea typeface="Times New Roman" panose="02020603050405020304" pitchFamily="18" charset="0"/>
                <a:cs typeface="Arial" panose="020B0604020202020204" pitchFamily="34" charset="0"/>
              </a:rPr>
              <a:t>Nên: 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96828" y="5094408"/>
            <a:ext cx="3565400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>
                <a:ea typeface="Times New Roman" panose="02020603050405020304" pitchFamily="18" charset="0"/>
                <a:cs typeface="Arial" panose="020B0604020202020204" pitchFamily="34" charset="0"/>
              </a:rPr>
              <a:t>b) ( -13) + (-17) &lt; -17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986</Words>
  <Application>Microsoft Office PowerPoint</Application>
  <PresentationFormat>Widescreen</PresentationFormat>
  <Paragraphs>128</Paragraphs>
  <Slides>11</Slides>
  <Notes>8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Cambria Math</vt:lpstr>
      <vt:lpstr>Times New Roman</vt:lpstr>
      <vt:lpstr>Arial</vt:lpstr>
      <vt:lpstr>Calibri</vt:lpstr>
      <vt:lpstr>Calibri Light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Nguyễn Văn An</cp:lastModifiedBy>
  <cp:revision>109</cp:revision>
  <dcterms:created xsi:type="dcterms:W3CDTF">2018-11-27T03:58:53Z</dcterms:created>
  <dcterms:modified xsi:type="dcterms:W3CDTF">2021-11-21T10:39:29Z</dcterms:modified>
</cp:coreProperties>
</file>