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  <p:sldMasterId id="2147483686" r:id="rId4"/>
    <p:sldMasterId id="2147483699" r:id="rId5"/>
  </p:sldMasterIdLst>
  <p:sldIdLst>
    <p:sldId id="257" r:id="rId6"/>
    <p:sldId id="258" r:id="rId7"/>
    <p:sldId id="260" r:id="rId8"/>
    <p:sldId id="261" r:id="rId9"/>
    <p:sldId id="262" r:id="rId10"/>
    <p:sldId id="259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7E410-591E-42CE-A3A6-B8B30CE1677C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4CF46-C8A8-4F61-ADEE-E1A61B84E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741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7E410-591E-42CE-A3A6-B8B30CE1677C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4CF46-C8A8-4F61-ADEE-E1A61B84E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109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7E410-591E-42CE-A3A6-B8B30CE1677C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4CF46-C8A8-4F61-ADEE-E1A61B84E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990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CEC3E5-8886-40BC-AF58-DE403B7ED52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3910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43D1A0-3192-4A38-B6CA-8E991018C1C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671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D193C1-C916-4EA5-96E1-654CF81A178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2051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57EBEA-470A-4D85-9800-E17229E510D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7502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12772A-BB0C-4C48-84E1-0467E25D23B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3370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5D0491-115F-4B88-9898-30198BCEBD2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9667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5C2B35-9363-492C-A039-86D7EAA7545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76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5D7950-0BA6-46D3-8202-C5784C38F4E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203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7E410-591E-42CE-A3A6-B8B30CE1677C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4CF46-C8A8-4F61-ADEE-E1A61B84E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3248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F981EE-5E1E-4585-BCFA-E3405775F9C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077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E61082-A9F4-4BA3-8A8E-642AE3E4A02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4086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60986D-7D9F-45C1-B831-3D6934C72E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098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E45ED50-F05B-4876-B513-9C58A9B499A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873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CEC3E5-8886-40BC-AF58-DE403B7ED52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1226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43D1A0-3192-4A38-B6CA-8E991018C1C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224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D193C1-C916-4EA5-96E1-654CF81A178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7601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57EBEA-470A-4D85-9800-E17229E510D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1097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12772A-BB0C-4C48-84E1-0467E25D23B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1026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5D0491-115F-4B88-9898-30198BCEBD2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63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7E410-591E-42CE-A3A6-B8B30CE1677C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4CF46-C8A8-4F61-ADEE-E1A61B84E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55895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5C2B35-9363-492C-A039-86D7EAA7545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36785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5D7950-0BA6-46D3-8202-C5784C38F4E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18408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F981EE-5E1E-4585-BCFA-E3405775F9C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2997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E61082-A9F4-4BA3-8A8E-642AE3E4A02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75449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60986D-7D9F-45C1-B831-3D6934C72E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9828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E45ED50-F05B-4876-B513-9C58A9B499A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59813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CEC3E5-8886-40BC-AF58-DE403B7ED52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49242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43D1A0-3192-4A38-B6CA-8E991018C1C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02342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D193C1-C916-4EA5-96E1-654CF81A178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19468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57EBEA-470A-4D85-9800-E17229E510D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363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7E410-591E-42CE-A3A6-B8B30CE1677C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4CF46-C8A8-4F61-ADEE-E1A61B84E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24514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12772A-BB0C-4C48-84E1-0467E25D23B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52890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5D0491-115F-4B88-9898-30198BCEBD2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46750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5C2B35-9363-492C-A039-86D7EAA7545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67885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5D7950-0BA6-46D3-8202-C5784C38F4E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75629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F981EE-5E1E-4585-BCFA-E3405775F9C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67915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E61082-A9F4-4BA3-8A8E-642AE3E4A02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98831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60986D-7D9F-45C1-B831-3D6934C72E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12971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E45ED50-F05B-4876-B513-9C58A9B499A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02761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CEC3E5-8886-40BC-AF58-DE403B7ED52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58567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43D1A0-3192-4A38-B6CA-8E991018C1C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335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7E410-591E-42CE-A3A6-B8B30CE1677C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4CF46-C8A8-4F61-ADEE-E1A61B84E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7660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D193C1-C916-4EA5-96E1-654CF81A178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2538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57EBEA-470A-4D85-9800-E17229E510D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32363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12772A-BB0C-4C48-84E1-0467E25D23B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18525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5D0491-115F-4B88-9898-30198BCEBD2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17150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5C2B35-9363-492C-A039-86D7EAA7545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51447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5D7950-0BA6-46D3-8202-C5784C38F4E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00870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F981EE-5E1E-4585-BCFA-E3405775F9C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96708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E61082-A9F4-4BA3-8A8E-642AE3E4A02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48074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60986D-7D9F-45C1-B831-3D6934C72E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36527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E45ED50-F05B-4876-B513-9C58A9B499A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7E410-591E-42CE-A3A6-B8B30CE1677C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4CF46-C8A8-4F61-ADEE-E1A61B84E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428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7E410-591E-42CE-A3A6-B8B30CE1677C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4CF46-C8A8-4F61-ADEE-E1A61B84E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243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7E410-591E-42CE-A3A6-B8B30CE1677C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4CF46-C8A8-4F61-ADEE-E1A61B84E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782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7E410-591E-42CE-A3A6-B8B30CE1677C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4CF46-C8A8-4F61-ADEE-E1A61B84E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785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7E410-591E-42CE-A3A6-B8B30CE1677C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4CF46-C8A8-4F61-ADEE-E1A61B84E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58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1C5DFCA-3DB5-448E-8125-39B1797BE138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639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1C5DFCA-3DB5-448E-8125-39B1797BE138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267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1C5DFCA-3DB5-448E-8125-39B1797BE138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506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1C5DFCA-3DB5-448E-8125-39B1797BE138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767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oleObject" Target="../embeddings/oleObject6.bin"/><Relationship Id="rId18" Type="http://schemas.openxmlformats.org/officeDocument/2006/relationships/oleObject" Target="../embeddings/oleObject9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0.png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5.xml"/><Relationship Id="rId16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oleObject" Target="../embeddings/oleObject5.bin"/><Relationship Id="rId4" Type="http://schemas.openxmlformats.org/officeDocument/2006/relationships/image" Target="../media/image4.wmf"/><Relationship Id="rId9" Type="http://schemas.openxmlformats.org/officeDocument/2006/relationships/image" Target="../media/image9.png"/><Relationship Id="rId1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5.bin"/><Relationship Id="rId18" Type="http://schemas.openxmlformats.org/officeDocument/2006/relationships/oleObject" Target="../embeddings/oleObject19.bin"/><Relationship Id="rId26" Type="http://schemas.openxmlformats.org/officeDocument/2006/relationships/image" Target="../media/image15.wmf"/><Relationship Id="rId3" Type="http://schemas.openxmlformats.org/officeDocument/2006/relationships/slide" Target="slide2.xml"/><Relationship Id="rId21" Type="http://schemas.openxmlformats.org/officeDocument/2006/relationships/oleObject" Target="../embeddings/oleObject22.bin"/><Relationship Id="rId34" Type="http://schemas.openxmlformats.org/officeDocument/2006/relationships/oleObject" Target="../embeddings/oleObject31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3.wmf"/><Relationship Id="rId17" Type="http://schemas.openxmlformats.org/officeDocument/2006/relationships/image" Target="../media/image14.wmf"/><Relationship Id="rId25" Type="http://schemas.openxmlformats.org/officeDocument/2006/relationships/oleObject" Target="../embeddings/oleObject26.bin"/><Relationship Id="rId33" Type="http://schemas.openxmlformats.org/officeDocument/2006/relationships/image" Target="../media/image18.wmf"/><Relationship Id="rId2" Type="http://schemas.openxmlformats.org/officeDocument/2006/relationships/slideLayout" Target="../slideLayouts/slideLayout39.xml"/><Relationship Id="rId16" Type="http://schemas.openxmlformats.org/officeDocument/2006/relationships/oleObject" Target="../embeddings/oleObject18.bin"/><Relationship Id="rId20" Type="http://schemas.openxmlformats.org/officeDocument/2006/relationships/oleObject" Target="../embeddings/oleObject21.bin"/><Relationship Id="rId29" Type="http://schemas.openxmlformats.org/officeDocument/2006/relationships/oleObject" Target="../embeddings/oleObject28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4.bin"/><Relationship Id="rId24" Type="http://schemas.openxmlformats.org/officeDocument/2006/relationships/oleObject" Target="../embeddings/oleObject25.bin"/><Relationship Id="rId32" Type="http://schemas.openxmlformats.org/officeDocument/2006/relationships/oleObject" Target="../embeddings/oleObject30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7.bin"/><Relationship Id="rId23" Type="http://schemas.openxmlformats.org/officeDocument/2006/relationships/oleObject" Target="../embeddings/oleObject24.bin"/><Relationship Id="rId28" Type="http://schemas.openxmlformats.org/officeDocument/2006/relationships/image" Target="../media/image16.wmf"/><Relationship Id="rId10" Type="http://schemas.openxmlformats.org/officeDocument/2006/relationships/oleObject" Target="../embeddings/oleObject13.bin"/><Relationship Id="rId19" Type="http://schemas.openxmlformats.org/officeDocument/2006/relationships/oleObject" Target="../embeddings/oleObject20.bin"/><Relationship Id="rId31" Type="http://schemas.openxmlformats.org/officeDocument/2006/relationships/image" Target="../media/image17.wmf"/><Relationship Id="rId4" Type="http://schemas.openxmlformats.org/officeDocument/2006/relationships/image" Target="../media/image20.png"/><Relationship Id="rId9" Type="http://schemas.openxmlformats.org/officeDocument/2006/relationships/oleObject" Target="../embeddings/oleObject12.bin"/><Relationship Id="rId14" Type="http://schemas.openxmlformats.org/officeDocument/2006/relationships/oleObject" Target="../embeddings/oleObject16.bin"/><Relationship Id="rId22" Type="http://schemas.openxmlformats.org/officeDocument/2006/relationships/oleObject" Target="../embeddings/oleObject23.bin"/><Relationship Id="rId27" Type="http://schemas.openxmlformats.org/officeDocument/2006/relationships/oleObject" Target="../embeddings/oleObject27.bin"/><Relationship Id="rId30" Type="http://schemas.openxmlformats.org/officeDocument/2006/relationships/oleObject" Target="../embeddings/oleObject29.bin"/><Relationship Id="rId35" Type="http://schemas.openxmlformats.org/officeDocument/2006/relationships/image" Target="../media/image19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9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2"/>
          <p:cNvSpPr>
            <a:spLocks noChangeArrowheads="1" noChangeShapeType="1" noTextEdit="1"/>
          </p:cNvSpPr>
          <p:nvPr/>
        </p:nvSpPr>
        <p:spPr bwMode="auto">
          <a:xfrm>
            <a:off x="827088" y="4149080"/>
            <a:ext cx="7416800" cy="1008062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r>
              <a:rPr lang="sv-SE" sz="3600" b="1" kern="10" dirty="0" smtClean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0000">
                    <a:alpha val="50999"/>
                  </a:srgbClr>
                </a:solidFill>
                <a:effectLst>
                  <a:outerShdw dist="45791" dir="2021404" algn="ctr" rotWithShape="0">
                    <a:srgbClr val="993300"/>
                  </a:outerShdw>
                </a:effectLst>
                <a:latin typeface="Times New Roman" pitchFamily="18" charset="0"/>
                <a:cs typeface="Times New Roman" pitchFamily="18" charset="0"/>
              </a:rPr>
              <a:t>ÔN TẬP CHƯƠNG I</a:t>
            </a:r>
            <a:endParaRPr lang="en-US" sz="3600" b="1" kern="10" dirty="0">
              <a:ln w="9525">
                <a:solidFill>
                  <a:srgbClr val="FF6600"/>
                </a:solidFill>
                <a:round/>
                <a:headEnd/>
                <a:tailEnd/>
              </a:ln>
              <a:solidFill>
                <a:srgbClr val="FF0000">
                  <a:alpha val="50999"/>
                </a:srgbClr>
              </a:solidFill>
              <a:effectLst>
                <a:outerShdw dist="45791" dir="2021404" algn="ctr" rotWithShape="0">
                  <a:srgbClr val="9933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467542" y="3095193"/>
            <a:ext cx="2087563" cy="576263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57150" algn="ctr">
            <a:solidFill>
              <a:srgbClr val="FF99FF"/>
            </a:solidFill>
            <a:round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>
            <a:off x="2211388" y="332656"/>
            <a:ext cx="4648200" cy="1143000"/>
          </a:xfrm>
          <a:prstGeom prst="diamond">
            <a:avLst/>
          </a:prstGeo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tint val="0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76200">
            <a:solidFill>
              <a:schemeClr val="accent2"/>
            </a:solidFill>
            <a:miter lim="800000"/>
            <a:headEnd/>
            <a:tailEnd/>
          </a:ln>
          <a:effectLst>
            <a:outerShdw dist="107763" dir="13500000" algn="ctr" rotWithShape="0">
              <a:srgbClr val="D60093"/>
            </a:outerShdw>
          </a:effectLst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44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LỚP </a:t>
            </a:r>
            <a:r>
              <a:rPr lang="en-US" sz="4400" b="1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5" name="WordArt 7"/>
          <p:cNvSpPr>
            <a:spLocks noChangeArrowheads="1" noChangeShapeType="1" noTextEdit="1"/>
          </p:cNvSpPr>
          <p:nvPr/>
        </p:nvSpPr>
        <p:spPr bwMode="auto">
          <a:xfrm>
            <a:off x="827088" y="1501709"/>
            <a:ext cx="7239000" cy="126112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66"/>
              </a:extrusionClr>
            </a:sp3d>
          </a:bodyPr>
          <a:lstStyle/>
          <a:p>
            <a:r>
              <a:rPr lang="en-US" sz="4000" kern="10" dirty="0">
                <a:solidFill>
                  <a:srgbClr val="CC3399"/>
                </a:solidFill>
                <a:latin typeface="Times New Roman" pitchFamily="18" charset="0"/>
                <a:cs typeface="Times New Roman" pitchFamily="18" charset="0"/>
              </a:rPr>
              <a:t>HÌNH </a:t>
            </a:r>
            <a:r>
              <a:rPr lang="en-US" sz="4000" kern="10" dirty="0" smtClean="0">
                <a:solidFill>
                  <a:srgbClr val="CC3399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4000" kern="10" dirty="0">
              <a:solidFill>
                <a:srgbClr val="CC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393077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3" grpId="0" animBg="1"/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06601" y="838199"/>
            <a:ext cx="8177213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50825" y="188913"/>
            <a:ext cx="50403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1.Điền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(….)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5291138" y="879764"/>
            <a:ext cx="6335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….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7596092" y="2187637"/>
            <a:ext cx="6335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….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436789" y="838199"/>
            <a:ext cx="794702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kia</a:t>
            </a:r>
            <a:endParaRPr lang="en-US" sz="2800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330265" y="2126081"/>
            <a:ext cx="8972103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2800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233588" y="3467988"/>
            <a:ext cx="7467600" cy="954107"/>
          </a:xfrm>
          <a:prstGeom prst="rect">
            <a:avLst/>
          </a:prstGeom>
          <a:solidFill>
            <a:srgbClr val="A9F5B7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d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AB?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183" name="Group 15"/>
          <p:cNvGrpSpPr>
            <a:grpSpLocks/>
          </p:cNvGrpSpPr>
          <p:nvPr/>
        </p:nvGrpSpPr>
        <p:grpSpPr bwMode="auto">
          <a:xfrm>
            <a:off x="533400" y="4433888"/>
            <a:ext cx="1647825" cy="2424112"/>
            <a:chOff x="288" y="2640"/>
            <a:chExt cx="1038" cy="1527"/>
          </a:xfrm>
        </p:grpSpPr>
        <p:pic>
          <p:nvPicPr>
            <p:cNvPr id="7184" name="Picture 1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2640"/>
              <a:ext cx="1038" cy="14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185" name="Text Box 17"/>
            <p:cNvSpPr txBox="1">
              <a:spLocks noChangeArrowheads="1"/>
            </p:cNvSpPr>
            <p:nvPr/>
          </p:nvSpPr>
          <p:spPr bwMode="auto">
            <a:xfrm>
              <a:off x="576" y="3936"/>
              <a:ext cx="5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Times New Roman" pitchFamily="18" charset="0"/>
                  <a:cs typeface="Times New Roman" pitchFamily="18" charset="0"/>
                </a:rPr>
                <a:t>h1 </a:t>
              </a:r>
            </a:p>
          </p:txBody>
        </p:sp>
      </p:grpSp>
      <p:grpSp>
        <p:nvGrpSpPr>
          <p:cNvPr id="7186" name="Group 18"/>
          <p:cNvGrpSpPr>
            <a:grpSpLocks/>
          </p:cNvGrpSpPr>
          <p:nvPr/>
        </p:nvGrpSpPr>
        <p:grpSpPr bwMode="auto">
          <a:xfrm>
            <a:off x="2971800" y="4400550"/>
            <a:ext cx="1647825" cy="2457450"/>
            <a:chOff x="1872" y="2688"/>
            <a:chExt cx="1038" cy="1548"/>
          </a:xfrm>
        </p:grpSpPr>
        <p:pic>
          <p:nvPicPr>
            <p:cNvPr id="7187" name="Picture 1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2688"/>
              <a:ext cx="1038" cy="15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188" name="Text Box 20"/>
            <p:cNvSpPr txBox="1">
              <a:spLocks noChangeArrowheads="1"/>
            </p:cNvSpPr>
            <p:nvPr/>
          </p:nvSpPr>
          <p:spPr bwMode="auto">
            <a:xfrm>
              <a:off x="2304" y="3936"/>
              <a:ext cx="5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Times New Roman" pitchFamily="18" charset="0"/>
                  <a:cs typeface="Times New Roman" pitchFamily="18" charset="0"/>
                </a:rPr>
                <a:t>h2</a:t>
              </a:r>
            </a:p>
          </p:txBody>
        </p:sp>
      </p:grpSp>
      <p:grpSp>
        <p:nvGrpSpPr>
          <p:cNvPr id="7189" name="Group 21"/>
          <p:cNvGrpSpPr>
            <a:grpSpLocks/>
          </p:cNvGrpSpPr>
          <p:nvPr/>
        </p:nvGrpSpPr>
        <p:grpSpPr bwMode="auto">
          <a:xfrm>
            <a:off x="5181600" y="4800600"/>
            <a:ext cx="2495550" cy="1757363"/>
            <a:chOff x="3228" y="2964"/>
            <a:chExt cx="1572" cy="1107"/>
          </a:xfrm>
        </p:grpSpPr>
        <p:pic>
          <p:nvPicPr>
            <p:cNvPr id="7190" name="Picture 2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3360" y="2832"/>
              <a:ext cx="1068" cy="1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191" name="Text Box 23"/>
            <p:cNvSpPr txBox="1">
              <a:spLocks noChangeArrowheads="1"/>
            </p:cNvSpPr>
            <p:nvPr/>
          </p:nvSpPr>
          <p:spPr bwMode="auto">
            <a:xfrm>
              <a:off x="4224" y="3840"/>
              <a:ext cx="5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Times New Roman" pitchFamily="18" charset="0"/>
                  <a:cs typeface="Times New Roman" pitchFamily="18" charset="0"/>
                </a:rPr>
                <a:t>h3</a:t>
              </a:r>
            </a:p>
          </p:txBody>
        </p:sp>
      </p:grp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7701188" y="3760375"/>
            <a:ext cx="609600" cy="523220"/>
          </a:xfrm>
          <a:prstGeom prst="rect">
            <a:avLst/>
          </a:prstGeom>
          <a:solidFill>
            <a:srgbClr val="A9F5B7"/>
          </a:solidFill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h3</a:t>
            </a:r>
          </a:p>
        </p:txBody>
      </p:sp>
    </p:spTree>
    <p:extLst>
      <p:ext uri="{BB962C8B-B14F-4D97-AF65-F5344CB8AC3E}">
        <p14:creationId xmlns:p14="http://schemas.microsoft.com/office/powerpoint/2010/main" val="22224309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50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50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50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9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9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2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9" dur="2000"/>
                                        <p:tgtEl>
                                          <p:spTgt spid="719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2" dur="2000"/>
                                        <p:tgtEl>
                                          <p:spTgt spid="7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/>
      <p:bldP spid="7174" grpId="1"/>
      <p:bldP spid="7175" grpId="0"/>
      <p:bldP spid="7175" grpId="1"/>
      <p:bldP spid="7176" grpId="0"/>
      <p:bldP spid="7177" grpId="0"/>
      <p:bldP spid="7182" grpId="0" animBg="1"/>
      <p:bldP spid="7192" grpId="0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81000" y="685800"/>
            <a:ext cx="855980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b,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SLT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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và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 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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c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th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ì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//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c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và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 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//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c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th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ì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Nếu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 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//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b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MS Song" pitchFamily="49" charset="-122"/>
                <a:cs typeface="Times New Roman" pitchFamily="18" charset="0"/>
                <a:sym typeface="Symbol" pitchFamily="18" charset="2"/>
              </a:rPr>
              <a:t>⊥a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MS Song" pitchFamily="49" charset="-122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MS Song" pitchFamily="49" charset="-122"/>
                <a:cs typeface="Times New Roman" pitchFamily="18" charset="0"/>
                <a:sym typeface="Symbol" pitchFamily="18" charset="2"/>
              </a:rPr>
              <a:t>thì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MS Song" pitchFamily="49" charset="-122"/>
                <a:cs typeface="Times New Roman" pitchFamily="18" charset="0"/>
                <a:sym typeface="Symbol" pitchFamily="18" charset="2"/>
              </a:rPr>
              <a:t> 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MS Song" pitchFamily="49" charset="-122"/>
              <a:cs typeface="Times New Roman" pitchFamily="18" charset="0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50825" y="188913"/>
            <a:ext cx="50403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b="1" u="sng" dirty="0" err="1" smtClean="0">
                <a:solidFill>
                  <a:srgbClr val="000000"/>
                </a:solidFill>
                <a:latin typeface="Times New Roman" pitchFamily="18" charset="0"/>
              </a:rPr>
              <a:t>Bài</a:t>
            </a:r>
            <a:r>
              <a:rPr lang="en-US" sz="2800" b="1" u="sng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b="1" u="sng" dirty="0">
                <a:solidFill>
                  <a:srgbClr val="000000"/>
                </a:solidFill>
                <a:latin typeface="Times New Roman" pitchFamily="18" charset="0"/>
              </a:rPr>
              <a:t>2.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</a:rPr>
              <a:t>Điền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</a:rPr>
              <a:t>vào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</a:rPr>
              <a:t>chỗ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</a:rPr>
              <a:t>trống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</a:rPr>
              <a:t> (….)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3579813" y="5257800"/>
            <a:ext cx="565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….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2226842" y="1884218"/>
            <a:ext cx="569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</a:rPr>
              <a:t>….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3579813" y="4754345"/>
            <a:ext cx="565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….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7718425" y="2481263"/>
            <a:ext cx="565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….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2226842" y="1822663"/>
            <a:ext cx="411042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 song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36512" y="2938463"/>
            <a:ext cx="8135887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 le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bù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3579813" y="4656753"/>
            <a:ext cx="90120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 // b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3579812" y="5151843"/>
            <a:ext cx="90120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// b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3657600" y="5791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....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3611317" y="5715438"/>
            <a:ext cx="838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c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ea typeface="MS Song" pitchFamily="49" charset="-122"/>
              </a:rPr>
              <a:t>⊥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ea typeface="MS Song" pitchFamily="49" charset="-122"/>
              </a:rPr>
              <a:t>b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ea typeface="MS Song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716315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0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4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0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7" dur="1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" decel="100000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" decel="100000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112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7" dur="2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4" grpId="1"/>
      <p:bldP spid="10245" grpId="0"/>
      <p:bldP spid="10245" grpId="1"/>
      <p:bldP spid="10246" grpId="0"/>
      <p:bldP spid="10246" grpId="1"/>
      <p:bldP spid="10247" grpId="0"/>
      <p:bldP spid="10247" grpId="1"/>
      <p:bldP spid="10248" grpId="0"/>
      <p:bldP spid="10249" grpId="0"/>
      <p:bldP spid="10250" grpId="0"/>
      <p:bldP spid="10251" grpId="0"/>
      <p:bldP spid="10254" grpId="0"/>
      <p:bldP spid="10254" grpId="1"/>
      <p:bldP spid="1025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304800" y="228600"/>
            <a:ext cx="5334000" cy="466725"/>
          </a:xfrm>
          <a:prstGeom prst="rect">
            <a:avLst/>
          </a:prstGeom>
          <a:solidFill>
            <a:srgbClr val="A9F5B7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</a:rPr>
              <a:t>Bài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 3.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Cho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</a:rPr>
              <a:t>vẽ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</a:rPr>
              <a:t>bên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.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</a:rPr>
              <a:t>Tính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</a:rPr>
              <a:t>góc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CEB</a:t>
            </a:r>
          </a:p>
        </p:txBody>
      </p:sp>
      <p:grpSp>
        <p:nvGrpSpPr>
          <p:cNvPr id="6171" name="Group 27"/>
          <p:cNvGrpSpPr>
            <a:grpSpLocks/>
          </p:cNvGrpSpPr>
          <p:nvPr/>
        </p:nvGrpSpPr>
        <p:grpSpPr bwMode="auto">
          <a:xfrm>
            <a:off x="609600" y="762000"/>
            <a:ext cx="4953000" cy="519113"/>
            <a:chOff x="480" y="528"/>
            <a:chExt cx="3120" cy="327"/>
          </a:xfrm>
        </p:grpSpPr>
        <p:graphicFrame>
          <p:nvGraphicFramePr>
            <p:cNvPr id="6172" name="Object 28"/>
            <p:cNvGraphicFramePr>
              <a:graphicFrameLocks noChangeAspect="1"/>
            </p:cNvGraphicFramePr>
            <p:nvPr/>
          </p:nvGraphicFramePr>
          <p:xfrm>
            <a:off x="480" y="576"/>
            <a:ext cx="328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5" name="Equation" r:id="rId3" imgW="368280" imgH="241200" progId="Equation.DSMT4">
                    <p:embed/>
                  </p:oleObj>
                </mc:Choice>
                <mc:Fallback>
                  <p:oleObj name="Equation" r:id="rId3" imgW="36828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" y="576"/>
                          <a:ext cx="328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73" name="Object 29"/>
            <p:cNvGraphicFramePr>
              <a:graphicFrameLocks noChangeAspect="1"/>
            </p:cNvGraphicFramePr>
            <p:nvPr/>
          </p:nvGraphicFramePr>
          <p:xfrm>
            <a:off x="1008" y="576"/>
            <a:ext cx="336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6" name="Equation" r:id="rId5" imgW="380880" imgH="228600" progId="Equation.DSMT4">
                    <p:embed/>
                  </p:oleObj>
                </mc:Choice>
                <mc:Fallback>
                  <p:oleObj name="Equation" r:id="rId5" imgW="38088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8" y="576"/>
                          <a:ext cx="336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74" name="Text Box 30"/>
            <p:cNvSpPr txBox="1">
              <a:spLocks noChangeArrowheads="1"/>
            </p:cNvSpPr>
            <p:nvPr/>
          </p:nvSpPr>
          <p:spPr bwMode="auto">
            <a:xfrm>
              <a:off x="816" y="624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000000"/>
                  </a:solidFill>
                </a:rPr>
                <a:t>=</a:t>
              </a:r>
            </a:p>
          </p:txBody>
        </p:sp>
        <p:sp>
          <p:nvSpPr>
            <p:cNvPr id="6175" name="Text Box 31"/>
            <p:cNvSpPr txBox="1">
              <a:spLocks noChangeArrowheads="1"/>
            </p:cNvSpPr>
            <p:nvPr/>
          </p:nvSpPr>
          <p:spPr bwMode="auto">
            <a:xfrm>
              <a:off x="1392" y="528"/>
              <a:ext cx="22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</a:rPr>
                <a:t>( t /c 2 góc đối đỉnh )</a:t>
              </a:r>
            </a:p>
          </p:txBody>
        </p:sp>
      </p:grpSp>
      <p:grpSp>
        <p:nvGrpSpPr>
          <p:cNvPr id="6176" name="Group 32"/>
          <p:cNvGrpSpPr>
            <a:grpSpLocks/>
          </p:cNvGrpSpPr>
          <p:nvPr/>
        </p:nvGrpSpPr>
        <p:grpSpPr bwMode="auto">
          <a:xfrm>
            <a:off x="762000" y="1371600"/>
            <a:ext cx="2057400" cy="457200"/>
            <a:chOff x="480" y="816"/>
            <a:chExt cx="1296" cy="288"/>
          </a:xfrm>
        </p:grpSpPr>
        <p:grpSp>
          <p:nvGrpSpPr>
            <p:cNvPr id="6177" name="Group 33"/>
            <p:cNvGrpSpPr>
              <a:grpSpLocks/>
            </p:cNvGrpSpPr>
            <p:nvPr/>
          </p:nvGrpSpPr>
          <p:grpSpPr bwMode="auto">
            <a:xfrm>
              <a:off x="480" y="816"/>
              <a:ext cx="1152" cy="288"/>
              <a:chOff x="480" y="816"/>
              <a:chExt cx="1152" cy="288"/>
            </a:xfrm>
          </p:grpSpPr>
          <p:sp>
            <p:nvSpPr>
              <p:cNvPr id="6178" name="Text Box 34"/>
              <p:cNvSpPr txBox="1">
                <a:spLocks noChangeArrowheads="1"/>
              </p:cNvSpPr>
              <p:nvPr/>
            </p:nvSpPr>
            <p:spPr bwMode="auto">
              <a:xfrm>
                <a:off x="480" y="816"/>
                <a:ext cx="115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2400">
                    <a:solidFill>
                      <a:srgbClr val="000000"/>
                    </a:solidFill>
                    <a:latin typeface="Times New Roman" pitchFamily="18" charset="0"/>
                  </a:rPr>
                  <a:t>Mà   </a:t>
                </a:r>
              </a:p>
            </p:txBody>
          </p:sp>
          <p:graphicFrame>
            <p:nvGraphicFramePr>
              <p:cNvPr id="6179" name="Object 35"/>
              <p:cNvGraphicFramePr>
                <a:graphicFrameLocks noChangeAspect="1"/>
              </p:cNvGraphicFramePr>
              <p:nvPr/>
            </p:nvGraphicFramePr>
            <p:xfrm>
              <a:off x="864" y="816"/>
              <a:ext cx="341" cy="2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97" name="Equation" r:id="rId7" imgW="380880" imgH="228600" progId="Equation.DSMT4">
                      <p:embed/>
                    </p:oleObj>
                  </mc:Choice>
                  <mc:Fallback>
                    <p:oleObj name="Equation" r:id="rId7" imgW="380880" imgH="22860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64" y="816"/>
                            <a:ext cx="341" cy="24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6180" name="Text Box 36"/>
            <p:cNvSpPr txBox="1">
              <a:spLocks noChangeArrowheads="1"/>
            </p:cNvSpPr>
            <p:nvPr/>
          </p:nvSpPr>
          <p:spPr bwMode="auto">
            <a:xfrm>
              <a:off x="1200" y="816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=</a:t>
              </a: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</a:rPr>
                <a:t> 50</a:t>
              </a:r>
              <a:r>
                <a:rPr lang="en-US" sz="2400" baseline="30000">
                  <a:solidFill>
                    <a:srgbClr val="000000"/>
                  </a:solidFill>
                  <a:latin typeface="Times New Roman" pitchFamily="18" charset="0"/>
                </a:rPr>
                <a:t>0</a:t>
              </a: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6181" name="Group 37"/>
          <p:cNvGrpSpPr>
            <a:grpSpLocks/>
          </p:cNvGrpSpPr>
          <p:nvPr/>
        </p:nvGrpSpPr>
        <p:grpSpPr bwMode="auto">
          <a:xfrm>
            <a:off x="4724400" y="838200"/>
            <a:ext cx="685800" cy="762000"/>
            <a:chOff x="2976" y="528"/>
            <a:chExt cx="528" cy="480"/>
          </a:xfrm>
        </p:grpSpPr>
        <p:sp>
          <p:nvSpPr>
            <p:cNvPr id="6182" name="AutoShape 38"/>
            <p:cNvSpPr>
              <a:spLocks/>
            </p:cNvSpPr>
            <p:nvPr/>
          </p:nvSpPr>
          <p:spPr bwMode="auto">
            <a:xfrm>
              <a:off x="2976" y="528"/>
              <a:ext cx="48" cy="480"/>
            </a:xfrm>
            <a:prstGeom prst="rightBrace">
              <a:avLst>
                <a:gd name="adj1" fmla="val 83333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183" name="Text Box 39"/>
            <p:cNvSpPr txBox="1">
              <a:spLocks noChangeArrowheads="1"/>
            </p:cNvSpPr>
            <p:nvPr/>
          </p:nvSpPr>
          <p:spPr bwMode="auto">
            <a:xfrm>
              <a:off x="2976" y="672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000000"/>
                  </a:solidFill>
                </a:rPr>
                <a:t> =&gt;</a:t>
              </a:r>
            </a:p>
          </p:txBody>
        </p:sp>
      </p:grpSp>
      <p:grpSp>
        <p:nvGrpSpPr>
          <p:cNvPr id="6184" name="Group 40"/>
          <p:cNvGrpSpPr>
            <a:grpSpLocks/>
          </p:cNvGrpSpPr>
          <p:nvPr/>
        </p:nvGrpSpPr>
        <p:grpSpPr bwMode="auto">
          <a:xfrm>
            <a:off x="5230668" y="990600"/>
            <a:ext cx="1295400" cy="441325"/>
            <a:chOff x="3216" y="624"/>
            <a:chExt cx="816" cy="278"/>
          </a:xfrm>
        </p:grpSpPr>
        <p:graphicFrame>
          <p:nvGraphicFramePr>
            <p:cNvPr id="6185" name="Object 41"/>
            <p:cNvGraphicFramePr>
              <a:graphicFrameLocks noChangeAspect="1"/>
            </p:cNvGraphicFramePr>
            <p:nvPr/>
          </p:nvGraphicFramePr>
          <p:xfrm>
            <a:off x="3216" y="624"/>
            <a:ext cx="336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8" name="Equation" r:id="rId8" imgW="368280" imgH="241200" progId="Equation.DSMT4">
                    <p:embed/>
                  </p:oleObj>
                </mc:Choice>
                <mc:Fallback>
                  <p:oleObj name="Equation" r:id="rId8" imgW="36828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16" y="624"/>
                          <a:ext cx="336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86" name="Rectangle 42"/>
            <p:cNvSpPr>
              <a:spLocks noChangeArrowheads="1"/>
            </p:cNvSpPr>
            <p:nvPr/>
          </p:nvSpPr>
          <p:spPr bwMode="auto">
            <a:xfrm>
              <a:off x="3552" y="672"/>
              <a:ext cx="48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dirty="0">
                  <a:solidFill>
                    <a:srgbClr val="000000"/>
                  </a:solidFill>
                  <a:latin typeface="Times New Roman" pitchFamily="18" charset="0"/>
                </a:rPr>
                <a:t>= 50</a:t>
              </a:r>
              <a:r>
                <a:rPr lang="en-US" sz="2400" baseline="30000" dirty="0">
                  <a:solidFill>
                    <a:srgbClr val="000000"/>
                  </a:solidFill>
                  <a:latin typeface="Times New Roman" pitchFamily="18" charset="0"/>
                </a:rPr>
                <a:t>0</a:t>
              </a:r>
              <a:endParaRPr lang="en-US" sz="240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pic>
        <p:nvPicPr>
          <p:cNvPr id="6187" name="Picture 4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04800"/>
            <a:ext cx="2209800" cy="179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381000" y="1981200"/>
            <a:ext cx="8610600" cy="830997"/>
          </a:xfrm>
          <a:prstGeom prst="rect">
            <a:avLst/>
          </a:prstGeom>
          <a:solidFill>
            <a:srgbClr val="A9F5B7"/>
          </a:solidFill>
          <a:ln w="9525">
            <a:solidFill>
              <a:srgbClr val="A9F5B7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</a:rPr>
              <a:t>Bài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 4.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</a:rPr>
              <a:t>Kết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</a:rPr>
              <a:t>luận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</a:rPr>
              <a:t>gì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</a:rPr>
              <a:t>về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 FE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BA ?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</a:rPr>
              <a:t>Ghi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GT – KL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</a:rPr>
              <a:t>tính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</a:rPr>
              <a:t>đo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</a:rPr>
              <a:t>góc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HKA</a:t>
            </a: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1371600" y="2514600"/>
            <a:ext cx="304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EF </a:t>
            </a:r>
            <a:r>
              <a:rPr lang="en-US" sz="2000" b="1">
                <a:solidFill>
                  <a:srgbClr val="000000"/>
                </a:solidFill>
                <a:latin typeface="MS Song" pitchFamily="49" charset="-122"/>
                <a:ea typeface="MS Song" pitchFamily="49" charset="-122"/>
              </a:rPr>
              <a:t>⊥</a:t>
            </a:r>
            <a:r>
              <a:rPr lang="en-US" sz="2000">
                <a:solidFill>
                  <a:srgbClr val="000000"/>
                </a:solidFill>
                <a:latin typeface="Times New Roman" pitchFamily="18" charset="0"/>
                <a:ea typeface="MS Song" pitchFamily="49" charset="-122"/>
              </a:rPr>
              <a:t>MN ,  AB </a:t>
            </a:r>
            <a:r>
              <a:rPr lang="en-US" sz="2000" b="1">
                <a:solidFill>
                  <a:srgbClr val="000000"/>
                </a:solidFill>
                <a:latin typeface="MS Song" pitchFamily="49" charset="-122"/>
                <a:ea typeface="MS Song" pitchFamily="49" charset="-122"/>
              </a:rPr>
              <a:t>⊥</a:t>
            </a:r>
            <a:r>
              <a:rPr lang="en-US" sz="2000">
                <a:solidFill>
                  <a:srgbClr val="000000"/>
                </a:solidFill>
                <a:latin typeface="Times New Roman" pitchFamily="18" charset="0"/>
                <a:ea typeface="MS Song" pitchFamily="49" charset="-122"/>
              </a:rPr>
              <a:t>MN</a:t>
            </a:r>
          </a:p>
        </p:txBody>
      </p:sp>
      <p:sp>
        <p:nvSpPr>
          <p:cNvPr id="6190" name="Text Box 46"/>
          <p:cNvSpPr txBox="1">
            <a:spLocks noChangeArrowheads="1"/>
          </p:cNvSpPr>
          <p:nvPr/>
        </p:nvSpPr>
        <p:spPr bwMode="auto">
          <a:xfrm>
            <a:off x="609600" y="2667000"/>
            <a:ext cx="663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GT </a:t>
            </a:r>
          </a:p>
        </p:txBody>
      </p:sp>
      <p:sp>
        <p:nvSpPr>
          <p:cNvPr id="6191" name="Line 47"/>
          <p:cNvSpPr>
            <a:spLocks noChangeShapeType="1"/>
          </p:cNvSpPr>
          <p:nvPr/>
        </p:nvSpPr>
        <p:spPr bwMode="auto">
          <a:xfrm>
            <a:off x="1295400" y="24384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192" name="Text Box 48"/>
          <p:cNvSpPr txBox="1">
            <a:spLocks noChangeArrowheads="1"/>
          </p:cNvSpPr>
          <p:nvPr/>
        </p:nvSpPr>
        <p:spPr bwMode="auto">
          <a:xfrm>
            <a:off x="1295400" y="2895600"/>
            <a:ext cx="426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CD </a:t>
            </a:r>
            <a:r>
              <a:rPr lang="en-US" sz="2000" b="1">
                <a:solidFill>
                  <a:srgbClr val="000000"/>
                </a:solidFill>
                <a:latin typeface="Book Antiqua" pitchFamily="18" charset="0"/>
              </a:rPr>
              <a:t>∩ </a:t>
            </a: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EF 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</a:rPr>
              <a:t>=</a:t>
            </a:r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{H}, CD </a:t>
            </a:r>
            <a:r>
              <a:rPr lang="en-US" sz="2000" b="1">
                <a:solidFill>
                  <a:srgbClr val="000000"/>
                </a:solidFill>
                <a:latin typeface="Book Antiqua" pitchFamily="18" charset="0"/>
                <a:cs typeface="Times New Roman" pitchFamily="18" charset="0"/>
              </a:rPr>
              <a:t>∩</a:t>
            </a:r>
            <a:r>
              <a:rPr lang="en-US" sz="2000">
                <a:solidFill>
                  <a:srgbClr val="000000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={</a:t>
            </a:r>
            <a:r>
              <a:rPr lang="en-US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K}</a:t>
            </a:r>
          </a:p>
        </p:txBody>
      </p:sp>
      <p:grpSp>
        <p:nvGrpSpPr>
          <p:cNvPr id="6193" name="Group 49"/>
          <p:cNvGrpSpPr>
            <a:grpSpLocks/>
          </p:cNvGrpSpPr>
          <p:nvPr/>
        </p:nvGrpSpPr>
        <p:grpSpPr bwMode="auto">
          <a:xfrm>
            <a:off x="1447800" y="3200400"/>
            <a:ext cx="1371600" cy="457200"/>
            <a:chOff x="864" y="1248"/>
            <a:chExt cx="1008" cy="297"/>
          </a:xfrm>
        </p:grpSpPr>
        <p:graphicFrame>
          <p:nvGraphicFramePr>
            <p:cNvPr id="6194" name="Object 50"/>
            <p:cNvGraphicFramePr>
              <a:graphicFrameLocks noChangeAspect="1"/>
            </p:cNvGraphicFramePr>
            <p:nvPr/>
          </p:nvGraphicFramePr>
          <p:xfrm>
            <a:off x="864" y="1248"/>
            <a:ext cx="432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9" name="Equation" r:id="rId10" imgW="444240" imgH="228600" progId="Equation.DSMT4">
                    <p:embed/>
                  </p:oleObj>
                </mc:Choice>
                <mc:Fallback>
                  <p:oleObj name="Equation" r:id="rId10" imgW="44424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4" y="1248"/>
                          <a:ext cx="432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95" name="Text Box 51"/>
            <p:cNvSpPr txBox="1">
              <a:spLocks noChangeArrowheads="1"/>
            </p:cNvSpPr>
            <p:nvPr/>
          </p:nvSpPr>
          <p:spPr bwMode="auto">
            <a:xfrm>
              <a:off x="1248" y="1248"/>
              <a:ext cx="624" cy="2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= </a:t>
              </a: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</a:rPr>
                <a:t>50</a:t>
              </a:r>
              <a:r>
                <a:rPr lang="en-US" sz="2400" baseline="30000">
                  <a:solidFill>
                    <a:srgbClr val="000000"/>
                  </a:solidFill>
                  <a:latin typeface="Times New Roman" pitchFamily="18" charset="0"/>
                </a:rPr>
                <a:t>0</a:t>
              </a: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6196" name="Line 52"/>
          <p:cNvSpPr>
            <a:spLocks noChangeShapeType="1"/>
          </p:cNvSpPr>
          <p:nvPr/>
        </p:nvSpPr>
        <p:spPr bwMode="auto">
          <a:xfrm flipV="1">
            <a:off x="685800" y="3581400"/>
            <a:ext cx="403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197" name="Text Box 53"/>
          <p:cNvSpPr txBox="1">
            <a:spLocks noChangeArrowheads="1"/>
          </p:cNvSpPr>
          <p:nvPr/>
        </p:nvSpPr>
        <p:spPr bwMode="auto">
          <a:xfrm>
            <a:off x="685800" y="35814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KL</a:t>
            </a:r>
          </a:p>
        </p:txBody>
      </p:sp>
      <p:sp>
        <p:nvSpPr>
          <p:cNvPr id="6198" name="Text Box 54"/>
          <p:cNvSpPr txBox="1">
            <a:spLocks noChangeArrowheads="1"/>
          </p:cNvSpPr>
          <p:nvPr/>
        </p:nvSpPr>
        <p:spPr bwMode="auto">
          <a:xfrm>
            <a:off x="1447800" y="35814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Tính góc HKA</a:t>
            </a:r>
          </a:p>
        </p:txBody>
      </p:sp>
      <p:pic>
        <p:nvPicPr>
          <p:cNvPr id="6199" name="Picture 55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514600"/>
            <a:ext cx="2743200" cy="207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200" name="Text Box 56"/>
          <p:cNvSpPr txBox="1">
            <a:spLocks noChangeArrowheads="1"/>
          </p:cNvSpPr>
          <p:nvPr/>
        </p:nvSpPr>
        <p:spPr bwMode="auto">
          <a:xfrm>
            <a:off x="1600200" y="41148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u="sng">
                <a:solidFill>
                  <a:srgbClr val="D60093"/>
                </a:solidFill>
                <a:latin typeface="Times New Roman" pitchFamily="18" charset="0"/>
              </a:rPr>
              <a:t>Bài giải</a:t>
            </a:r>
          </a:p>
        </p:txBody>
      </p:sp>
      <p:sp>
        <p:nvSpPr>
          <p:cNvPr id="6201" name="Text Box 57"/>
          <p:cNvSpPr txBox="1">
            <a:spLocks noChangeArrowheads="1"/>
          </p:cNvSpPr>
          <p:nvPr/>
        </p:nvSpPr>
        <p:spPr bwMode="auto">
          <a:xfrm>
            <a:off x="685800" y="4648200"/>
            <a:ext cx="746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EF </a:t>
            </a:r>
            <a:r>
              <a:rPr lang="en-US" sz="2400" b="1">
                <a:solidFill>
                  <a:srgbClr val="000000"/>
                </a:solidFill>
                <a:latin typeface="Times New Roman" pitchFamily="18" charset="0"/>
              </a:rPr>
              <a:t>//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 BA (cùng vuông góc với MN )</a:t>
            </a:r>
          </a:p>
        </p:txBody>
      </p:sp>
      <p:grpSp>
        <p:nvGrpSpPr>
          <p:cNvPr id="6214" name="Group 70"/>
          <p:cNvGrpSpPr>
            <a:grpSpLocks/>
          </p:cNvGrpSpPr>
          <p:nvPr/>
        </p:nvGrpSpPr>
        <p:grpSpPr bwMode="auto">
          <a:xfrm>
            <a:off x="838200" y="5334000"/>
            <a:ext cx="5105400" cy="522288"/>
            <a:chOff x="528" y="3312"/>
            <a:chExt cx="3168" cy="384"/>
          </a:xfrm>
        </p:grpSpPr>
        <p:sp>
          <p:nvSpPr>
            <p:cNvPr id="6202" name="Text Box 58"/>
            <p:cNvSpPr txBox="1">
              <a:spLocks noChangeArrowheads="1"/>
            </p:cNvSpPr>
            <p:nvPr/>
          </p:nvSpPr>
          <p:spPr bwMode="auto">
            <a:xfrm>
              <a:off x="528" y="3312"/>
              <a:ext cx="432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=&gt;</a:t>
              </a:r>
            </a:p>
          </p:txBody>
        </p:sp>
        <p:graphicFrame>
          <p:nvGraphicFramePr>
            <p:cNvPr id="6203" name="Object 59"/>
            <p:cNvGraphicFramePr>
              <a:graphicFrameLocks noChangeAspect="1"/>
            </p:cNvGraphicFramePr>
            <p:nvPr/>
          </p:nvGraphicFramePr>
          <p:xfrm>
            <a:off x="864" y="3312"/>
            <a:ext cx="432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0" name="Equation" r:id="rId13" imgW="406080" imgH="228600" progId="Equation.DSMT4">
                    <p:embed/>
                  </p:oleObj>
                </mc:Choice>
                <mc:Fallback>
                  <p:oleObj name="Equation" r:id="rId13" imgW="40608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4" y="3312"/>
                          <a:ext cx="432" cy="2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205" name="Text Box 61"/>
            <p:cNvSpPr txBox="1">
              <a:spLocks noChangeArrowheads="1"/>
            </p:cNvSpPr>
            <p:nvPr/>
          </p:nvSpPr>
          <p:spPr bwMode="auto">
            <a:xfrm>
              <a:off x="1296" y="3360"/>
              <a:ext cx="240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=</a:t>
              </a:r>
            </a:p>
          </p:txBody>
        </p:sp>
        <p:graphicFrame>
          <p:nvGraphicFramePr>
            <p:cNvPr id="6206" name="Object 62"/>
            <p:cNvGraphicFramePr>
              <a:graphicFrameLocks noChangeAspect="1"/>
            </p:cNvGraphicFramePr>
            <p:nvPr/>
          </p:nvGraphicFramePr>
          <p:xfrm>
            <a:off x="1488" y="3312"/>
            <a:ext cx="480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1" name="Equation" r:id="rId15" imgW="444240" imgH="228600" progId="Equation.DSMT4">
                    <p:embed/>
                  </p:oleObj>
                </mc:Choice>
                <mc:Fallback>
                  <p:oleObj name="Equation" r:id="rId15" imgW="44424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8" y="3312"/>
                          <a:ext cx="480" cy="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209" name="Text Box 65"/>
            <p:cNvSpPr txBox="1">
              <a:spLocks noChangeArrowheads="1"/>
            </p:cNvSpPr>
            <p:nvPr/>
          </p:nvSpPr>
          <p:spPr bwMode="auto">
            <a:xfrm>
              <a:off x="2064" y="3312"/>
              <a:ext cx="1632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dirty="0">
                  <a:solidFill>
                    <a:srgbClr val="000000"/>
                  </a:solidFill>
                  <a:latin typeface="Times New Roman" pitchFamily="18" charset="0"/>
                </a:rPr>
                <a:t>(</a:t>
              </a:r>
              <a:r>
                <a:rPr lang="en-US" sz="2400" dirty="0" err="1">
                  <a:solidFill>
                    <a:srgbClr val="000000"/>
                  </a:solidFill>
                  <a:latin typeface="Times New Roman" pitchFamily="18" charset="0"/>
                </a:rPr>
                <a:t>Hai</a:t>
              </a:r>
              <a:r>
                <a:rPr lang="en-US" sz="2400" dirty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itchFamily="18" charset="0"/>
                </a:rPr>
                <a:t>góc</a:t>
              </a:r>
              <a:r>
                <a:rPr lang="en-US" sz="2400" dirty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Times New Roman" pitchFamily="18" charset="0"/>
                </a:rPr>
                <a:t>soletrong</a:t>
              </a:r>
              <a:r>
                <a:rPr lang="en-US" sz="2400" dirty="0">
                  <a:solidFill>
                    <a:srgbClr val="000000"/>
                  </a:solidFill>
                  <a:latin typeface="Times New Roman" pitchFamily="18" charset="0"/>
                </a:rPr>
                <a:t>)</a:t>
              </a:r>
            </a:p>
          </p:txBody>
        </p:sp>
      </p:grpSp>
      <p:grpSp>
        <p:nvGrpSpPr>
          <p:cNvPr id="6215" name="Group 71"/>
          <p:cNvGrpSpPr>
            <a:grpSpLocks/>
          </p:cNvGrpSpPr>
          <p:nvPr/>
        </p:nvGrpSpPr>
        <p:grpSpPr bwMode="auto">
          <a:xfrm>
            <a:off x="1066800" y="5791200"/>
            <a:ext cx="2286000" cy="522288"/>
            <a:chOff x="528" y="3600"/>
            <a:chExt cx="1536" cy="384"/>
          </a:xfrm>
        </p:grpSpPr>
        <p:graphicFrame>
          <p:nvGraphicFramePr>
            <p:cNvPr id="6207" name="Object 63"/>
            <p:cNvGraphicFramePr>
              <a:graphicFrameLocks noChangeAspect="1"/>
            </p:cNvGraphicFramePr>
            <p:nvPr/>
          </p:nvGraphicFramePr>
          <p:xfrm>
            <a:off x="960" y="3600"/>
            <a:ext cx="480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2" name="Equation" r:id="rId17" imgW="444240" imgH="228600" progId="Equation.DSMT4">
                    <p:embed/>
                  </p:oleObj>
                </mc:Choice>
                <mc:Fallback>
                  <p:oleObj name="Equation" r:id="rId17" imgW="44424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0" y="3600"/>
                          <a:ext cx="480" cy="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208" name="Text Box 64"/>
            <p:cNvSpPr txBox="1">
              <a:spLocks noChangeArrowheads="1"/>
            </p:cNvSpPr>
            <p:nvPr/>
          </p:nvSpPr>
          <p:spPr bwMode="auto">
            <a:xfrm>
              <a:off x="1440" y="3648"/>
              <a:ext cx="624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= 50</a:t>
              </a:r>
              <a:r>
                <a:rPr lang="en-US" sz="2400" b="1" baseline="30000">
                  <a:solidFill>
                    <a:srgbClr val="000000"/>
                  </a:solidFill>
                  <a:latin typeface="Times New Roman" pitchFamily="18" charset="0"/>
                </a:rPr>
                <a:t>0</a:t>
              </a:r>
              <a:endParaRPr lang="en-US" sz="2400" b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210" name="Text Box 66"/>
            <p:cNvSpPr txBox="1">
              <a:spLocks noChangeArrowheads="1"/>
            </p:cNvSpPr>
            <p:nvPr/>
          </p:nvSpPr>
          <p:spPr bwMode="auto">
            <a:xfrm>
              <a:off x="528" y="3648"/>
              <a:ext cx="528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</a:rPr>
                <a:t>Mà </a:t>
              </a:r>
            </a:p>
          </p:txBody>
        </p:sp>
      </p:grpSp>
      <p:grpSp>
        <p:nvGrpSpPr>
          <p:cNvPr id="6216" name="Group 72"/>
          <p:cNvGrpSpPr>
            <a:grpSpLocks/>
          </p:cNvGrpSpPr>
          <p:nvPr/>
        </p:nvGrpSpPr>
        <p:grpSpPr bwMode="auto">
          <a:xfrm>
            <a:off x="5804708" y="5562600"/>
            <a:ext cx="2209800" cy="609600"/>
            <a:chOff x="3600" y="3456"/>
            <a:chExt cx="1440" cy="432"/>
          </a:xfrm>
        </p:grpSpPr>
        <p:graphicFrame>
          <p:nvGraphicFramePr>
            <p:cNvPr id="6204" name="Object 60"/>
            <p:cNvGraphicFramePr>
              <a:graphicFrameLocks noChangeAspect="1"/>
            </p:cNvGraphicFramePr>
            <p:nvPr/>
          </p:nvGraphicFramePr>
          <p:xfrm>
            <a:off x="4032" y="3504"/>
            <a:ext cx="384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3" name="Equation" r:id="rId18" imgW="406080" imgH="228600" progId="Equation.DSMT4">
                    <p:embed/>
                  </p:oleObj>
                </mc:Choice>
                <mc:Fallback>
                  <p:oleObj name="Equation" r:id="rId18" imgW="40608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32" y="3504"/>
                          <a:ext cx="384" cy="2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211" name="AutoShape 67"/>
            <p:cNvSpPr>
              <a:spLocks/>
            </p:cNvSpPr>
            <p:nvPr/>
          </p:nvSpPr>
          <p:spPr bwMode="auto">
            <a:xfrm>
              <a:off x="3600" y="3456"/>
              <a:ext cx="48" cy="432"/>
            </a:xfrm>
            <a:prstGeom prst="rightBrace">
              <a:avLst>
                <a:gd name="adj1" fmla="val 75000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212" name="Text Box 68"/>
            <p:cNvSpPr txBox="1">
              <a:spLocks noChangeArrowheads="1"/>
            </p:cNvSpPr>
            <p:nvPr/>
          </p:nvSpPr>
          <p:spPr bwMode="auto">
            <a:xfrm>
              <a:off x="3696" y="3552"/>
              <a:ext cx="384" cy="3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=&gt;</a:t>
              </a:r>
            </a:p>
          </p:txBody>
        </p:sp>
        <p:sp>
          <p:nvSpPr>
            <p:cNvPr id="6213" name="Text Box 69"/>
            <p:cNvSpPr txBox="1">
              <a:spLocks noChangeArrowheads="1"/>
            </p:cNvSpPr>
            <p:nvPr/>
          </p:nvSpPr>
          <p:spPr bwMode="auto">
            <a:xfrm>
              <a:off x="4416" y="3504"/>
              <a:ext cx="624" cy="3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= 50</a:t>
              </a:r>
              <a:r>
                <a:rPr lang="en-US" sz="2400" b="1" baseline="30000">
                  <a:solidFill>
                    <a:srgbClr val="000000"/>
                  </a:solidFill>
                  <a:latin typeface="Times New Roman" pitchFamily="18" charset="0"/>
                </a:rPr>
                <a:t>0</a:t>
              </a:r>
              <a:endParaRPr lang="en-US" sz="2400" b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75410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6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6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6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6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61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61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61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61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61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62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6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6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62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62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62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6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6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6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2" grpId="0"/>
      <p:bldP spid="6198" grpId="0"/>
      <p:bldP spid="6200" grpId="0"/>
      <p:bldP spid="620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-69272" y="180385"/>
            <a:ext cx="9168245" cy="461665"/>
          </a:xfrm>
          <a:prstGeom prst="rect">
            <a:avLst/>
          </a:prstGeom>
          <a:solidFill>
            <a:srgbClr val="A9F5B7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5.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EF 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//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KH.Ghi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GT –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KL.Tính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CBK </a:t>
            </a:r>
          </a:p>
        </p:txBody>
      </p:sp>
      <p:sp>
        <p:nvSpPr>
          <p:cNvPr id="4120" name="AutoShape 2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400800"/>
            <a:ext cx="685800" cy="457200"/>
          </a:xfrm>
          <a:prstGeom prst="actionButtonBackPrevious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4153" name="Picture 5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914400"/>
            <a:ext cx="2514600" cy="202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164" name="Group 68"/>
          <p:cNvGrpSpPr>
            <a:grpSpLocks/>
          </p:cNvGrpSpPr>
          <p:nvPr/>
        </p:nvGrpSpPr>
        <p:grpSpPr bwMode="auto">
          <a:xfrm>
            <a:off x="762000" y="1981200"/>
            <a:ext cx="4114800" cy="533400"/>
            <a:chOff x="576" y="1920"/>
            <a:chExt cx="2592" cy="336"/>
          </a:xfrm>
        </p:grpSpPr>
        <p:graphicFrame>
          <p:nvGraphicFramePr>
            <p:cNvPr id="4155" name="Object 59"/>
            <p:cNvGraphicFramePr>
              <a:graphicFrameLocks noChangeAspect="1"/>
            </p:cNvGraphicFramePr>
            <p:nvPr/>
          </p:nvGraphicFramePr>
          <p:xfrm>
            <a:off x="576" y="1920"/>
            <a:ext cx="384" cy="2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4" name="Equation" r:id="rId5" imgW="380880" imgH="228600" progId="Equation.DSMT4">
                    <p:embed/>
                  </p:oleObj>
                </mc:Choice>
                <mc:Fallback>
                  <p:oleObj name="Equation" r:id="rId5" imgW="38088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6" y="1920"/>
                          <a:ext cx="384" cy="2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58" name="Object 62"/>
            <p:cNvGraphicFramePr>
              <a:graphicFrameLocks noChangeAspect="1"/>
            </p:cNvGraphicFramePr>
            <p:nvPr/>
          </p:nvGraphicFramePr>
          <p:xfrm>
            <a:off x="1104" y="1968"/>
            <a:ext cx="336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5" name="Equation" r:id="rId7" imgW="355320" imgH="241200" progId="Equation.DSMT4">
                    <p:embed/>
                  </p:oleObj>
                </mc:Choice>
                <mc:Fallback>
                  <p:oleObj name="Equation" r:id="rId7" imgW="35532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4" y="1968"/>
                          <a:ext cx="336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62" name="Text Box 66"/>
            <p:cNvSpPr txBox="1">
              <a:spLocks noChangeArrowheads="1"/>
            </p:cNvSpPr>
            <p:nvPr/>
          </p:nvSpPr>
          <p:spPr bwMode="auto">
            <a:xfrm>
              <a:off x="912" y="1968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= </a:t>
              </a:r>
            </a:p>
          </p:txBody>
        </p:sp>
        <p:sp>
          <p:nvSpPr>
            <p:cNvPr id="4163" name="Text Box 67"/>
            <p:cNvSpPr txBox="1">
              <a:spLocks noChangeArrowheads="1"/>
            </p:cNvSpPr>
            <p:nvPr/>
          </p:nvSpPr>
          <p:spPr bwMode="auto">
            <a:xfrm>
              <a:off x="1488" y="1920"/>
              <a:ext cx="16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</a:rPr>
                <a:t>(2góc đối đỉnh)</a:t>
              </a:r>
            </a:p>
          </p:txBody>
        </p:sp>
      </p:grpSp>
      <p:grpSp>
        <p:nvGrpSpPr>
          <p:cNvPr id="4172" name="Group 76"/>
          <p:cNvGrpSpPr>
            <a:grpSpLocks/>
          </p:cNvGrpSpPr>
          <p:nvPr/>
        </p:nvGrpSpPr>
        <p:grpSpPr bwMode="auto">
          <a:xfrm>
            <a:off x="838200" y="2514600"/>
            <a:ext cx="1981200" cy="457200"/>
            <a:chOff x="480" y="2256"/>
            <a:chExt cx="1248" cy="288"/>
          </a:xfrm>
        </p:grpSpPr>
        <p:graphicFrame>
          <p:nvGraphicFramePr>
            <p:cNvPr id="4154" name="Object 58"/>
            <p:cNvGraphicFramePr>
              <a:graphicFrameLocks noChangeAspect="1"/>
            </p:cNvGraphicFramePr>
            <p:nvPr/>
          </p:nvGraphicFramePr>
          <p:xfrm>
            <a:off x="864" y="2256"/>
            <a:ext cx="336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6" name="Equation" r:id="rId9" imgW="355320" imgH="241200" progId="Equation.DSMT4">
                    <p:embed/>
                  </p:oleObj>
                </mc:Choice>
                <mc:Fallback>
                  <p:oleObj name="Equation" r:id="rId9" imgW="35532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4" y="2256"/>
                          <a:ext cx="336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70" name="Text Box 74"/>
            <p:cNvSpPr txBox="1">
              <a:spLocks noChangeArrowheads="1"/>
            </p:cNvSpPr>
            <p:nvPr/>
          </p:nvSpPr>
          <p:spPr bwMode="auto">
            <a:xfrm>
              <a:off x="480" y="2256"/>
              <a:ext cx="43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</a:rPr>
                <a:t>Mà </a:t>
              </a:r>
            </a:p>
          </p:txBody>
        </p:sp>
        <p:sp>
          <p:nvSpPr>
            <p:cNvPr id="4171" name="Text Box 75"/>
            <p:cNvSpPr txBox="1">
              <a:spLocks noChangeArrowheads="1"/>
            </p:cNvSpPr>
            <p:nvPr/>
          </p:nvSpPr>
          <p:spPr bwMode="auto">
            <a:xfrm>
              <a:off x="1152" y="2256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= </a:t>
              </a: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</a:rPr>
                <a:t>50</a:t>
              </a:r>
              <a:r>
                <a:rPr lang="en-US" sz="2400" baseline="30000">
                  <a:solidFill>
                    <a:srgbClr val="000000"/>
                  </a:solidFill>
                  <a:latin typeface="Times New Roman" pitchFamily="18" charset="0"/>
                </a:rPr>
                <a:t>0</a:t>
              </a: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4175" name="Group 79"/>
          <p:cNvGrpSpPr>
            <a:grpSpLocks/>
          </p:cNvGrpSpPr>
          <p:nvPr/>
        </p:nvGrpSpPr>
        <p:grpSpPr bwMode="auto">
          <a:xfrm>
            <a:off x="4191000" y="2133600"/>
            <a:ext cx="1143000" cy="838200"/>
            <a:chOff x="2736" y="2016"/>
            <a:chExt cx="720" cy="528"/>
          </a:xfrm>
        </p:grpSpPr>
        <p:sp>
          <p:nvSpPr>
            <p:cNvPr id="4173" name="AutoShape 77"/>
            <p:cNvSpPr>
              <a:spLocks/>
            </p:cNvSpPr>
            <p:nvPr/>
          </p:nvSpPr>
          <p:spPr bwMode="auto">
            <a:xfrm>
              <a:off x="2736" y="2016"/>
              <a:ext cx="48" cy="528"/>
            </a:xfrm>
            <a:prstGeom prst="rightBrace">
              <a:avLst>
                <a:gd name="adj1" fmla="val 91667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74" name="Text Box 78"/>
            <p:cNvSpPr txBox="1">
              <a:spLocks noChangeArrowheads="1"/>
            </p:cNvSpPr>
            <p:nvPr/>
          </p:nvSpPr>
          <p:spPr bwMode="auto">
            <a:xfrm>
              <a:off x="2784" y="2160"/>
              <a:ext cx="6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=&gt;</a:t>
              </a:r>
            </a:p>
          </p:txBody>
        </p:sp>
      </p:grpSp>
      <p:grpSp>
        <p:nvGrpSpPr>
          <p:cNvPr id="4178" name="Group 82"/>
          <p:cNvGrpSpPr>
            <a:grpSpLocks/>
          </p:cNvGrpSpPr>
          <p:nvPr/>
        </p:nvGrpSpPr>
        <p:grpSpPr bwMode="auto">
          <a:xfrm>
            <a:off x="4724400" y="2362200"/>
            <a:ext cx="1447800" cy="457200"/>
            <a:chOff x="3072" y="2160"/>
            <a:chExt cx="912" cy="288"/>
          </a:xfrm>
        </p:grpSpPr>
        <p:graphicFrame>
          <p:nvGraphicFramePr>
            <p:cNvPr id="4159" name="Object 63"/>
            <p:cNvGraphicFramePr>
              <a:graphicFrameLocks noChangeAspect="1"/>
            </p:cNvGraphicFramePr>
            <p:nvPr/>
          </p:nvGraphicFramePr>
          <p:xfrm>
            <a:off x="3072" y="2160"/>
            <a:ext cx="384" cy="2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7" name="Equation" r:id="rId10" imgW="380880" imgH="228600" progId="Equation.DSMT4">
                    <p:embed/>
                  </p:oleObj>
                </mc:Choice>
                <mc:Fallback>
                  <p:oleObj name="Equation" r:id="rId10" imgW="38088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72" y="2160"/>
                          <a:ext cx="384" cy="2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76" name="Text Box 80"/>
            <p:cNvSpPr txBox="1">
              <a:spLocks noChangeArrowheads="1"/>
            </p:cNvSpPr>
            <p:nvPr/>
          </p:nvSpPr>
          <p:spPr bwMode="auto">
            <a:xfrm>
              <a:off x="3408" y="2160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=</a:t>
              </a: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</a:rPr>
                <a:t> 50</a:t>
              </a:r>
              <a:r>
                <a:rPr lang="en-US" sz="2400" baseline="30000">
                  <a:solidFill>
                    <a:srgbClr val="000000"/>
                  </a:solidFill>
                  <a:latin typeface="Times New Roman" pitchFamily="18" charset="0"/>
                </a:rPr>
                <a:t>0</a:t>
              </a: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4190" name="Group 94"/>
          <p:cNvGrpSpPr>
            <a:grpSpLocks/>
          </p:cNvGrpSpPr>
          <p:nvPr/>
        </p:nvGrpSpPr>
        <p:grpSpPr bwMode="auto">
          <a:xfrm>
            <a:off x="838200" y="3048000"/>
            <a:ext cx="4343400" cy="457200"/>
            <a:chOff x="240" y="2352"/>
            <a:chExt cx="2736" cy="288"/>
          </a:xfrm>
        </p:grpSpPr>
        <p:graphicFrame>
          <p:nvGraphicFramePr>
            <p:cNvPr id="4156" name="Object 60"/>
            <p:cNvGraphicFramePr>
              <a:graphicFrameLocks noChangeAspect="1"/>
            </p:cNvGraphicFramePr>
            <p:nvPr/>
          </p:nvGraphicFramePr>
          <p:xfrm>
            <a:off x="1968" y="2352"/>
            <a:ext cx="384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8" name="Equation" r:id="rId11" imgW="393480" imgH="241200" progId="Equation.DSMT4">
                    <p:embed/>
                  </p:oleObj>
                </mc:Choice>
                <mc:Fallback>
                  <p:oleObj name="Equation" r:id="rId11" imgW="39348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68" y="2352"/>
                          <a:ext cx="384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82" name="Text Box 86"/>
            <p:cNvSpPr txBox="1">
              <a:spLocks noChangeArrowheads="1"/>
            </p:cNvSpPr>
            <p:nvPr/>
          </p:nvSpPr>
          <p:spPr bwMode="auto">
            <a:xfrm>
              <a:off x="240" y="2352"/>
              <a:ext cx="12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</a:rPr>
                <a:t>Có  </a:t>
              </a:r>
              <a:r>
                <a:rPr lang="en-US" sz="2000">
                  <a:solidFill>
                    <a:srgbClr val="000000"/>
                  </a:solidFill>
                  <a:latin typeface="Times New Roman" pitchFamily="18" charset="0"/>
                </a:rPr>
                <a:t>EF </a:t>
              </a:r>
              <a:r>
                <a:rPr lang="en-US" sz="2000" b="1">
                  <a:solidFill>
                    <a:srgbClr val="000000"/>
                  </a:solidFill>
                  <a:latin typeface="Times New Roman" pitchFamily="18" charset="0"/>
                </a:rPr>
                <a:t>//</a:t>
              </a:r>
              <a:r>
                <a:rPr lang="en-US" sz="2000">
                  <a:solidFill>
                    <a:srgbClr val="000000"/>
                  </a:solidFill>
                  <a:latin typeface="Times New Roman" pitchFamily="18" charset="0"/>
                </a:rPr>
                <a:t> KH </a:t>
              </a:r>
              <a:r>
                <a:rPr lang="en-US" sz="2000" b="1">
                  <a:solidFill>
                    <a:srgbClr val="000000"/>
                  </a:solidFill>
                  <a:latin typeface="Times New Roman" pitchFamily="18" charset="0"/>
                </a:rPr>
                <a:t>=&gt;</a:t>
              </a:r>
            </a:p>
          </p:txBody>
        </p:sp>
        <p:graphicFrame>
          <p:nvGraphicFramePr>
            <p:cNvPr id="4184" name="Object 88"/>
            <p:cNvGraphicFramePr>
              <a:graphicFrameLocks noChangeAspect="1"/>
            </p:cNvGraphicFramePr>
            <p:nvPr/>
          </p:nvGraphicFramePr>
          <p:xfrm>
            <a:off x="1440" y="2352"/>
            <a:ext cx="384" cy="2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9" name="Equation" r:id="rId13" imgW="380880" imgH="228600" progId="Equation.DSMT4">
                    <p:embed/>
                  </p:oleObj>
                </mc:Choice>
                <mc:Fallback>
                  <p:oleObj name="Equation" r:id="rId13" imgW="38088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0" y="2352"/>
                          <a:ext cx="384" cy="2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85" name="Text Box 89"/>
            <p:cNvSpPr txBox="1">
              <a:spLocks noChangeArrowheads="1"/>
            </p:cNvSpPr>
            <p:nvPr/>
          </p:nvSpPr>
          <p:spPr bwMode="auto">
            <a:xfrm>
              <a:off x="1776" y="2352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4186" name="Text Box 90"/>
            <p:cNvSpPr txBox="1">
              <a:spLocks noChangeArrowheads="1"/>
            </p:cNvSpPr>
            <p:nvPr/>
          </p:nvSpPr>
          <p:spPr bwMode="auto">
            <a:xfrm>
              <a:off x="2304" y="2352"/>
              <a:ext cx="6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= </a:t>
              </a: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</a:rPr>
                <a:t>180</a:t>
              </a:r>
              <a:r>
                <a:rPr lang="en-US" sz="2400" baseline="30000">
                  <a:solidFill>
                    <a:srgbClr val="000000"/>
                  </a:solidFill>
                  <a:latin typeface="Times New Roman" pitchFamily="18" charset="0"/>
                </a:rPr>
                <a:t>0 </a:t>
              </a: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4188" name="Text Box 92"/>
          <p:cNvSpPr txBox="1">
            <a:spLocks noChangeArrowheads="1"/>
          </p:cNvSpPr>
          <p:nvPr/>
        </p:nvSpPr>
        <p:spPr bwMode="auto">
          <a:xfrm>
            <a:off x="4724400" y="38100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89" name="Text Box 93"/>
          <p:cNvSpPr txBox="1">
            <a:spLocks noChangeArrowheads="1"/>
          </p:cNvSpPr>
          <p:nvPr/>
        </p:nvSpPr>
        <p:spPr bwMode="auto">
          <a:xfrm>
            <a:off x="5029200" y="2971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(Góc trong cùng phía)</a:t>
            </a:r>
          </a:p>
        </p:txBody>
      </p:sp>
      <p:grpSp>
        <p:nvGrpSpPr>
          <p:cNvPr id="4197" name="Group 101"/>
          <p:cNvGrpSpPr>
            <a:grpSpLocks/>
          </p:cNvGrpSpPr>
          <p:nvPr/>
        </p:nvGrpSpPr>
        <p:grpSpPr bwMode="auto">
          <a:xfrm>
            <a:off x="914400" y="3581400"/>
            <a:ext cx="3048000" cy="457200"/>
            <a:chOff x="240" y="2736"/>
            <a:chExt cx="1920" cy="288"/>
          </a:xfrm>
        </p:grpSpPr>
        <p:graphicFrame>
          <p:nvGraphicFramePr>
            <p:cNvPr id="4161" name="Object 65"/>
            <p:cNvGraphicFramePr>
              <a:graphicFrameLocks noChangeAspect="1"/>
            </p:cNvGraphicFramePr>
            <p:nvPr/>
          </p:nvGraphicFramePr>
          <p:xfrm>
            <a:off x="1152" y="2736"/>
            <a:ext cx="384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90" name="Equation" r:id="rId14" imgW="393480" imgH="241200" progId="Equation.DSMT4">
                    <p:embed/>
                  </p:oleObj>
                </mc:Choice>
                <mc:Fallback>
                  <p:oleObj name="Equation" r:id="rId14" imgW="39348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" y="2736"/>
                          <a:ext cx="384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92" name="Text Box 96"/>
            <p:cNvSpPr txBox="1">
              <a:spLocks noChangeArrowheads="1"/>
            </p:cNvSpPr>
            <p:nvPr/>
          </p:nvSpPr>
          <p:spPr bwMode="auto">
            <a:xfrm>
              <a:off x="240" y="2736"/>
              <a:ext cx="5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</a:rPr>
                <a:t>Hay </a:t>
              </a:r>
            </a:p>
          </p:txBody>
        </p:sp>
        <p:sp>
          <p:nvSpPr>
            <p:cNvPr id="4194" name="Text Box 98"/>
            <p:cNvSpPr txBox="1">
              <a:spLocks noChangeArrowheads="1"/>
            </p:cNvSpPr>
            <p:nvPr/>
          </p:nvSpPr>
          <p:spPr bwMode="auto">
            <a:xfrm>
              <a:off x="624" y="2736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</a:rPr>
                <a:t>50</a:t>
              </a:r>
              <a:r>
                <a:rPr lang="en-US" sz="2400" baseline="30000">
                  <a:solidFill>
                    <a:srgbClr val="000000"/>
                  </a:solidFill>
                  <a:latin typeface="Times New Roman" pitchFamily="18" charset="0"/>
                </a:rPr>
                <a:t>0 </a:t>
              </a: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95" name="Text Box 99"/>
            <p:cNvSpPr txBox="1">
              <a:spLocks noChangeArrowheads="1"/>
            </p:cNvSpPr>
            <p:nvPr/>
          </p:nvSpPr>
          <p:spPr bwMode="auto">
            <a:xfrm>
              <a:off x="960" y="2736"/>
              <a:ext cx="1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4196" name="Text Box 100"/>
            <p:cNvSpPr txBox="1">
              <a:spLocks noChangeArrowheads="1"/>
            </p:cNvSpPr>
            <p:nvPr/>
          </p:nvSpPr>
          <p:spPr bwMode="auto">
            <a:xfrm>
              <a:off x="1488" y="2736"/>
              <a:ext cx="6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= </a:t>
              </a: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</a:rPr>
                <a:t>180</a:t>
              </a:r>
              <a:r>
                <a:rPr lang="en-US" sz="2400" baseline="30000">
                  <a:solidFill>
                    <a:srgbClr val="000000"/>
                  </a:solidFill>
                  <a:latin typeface="Times New Roman" pitchFamily="18" charset="0"/>
                </a:rPr>
                <a:t>0 </a:t>
              </a: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4228" name="Group 132"/>
          <p:cNvGrpSpPr>
            <a:grpSpLocks/>
          </p:cNvGrpSpPr>
          <p:nvPr/>
        </p:nvGrpSpPr>
        <p:grpSpPr bwMode="auto">
          <a:xfrm>
            <a:off x="3962400" y="3581400"/>
            <a:ext cx="3505200" cy="457200"/>
            <a:chOff x="3264" y="2880"/>
            <a:chExt cx="2208" cy="288"/>
          </a:xfrm>
        </p:grpSpPr>
        <p:graphicFrame>
          <p:nvGraphicFramePr>
            <p:cNvPr id="4167" name="Object 71"/>
            <p:cNvGraphicFramePr>
              <a:graphicFrameLocks noChangeAspect="1"/>
            </p:cNvGraphicFramePr>
            <p:nvPr/>
          </p:nvGraphicFramePr>
          <p:xfrm>
            <a:off x="3552" y="2880"/>
            <a:ext cx="384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91" name="Equation" r:id="rId15" imgW="393480" imgH="241200" progId="Equation.DSMT4">
                    <p:embed/>
                  </p:oleObj>
                </mc:Choice>
                <mc:Fallback>
                  <p:oleObj name="Equation" r:id="rId15" imgW="39348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52" y="2880"/>
                          <a:ext cx="384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4206" name="Group 110"/>
            <p:cNvGrpSpPr>
              <a:grpSpLocks/>
            </p:cNvGrpSpPr>
            <p:nvPr/>
          </p:nvGrpSpPr>
          <p:grpSpPr bwMode="auto">
            <a:xfrm>
              <a:off x="3264" y="2880"/>
              <a:ext cx="2208" cy="288"/>
              <a:chOff x="2064" y="2784"/>
              <a:chExt cx="2208" cy="288"/>
            </a:xfrm>
          </p:grpSpPr>
          <p:sp>
            <p:nvSpPr>
              <p:cNvPr id="4198" name="Text Box 102"/>
              <p:cNvSpPr txBox="1">
                <a:spLocks noChangeArrowheads="1"/>
              </p:cNvSpPr>
              <p:nvPr/>
            </p:nvSpPr>
            <p:spPr bwMode="auto">
              <a:xfrm>
                <a:off x="2064" y="2784"/>
                <a:ext cx="33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=&gt;</a:t>
                </a:r>
              </a:p>
            </p:txBody>
          </p:sp>
          <p:sp>
            <p:nvSpPr>
              <p:cNvPr id="4202" name="Text Box 106"/>
              <p:cNvSpPr txBox="1">
                <a:spLocks noChangeArrowheads="1"/>
              </p:cNvSpPr>
              <p:nvPr/>
            </p:nvSpPr>
            <p:spPr bwMode="auto">
              <a:xfrm>
                <a:off x="2640" y="2784"/>
                <a:ext cx="67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= </a:t>
                </a:r>
                <a:r>
                  <a:rPr lang="en-US" sz="2400">
                    <a:solidFill>
                      <a:srgbClr val="000000"/>
                    </a:solidFill>
                    <a:latin typeface="Times New Roman" pitchFamily="18" charset="0"/>
                  </a:rPr>
                  <a:t>180</a:t>
                </a:r>
                <a:r>
                  <a:rPr lang="en-US" sz="2400" baseline="30000">
                    <a:solidFill>
                      <a:srgbClr val="000000"/>
                    </a:solidFill>
                    <a:latin typeface="Times New Roman" pitchFamily="18" charset="0"/>
                  </a:rPr>
                  <a:t>0 </a:t>
                </a:r>
                <a:endParaRPr lang="en-US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04" name="Text Box 108"/>
              <p:cNvSpPr txBox="1">
                <a:spLocks noChangeArrowheads="1"/>
              </p:cNvSpPr>
              <p:nvPr/>
            </p:nvSpPr>
            <p:spPr bwMode="auto">
              <a:xfrm>
                <a:off x="3168" y="2784"/>
                <a:ext cx="110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2400">
                    <a:solidFill>
                      <a:srgbClr val="000000"/>
                    </a:solidFill>
                    <a:latin typeface="Times New Roman" pitchFamily="18" charset="0"/>
                  </a:rPr>
                  <a:t>- 50</a:t>
                </a:r>
                <a:r>
                  <a:rPr lang="en-US" sz="2400" baseline="30000">
                    <a:solidFill>
                      <a:srgbClr val="000000"/>
                    </a:solidFill>
                    <a:latin typeface="Times New Roman" pitchFamily="18" charset="0"/>
                  </a:rPr>
                  <a:t>0  </a:t>
                </a:r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= </a:t>
                </a:r>
                <a:r>
                  <a:rPr lang="en-US" sz="2400">
                    <a:solidFill>
                      <a:srgbClr val="000000"/>
                    </a:solidFill>
                    <a:latin typeface="Times New Roman" pitchFamily="18" charset="0"/>
                  </a:rPr>
                  <a:t>130</a:t>
                </a:r>
                <a:r>
                  <a:rPr lang="en-US" sz="2400" baseline="30000">
                    <a:solidFill>
                      <a:srgbClr val="000000"/>
                    </a:solidFill>
                    <a:latin typeface="Times New Roman" pitchFamily="18" charset="0"/>
                  </a:rPr>
                  <a:t>0</a:t>
                </a:r>
                <a:endParaRPr lang="en-US" sz="2400" b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4207" name="Text Box 111"/>
          <p:cNvSpPr txBox="1">
            <a:spLocks noChangeArrowheads="1"/>
          </p:cNvSpPr>
          <p:nvPr/>
        </p:nvSpPr>
        <p:spPr bwMode="auto">
          <a:xfrm>
            <a:off x="457200" y="15240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Cách 1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4208" name="Text Box 112"/>
          <p:cNvSpPr txBox="1">
            <a:spLocks noChangeArrowheads="1"/>
          </p:cNvSpPr>
          <p:nvPr/>
        </p:nvSpPr>
        <p:spPr bwMode="auto">
          <a:xfrm>
            <a:off x="381000" y="41148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Cách 2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grpSp>
        <p:nvGrpSpPr>
          <p:cNvPr id="4216" name="Group 120"/>
          <p:cNvGrpSpPr>
            <a:grpSpLocks/>
          </p:cNvGrpSpPr>
          <p:nvPr/>
        </p:nvGrpSpPr>
        <p:grpSpPr bwMode="auto">
          <a:xfrm>
            <a:off x="990600" y="4648200"/>
            <a:ext cx="5867400" cy="457200"/>
            <a:chOff x="816" y="3024"/>
            <a:chExt cx="3696" cy="288"/>
          </a:xfrm>
        </p:grpSpPr>
        <p:graphicFrame>
          <p:nvGraphicFramePr>
            <p:cNvPr id="4157" name="Object 61"/>
            <p:cNvGraphicFramePr>
              <a:graphicFrameLocks noChangeAspect="1"/>
            </p:cNvGraphicFramePr>
            <p:nvPr/>
          </p:nvGraphicFramePr>
          <p:xfrm>
            <a:off x="2016" y="3024"/>
            <a:ext cx="384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92" name="Equation" r:id="rId16" imgW="380880" imgH="241200" progId="Equation.DSMT4">
                    <p:embed/>
                  </p:oleObj>
                </mc:Choice>
                <mc:Fallback>
                  <p:oleObj name="Equation" r:id="rId16" imgW="38088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6" y="3024"/>
                          <a:ext cx="384" cy="240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65" name="Object 69"/>
            <p:cNvGraphicFramePr>
              <a:graphicFrameLocks noChangeAspect="1"/>
            </p:cNvGraphicFramePr>
            <p:nvPr/>
          </p:nvGraphicFramePr>
          <p:xfrm>
            <a:off x="2544" y="3024"/>
            <a:ext cx="336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93" name="Equation" r:id="rId18" imgW="355320" imgH="241200" progId="Equation.DSMT4">
                    <p:embed/>
                  </p:oleObj>
                </mc:Choice>
                <mc:Fallback>
                  <p:oleObj name="Equation" r:id="rId18" imgW="35532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4" y="3024"/>
                          <a:ext cx="336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83" name="Text Box 87"/>
            <p:cNvSpPr txBox="1">
              <a:spLocks noChangeArrowheads="1"/>
            </p:cNvSpPr>
            <p:nvPr/>
          </p:nvSpPr>
          <p:spPr bwMode="auto">
            <a:xfrm>
              <a:off x="816" y="3024"/>
              <a:ext cx="12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</a:rPr>
                <a:t>Có  </a:t>
              </a:r>
              <a:r>
                <a:rPr lang="en-US" sz="2000">
                  <a:solidFill>
                    <a:srgbClr val="000000"/>
                  </a:solidFill>
                  <a:latin typeface="Times New Roman" pitchFamily="18" charset="0"/>
                </a:rPr>
                <a:t>EF </a:t>
              </a:r>
              <a:r>
                <a:rPr lang="en-US" sz="2000" b="1">
                  <a:solidFill>
                    <a:srgbClr val="000000"/>
                  </a:solidFill>
                  <a:latin typeface="Times New Roman" pitchFamily="18" charset="0"/>
                </a:rPr>
                <a:t>//</a:t>
              </a:r>
              <a:r>
                <a:rPr lang="en-US" sz="2000">
                  <a:solidFill>
                    <a:srgbClr val="000000"/>
                  </a:solidFill>
                  <a:latin typeface="Times New Roman" pitchFamily="18" charset="0"/>
                </a:rPr>
                <a:t> KH </a:t>
              </a:r>
              <a:r>
                <a:rPr lang="en-US" sz="2000" b="1">
                  <a:solidFill>
                    <a:srgbClr val="000000"/>
                  </a:solidFill>
                  <a:latin typeface="Times New Roman" pitchFamily="18" charset="0"/>
                </a:rPr>
                <a:t>=&gt;</a:t>
              </a:r>
            </a:p>
          </p:txBody>
        </p:sp>
        <p:sp>
          <p:nvSpPr>
            <p:cNvPr id="4209" name="Text Box 113"/>
            <p:cNvSpPr txBox="1">
              <a:spLocks noChangeArrowheads="1"/>
            </p:cNvSpPr>
            <p:nvPr/>
          </p:nvSpPr>
          <p:spPr bwMode="auto">
            <a:xfrm>
              <a:off x="2352" y="3024"/>
              <a:ext cx="1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=</a:t>
              </a:r>
            </a:p>
          </p:txBody>
        </p:sp>
        <p:sp>
          <p:nvSpPr>
            <p:cNvPr id="4210" name="Text Box 114"/>
            <p:cNvSpPr txBox="1">
              <a:spLocks noChangeArrowheads="1"/>
            </p:cNvSpPr>
            <p:nvPr/>
          </p:nvSpPr>
          <p:spPr bwMode="auto">
            <a:xfrm>
              <a:off x="2976" y="3024"/>
              <a:ext cx="15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</a:rPr>
                <a:t>(Hai góc đồng vị )</a:t>
              </a:r>
            </a:p>
          </p:txBody>
        </p:sp>
      </p:grpSp>
      <p:grpSp>
        <p:nvGrpSpPr>
          <p:cNvPr id="4217" name="Group 121"/>
          <p:cNvGrpSpPr>
            <a:grpSpLocks/>
          </p:cNvGrpSpPr>
          <p:nvPr/>
        </p:nvGrpSpPr>
        <p:grpSpPr bwMode="auto">
          <a:xfrm>
            <a:off x="2667000" y="5105400"/>
            <a:ext cx="1905000" cy="457200"/>
            <a:chOff x="1920" y="3312"/>
            <a:chExt cx="1200" cy="288"/>
          </a:xfrm>
        </p:grpSpPr>
        <p:graphicFrame>
          <p:nvGraphicFramePr>
            <p:cNvPr id="4166" name="Object 70"/>
            <p:cNvGraphicFramePr>
              <a:graphicFrameLocks noChangeAspect="1"/>
            </p:cNvGraphicFramePr>
            <p:nvPr/>
          </p:nvGraphicFramePr>
          <p:xfrm>
            <a:off x="2256" y="3312"/>
            <a:ext cx="336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94" name="Equation" r:id="rId19" imgW="355320" imgH="241200" progId="Equation.DSMT4">
                    <p:embed/>
                  </p:oleObj>
                </mc:Choice>
                <mc:Fallback>
                  <p:oleObj name="Equation" r:id="rId19" imgW="35532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56" y="3312"/>
                          <a:ext cx="336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77" name="Text Box 81"/>
            <p:cNvSpPr txBox="1">
              <a:spLocks noChangeArrowheads="1"/>
            </p:cNvSpPr>
            <p:nvPr/>
          </p:nvSpPr>
          <p:spPr bwMode="auto">
            <a:xfrm>
              <a:off x="2544" y="3312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=</a:t>
              </a: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</a:rPr>
                <a:t> 50</a:t>
              </a:r>
              <a:r>
                <a:rPr lang="en-US" sz="2400" baseline="30000">
                  <a:solidFill>
                    <a:srgbClr val="000000"/>
                  </a:solidFill>
                  <a:latin typeface="Times New Roman" pitchFamily="18" charset="0"/>
                </a:rPr>
                <a:t>0</a:t>
              </a: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211" name="Text Box 115"/>
            <p:cNvSpPr txBox="1">
              <a:spLocks noChangeArrowheads="1"/>
            </p:cNvSpPr>
            <p:nvPr/>
          </p:nvSpPr>
          <p:spPr bwMode="auto">
            <a:xfrm>
              <a:off x="1920" y="3312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</a:rPr>
                <a:t>Mà </a:t>
              </a:r>
            </a:p>
          </p:txBody>
        </p:sp>
      </p:grpSp>
      <p:grpSp>
        <p:nvGrpSpPr>
          <p:cNvPr id="4219" name="Group 123"/>
          <p:cNvGrpSpPr>
            <a:grpSpLocks/>
          </p:cNvGrpSpPr>
          <p:nvPr/>
        </p:nvGrpSpPr>
        <p:grpSpPr bwMode="auto">
          <a:xfrm>
            <a:off x="7315200" y="5029200"/>
            <a:ext cx="1524000" cy="457200"/>
            <a:chOff x="4800" y="3216"/>
            <a:chExt cx="960" cy="288"/>
          </a:xfrm>
        </p:grpSpPr>
        <p:graphicFrame>
          <p:nvGraphicFramePr>
            <p:cNvPr id="4160" name="Object 64"/>
            <p:cNvGraphicFramePr>
              <a:graphicFrameLocks noChangeAspect="1"/>
            </p:cNvGraphicFramePr>
            <p:nvPr/>
          </p:nvGraphicFramePr>
          <p:xfrm>
            <a:off x="4800" y="3216"/>
            <a:ext cx="384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95" name="Equation" r:id="rId20" imgW="380880" imgH="241200" progId="Equation.DSMT4">
                    <p:embed/>
                  </p:oleObj>
                </mc:Choice>
                <mc:Fallback>
                  <p:oleObj name="Equation" r:id="rId20" imgW="38088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0" y="3216"/>
                          <a:ext cx="384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212" name="Text Box 116"/>
            <p:cNvSpPr txBox="1">
              <a:spLocks noChangeArrowheads="1"/>
            </p:cNvSpPr>
            <p:nvPr/>
          </p:nvSpPr>
          <p:spPr bwMode="auto">
            <a:xfrm>
              <a:off x="5184" y="3216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=</a:t>
              </a: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</a:rPr>
                <a:t> 50</a:t>
              </a:r>
              <a:r>
                <a:rPr lang="en-US" sz="2400" baseline="30000">
                  <a:solidFill>
                    <a:srgbClr val="000000"/>
                  </a:solidFill>
                  <a:latin typeface="Times New Roman" pitchFamily="18" charset="0"/>
                </a:rPr>
                <a:t>0</a:t>
              </a: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4215" name="Group 119"/>
          <p:cNvGrpSpPr>
            <a:grpSpLocks/>
          </p:cNvGrpSpPr>
          <p:nvPr/>
        </p:nvGrpSpPr>
        <p:grpSpPr bwMode="auto">
          <a:xfrm>
            <a:off x="6705600" y="4876800"/>
            <a:ext cx="609600" cy="685800"/>
            <a:chOff x="4464" y="3120"/>
            <a:chExt cx="384" cy="432"/>
          </a:xfrm>
        </p:grpSpPr>
        <p:sp>
          <p:nvSpPr>
            <p:cNvPr id="4199" name="Text Box 103"/>
            <p:cNvSpPr txBox="1">
              <a:spLocks noChangeArrowheads="1"/>
            </p:cNvSpPr>
            <p:nvPr/>
          </p:nvSpPr>
          <p:spPr bwMode="auto">
            <a:xfrm>
              <a:off x="4512" y="321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=&gt;</a:t>
              </a:r>
            </a:p>
          </p:txBody>
        </p:sp>
        <p:sp>
          <p:nvSpPr>
            <p:cNvPr id="4214" name="AutoShape 118"/>
            <p:cNvSpPr>
              <a:spLocks/>
            </p:cNvSpPr>
            <p:nvPr/>
          </p:nvSpPr>
          <p:spPr bwMode="auto">
            <a:xfrm>
              <a:off x="4464" y="3120"/>
              <a:ext cx="48" cy="432"/>
            </a:xfrm>
            <a:prstGeom prst="rightBrace">
              <a:avLst>
                <a:gd name="adj1" fmla="val 75000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4226" name="Group 130"/>
          <p:cNvGrpSpPr>
            <a:grpSpLocks/>
          </p:cNvGrpSpPr>
          <p:nvPr/>
        </p:nvGrpSpPr>
        <p:grpSpPr bwMode="auto">
          <a:xfrm>
            <a:off x="914400" y="6172200"/>
            <a:ext cx="3352800" cy="457200"/>
            <a:chOff x="576" y="3792"/>
            <a:chExt cx="2112" cy="288"/>
          </a:xfrm>
        </p:grpSpPr>
        <p:sp>
          <p:nvSpPr>
            <p:cNvPr id="4193" name="Text Box 97"/>
            <p:cNvSpPr txBox="1">
              <a:spLocks noChangeArrowheads="1"/>
            </p:cNvSpPr>
            <p:nvPr/>
          </p:nvSpPr>
          <p:spPr bwMode="auto">
            <a:xfrm>
              <a:off x="1104" y="3792"/>
              <a:ext cx="6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</a:rPr>
                <a:t>50</a:t>
              </a:r>
              <a:r>
                <a:rPr lang="en-US" sz="2400" baseline="30000">
                  <a:solidFill>
                    <a:srgbClr val="000000"/>
                  </a:solidFill>
                  <a:latin typeface="Times New Roman" pitchFamily="18" charset="0"/>
                </a:rPr>
                <a:t>0   </a:t>
              </a: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4201" name="Text Box 105"/>
            <p:cNvSpPr txBox="1">
              <a:spLocks noChangeArrowheads="1"/>
            </p:cNvSpPr>
            <p:nvPr/>
          </p:nvSpPr>
          <p:spPr bwMode="auto">
            <a:xfrm>
              <a:off x="576" y="3792"/>
              <a:ext cx="4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</a:rPr>
                <a:t>Hay </a:t>
              </a:r>
            </a:p>
          </p:txBody>
        </p:sp>
        <p:sp>
          <p:nvSpPr>
            <p:cNvPr id="4203" name="Text Box 107"/>
            <p:cNvSpPr txBox="1">
              <a:spLocks noChangeArrowheads="1"/>
            </p:cNvSpPr>
            <p:nvPr/>
          </p:nvSpPr>
          <p:spPr bwMode="auto">
            <a:xfrm>
              <a:off x="2016" y="3792"/>
              <a:ext cx="6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= </a:t>
              </a: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</a:rPr>
                <a:t>180</a:t>
              </a:r>
              <a:r>
                <a:rPr lang="en-US" sz="2400" baseline="30000">
                  <a:solidFill>
                    <a:srgbClr val="000000"/>
                  </a:solidFill>
                  <a:latin typeface="Times New Roman" pitchFamily="18" charset="0"/>
                </a:rPr>
                <a:t>0 </a:t>
              </a: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4220" name="Object 124"/>
            <p:cNvGraphicFramePr>
              <a:graphicFrameLocks noChangeAspect="1"/>
            </p:cNvGraphicFramePr>
            <p:nvPr/>
          </p:nvGraphicFramePr>
          <p:xfrm>
            <a:off x="1632" y="3792"/>
            <a:ext cx="384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96" name="Equation" r:id="rId21" imgW="393480" imgH="241200" progId="Equation.DSMT4">
                    <p:embed/>
                  </p:oleObj>
                </mc:Choice>
                <mc:Fallback>
                  <p:oleObj name="Equation" r:id="rId21" imgW="39348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32" y="3792"/>
                          <a:ext cx="384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222" name="Group 126"/>
          <p:cNvGrpSpPr>
            <a:grpSpLocks/>
          </p:cNvGrpSpPr>
          <p:nvPr/>
        </p:nvGrpSpPr>
        <p:grpSpPr bwMode="auto">
          <a:xfrm>
            <a:off x="1752600" y="5638800"/>
            <a:ext cx="4724400" cy="457200"/>
            <a:chOff x="720" y="3600"/>
            <a:chExt cx="2976" cy="288"/>
          </a:xfrm>
        </p:grpSpPr>
        <p:graphicFrame>
          <p:nvGraphicFramePr>
            <p:cNvPr id="4168" name="Object 72"/>
            <p:cNvGraphicFramePr>
              <a:graphicFrameLocks noChangeAspect="1"/>
            </p:cNvGraphicFramePr>
            <p:nvPr/>
          </p:nvGraphicFramePr>
          <p:xfrm>
            <a:off x="1296" y="3600"/>
            <a:ext cx="384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97" name="Equation" r:id="rId22" imgW="393480" imgH="241200" progId="Equation.DSMT4">
                    <p:embed/>
                  </p:oleObj>
                </mc:Choice>
                <mc:Fallback>
                  <p:oleObj name="Equation" r:id="rId22" imgW="39348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6" y="3600"/>
                          <a:ext cx="384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87" name="Text Box 91"/>
            <p:cNvSpPr txBox="1">
              <a:spLocks noChangeArrowheads="1"/>
            </p:cNvSpPr>
            <p:nvPr/>
          </p:nvSpPr>
          <p:spPr bwMode="auto">
            <a:xfrm>
              <a:off x="1680" y="3600"/>
              <a:ext cx="20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= </a:t>
              </a: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</a:rPr>
                <a:t>180</a:t>
              </a:r>
              <a:r>
                <a:rPr lang="en-US" sz="2400" baseline="30000">
                  <a:solidFill>
                    <a:srgbClr val="000000"/>
                  </a:solidFill>
                  <a:latin typeface="Times New Roman" pitchFamily="18" charset="0"/>
                </a:rPr>
                <a:t>0 </a:t>
              </a: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</a:rPr>
                <a:t> ( hai góc kề bù )</a:t>
              </a:r>
            </a:p>
          </p:txBody>
        </p:sp>
        <p:graphicFrame>
          <p:nvGraphicFramePr>
            <p:cNvPr id="4218" name="Object 122"/>
            <p:cNvGraphicFramePr>
              <a:graphicFrameLocks noChangeAspect="1"/>
            </p:cNvGraphicFramePr>
            <p:nvPr/>
          </p:nvGraphicFramePr>
          <p:xfrm>
            <a:off x="720" y="3600"/>
            <a:ext cx="384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98" name="Equation" r:id="rId23" imgW="380880" imgH="241200" progId="Equation.DSMT4">
                    <p:embed/>
                  </p:oleObj>
                </mc:Choice>
                <mc:Fallback>
                  <p:oleObj name="Equation" r:id="rId23" imgW="38088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0" y="3600"/>
                          <a:ext cx="384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221" name="Text Box 125"/>
            <p:cNvSpPr txBox="1">
              <a:spLocks noChangeArrowheads="1"/>
            </p:cNvSpPr>
            <p:nvPr/>
          </p:nvSpPr>
          <p:spPr bwMode="auto">
            <a:xfrm>
              <a:off x="1104" y="3600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</a:rPr>
                <a:t>+</a:t>
              </a:r>
            </a:p>
          </p:txBody>
        </p:sp>
      </p:grpSp>
      <p:grpSp>
        <p:nvGrpSpPr>
          <p:cNvPr id="4229" name="Group 133"/>
          <p:cNvGrpSpPr>
            <a:grpSpLocks/>
          </p:cNvGrpSpPr>
          <p:nvPr/>
        </p:nvGrpSpPr>
        <p:grpSpPr bwMode="auto">
          <a:xfrm>
            <a:off x="4267200" y="6172200"/>
            <a:ext cx="3733800" cy="457200"/>
            <a:chOff x="2640" y="3888"/>
            <a:chExt cx="2352" cy="288"/>
          </a:xfrm>
        </p:grpSpPr>
        <p:sp>
          <p:nvSpPr>
            <p:cNvPr id="4200" name="Text Box 104"/>
            <p:cNvSpPr txBox="1">
              <a:spLocks noChangeArrowheads="1"/>
            </p:cNvSpPr>
            <p:nvPr/>
          </p:nvSpPr>
          <p:spPr bwMode="auto">
            <a:xfrm>
              <a:off x="2640" y="3888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=&gt;</a:t>
              </a:r>
            </a:p>
          </p:txBody>
        </p:sp>
        <p:grpSp>
          <p:nvGrpSpPr>
            <p:cNvPr id="4227" name="Group 131"/>
            <p:cNvGrpSpPr>
              <a:grpSpLocks/>
            </p:cNvGrpSpPr>
            <p:nvPr/>
          </p:nvGrpSpPr>
          <p:grpSpPr bwMode="auto">
            <a:xfrm>
              <a:off x="2976" y="3888"/>
              <a:ext cx="2016" cy="288"/>
              <a:chOff x="2976" y="3888"/>
              <a:chExt cx="2016" cy="288"/>
            </a:xfrm>
          </p:grpSpPr>
          <p:sp>
            <p:nvSpPr>
              <p:cNvPr id="4205" name="Text Box 109"/>
              <p:cNvSpPr txBox="1">
                <a:spLocks noChangeArrowheads="1"/>
              </p:cNvSpPr>
              <p:nvPr/>
            </p:nvSpPr>
            <p:spPr bwMode="auto">
              <a:xfrm>
                <a:off x="3888" y="3888"/>
                <a:ext cx="110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2400">
                    <a:solidFill>
                      <a:srgbClr val="000000"/>
                    </a:solidFill>
                    <a:latin typeface="Times New Roman" pitchFamily="18" charset="0"/>
                  </a:rPr>
                  <a:t>- 50</a:t>
                </a:r>
                <a:r>
                  <a:rPr lang="en-US" sz="2400" baseline="30000">
                    <a:solidFill>
                      <a:srgbClr val="000000"/>
                    </a:solidFill>
                    <a:latin typeface="Times New Roman" pitchFamily="18" charset="0"/>
                  </a:rPr>
                  <a:t>0  </a:t>
                </a:r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= </a:t>
                </a:r>
                <a:r>
                  <a:rPr lang="en-US" sz="2400">
                    <a:solidFill>
                      <a:srgbClr val="000000"/>
                    </a:solidFill>
                    <a:latin typeface="Times New Roman" pitchFamily="18" charset="0"/>
                  </a:rPr>
                  <a:t>130</a:t>
                </a:r>
                <a:r>
                  <a:rPr lang="en-US" sz="2400" baseline="30000">
                    <a:solidFill>
                      <a:srgbClr val="000000"/>
                    </a:solidFill>
                    <a:latin typeface="Times New Roman" pitchFamily="18" charset="0"/>
                  </a:rPr>
                  <a:t>0</a:t>
                </a:r>
                <a:endParaRPr lang="en-US" sz="2400" b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graphicFrame>
            <p:nvGraphicFramePr>
              <p:cNvPr id="4224" name="Object 128"/>
              <p:cNvGraphicFramePr>
                <a:graphicFrameLocks noChangeAspect="1"/>
              </p:cNvGraphicFramePr>
              <p:nvPr/>
            </p:nvGraphicFramePr>
            <p:xfrm>
              <a:off x="2976" y="3888"/>
              <a:ext cx="384" cy="2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99" name="Equation" r:id="rId24" imgW="393480" imgH="241200" progId="Equation.DSMT4">
                      <p:embed/>
                    </p:oleObj>
                  </mc:Choice>
                  <mc:Fallback>
                    <p:oleObj name="Equation" r:id="rId24" imgW="393480" imgH="24120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76" y="3888"/>
                            <a:ext cx="384" cy="24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225" name="Text Box 129"/>
              <p:cNvSpPr txBox="1">
                <a:spLocks noChangeArrowheads="1"/>
              </p:cNvSpPr>
              <p:nvPr/>
            </p:nvSpPr>
            <p:spPr bwMode="auto">
              <a:xfrm>
                <a:off x="3360" y="3888"/>
                <a:ext cx="67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= </a:t>
                </a:r>
                <a:r>
                  <a:rPr lang="en-US" sz="2400">
                    <a:solidFill>
                      <a:srgbClr val="000000"/>
                    </a:solidFill>
                    <a:latin typeface="Times New Roman" pitchFamily="18" charset="0"/>
                  </a:rPr>
                  <a:t>180</a:t>
                </a:r>
                <a:r>
                  <a:rPr lang="en-US" sz="2400" baseline="30000">
                    <a:solidFill>
                      <a:srgbClr val="000000"/>
                    </a:solidFill>
                    <a:latin typeface="Times New Roman" pitchFamily="18" charset="0"/>
                  </a:rPr>
                  <a:t>0 </a:t>
                </a:r>
                <a:endParaRPr lang="en-US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4230" name="Text Box 134"/>
          <p:cNvSpPr txBox="1">
            <a:spLocks noChangeArrowheads="1"/>
          </p:cNvSpPr>
          <p:nvPr/>
        </p:nvSpPr>
        <p:spPr bwMode="auto">
          <a:xfrm>
            <a:off x="1676400" y="8382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GT</a:t>
            </a:r>
          </a:p>
        </p:txBody>
      </p:sp>
      <p:sp>
        <p:nvSpPr>
          <p:cNvPr id="4231" name="Line 135"/>
          <p:cNvSpPr>
            <a:spLocks noChangeShapeType="1"/>
          </p:cNvSpPr>
          <p:nvPr/>
        </p:nvSpPr>
        <p:spPr bwMode="auto">
          <a:xfrm>
            <a:off x="2286000" y="685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4234" name="Object 138"/>
          <p:cNvGraphicFramePr>
            <a:graphicFrameLocks noChangeAspect="1"/>
          </p:cNvGraphicFramePr>
          <p:nvPr>
            <p:ph sz="half" idx="1"/>
          </p:nvPr>
        </p:nvGraphicFramePr>
        <p:xfrm>
          <a:off x="2419350" y="3773488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0" name="Equation" r:id="rId25" imgW="114120" imgH="177480" progId="Equation.DSMT4">
                  <p:embed/>
                </p:oleObj>
              </mc:Choice>
              <mc:Fallback>
                <p:oleObj name="Equation" r:id="rId25" imgW="1141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9350" y="3773488"/>
                        <a:ext cx="1143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239" name="Group 143"/>
          <p:cNvGrpSpPr>
            <a:grpSpLocks/>
          </p:cNvGrpSpPr>
          <p:nvPr/>
        </p:nvGrpSpPr>
        <p:grpSpPr bwMode="auto">
          <a:xfrm>
            <a:off x="2438400" y="762000"/>
            <a:ext cx="2895600" cy="457200"/>
            <a:chOff x="1536" y="480"/>
            <a:chExt cx="1824" cy="288"/>
          </a:xfrm>
        </p:grpSpPr>
        <p:sp>
          <p:nvSpPr>
            <p:cNvPr id="4232" name="Text Box 136"/>
            <p:cNvSpPr txBox="1">
              <a:spLocks noChangeArrowheads="1"/>
            </p:cNvSpPr>
            <p:nvPr/>
          </p:nvSpPr>
          <p:spPr bwMode="auto">
            <a:xfrm>
              <a:off x="1536" y="480"/>
              <a:ext cx="15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Times New Roman" pitchFamily="18" charset="0"/>
                </a:rPr>
                <a:t>EF // KH , CD </a:t>
              </a:r>
              <a:r>
                <a:rPr lang="en-US" sz="2000">
                  <a:solidFill>
                    <a:srgbClr val="000000"/>
                  </a:solidFill>
                  <a:latin typeface="Book Antiqua" pitchFamily="18" charset="0"/>
                </a:rPr>
                <a:t>∩ </a:t>
              </a:r>
              <a:r>
                <a:rPr lang="en-US" sz="2000">
                  <a:solidFill>
                    <a:srgbClr val="000000"/>
                  </a:solidFill>
                  <a:latin typeface="Times New Roman" pitchFamily="18" charset="0"/>
                </a:rPr>
                <a:t>EF = </a:t>
              </a:r>
              <a:endParaRPr lang="en-US" sz="2000">
                <a:solidFill>
                  <a:srgbClr val="000000"/>
                </a:solidFill>
                <a:latin typeface="Book Antiqua" pitchFamily="18" charset="0"/>
              </a:endParaRPr>
            </a:p>
          </p:txBody>
        </p:sp>
        <p:graphicFrame>
          <p:nvGraphicFramePr>
            <p:cNvPr id="4236" name="Object 140"/>
            <p:cNvGraphicFramePr>
              <a:graphicFrameLocks noChangeAspect="1"/>
            </p:cNvGraphicFramePr>
            <p:nvPr/>
          </p:nvGraphicFramePr>
          <p:xfrm>
            <a:off x="3024" y="480"/>
            <a:ext cx="336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01" name="Equation" r:id="rId27" imgW="304560" imgH="253800" progId="Equation.DSMT4">
                    <p:embed/>
                  </p:oleObj>
                </mc:Choice>
                <mc:Fallback>
                  <p:oleObj name="Equation" r:id="rId27" imgW="304560" imgH="2538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24" y="480"/>
                          <a:ext cx="336" cy="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241" name="Object 145"/>
          <p:cNvGraphicFramePr>
            <a:graphicFrameLocks noChangeAspect="1"/>
          </p:cNvGraphicFramePr>
          <p:nvPr/>
        </p:nvGraphicFramePr>
        <p:xfrm>
          <a:off x="4514850" y="334010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2" name="Equation" r:id="rId29" imgW="114120" imgH="177480" progId="Equation.DSMT4">
                  <p:embed/>
                </p:oleObj>
              </mc:Choice>
              <mc:Fallback>
                <p:oleObj name="Equation" r:id="rId29" imgW="1141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40100"/>
                        <a:ext cx="1143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255" name="Group 159"/>
          <p:cNvGrpSpPr>
            <a:grpSpLocks/>
          </p:cNvGrpSpPr>
          <p:nvPr/>
        </p:nvGrpSpPr>
        <p:grpSpPr bwMode="auto">
          <a:xfrm>
            <a:off x="2438400" y="990600"/>
            <a:ext cx="3276600" cy="533400"/>
            <a:chOff x="1536" y="624"/>
            <a:chExt cx="2064" cy="336"/>
          </a:xfrm>
        </p:grpSpPr>
        <p:sp>
          <p:nvSpPr>
            <p:cNvPr id="4240" name="Text Box 144"/>
            <p:cNvSpPr txBox="1">
              <a:spLocks noChangeArrowheads="1"/>
            </p:cNvSpPr>
            <p:nvPr/>
          </p:nvSpPr>
          <p:spPr bwMode="auto">
            <a:xfrm>
              <a:off x="1536" y="672"/>
              <a:ext cx="91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Times New Roman" pitchFamily="18" charset="0"/>
                </a:rPr>
                <a:t>CD </a:t>
              </a:r>
              <a:r>
                <a:rPr lang="en-US" sz="2000">
                  <a:solidFill>
                    <a:srgbClr val="000000"/>
                  </a:solidFill>
                  <a:latin typeface="Book Antiqua" pitchFamily="18" charset="0"/>
                </a:rPr>
                <a:t>∩ </a:t>
              </a:r>
              <a:r>
                <a:rPr lang="en-US" sz="2000">
                  <a:solidFill>
                    <a:srgbClr val="000000"/>
                  </a:solidFill>
                  <a:latin typeface="Times New Roman" pitchFamily="18" charset="0"/>
                </a:rPr>
                <a:t>KH =</a:t>
              </a:r>
              <a:endParaRPr lang="en-US" sz="2000">
                <a:solidFill>
                  <a:srgbClr val="000000"/>
                </a:solidFill>
                <a:latin typeface="Book Antiqua" pitchFamily="18" charset="0"/>
              </a:endParaRPr>
            </a:p>
          </p:txBody>
        </p:sp>
        <p:graphicFrame>
          <p:nvGraphicFramePr>
            <p:cNvPr id="4247" name="Object 151"/>
            <p:cNvGraphicFramePr>
              <a:graphicFrameLocks noChangeAspect="1"/>
            </p:cNvGraphicFramePr>
            <p:nvPr/>
          </p:nvGraphicFramePr>
          <p:xfrm>
            <a:off x="2352" y="672"/>
            <a:ext cx="288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03" name="Equation" r:id="rId30" imgW="291960" imgH="253800" progId="Equation.DSMT4">
                    <p:embed/>
                  </p:oleObj>
                </mc:Choice>
                <mc:Fallback>
                  <p:oleObj name="Equation" r:id="rId30" imgW="291960" imgH="2538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52" y="672"/>
                          <a:ext cx="288" cy="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50" name="Object 154"/>
            <p:cNvGraphicFramePr>
              <a:graphicFrameLocks noChangeAspect="1"/>
            </p:cNvGraphicFramePr>
            <p:nvPr/>
          </p:nvGraphicFramePr>
          <p:xfrm>
            <a:off x="2688" y="672"/>
            <a:ext cx="432" cy="2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04" name="Equation" r:id="rId32" imgW="355320" imgH="241200" progId="Equation.DSMT4">
                    <p:embed/>
                  </p:oleObj>
                </mc:Choice>
                <mc:Fallback>
                  <p:oleObj name="Equation" r:id="rId32" imgW="35532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88" y="672"/>
                          <a:ext cx="432" cy="2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253" name="Text Box 157"/>
            <p:cNvSpPr txBox="1">
              <a:spLocks noChangeArrowheads="1"/>
            </p:cNvSpPr>
            <p:nvPr/>
          </p:nvSpPr>
          <p:spPr bwMode="auto">
            <a:xfrm>
              <a:off x="2544" y="624"/>
              <a:ext cx="1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</a:rPr>
                <a:t>,</a:t>
              </a:r>
            </a:p>
          </p:txBody>
        </p:sp>
        <p:sp>
          <p:nvSpPr>
            <p:cNvPr id="4254" name="Text Box 158"/>
            <p:cNvSpPr txBox="1">
              <a:spLocks noChangeArrowheads="1"/>
            </p:cNvSpPr>
            <p:nvPr/>
          </p:nvSpPr>
          <p:spPr bwMode="auto">
            <a:xfrm>
              <a:off x="3072" y="672"/>
              <a:ext cx="5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</a:rPr>
                <a:t>= 50</a:t>
              </a:r>
              <a:r>
                <a:rPr lang="en-US" sz="2400" baseline="30000">
                  <a:solidFill>
                    <a:srgbClr val="000000"/>
                  </a:solidFill>
                  <a:latin typeface="Times New Roman" pitchFamily="18" charset="0"/>
                </a:rPr>
                <a:t>0</a:t>
              </a: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4256" name="Line 160"/>
          <p:cNvSpPr>
            <a:spLocks noChangeShapeType="1"/>
          </p:cNvSpPr>
          <p:nvPr/>
        </p:nvSpPr>
        <p:spPr bwMode="auto">
          <a:xfrm>
            <a:off x="1828800" y="14478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257" name="Text Box 161"/>
          <p:cNvSpPr txBox="1">
            <a:spLocks noChangeArrowheads="1"/>
          </p:cNvSpPr>
          <p:nvPr/>
        </p:nvSpPr>
        <p:spPr bwMode="auto">
          <a:xfrm>
            <a:off x="1752600" y="14478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KL</a:t>
            </a:r>
          </a:p>
        </p:txBody>
      </p:sp>
      <p:grpSp>
        <p:nvGrpSpPr>
          <p:cNvPr id="4263" name="Group 167"/>
          <p:cNvGrpSpPr>
            <a:grpSpLocks/>
          </p:cNvGrpSpPr>
          <p:nvPr/>
        </p:nvGrpSpPr>
        <p:grpSpPr bwMode="auto">
          <a:xfrm>
            <a:off x="2514600" y="1447800"/>
            <a:ext cx="2819400" cy="457200"/>
            <a:chOff x="1584" y="912"/>
            <a:chExt cx="1776" cy="288"/>
          </a:xfrm>
        </p:grpSpPr>
        <p:sp>
          <p:nvSpPr>
            <p:cNvPr id="4258" name="Text Box 162"/>
            <p:cNvSpPr txBox="1">
              <a:spLocks noChangeArrowheads="1"/>
            </p:cNvSpPr>
            <p:nvPr/>
          </p:nvSpPr>
          <p:spPr bwMode="auto">
            <a:xfrm>
              <a:off x="1584" y="912"/>
              <a:ext cx="17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259" name="Text Box 163"/>
            <p:cNvSpPr txBox="1">
              <a:spLocks noChangeArrowheads="1"/>
            </p:cNvSpPr>
            <p:nvPr/>
          </p:nvSpPr>
          <p:spPr bwMode="auto">
            <a:xfrm>
              <a:off x="1584" y="912"/>
              <a:ext cx="9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</a:rPr>
                <a:t>Tính số đo </a:t>
              </a:r>
            </a:p>
          </p:txBody>
        </p:sp>
        <p:graphicFrame>
          <p:nvGraphicFramePr>
            <p:cNvPr id="4260" name="Object 164"/>
            <p:cNvGraphicFramePr>
              <a:graphicFrameLocks noChangeAspect="1"/>
            </p:cNvGraphicFramePr>
            <p:nvPr/>
          </p:nvGraphicFramePr>
          <p:xfrm>
            <a:off x="2496" y="912"/>
            <a:ext cx="384" cy="2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05" name="Equation" r:id="rId34" imgW="393480" imgH="241200" progId="Equation.DSMT4">
                    <p:embed/>
                  </p:oleObj>
                </mc:Choice>
                <mc:Fallback>
                  <p:oleObj name="Equation" r:id="rId34" imgW="39348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6" y="912"/>
                          <a:ext cx="384" cy="2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553056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2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4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4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9" dur="2000"/>
                                        <p:tgtEl>
                                          <p:spTgt spid="4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4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4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41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41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41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7" dur="1000"/>
                                        <p:tgtEl>
                                          <p:spTgt spid="4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4" dur="1000"/>
                                        <p:tgtEl>
                                          <p:spTgt spid="4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9" dur="80"/>
                                        <p:tgtEl>
                                          <p:spTgt spid="42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0" dur="80"/>
                                        <p:tgtEl>
                                          <p:spTgt spid="42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80"/>
                                        <p:tgtEl>
                                          <p:spTgt spid="42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8" dur="1000"/>
                                        <p:tgtEl>
                                          <p:spTgt spid="4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5" dur="1000"/>
                                        <p:tgtEl>
                                          <p:spTgt spid="4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0" dur="2000"/>
                                        <p:tgtEl>
                                          <p:spTgt spid="4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7" dur="1000"/>
                                        <p:tgtEl>
                                          <p:spTgt spid="4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4" dur="1000"/>
                                        <p:tgtEl>
                                          <p:spTgt spid="4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1" dur="1000"/>
                                        <p:tgtEl>
                                          <p:spTgt spid="4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8" dur="1000"/>
                                        <p:tgtEl>
                                          <p:spTgt spid="4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89" grpId="0"/>
      <p:bldP spid="4207" grpId="0"/>
      <p:bldP spid="420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41" name="Text Box 25"/>
          <p:cNvSpPr txBox="1">
            <a:spLocks noChangeArrowheads="1"/>
          </p:cNvSpPr>
          <p:nvPr/>
        </p:nvSpPr>
        <p:spPr bwMode="auto">
          <a:xfrm>
            <a:off x="468313" y="333375"/>
            <a:ext cx="63357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42" name="Text Box 26"/>
          <p:cNvSpPr txBox="1">
            <a:spLocks noChangeArrowheads="1"/>
          </p:cNvSpPr>
          <p:nvPr/>
        </p:nvSpPr>
        <p:spPr bwMode="auto">
          <a:xfrm>
            <a:off x="262731" y="225426"/>
            <a:ext cx="4932363" cy="457200"/>
          </a:xfrm>
          <a:prstGeom prst="rect">
            <a:avLst/>
          </a:prstGeom>
          <a:gradFill rotWithShape="1">
            <a:gsLst>
              <a:gs pos="0">
                <a:srgbClr val="CCFF99"/>
              </a:gs>
              <a:gs pos="50000">
                <a:srgbClr val="CCFF99">
                  <a:gamma/>
                  <a:tint val="0"/>
                  <a:invGamma/>
                </a:srgbClr>
              </a:gs>
              <a:gs pos="100000">
                <a:srgbClr val="CCFF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6 (BÀI 57 (SGK – 104))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61" name="Text Box 45"/>
          <p:cNvSpPr txBox="1">
            <a:spLocks noChangeArrowheads="1"/>
          </p:cNvSpPr>
          <p:nvPr/>
        </p:nvSpPr>
        <p:spPr bwMode="auto">
          <a:xfrm>
            <a:off x="5364163" y="2205038"/>
            <a:ext cx="31321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025" name="Text Box 209"/>
          <p:cNvSpPr txBox="1">
            <a:spLocks noChangeArrowheads="1"/>
          </p:cNvSpPr>
          <p:nvPr/>
        </p:nvSpPr>
        <p:spPr bwMode="auto">
          <a:xfrm>
            <a:off x="3917156" y="1905069"/>
            <a:ext cx="49753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Om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OA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OB)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5111" name="Group 295"/>
          <p:cNvGrpSpPr>
            <a:grpSpLocks/>
          </p:cNvGrpSpPr>
          <p:nvPr/>
        </p:nvGrpSpPr>
        <p:grpSpPr bwMode="auto">
          <a:xfrm>
            <a:off x="4445000" y="1371600"/>
            <a:ext cx="3671888" cy="469900"/>
            <a:chOff x="2568" y="864"/>
            <a:chExt cx="2313" cy="296"/>
          </a:xfrm>
        </p:grpSpPr>
        <p:sp>
          <p:nvSpPr>
            <p:cNvPr id="35034" name="Text Box 218"/>
            <p:cNvSpPr txBox="1">
              <a:spLocks noChangeArrowheads="1"/>
            </p:cNvSpPr>
            <p:nvPr/>
          </p:nvSpPr>
          <p:spPr bwMode="auto">
            <a:xfrm>
              <a:off x="2568" y="910"/>
              <a:ext cx="231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AOB =  O</a:t>
              </a:r>
              <a:r>
                <a:rPr lang="en-US" sz="2000" b="1" baseline="-25000" dirty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+ O</a:t>
              </a:r>
              <a:r>
                <a:rPr lang="en-US" sz="2000" b="1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grpSp>
          <p:nvGrpSpPr>
            <p:cNvPr id="35035" name="Group 219"/>
            <p:cNvGrpSpPr>
              <a:grpSpLocks/>
            </p:cNvGrpSpPr>
            <p:nvPr/>
          </p:nvGrpSpPr>
          <p:grpSpPr bwMode="auto">
            <a:xfrm>
              <a:off x="3146" y="865"/>
              <a:ext cx="182" cy="91"/>
              <a:chOff x="793" y="4065"/>
              <a:chExt cx="182" cy="91"/>
            </a:xfrm>
          </p:grpSpPr>
          <p:sp>
            <p:nvSpPr>
              <p:cNvPr id="35036" name="Line 220"/>
              <p:cNvSpPr>
                <a:spLocks noChangeShapeType="1"/>
              </p:cNvSpPr>
              <p:nvPr/>
            </p:nvSpPr>
            <p:spPr bwMode="auto">
              <a:xfrm flipV="1">
                <a:off x="793" y="4065"/>
                <a:ext cx="91" cy="9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5037" name="Line 221"/>
              <p:cNvSpPr>
                <a:spLocks noChangeShapeType="1"/>
              </p:cNvSpPr>
              <p:nvPr/>
            </p:nvSpPr>
            <p:spPr bwMode="auto">
              <a:xfrm>
                <a:off x="884" y="4065"/>
                <a:ext cx="91" cy="9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35038" name="Group 222"/>
            <p:cNvGrpSpPr>
              <a:grpSpLocks/>
            </p:cNvGrpSpPr>
            <p:nvPr/>
          </p:nvGrpSpPr>
          <p:grpSpPr bwMode="auto">
            <a:xfrm>
              <a:off x="2693" y="865"/>
              <a:ext cx="182" cy="91"/>
              <a:chOff x="793" y="4065"/>
              <a:chExt cx="182" cy="91"/>
            </a:xfrm>
          </p:grpSpPr>
          <p:sp>
            <p:nvSpPr>
              <p:cNvPr id="35039" name="Line 223"/>
              <p:cNvSpPr>
                <a:spLocks noChangeShapeType="1"/>
              </p:cNvSpPr>
              <p:nvPr/>
            </p:nvSpPr>
            <p:spPr bwMode="auto">
              <a:xfrm flipV="1">
                <a:off x="793" y="4065"/>
                <a:ext cx="91" cy="9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5040" name="Line 224"/>
              <p:cNvSpPr>
                <a:spLocks noChangeShapeType="1"/>
              </p:cNvSpPr>
              <p:nvPr/>
            </p:nvSpPr>
            <p:spPr bwMode="auto">
              <a:xfrm>
                <a:off x="884" y="4065"/>
                <a:ext cx="91" cy="9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35041" name="Group 225"/>
            <p:cNvGrpSpPr>
              <a:grpSpLocks/>
            </p:cNvGrpSpPr>
            <p:nvPr/>
          </p:nvGrpSpPr>
          <p:grpSpPr bwMode="auto">
            <a:xfrm>
              <a:off x="3419" y="864"/>
              <a:ext cx="182" cy="91"/>
              <a:chOff x="793" y="4065"/>
              <a:chExt cx="182" cy="91"/>
            </a:xfrm>
          </p:grpSpPr>
          <p:sp>
            <p:nvSpPr>
              <p:cNvPr id="35042" name="Line 226"/>
              <p:cNvSpPr>
                <a:spLocks noChangeShapeType="1"/>
              </p:cNvSpPr>
              <p:nvPr/>
            </p:nvSpPr>
            <p:spPr bwMode="auto">
              <a:xfrm flipV="1">
                <a:off x="793" y="4065"/>
                <a:ext cx="91" cy="9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5043" name="Line 227"/>
              <p:cNvSpPr>
                <a:spLocks noChangeShapeType="1"/>
              </p:cNvSpPr>
              <p:nvPr/>
            </p:nvSpPr>
            <p:spPr bwMode="auto">
              <a:xfrm>
                <a:off x="884" y="4065"/>
                <a:ext cx="91" cy="9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35048" name="Text Box 232"/>
          <p:cNvSpPr txBox="1">
            <a:spLocks noChangeArrowheads="1"/>
          </p:cNvSpPr>
          <p:nvPr/>
        </p:nvSpPr>
        <p:spPr bwMode="auto">
          <a:xfrm>
            <a:off x="3505200" y="836613"/>
            <a:ext cx="221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Om // 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5051" name="Text Box 235"/>
          <p:cNvSpPr txBox="1">
            <a:spLocks noChangeArrowheads="1"/>
          </p:cNvSpPr>
          <p:nvPr/>
        </p:nvSpPr>
        <p:spPr bwMode="auto">
          <a:xfrm>
            <a:off x="5943600" y="914400"/>
            <a:ext cx="304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endParaRPr lang="en-GB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052" name="Text Box 236"/>
          <p:cNvSpPr txBox="1">
            <a:spLocks noChangeArrowheads="1"/>
          </p:cNvSpPr>
          <p:nvPr/>
        </p:nvSpPr>
        <p:spPr bwMode="auto">
          <a:xfrm>
            <a:off x="5795963" y="836613"/>
            <a:ext cx="33480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a//b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Om//b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5092" name="Group 276"/>
          <p:cNvGrpSpPr>
            <a:grpSpLocks/>
          </p:cNvGrpSpPr>
          <p:nvPr/>
        </p:nvGrpSpPr>
        <p:grpSpPr bwMode="auto">
          <a:xfrm>
            <a:off x="114300" y="2420938"/>
            <a:ext cx="2840038" cy="2095500"/>
            <a:chOff x="48" y="1525"/>
            <a:chExt cx="1789" cy="1320"/>
          </a:xfrm>
        </p:grpSpPr>
        <p:sp>
          <p:nvSpPr>
            <p:cNvPr id="34825" name="Freeform 9"/>
            <p:cNvSpPr>
              <a:spLocks/>
            </p:cNvSpPr>
            <p:nvPr/>
          </p:nvSpPr>
          <p:spPr bwMode="auto">
            <a:xfrm>
              <a:off x="48" y="2205"/>
              <a:ext cx="1789" cy="3"/>
            </a:xfrm>
            <a:custGeom>
              <a:avLst/>
              <a:gdLst>
                <a:gd name="T0" fmla="*/ 0 w 1789"/>
                <a:gd name="T1" fmla="*/ 3 h 3"/>
                <a:gd name="T2" fmla="*/ 1789 w 1789"/>
                <a:gd name="T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789" h="3">
                  <a:moveTo>
                    <a:pt x="0" y="3"/>
                  </a:moveTo>
                  <a:lnTo>
                    <a:pt x="1789" y="0"/>
                  </a:lnTo>
                </a:path>
              </a:pathLst>
            </a:custGeom>
            <a:noFill/>
            <a:ln w="28575">
              <a:solidFill>
                <a:srgbClr val="FF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071" name="Text Box 255"/>
            <p:cNvSpPr txBox="1">
              <a:spLocks noChangeArrowheads="1"/>
            </p:cNvSpPr>
            <p:nvPr/>
          </p:nvSpPr>
          <p:spPr bwMode="auto">
            <a:xfrm>
              <a:off x="160" y="2182"/>
              <a:ext cx="2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b="1">
                  <a:latin typeface="Times New Roman" pitchFamily="18" charset="0"/>
                  <a:cs typeface="Times New Roman" pitchFamily="18" charset="0"/>
                </a:rPr>
                <a:t>m</a:t>
              </a:r>
            </a:p>
          </p:txBody>
        </p:sp>
        <p:sp>
          <p:nvSpPr>
            <p:cNvPr id="34835" name="Text Box 19"/>
            <p:cNvSpPr txBox="1">
              <a:spLocks noChangeArrowheads="1"/>
            </p:cNvSpPr>
            <p:nvPr/>
          </p:nvSpPr>
          <p:spPr bwMode="auto">
            <a:xfrm>
              <a:off x="1277" y="2614"/>
              <a:ext cx="27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800" b="1">
                  <a:solidFill>
                    <a:srgbClr val="FF66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4837" name="Text Box 21"/>
            <p:cNvSpPr txBox="1">
              <a:spLocks noChangeArrowheads="1"/>
            </p:cNvSpPr>
            <p:nvPr/>
          </p:nvSpPr>
          <p:spPr bwMode="auto">
            <a:xfrm>
              <a:off x="952" y="2568"/>
              <a:ext cx="27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800" b="1">
                  <a:solidFill>
                    <a:srgbClr val="FF66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34840" name="Text Box 24"/>
            <p:cNvSpPr txBox="1">
              <a:spLocks noChangeArrowheads="1"/>
            </p:cNvSpPr>
            <p:nvPr/>
          </p:nvSpPr>
          <p:spPr bwMode="auto">
            <a:xfrm>
              <a:off x="882" y="1525"/>
              <a:ext cx="27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800" b="1">
                  <a:solidFill>
                    <a:srgbClr val="FF66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34838" name="Text Box 22"/>
            <p:cNvSpPr txBox="1">
              <a:spLocks noChangeArrowheads="1"/>
            </p:cNvSpPr>
            <p:nvPr/>
          </p:nvSpPr>
          <p:spPr bwMode="auto">
            <a:xfrm>
              <a:off x="1370" y="1979"/>
              <a:ext cx="27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8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34839" name="Text Box 23"/>
            <p:cNvSpPr txBox="1">
              <a:spLocks noChangeArrowheads="1"/>
            </p:cNvSpPr>
            <p:nvPr/>
          </p:nvSpPr>
          <p:spPr bwMode="auto">
            <a:xfrm>
              <a:off x="1416" y="2205"/>
              <a:ext cx="27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8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</p:grpSp>
      <p:grpSp>
        <p:nvGrpSpPr>
          <p:cNvPr id="35096" name="Group 280"/>
          <p:cNvGrpSpPr>
            <a:grpSpLocks/>
          </p:cNvGrpSpPr>
          <p:nvPr/>
        </p:nvGrpSpPr>
        <p:grpSpPr bwMode="auto">
          <a:xfrm>
            <a:off x="15875" y="2060575"/>
            <a:ext cx="3565525" cy="2917825"/>
            <a:chOff x="22" y="1298"/>
            <a:chExt cx="2246" cy="1838"/>
          </a:xfrm>
        </p:grpSpPr>
        <p:sp>
          <p:nvSpPr>
            <p:cNvPr id="34819" name="Freeform 3"/>
            <p:cNvSpPr>
              <a:spLocks/>
            </p:cNvSpPr>
            <p:nvPr/>
          </p:nvSpPr>
          <p:spPr bwMode="auto">
            <a:xfrm>
              <a:off x="627" y="1566"/>
              <a:ext cx="1234" cy="640"/>
            </a:xfrm>
            <a:custGeom>
              <a:avLst/>
              <a:gdLst>
                <a:gd name="T0" fmla="*/ 0 w 1234"/>
                <a:gd name="T1" fmla="*/ 0 h 640"/>
                <a:gd name="T2" fmla="*/ 1234 w 1234"/>
                <a:gd name="T3" fmla="*/ 64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34" h="640">
                  <a:moveTo>
                    <a:pt x="0" y="0"/>
                  </a:moveTo>
                  <a:lnTo>
                    <a:pt x="1234" y="64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821" name="Freeform 5"/>
            <p:cNvSpPr>
              <a:spLocks/>
            </p:cNvSpPr>
            <p:nvPr/>
          </p:nvSpPr>
          <p:spPr bwMode="auto">
            <a:xfrm>
              <a:off x="1044" y="2206"/>
              <a:ext cx="816" cy="626"/>
            </a:xfrm>
            <a:custGeom>
              <a:avLst/>
              <a:gdLst>
                <a:gd name="T0" fmla="*/ 816 w 816"/>
                <a:gd name="T1" fmla="*/ 0 h 626"/>
                <a:gd name="T2" fmla="*/ 0 w 816"/>
                <a:gd name="T3" fmla="*/ 626 h 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6" h="626">
                  <a:moveTo>
                    <a:pt x="816" y="0"/>
                  </a:moveTo>
                  <a:lnTo>
                    <a:pt x="0" y="62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822" name="Arc 6"/>
            <p:cNvSpPr>
              <a:spLocks/>
            </p:cNvSpPr>
            <p:nvPr/>
          </p:nvSpPr>
          <p:spPr bwMode="auto">
            <a:xfrm rot="-8791469">
              <a:off x="1225" y="2024"/>
              <a:ext cx="363" cy="45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823" name="Text Box 7"/>
            <p:cNvSpPr txBox="1">
              <a:spLocks noChangeArrowheads="1"/>
            </p:cNvSpPr>
            <p:nvPr/>
          </p:nvSpPr>
          <p:spPr bwMode="auto">
            <a:xfrm>
              <a:off x="998" y="2024"/>
              <a:ext cx="36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>
                  <a:solidFill>
                    <a:schemeClr val="accent2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2000" b="1">
                  <a:solidFill>
                    <a:schemeClr val="accent2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</a:p>
          </p:txBody>
        </p:sp>
        <p:sp>
          <p:nvSpPr>
            <p:cNvPr id="34820" name="Line 4"/>
            <p:cNvSpPr>
              <a:spLocks noChangeShapeType="1"/>
            </p:cNvSpPr>
            <p:nvPr/>
          </p:nvSpPr>
          <p:spPr bwMode="auto">
            <a:xfrm>
              <a:off x="46" y="2841"/>
              <a:ext cx="222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818" name="Line 2"/>
            <p:cNvSpPr>
              <a:spLocks noChangeShapeType="1"/>
            </p:cNvSpPr>
            <p:nvPr/>
          </p:nvSpPr>
          <p:spPr bwMode="auto">
            <a:xfrm>
              <a:off x="22" y="1570"/>
              <a:ext cx="217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5094" name="Group 278"/>
            <p:cNvGrpSpPr>
              <a:grpSpLocks/>
            </p:cNvGrpSpPr>
            <p:nvPr/>
          </p:nvGrpSpPr>
          <p:grpSpPr bwMode="auto">
            <a:xfrm>
              <a:off x="1134" y="1616"/>
              <a:ext cx="362" cy="231"/>
              <a:chOff x="1134" y="1616"/>
              <a:chExt cx="362" cy="231"/>
            </a:xfrm>
          </p:grpSpPr>
          <p:sp>
            <p:nvSpPr>
              <p:cNvPr id="34827" name="Oval 11"/>
              <p:cNvSpPr>
                <a:spLocks noChangeArrowheads="1"/>
              </p:cNvSpPr>
              <p:nvPr/>
            </p:nvSpPr>
            <p:spPr bwMode="auto">
              <a:xfrm flipH="1">
                <a:off x="1406" y="1661"/>
                <a:ext cx="45" cy="46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</a:pPr>
                <a:endParaRPr lang="en-GB" sz="20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826" name="Text Box 10"/>
              <p:cNvSpPr txBox="1">
                <a:spLocks noChangeArrowheads="1"/>
              </p:cNvSpPr>
              <p:nvPr/>
            </p:nvSpPr>
            <p:spPr bwMode="auto">
              <a:xfrm>
                <a:off x="1134" y="1616"/>
                <a:ext cx="36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1800" b="1">
                    <a:latin typeface="Times New Roman" pitchFamily="18" charset="0"/>
                    <a:cs typeface="Times New Roman" pitchFamily="18" charset="0"/>
                  </a:rPr>
                  <a:t>38</a:t>
                </a:r>
              </a:p>
            </p:txBody>
          </p:sp>
        </p:grpSp>
        <p:grpSp>
          <p:nvGrpSpPr>
            <p:cNvPr id="35095" name="Group 279"/>
            <p:cNvGrpSpPr>
              <a:grpSpLocks/>
            </p:cNvGrpSpPr>
            <p:nvPr/>
          </p:nvGrpSpPr>
          <p:grpSpPr bwMode="auto">
            <a:xfrm>
              <a:off x="454" y="2659"/>
              <a:ext cx="499" cy="231"/>
              <a:chOff x="454" y="2659"/>
              <a:chExt cx="499" cy="231"/>
            </a:xfrm>
          </p:grpSpPr>
          <p:sp>
            <p:nvSpPr>
              <p:cNvPr id="34833" name="Oval 17"/>
              <p:cNvSpPr>
                <a:spLocks noChangeArrowheads="1"/>
              </p:cNvSpPr>
              <p:nvPr/>
            </p:nvSpPr>
            <p:spPr bwMode="auto">
              <a:xfrm>
                <a:off x="817" y="2705"/>
                <a:ext cx="45" cy="4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831" name="Text Box 15"/>
              <p:cNvSpPr txBox="1">
                <a:spLocks noChangeArrowheads="1"/>
              </p:cNvSpPr>
              <p:nvPr/>
            </p:nvSpPr>
            <p:spPr bwMode="auto">
              <a:xfrm>
                <a:off x="454" y="2659"/>
                <a:ext cx="49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1800" b="1">
                    <a:latin typeface="Times New Roman" pitchFamily="18" charset="0"/>
                    <a:cs typeface="Times New Roman" pitchFamily="18" charset="0"/>
                  </a:rPr>
                  <a:t>132</a:t>
                </a:r>
              </a:p>
            </p:txBody>
          </p:sp>
        </p:grpSp>
        <p:sp>
          <p:nvSpPr>
            <p:cNvPr id="35011" name="Text Box 195"/>
            <p:cNvSpPr txBox="1">
              <a:spLocks noChangeArrowheads="1"/>
            </p:cNvSpPr>
            <p:nvPr/>
          </p:nvSpPr>
          <p:spPr bwMode="auto">
            <a:xfrm>
              <a:off x="1860" y="2115"/>
              <a:ext cx="18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800" b="1">
                  <a:latin typeface="Times New Roman" pitchFamily="18" charset="0"/>
                  <a:cs typeface="Times New Roman" pitchFamily="18" charset="0"/>
                </a:rPr>
                <a:t>O</a:t>
              </a:r>
            </a:p>
          </p:txBody>
        </p:sp>
        <p:sp>
          <p:nvSpPr>
            <p:cNvPr id="35072" name="Text Box 256"/>
            <p:cNvSpPr txBox="1">
              <a:spLocks noChangeArrowheads="1"/>
            </p:cNvSpPr>
            <p:nvPr/>
          </p:nvSpPr>
          <p:spPr bwMode="auto">
            <a:xfrm>
              <a:off x="158" y="2886"/>
              <a:ext cx="22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b="1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35073" name="Text Box 257"/>
            <p:cNvSpPr txBox="1">
              <a:spLocks noChangeArrowheads="1"/>
            </p:cNvSpPr>
            <p:nvPr/>
          </p:nvSpPr>
          <p:spPr bwMode="auto">
            <a:xfrm>
              <a:off x="158" y="1344"/>
              <a:ext cx="22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b="1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35070" name="Text Box 254"/>
            <p:cNvSpPr txBox="1">
              <a:spLocks noChangeArrowheads="1"/>
            </p:cNvSpPr>
            <p:nvPr/>
          </p:nvSpPr>
          <p:spPr bwMode="auto">
            <a:xfrm>
              <a:off x="567" y="1298"/>
              <a:ext cx="22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b="1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35074" name="Text Box 258"/>
            <p:cNvSpPr txBox="1">
              <a:spLocks noChangeArrowheads="1"/>
            </p:cNvSpPr>
            <p:nvPr/>
          </p:nvSpPr>
          <p:spPr bwMode="auto">
            <a:xfrm>
              <a:off x="1020" y="2886"/>
              <a:ext cx="22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b="1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</p:grpSp>
      <p:grpSp>
        <p:nvGrpSpPr>
          <p:cNvPr id="35117" name="Group 301"/>
          <p:cNvGrpSpPr>
            <a:grpSpLocks/>
          </p:cNvGrpSpPr>
          <p:nvPr/>
        </p:nvGrpSpPr>
        <p:grpSpPr bwMode="auto">
          <a:xfrm>
            <a:off x="3746500" y="2452543"/>
            <a:ext cx="6121401" cy="3895725"/>
            <a:chOff x="2426" y="1680"/>
            <a:chExt cx="3856" cy="2454"/>
          </a:xfrm>
        </p:grpSpPr>
        <p:grpSp>
          <p:nvGrpSpPr>
            <p:cNvPr id="35113" name="Group 297"/>
            <p:cNvGrpSpPr>
              <a:grpSpLocks/>
            </p:cNvGrpSpPr>
            <p:nvPr/>
          </p:nvGrpSpPr>
          <p:grpSpPr bwMode="auto">
            <a:xfrm>
              <a:off x="2426" y="1680"/>
              <a:ext cx="3856" cy="535"/>
              <a:chOff x="2426" y="1680"/>
              <a:chExt cx="3856" cy="535"/>
            </a:xfrm>
          </p:grpSpPr>
          <p:sp>
            <p:nvSpPr>
              <p:cNvPr id="34922" name="Oval 106"/>
              <p:cNvSpPr>
                <a:spLocks noChangeArrowheads="1"/>
              </p:cNvSpPr>
              <p:nvPr/>
            </p:nvSpPr>
            <p:spPr bwMode="auto">
              <a:xfrm>
                <a:off x="3515" y="1776"/>
                <a:ext cx="45" cy="45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863" name="Text Box 47"/>
              <p:cNvSpPr txBox="1">
                <a:spLocks noChangeArrowheads="1"/>
              </p:cNvSpPr>
              <p:nvPr/>
            </p:nvSpPr>
            <p:spPr bwMode="auto">
              <a:xfrm>
                <a:off x="2426" y="1730"/>
                <a:ext cx="3856" cy="4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   O</a:t>
                </a:r>
                <a:r>
                  <a:rPr lang="en-US" sz="2400" b="1" baseline="-25000" dirty="0" smtClean="0">
                    <a:latin typeface="Times New Roman" pitchFamily="18" charset="0"/>
                    <a:cs typeface="Times New Roman" pitchFamily="18" charset="0"/>
                  </a:rPr>
                  <a:t>2 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 A</a:t>
                </a:r>
                <a:r>
                  <a:rPr lang="en-US" sz="2400" b="1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= 38   </a:t>
                </a:r>
                <a:endParaRPr lang="en-US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400" b="1" dirty="0" err="1">
                    <a:latin typeface="Times New Roman" pitchFamily="18" charset="0"/>
                    <a:cs typeface="Times New Roman" pitchFamily="18" charset="0"/>
                  </a:rPr>
                  <a:t>hai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góc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so le </a:t>
                </a:r>
                <a:r>
                  <a:rPr lang="en-US" sz="2400" b="1" dirty="0" err="1">
                    <a:latin typeface="Times New Roman" pitchFamily="18" charset="0"/>
                    <a:cs typeface="Times New Roman" pitchFamily="18" charset="0"/>
                  </a:rPr>
                  <a:t>trong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a//Om)</a:t>
                </a:r>
              </a:p>
            </p:txBody>
          </p:sp>
          <p:grpSp>
            <p:nvGrpSpPr>
              <p:cNvPr id="34937" name="Group 121"/>
              <p:cNvGrpSpPr>
                <a:grpSpLocks/>
              </p:cNvGrpSpPr>
              <p:nvPr/>
            </p:nvGrpSpPr>
            <p:grpSpPr bwMode="auto">
              <a:xfrm>
                <a:off x="2592" y="1685"/>
                <a:ext cx="182" cy="91"/>
                <a:chOff x="793" y="4065"/>
                <a:chExt cx="182" cy="91"/>
              </a:xfrm>
            </p:grpSpPr>
            <p:sp>
              <p:nvSpPr>
                <p:cNvPr id="34938" name="Line 122"/>
                <p:cNvSpPr>
                  <a:spLocks noChangeShapeType="1"/>
                </p:cNvSpPr>
                <p:nvPr/>
              </p:nvSpPr>
              <p:spPr bwMode="auto">
                <a:xfrm flipV="1">
                  <a:off x="793" y="4065"/>
                  <a:ext cx="91" cy="91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4939" name="Line 123"/>
                <p:cNvSpPr>
                  <a:spLocks noChangeShapeType="1"/>
                </p:cNvSpPr>
                <p:nvPr/>
              </p:nvSpPr>
              <p:spPr bwMode="auto">
                <a:xfrm>
                  <a:off x="884" y="4065"/>
                  <a:ext cx="91" cy="91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34943" name="Group 127"/>
              <p:cNvGrpSpPr>
                <a:grpSpLocks/>
              </p:cNvGrpSpPr>
              <p:nvPr/>
            </p:nvGrpSpPr>
            <p:grpSpPr bwMode="auto">
              <a:xfrm>
                <a:off x="2986" y="1680"/>
                <a:ext cx="182" cy="91"/>
                <a:chOff x="793" y="4065"/>
                <a:chExt cx="182" cy="91"/>
              </a:xfrm>
            </p:grpSpPr>
            <p:sp>
              <p:nvSpPr>
                <p:cNvPr id="34944" name="Line 128"/>
                <p:cNvSpPr>
                  <a:spLocks noChangeShapeType="1"/>
                </p:cNvSpPr>
                <p:nvPr/>
              </p:nvSpPr>
              <p:spPr bwMode="auto">
                <a:xfrm flipV="1">
                  <a:off x="793" y="4065"/>
                  <a:ext cx="91" cy="91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4945" name="Line 129"/>
                <p:cNvSpPr>
                  <a:spLocks noChangeShapeType="1"/>
                </p:cNvSpPr>
                <p:nvPr/>
              </p:nvSpPr>
              <p:spPr bwMode="auto">
                <a:xfrm>
                  <a:off x="884" y="4065"/>
                  <a:ext cx="91" cy="91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35115" name="Group 299"/>
            <p:cNvGrpSpPr>
              <a:grpSpLocks/>
            </p:cNvGrpSpPr>
            <p:nvPr/>
          </p:nvGrpSpPr>
          <p:grpSpPr bwMode="auto">
            <a:xfrm>
              <a:off x="2580" y="2304"/>
              <a:ext cx="2599" cy="550"/>
              <a:chOff x="2580" y="2304"/>
              <a:chExt cx="2599" cy="550"/>
            </a:xfrm>
          </p:grpSpPr>
          <p:sp>
            <p:nvSpPr>
              <p:cNvPr id="34970" name="Text Box 154"/>
              <p:cNvSpPr txBox="1">
                <a:spLocks noChangeArrowheads="1"/>
              </p:cNvSpPr>
              <p:nvPr/>
            </p:nvSpPr>
            <p:spPr bwMode="auto">
              <a:xfrm>
                <a:off x="3634" y="2331"/>
                <a:ext cx="1545" cy="5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400" b="1" dirty="0" err="1">
                    <a:latin typeface="Times New Roman" pitchFamily="18" charset="0"/>
                    <a:cs typeface="Times New Roman" pitchFamily="18" charset="0"/>
                  </a:rPr>
                  <a:t>hai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góc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TCP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Om 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//  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b 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</p:txBody>
          </p:sp>
          <p:grpSp>
            <p:nvGrpSpPr>
              <p:cNvPr id="35114" name="Group 298"/>
              <p:cNvGrpSpPr>
                <a:grpSpLocks/>
              </p:cNvGrpSpPr>
              <p:nvPr/>
            </p:nvGrpSpPr>
            <p:grpSpPr bwMode="auto">
              <a:xfrm>
                <a:off x="2580" y="2304"/>
                <a:ext cx="1407" cy="277"/>
                <a:chOff x="2557" y="2304"/>
                <a:chExt cx="1407" cy="277"/>
              </a:xfrm>
            </p:grpSpPr>
            <p:grpSp>
              <p:nvGrpSpPr>
                <p:cNvPr id="34892" name="Group 76"/>
                <p:cNvGrpSpPr>
                  <a:grpSpLocks/>
                </p:cNvGrpSpPr>
                <p:nvPr/>
              </p:nvGrpSpPr>
              <p:grpSpPr bwMode="auto">
                <a:xfrm>
                  <a:off x="2986" y="2309"/>
                  <a:ext cx="182" cy="91"/>
                  <a:chOff x="793" y="4065"/>
                  <a:chExt cx="182" cy="91"/>
                </a:xfrm>
              </p:grpSpPr>
              <p:sp>
                <p:nvSpPr>
                  <p:cNvPr id="34890" name="Line 7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93" y="4065"/>
                    <a:ext cx="91" cy="91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4891" name="Line 75"/>
                  <p:cNvSpPr>
                    <a:spLocks noChangeShapeType="1"/>
                  </p:cNvSpPr>
                  <p:nvPr/>
                </p:nvSpPr>
                <p:spPr bwMode="auto">
                  <a:xfrm>
                    <a:off x="884" y="4065"/>
                    <a:ext cx="91" cy="91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34902" name="Group 86"/>
                <p:cNvGrpSpPr>
                  <a:grpSpLocks/>
                </p:cNvGrpSpPr>
                <p:nvPr/>
              </p:nvGrpSpPr>
              <p:grpSpPr bwMode="auto">
                <a:xfrm>
                  <a:off x="2607" y="2304"/>
                  <a:ext cx="182" cy="91"/>
                  <a:chOff x="793" y="4065"/>
                  <a:chExt cx="182" cy="91"/>
                </a:xfrm>
              </p:grpSpPr>
              <p:sp>
                <p:nvSpPr>
                  <p:cNvPr id="34903" name="Line 8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93" y="4065"/>
                    <a:ext cx="91" cy="91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4904" name="Line 88"/>
                  <p:cNvSpPr>
                    <a:spLocks noChangeShapeType="1"/>
                  </p:cNvSpPr>
                  <p:nvPr/>
                </p:nvSpPr>
                <p:spPr bwMode="auto">
                  <a:xfrm>
                    <a:off x="884" y="4065"/>
                    <a:ext cx="91" cy="91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sp>
              <p:nvSpPr>
                <p:cNvPr id="34968" name="Text Box 152"/>
                <p:cNvSpPr txBox="1">
                  <a:spLocks noChangeArrowheads="1"/>
                </p:cNvSpPr>
                <p:nvPr/>
              </p:nvSpPr>
              <p:spPr bwMode="auto">
                <a:xfrm>
                  <a:off x="2557" y="2331"/>
                  <a:ext cx="1407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2000" b="1" dirty="0">
                      <a:latin typeface="Times New Roman" pitchFamily="18" charset="0"/>
                      <a:cs typeface="Times New Roman" pitchFamily="18" charset="0"/>
                    </a:rPr>
                    <a:t>O</a:t>
                  </a:r>
                  <a:r>
                    <a:rPr lang="en-US" sz="2000" b="1" baseline="-25000" dirty="0"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r>
                    <a:rPr lang="en-US" sz="2000" b="1" dirty="0">
                      <a:latin typeface="Times New Roman" pitchFamily="18" charset="0"/>
                      <a:cs typeface="Times New Roman" pitchFamily="18" charset="0"/>
                    </a:rPr>
                    <a:t>  + B</a:t>
                  </a:r>
                  <a:r>
                    <a:rPr lang="en-US" sz="2400" b="1" baseline="-25000" dirty="0"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r>
                    <a:rPr lang="en-US" sz="2000" b="1" dirty="0">
                      <a:latin typeface="Times New Roman" pitchFamily="18" charset="0"/>
                      <a:cs typeface="Times New Roman" pitchFamily="18" charset="0"/>
                    </a:rPr>
                    <a:t>=  180°</a:t>
                  </a:r>
                </a:p>
              </p:txBody>
            </p:sp>
          </p:grpSp>
        </p:grpSp>
        <p:grpSp>
          <p:nvGrpSpPr>
            <p:cNvPr id="35116" name="Group 300"/>
            <p:cNvGrpSpPr>
              <a:grpSpLocks/>
            </p:cNvGrpSpPr>
            <p:nvPr/>
          </p:nvGrpSpPr>
          <p:grpSpPr bwMode="auto">
            <a:xfrm>
              <a:off x="2472" y="2784"/>
              <a:ext cx="1950" cy="337"/>
              <a:chOff x="2640" y="2784"/>
              <a:chExt cx="1950" cy="337"/>
            </a:xfrm>
          </p:grpSpPr>
          <p:sp>
            <p:nvSpPr>
              <p:cNvPr id="34933" name="Oval 117"/>
              <p:cNvSpPr>
                <a:spLocks noChangeArrowheads="1"/>
              </p:cNvSpPr>
              <p:nvPr/>
            </p:nvSpPr>
            <p:spPr bwMode="auto">
              <a:xfrm>
                <a:off x="3819" y="2875"/>
                <a:ext cx="45" cy="45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35108" name="Group 292"/>
              <p:cNvGrpSpPr>
                <a:grpSpLocks/>
              </p:cNvGrpSpPr>
              <p:nvPr/>
            </p:nvGrpSpPr>
            <p:grpSpPr bwMode="auto">
              <a:xfrm>
                <a:off x="2640" y="2784"/>
                <a:ext cx="1950" cy="337"/>
                <a:chOff x="2640" y="2784"/>
                <a:chExt cx="1950" cy="337"/>
              </a:xfrm>
            </p:grpSpPr>
            <p:grpSp>
              <p:nvGrpSpPr>
                <p:cNvPr id="34940" name="Group 124"/>
                <p:cNvGrpSpPr>
                  <a:grpSpLocks/>
                </p:cNvGrpSpPr>
                <p:nvPr/>
              </p:nvGrpSpPr>
              <p:grpSpPr bwMode="auto">
                <a:xfrm>
                  <a:off x="3184" y="2784"/>
                  <a:ext cx="182" cy="91"/>
                  <a:chOff x="793" y="4065"/>
                  <a:chExt cx="182" cy="91"/>
                </a:xfrm>
              </p:grpSpPr>
              <p:sp>
                <p:nvSpPr>
                  <p:cNvPr id="34941" name="Line 12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93" y="4065"/>
                    <a:ext cx="91" cy="91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4942" name="Line 126"/>
                  <p:cNvSpPr>
                    <a:spLocks noChangeShapeType="1"/>
                  </p:cNvSpPr>
                  <p:nvPr/>
                </p:nvSpPr>
                <p:spPr bwMode="auto">
                  <a:xfrm>
                    <a:off x="884" y="4065"/>
                    <a:ext cx="91" cy="91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sp>
              <p:nvSpPr>
                <p:cNvPr id="34979" name="Text Box 163"/>
                <p:cNvSpPr txBox="1">
                  <a:spLocks noChangeArrowheads="1"/>
                </p:cNvSpPr>
                <p:nvPr/>
              </p:nvSpPr>
              <p:spPr bwMode="auto">
                <a:xfrm>
                  <a:off x="2640" y="2830"/>
                  <a:ext cx="1950" cy="29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Mà</a:t>
                  </a:r>
                  <a:r>
                    <a:rPr lang="en-US" sz="2000" b="1" dirty="0" smtClean="0">
                      <a:latin typeface="Times New Roman" pitchFamily="18" charset="0"/>
                      <a:cs typeface="Times New Roman" pitchFamily="18" charset="0"/>
                    </a:rPr>
                    <a:t>      B</a:t>
                  </a:r>
                  <a:r>
                    <a:rPr lang="en-US" sz="2400" b="1" baseline="-25000" dirty="0" smtClean="0"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r>
                    <a:rPr lang="en-US" sz="2000" b="1" baseline="-25000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000" b="1" dirty="0">
                      <a:latin typeface="Times New Roman" pitchFamily="18" charset="0"/>
                      <a:cs typeface="Times New Roman" pitchFamily="18" charset="0"/>
                    </a:rPr>
                    <a:t>=  132   (GT)</a:t>
                  </a:r>
                </a:p>
              </p:txBody>
            </p:sp>
          </p:grpSp>
        </p:grpSp>
        <p:grpSp>
          <p:nvGrpSpPr>
            <p:cNvPr id="35105" name="Group 289"/>
            <p:cNvGrpSpPr>
              <a:grpSpLocks/>
            </p:cNvGrpSpPr>
            <p:nvPr/>
          </p:nvGrpSpPr>
          <p:grpSpPr bwMode="auto">
            <a:xfrm>
              <a:off x="2958" y="3884"/>
              <a:ext cx="1813" cy="250"/>
              <a:chOff x="3002" y="3884"/>
              <a:chExt cx="1813" cy="250"/>
            </a:xfrm>
          </p:grpSpPr>
          <p:sp>
            <p:nvSpPr>
              <p:cNvPr id="34993" name="Oval 177"/>
              <p:cNvSpPr>
                <a:spLocks noChangeArrowheads="1"/>
              </p:cNvSpPr>
              <p:nvPr/>
            </p:nvSpPr>
            <p:spPr bwMode="auto">
              <a:xfrm>
                <a:off x="3557" y="3933"/>
                <a:ext cx="45" cy="45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995" name="Oval 179"/>
              <p:cNvSpPr>
                <a:spLocks noChangeArrowheads="1"/>
              </p:cNvSpPr>
              <p:nvPr/>
            </p:nvSpPr>
            <p:spPr bwMode="auto">
              <a:xfrm>
                <a:off x="4287" y="3933"/>
                <a:ext cx="45" cy="45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996" name="Oval 180"/>
              <p:cNvSpPr>
                <a:spLocks noChangeArrowheads="1"/>
              </p:cNvSpPr>
              <p:nvPr/>
            </p:nvSpPr>
            <p:spPr bwMode="auto">
              <a:xfrm>
                <a:off x="3965" y="3933"/>
                <a:ext cx="45" cy="45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5008" name="Text Box 192"/>
              <p:cNvSpPr txBox="1">
                <a:spLocks noChangeArrowheads="1"/>
              </p:cNvSpPr>
              <p:nvPr/>
            </p:nvSpPr>
            <p:spPr bwMode="auto">
              <a:xfrm>
                <a:off x="3002" y="3884"/>
                <a:ext cx="181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 x = 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38  + 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48  = 86</a:t>
                </a:r>
                <a:endParaRPr lang="en-US" sz="2000" b="1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35107" name="Group 291"/>
            <p:cNvGrpSpPr>
              <a:grpSpLocks/>
            </p:cNvGrpSpPr>
            <p:nvPr/>
          </p:nvGrpSpPr>
          <p:grpSpPr bwMode="auto">
            <a:xfrm>
              <a:off x="2810" y="3475"/>
              <a:ext cx="2313" cy="297"/>
              <a:chOff x="2810" y="3456"/>
              <a:chExt cx="2313" cy="297"/>
            </a:xfrm>
          </p:grpSpPr>
          <p:sp>
            <p:nvSpPr>
              <p:cNvPr id="35006" name="Text Box 190"/>
              <p:cNvSpPr txBox="1">
                <a:spLocks noChangeArrowheads="1"/>
              </p:cNvSpPr>
              <p:nvPr/>
            </p:nvSpPr>
            <p:spPr bwMode="auto">
              <a:xfrm>
                <a:off x="2810" y="3501"/>
                <a:ext cx="2313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x =       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AOB =  O</a:t>
                </a:r>
                <a:r>
                  <a:rPr lang="en-US" sz="2000" b="1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+ O</a:t>
                </a:r>
                <a:r>
                  <a:rPr lang="en-US" sz="2000" b="1" baseline="-25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grpSp>
            <p:nvGrpSpPr>
              <p:cNvPr id="34899" name="Group 83"/>
              <p:cNvGrpSpPr>
                <a:grpSpLocks/>
              </p:cNvGrpSpPr>
              <p:nvPr/>
            </p:nvGrpSpPr>
            <p:grpSpPr bwMode="auto">
              <a:xfrm>
                <a:off x="3862" y="3456"/>
                <a:ext cx="182" cy="91"/>
                <a:chOff x="793" y="4065"/>
                <a:chExt cx="182" cy="91"/>
              </a:xfrm>
            </p:grpSpPr>
            <p:sp>
              <p:nvSpPr>
                <p:cNvPr id="34900" name="Line 84"/>
                <p:cNvSpPr>
                  <a:spLocks noChangeShapeType="1"/>
                </p:cNvSpPr>
                <p:nvPr/>
              </p:nvSpPr>
              <p:spPr bwMode="auto">
                <a:xfrm flipV="1">
                  <a:off x="793" y="4065"/>
                  <a:ext cx="91" cy="91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4901" name="Line 85"/>
                <p:cNvSpPr>
                  <a:spLocks noChangeShapeType="1"/>
                </p:cNvSpPr>
                <p:nvPr/>
              </p:nvSpPr>
              <p:spPr bwMode="auto">
                <a:xfrm>
                  <a:off x="884" y="4065"/>
                  <a:ext cx="91" cy="91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35000" name="Group 184"/>
              <p:cNvGrpSpPr>
                <a:grpSpLocks/>
              </p:cNvGrpSpPr>
              <p:nvPr/>
            </p:nvGrpSpPr>
            <p:grpSpPr bwMode="auto">
              <a:xfrm>
                <a:off x="3418" y="3456"/>
                <a:ext cx="182" cy="91"/>
                <a:chOff x="793" y="4065"/>
                <a:chExt cx="182" cy="91"/>
              </a:xfrm>
            </p:grpSpPr>
            <p:sp>
              <p:nvSpPr>
                <p:cNvPr id="35001" name="Line 185"/>
                <p:cNvSpPr>
                  <a:spLocks noChangeShapeType="1"/>
                </p:cNvSpPr>
                <p:nvPr/>
              </p:nvSpPr>
              <p:spPr bwMode="auto">
                <a:xfrm flipV="1">
                  <a:off x="793" y="4065"/>
                  <a:ext cx="91" cy="91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5002" name="Line 186"/>
                <p:cNvSpPr>
                  <a:spLocks noChangeShapeType="1"/>
                </p:cNvSpPr>
                <p:nvPr/>
              </p:nvSpPr>
              <p:spPr bwMode="auto">
                <a:xfrm>
                  <a:off x="884" y="4065"/>
                  <a:ext cx="91" cy="91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35016" name="Group 200"/>
              <p:cNvGrpSpPr>
                <a:grpSpLocks/>
              </p:cNvGrpSpPr>
              <p:nvPr/>
            </p:nvGrpSpPr>
            <p:grpSpPr bwMode="auto">
              <a:xfrm>
                <a:off x="4179" y="3456"/>
                <a:ext cx="182" cy="91"/>
                <a:chOff x="793" y="4065"/>
                <a:chExt cx="182" cy="91"/>
              </a:xfrm>
            </p:grpSpPr>
            <p:sp>
              <p:nvSpPr>
                <p:cNvPr id="35017" name="Line 201"/>
                <p:cNvSpPr>
                  <a:spLocks noChangeShapeType="1"/>
                </p:cNvSpPr>
                <p:nvPr/>
              </p:nvSpPr>
              <p:spPr bwMode="auto">
                <a:xfrm flipV="1">
                  <a:off x="793" y="4065"/>
                  <a:ext cx="91" cy="91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5018" name="Line 202"/>
                <p:cNvSpPr>
                  <a:spLocks noChangeShapeType="1"/>
                </p:cNvSpPr>
                <p:nvPr/>
              </p:nvSpPr>
              <p:spPr bwMode="auto">
                <a:xfrm>
                  <a:off x="884" y="4065"/>
                  <a:ext cx="91" cy="91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35106" name="Group 290"/>
            <p:cNvGrpSpPr>
              <a:grpSpLocks/>
            </p:cNvGrpSpPr>
            <p:nvPr/>
          </p:nvGrpSpPr>
          <p:grpSpPr bwMode="auto">
            <a:xfrm>
              <a:off x="2835" y="3113"/>
              <a:ext cx="1950" cy="295"/>
              <a:chOff x="2653" y="3113"/>
              <a:chExt cx="1950" cy="295"/>
            </a:xfrm>
          </p:grpSpPr>
          <p:grpSp>
            <p:nvGrpSpPr>
              <p:cNvPr id="34997" name="Group 181"/>
              <p:cNvGrpSpPr>
                <a:grpSpLocks/>
              </p:cNvGrpSpPr>
              <p:nvPr/>
            </p:nvGrpSpPr>
            <p:grpSpPr bwMode="auto">
              <a:xfrm>
                <a:off x="2789" y="3113"/>
                <a:ext cx="182" cy="91"/>
                <a:chOff x="793" y="4065"/>
                <a:chExt cx="182" cy="91"/>
              </a:xfrm>
            </p:grpSpPr>
            <p:sp>
              <p:nvSpPr>
                <p:cNvPr id="34998" name="Line 182"/>
                <p:cNvSpPr>
                  <a:spLocks noChangeShapeType="1"/>
                </p:cNvSpPr>
                <p:nvPr/>
              </p:nvSpPr>
              <p:spPr bwMode="auto">
                <a:xfrm flipV="1">
                  <a:off x="793" y="4065"/>
                  <a:ext cx="91" cy="91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4999" name="Line 183"/>
                <p:cNvSpPr>
                  <a:spLocks noChangeShapeType="1"/>
                </p:cNvSpPr>
                <p:nvPr/>
              </p:nvSpPr>
              <p:spPr bwMode="auto">
                <a:xfrm>
                  <a:off x="884" y="4065"/>
                  <a:ext cx="91" cy="91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35104" name="Text Box 288"/>
              <p:cNvSpPr txBox="1">
                <a:spLocks noChangeArrowheads="1"/>
              </p:cNvSpPr>
              <p:nvPr/>
            </p:nvSpPr>
            <p:spPr bwMode="auto">
              <a:xfrm>
                <a:off x="2653" y="3158"/>
                <a:ext cx="195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  O</a:t>
                </a:r>
                <a:r>
                  <a:rPr lang="en-US" sz="2400" b="1" baseline="-25000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000" b="1" baseline="-25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= 180°  -  132° = 48°             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91557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5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5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5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5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5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5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42" grpId="0" animBg="1"/>
      <p:bldP spid="35025" grpId="0"/>
      <p:bldP spid="35048" grpId="0"/>
      <p:bldP spid="350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457200"/>
          </a:xfrm>
          <a:solidFill>
            <a:srgbClr val="A9F5B7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CỦNG CỐ:</a:t>
            </a:r>
            <a:r>
              <a:rPr lang="en-US" sz="2400">
                <a:latin typeface="Times New Roman" pitchFamily="18" charset="0"/>
              </a:rPr>
              <a:t>  1) Mỗi hình trong bảng sau cho biết kiến thức gì?</a:t>
            </a:r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39411">
            <a:off x="304800" y="914400"/>
            <a:ext cx="2009775" cy="1504950"/>
          </a:xfrm>
          <a:prstGeom prst="rect">
            <a:avLst/>
          </a:prstGeom>
          <a:solidFill>
            <a:srgbClr val="0000FF">
              <a:alpha val="89999"/>
            </a:srgb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5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990600"/>
            <a:ext cx="1905000" cy="193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914400"/>
            <a:ext cx="2257425" cy="162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51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838200"/>
            <a:ext cx="1752600" cy="130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228600" y="2743200"/>
            <a:ext cx="2057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Hai góc đối đỉnh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2133600" y="2743200"/>
            <a:ext cx="2057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Đường trung trực của đoạn thẳng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4038600" y="2743200"/>
            <a:ext cx="2590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Dấu hiệu nhận biết hai đường thẳng song song</a:t>
            </a: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6781800" y="2743200"/>
            <a:ext cx="2133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Quan hệ ba đường thẳng song song</a:t>
            </a:r>
          </a:p>
        </p:txBody>
      </p:sp>
      <p:pic>
        <p:nvPicPr>
          <p:cNvPr id="21517" name="Picture 1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886200"/>
            <a:ext cx="1828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2209800" y="5410200"/>
            <a:ext cx="1828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Tiên đề Ơclit</a:t>
            </a:r>
          </a:p>
        </p:txBody>
      </p:sp>
      <p:pic>
        <p:nvPicPr>
          <p:cNvPr id="21519" name="Picture 1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657600"/>
            <a:ext cx="2133600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4038600" y="5410200"/>
            <a:ext cx="2743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Một đường thẳng vuông góc với một trong hai đường thẳng song song</a:t>
            </a:r>
          </a:p>
        </p:txBody>
      </p:sp>
      <p:pic>
        <p:nvPicPr>
          <p:cNvPr id="21521" name="Picture 1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733800"/>
            <a:ext cx="19050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6781800" y="5410200"/>
            <a:ext cx="2209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Hai đường thẳng cùng vuông góc với một đường thẳng</a:t>
            </a:r>
          </a:p>
        </p:txBody>
      </p:sp>
      <p:pic>
        <p:nvPicPr>
          <p:cNvPr id="21523" name="Picture 1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86200"/>
            <a:ext cx="17145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228600" y="5486400"/>
            <a:ext cx="1828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Góc kề bù </a:t>
            </a:r>
          </a:p>
        </p:txBody>
      </p:sp>
      <p:sp>
        <p:nvSpPr>
          <p:cNvPr id="21527" name="Rectangle 23"/>
          <p:cNvSpPr>
            <a:spLocks noChangeArrowheads="1"/>
          </p:cNvSpPr>
          <p:nvPr/>
        </p:nvSpPr>
        <p:spPr bwMode="auto">
          <a:xfrm>
            <a:off x="152400" y="838200"/>
            <a:ext cx="8839200" cy="58674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28" name="Line 24"/>
          <p:cNvSpPr>
            <a:spLocks noChangeShapeType="1"/>
          </p:cNvSpPr>
          <p:nvPr/>
        </p:nvSpPr>
        <p:spPr bwMode="auto">
          <a:xfrm>
            <a:off x="152400" y="3657600"/>
            <a:ext cx="883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29" name="Line 25"/>
          <p:cNvSpPr>
            <a:spLocks noChangeShapeType="1"/>
          </p:cNvSpPr>
          <p:nvPr/>
        </p:nvSpPr>
        <p:spPr bwMode="auto">
          <a:xfrm>
            <a:off x="2133600" y="838200"/>
            <a:ext cx="0" cy="586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30" name="Line 26"/>
          <p:cNvSpPr>
            <a:spLocks noChangeShapeType="1"/>
          </p:cNvSpPr>
          <p:nvPr/>
        </p:nvSpPr>
        <p:spPr bwMode="auto">
          <a:xfrm>
            <a:off x="4038600" y="838200"/>
            <a:ext cx="0" cy="586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31" name="Line 27"/>
          <p:cNvSpPr>
            <a:spLocks noChangeShapeType="1"/>
          </p:cNvSpPr>
          <p:nvPr/>
        </p:nvSpPr>
        <p:spPr bwMode="auto">
          <a:xfrm>
            <a:off x="6629400" y="838200"/>
            <a:ext cx="0" cy="586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32" name="Text Box 28"/>
          <p:cNvSpPr txBox="1">
            <a:spLocks noChangeArrowheads="1"/>
          </p:cNvSpPr>
          <p:nvPr/>
        </p:nvSpPr>
        <p:spPr bwMode="auto">
          <a:xfrm>
            <a:off x="838200" y="22860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a)</a:t>
            </a:r>
          </a:p>
        </p:txBody>
      </p:sp>
      <p:sp>
        <p:nvSpPr>
          <p:cNvPr id="21533" name="Text Box 29"/>
          <p:cNvSpPr txBox="1">
            <a:spLocks noChangeArrowheads="1"/>
          </p:cNvSpPr>
          <p:nvPr/>
        </p:nvSpPr>
        <p:spPr bwMode="auto">
          <a:xfrm>
            <a:off x="2438400" y="22860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b)</a:t>
            </a:r>
          </a:p>
        </p:txBody>
      </p:sp>
      <p:sp>
        <p:nvSpPr>
          <p:cNvPr id="21534" name="Text Box 30"/>
          <p:cNvSpPr txBox="1">
            <a:spLocks noChangeArrowheads="1"/>
          </p:cNvSpPr>
          <p:nvPr/>
        </p:nvSpPr>
        <p:spPr bwMode="auto">
          <a:xfrm>
            <a:off x="4267200" y="22098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c)</a:t>
            </a:r>
          </a:p>
        </p:txBody>
      </p:sp>
      <p:sp>
        <p:nvSpPr>
          <p:cNvPr id="21535" name="Text Box 31"/>
          <p:cNvSpPr txBox="1">
            <a:spLocks noChangeArrowheads="1"/>
          </p:cNvSpPr>
          <p:nvPr/>
        </p:nvSpPr>
        <p:spPr bwMode="auto">
          <a:xfrm>
            <a:off x="7010400" y="22098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d)</a:t>
            </a:r>
          </a:p>
        </p:txBody>
      </p:sp>
      <p:sp>
        <p:nvSpPr>
          <p:cNvPr id="21536" name="Text Box 32"/>
          <p:cNvSpPr txBox="1">
            <a:spLocks noChangeArrowheads="1"/>
          </p:cNvSpPr>
          <p:nvPr/>
        </p:nvSpPr>
        <p:spPr bwMode="auto">
          <a:xfrm>
            <a:off x="685800" y="51054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e)</a:t>
            </a:r>
          </a:p>
        </p:txBody>
      </p:sp>
      <p:sp>
        <p:nvSpPr>
          <p:cNvPr id="21537" name="Text Box 33"/>
          <p:cNvSpPr txBox="1">
            <a:spLocks noChangeArrowheads="1"/>
          </p:cNvSpPr>
          <p:nvPr/>
        </p:nvSpPr>
        <p:spPr bwMode="auto">
          <a:xfrm>
            <a:off x="4800600" y="49530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  i )</a:t>
            </a:r>
          </a:p>
        </p:txBody>
      </p:sp>
      <p:sp>
        <p:nvSpPr>
          <p:cNvPr id="21538" name="Text Box 34"/>
          <p:cNvSpPr txBox="1">
            <a:spLocks noChangeArrowheads="1"/>
          </p:cNvSpPr>
          <p:nvPr/>
        </p:nvSpPr>
        <p:spPr bwMode="auto">
          <a:xfrm>
            <a:off x="2743200" y="4953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h)</a:t>
            </a:r>
          </a:p>
        </p:txBody>
      </p:sp>
      <p:sp>
        <p:nvSpPr>
          <p:cNvPr id="21539" name="Text Box 35"/>
          <p:cNvSpPr txBox="1">
            <a:spLocks noChangeArrowheads="1"/>
          </p:cNvSpPr>
          <p:nvPr/>
        </p:nvSpPr>
        <p:spPr bwMode="auto">
          <a:xfrm>
            <a:off x="7239000" y="49530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k)</a:t>
            </a:r>
          </a:p>
        </p:txBody>
      </p:sp>
    </p:spTree>
    <p:extLst>
      <p:ext uri="{BB962C8B-B14F-4D97-AF65-F5344CB8AC3E}">
        <p14:creationId xmlns:p14="http://schemas.microsoft.com/office/powerpoint/2010/main" val="3591735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1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1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1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1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1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1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1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1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1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1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1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1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1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1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15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15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1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1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1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1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3" dur="80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4" dur="80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80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0" dur="80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1" dur="80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80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7" dur="20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8" dur="80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9" dur="80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80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5" dur="20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0" dur="80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1" dur="80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80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nimBg="1"/>
      <p:bldP spid="21513" grpId="0"/>
      <p:bldP spid="21514" grpId="0"/>
      <p:bldP spid="21515" grpId="0"/>
      <p:bldP spid="21516" grpId="0"/>
      <p:bldP spid="21518" grpId="0"/>
      <p:bldP spid="21520" grpId="0"/>
      <p:bldP spid="21522" grpId="0"/>
      <p:bldP spid="21524" grpId="0"/>
      <p:bldP spid="21532" grpId="0"/>
      <p:bldP spid="21533" grpId="0"/>
      <p:bldP spid="21534" grpId="0"/>
      <p:bldP spid="21535" grpId="0"/>
      <p:bldP spid="21536" grpId="0"/>
      <p:bldP spid="21537" grpId="0"/>
      <p:bldP spid="21538" grpId="0"/>
      <p:bldP spid="2153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637</Words>
  <Application>Microsoft Office PowerPoint</Application>
  <PresentationFormat>On-screen Show (4:3)</PresentationFormat>
  <Paragraphs>151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Office Theme</vt:lpstr>
      <vt:lpstr>Default Design</vt:lpstr>
      <vt:lpstr>1_Default Design</vt:lpstr>
      <vt:lpstr>2_Default Design</vt:lpstr>
      <vt:lpstr>3_Default Design</vt:lpstr>
      <vt:lpstr>MathType 5.0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CỦNG CỐ:  1) Mỗi hình trong bảng sau cho biết kiến thức gì?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4</cp:revision>
  <dcterms:created xsi:type="dcterms:W3CDTF">2021-10-19T03:19:31Z</dcterms:created>
  <dcterms:modified xsi:type="dcterms:W3CDTF">2021-10-19T04:26:36Z</dcterms:modified>
</cp:coreProperties>
</file>