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5"/>
  </p:notesMasterIdLst>
  <p:sldIdLst>
    <p:sldId id="257" r:id="rId5"/>
    <p:sldId id="270" r:id="rId6"/>
    <p:sldId id="258" r:id="rId7"/>
    <p:sldId id="272" r:id="rId8"/>
    <p:sldId id="273" r:id="rId9"/>
    <p:sldId id="274" r:id="rId10"/>
    <p:sldId id="275" r:id="rId11"/>
    <p:sldId id="276" r:id="rId12"/>
    <p:sldId id="271" r:id="rId13"/>
    <p:sldId id="277" r:id="rId14"/>
  </p:sldIdLst>
  <p:sldSz cx="9144000" cy="5143500" type="screen16x9"/>
  <p:notesSz cx="6858000" cy="9144000"/>
  <p:defaultTextStyle>
    <a:defPPr>
      <a:defRPr lang="en-US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>
        <p:scale>
          <a:sx n="100" d="100"/>
          <a:sy n="100" d="100"/>
        </p:scale>
        <p:origin x="-50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0.wmf"/><Relationship Id="rId7" Type="http://schemas.openxmlformats.org/officeDocument/2006/relationships/image" Target="../media/image24.wmf"/><Relationship Id="rId12" Type="http://schemas.openxmlformats.org/officeDocument/2006/relationships/image" Target="../media/image37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2.wmf"/><Relationship Id="rId11" Type="http://schemas.openxmlformats.org/officeDocument/2006/relationships/image" Target="../media/image36.wmf"/><Relationship Id="rId5" Type="http://schemas.openxmlformats.org/officeDocument/2006/relationships/image" Target="../media/image31.wmf"/><Relationship Id="rId10" Type="http://schemas.openxmlformats.org/officeDocument/2006/relationships/image" Target="../media/image35.wmf"/><Relationship Id="rId4" Type="http://schemas.openxmlformats.org/officeDocument/2006/relationships/image" Target="../media/image20.wmf"/><Relationship Id="rId9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20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1.wmf"/><Relationship Id="rId7" Type="http://schemas.openxmlformats.org/officeDocument/2006/relationships/image" Target="../media/image54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3.wmf"/><Relationship Id="rId5" Type="http://schemas.openxmlformats.org/officeDocument/2006/relationships/image" Target="../media/image20.wmf"/><Relationship Id="rId4" Type="http://schemas.openxmlformats.org/officeDocument/2006/relationships/image" Target="../media/image52.wmf"/><Relationship Id="rId9" Type="http://schemas.openxmlformats.org/officeDocument/2006/relationships/image" Target="../media/image5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60.wmf"/><Relationship Id="rId7" Type="http://schemas.openxmlformats.org/officeDocument/2006/relationships/image" Target="../media/image63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2.wmf"/><Relationship Id="rId11" Type="http://schemas.openxmlformats.org/officeDocument/2006/relationships/image" Target="../media/image67.wmf"/><Relationship Id="rId5" Type="http://schemas.openxmlformats.org/officeDocument/2006/relationships/image" Target="../media/image20.wmf"/><Relationship Id="rId10" Type="http://schemas.openxmlformats.org/officeDocument/2006/relationships/image" Target="../media/image66.wmf"/><Relationship Id="rId4" Type="http://schemas.openxmlformats.org/officeDocument/2006/relationships/image" Target="../media/image61.wmf"/><Relationship Id="rId9" Type="http://schemas.openxmlformats.org/officeDocument/2006/relationships/image" Target="../media/image6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7FB94-2FB2-412A-8940-9AD38085C8AA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A31D-6551-4936-9077-A66787B64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54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pPr defTabSz="685800">
                <a:defRPr/>
              </a:p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17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10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3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0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5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94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6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0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66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7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5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3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0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86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63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1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52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5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7" indent="0">
              <a:buNone/>
              <a:defRPr sz="1500" b="1"/>
            </a:lvl2pPr>
            <a:lvl3pPr marL="685545" indent="0">
              <a:buNone/>
              <a:defRPr sz="1400" b="1"/>
            </a:lvl3pPr>
            <a:lvl4pPr marL="1028318" indent="0">
              <a:buNone/>
              <a:defRPr sz="1200" b="1"/>
            </a:lvl4pPr>
            <a:lvl5pPr marL="1371090" indent="0">
              <a:buNone/>
              <a:defRPr sz="1200" b="1"/>
            </a:lvl5pPr>
            <a:lvl6pPr marL="1713869" indent="0">
              <a:buNone/>
              <a:defRPr sz="1200" b="1"/>
            </a:lvl6pPr>
            <a:lvl7pPr marL="2056634" indent="0">
              <a:buNone/>
              <a:defRPr sz="1200" b="1"/>
            </a:lvl7pPr>
            <a:lvl8pPr marL="2399400" indent="0">
              <a:buNone/>
              <a:defRPr sz="1200" b="1"/>
            </a:lvl8pPr>
            <a:lvl9pPr marL="274216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7" indent="0">
              <a:buNone/>
              <a:defRPr sz="1500" b="1"/>
            </a:lvl2pPr>
            <a:lvl3pPr marL="685545" indent="0">
              <a:buNone/>
              <a:defRPr sz="1400" b="1"/>
            </a:lvl3pPr>
            <a:lvl4pPr marL="1028318" indent="0">
              <a:buNone/>
              <a:defRPr sz="1200" b="1"/>
            </a:lvl4pPr>
            <a:lvl5pPr marL="1371090" indent="0">
              <a:buNone/>
              <a:defRPr sz="1200" b="1"/>
            </a:lvl5pPr>
            <a:lvl6pPr marL="1713869" indent="0">
              <a:buNone/>
              <a:defRPr sz="1200" b="1"/>
            </a:lvl6pPr>
            <a:lvl7pPr marL="2056634" indent="0">
              <a:buNone/>
              <a:defRPr sz="1200" b="1"/>
            </a:lvl7pPr>
            <a:lvl8pPr marL="2399400" indent="0">
              <a:buNone/>
              <a:defRPr sz="1200" b="1"/>
            </a:lvl8pPr>
            <a:lvl9pPr marL="274216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23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1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86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767" indent="0">
              <a:buNone/>
              <a:defRPr sz="900"/>
            </a:lvl2pPr>
            <a:lvl3pPr marL="685545" indent="0">
              <a:buNone/>
              <a:defRPr sz="800"/>
            </a:lvl3pPr>
            <a:lvl4pPr marL="1028318" indent="0">
              <a:buNone/>
              <a:defRPr sz="700"/>
            </a:lvl4pPr>
            <a:lvl5pPr marL="1371090" indent="0">
              <a:buNone/>
              <a:defRPr sz="700"/>
            </a:lvl5pPr>
            <a:lvl6pPr marL="1713869" indent="0">
              <a:buNone/>
              <a:defRPr sz="700"/>
            </a:lvl6pPr>
            <a:lvl7pPr marL="2056634" indent="0">
              <a:buNone/>
              <a:defRPr sz="700"/>
            </a:lvl7pPr>
            <a:lvl8pPr marL="2399400" indent="0">
              <a:buNone/>
              <a:defRPr sz="700"/>
            </a:lvl8pPr>
            <a:lvl9pPr marL="274216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0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46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9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767" indent="0">
              <a:buNone/>
              <a:defRPr sz="900"/>
            </a:lvl2pPr>
            <a:lvl3pPr marL="685545" indent="0">
              <a:buNone/>
              <a:defRPr sz="800"/>
            </a:lvl3pPr>
            <a:lvl4pPr marL="1028318" indent="0">
              <a:buNone/>
              <a:defRPr sz="700"/>
            </a:lvl4pPr>
            <a:lvl5pPr marL="1371090" indent="0">
              <a:buNone/>
              <a:defRPr sz="700"/>
            </a:lvl5pPr>
            <a:lvl6pPr marL="1713869" indent="0">
              <a:buNone/>
              <a:defRPr sz="700"/>
            </a:lvl6pPr>
            <a:lvl7pPr marL="2056634" indent="0">
              <a:buNone/>
              <a:defRPr sz="700"/>
            </a:lvl7pPr>
            <a:lvl8pPr marL="2399400" indent="0">
              <a:buNone/>
              <a:defRPr sz="700"/>
            </a:lvl8pPr>
            <a:lvl9pPr marL="274216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11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99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47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54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64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9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15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41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76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58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64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9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86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273843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15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16/11/2021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145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16/11/2021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645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16/11/2021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011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16/11/2021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07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16/11/2021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621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2021/11/16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8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066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2021/11/16</a:t>
            </a:fld>
            <a:endParaRPr kumimoji="1"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kumimoji="1"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02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2021/11/16</a:t>
            </a:fld>
            <a:endParaRPr kumimoji="1"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kumimoji="1"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8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0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6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7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4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7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E5E56-EFB3-441F-8294-541C63E84C65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26C5F-FD93-47C5-A960-262B3D48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9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8558" tIns="34289" rIns="68558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58" tIns="34289" rIns="68558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45"/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45"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45"/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8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54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84" indent="-257084" algn="l" defTabSz="685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003" indent="-214238" algn="l" defTabSz="685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34" indent="-171390" algn="l" defTabSz="68554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00" indent="-171390" algn="l" defTabSz="685545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67" indent="-171390" algn="l" defTabSz="685545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45" indent="-171390" algn="l" defTabSz="68554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18" indent="-171390" algn="l" defTabSz="68554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90" indent="-171390" algn="l" defTabSz="68554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69" indent="-171390" algn="l" defTabSz="68554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45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18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9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9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34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0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9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16/11/2021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3" Type="http://schemas.openxmlformats.org/officeDocument/2006/relationships/image" Target="../media/image26.png"/><Relationship Id="rId7" Type="http://schemas.openxmlformats.org/officeDocument/2006/relationships/image" Target="../media/image21.wmf"/><Relationship Id="rId12" Type="http://schemas.openxmlformats.org/officeDocument/2006/relationships/image" Target="../media/image23.wmf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0.wmf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2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24.wmf"/><Relationship Id="rId26" Type="http://schemas.openxmlformats.org/officeDocument/2006/relationships/image" Target="../media/image36.wmf"/><Relationship Id="rId3" Type="http://schemas.openxmlformats.org/officeDocument/2006/relationships/image" Target="../media/image26.png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1.bin"/><Relationship Id="rId24" Type="http://schemas.openxmlformats.org/officeDocument/2006/relationships/image" Target="../media/image35.wmf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17.bin"/><Relationship Id="rId28" Type="http://schemas.openxmlformats.org/officeDocument/2006/relationships/image" Target="../media/image37.wmf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38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31.wmf"/><Relationship Id="rId22" Type="http://schemas.openxmlformats.org/officeDocument/2006/relationships/image" Target="../media/image34.wmf"/><Relationship Id="rId27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27.bin"/><Relationship Id="rId26" Type="http://schemas.openxmlformats.org/officeDocument/2006/relationships/oleObject" Target="../embeddings/oleObject32.bin"/><Relationship Id="rId3" Type="http://schemas.openxmlformats.org/officeDocument/2006/relationships/image" Target="../media/image26.png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43.wmf"/><Relationship Id="rId25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.bin"/><Relationship Id="rId20" Type="http://schemas.openxmlformats.org/officeDocument/2006/relationships/image" Target="../media/image44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11" Type="http://schemas.openxmlformats.org/officeDocument/2006/relationships/image" Target="../media/image40.wmf"/><Relationship Id="rId24" Type="http://schemas.openxmlformats.org/officeDocument/2006/relationships/oleObject" Target="../embeddings/oleObject31.bin"/><Relationship Id="rId5" Type="http://schemas.openxmlformats.org/officeDocument/2006/relationships/oleObject" Target="../embeddings/oleObject20.bin"/><Relationship Id="rId15" Type="http://schemas.openxmlformats.org/officeDocument/2006/relationships/image" Target="../media/image42.wmf"/><Relationship Id="rId23" Type="http://schemas.openxmlformats.org/officeDocument/2006/relationships/image" Target="../media/image45.wmf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48.emf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5.bin"/><Relationship Id="rId22" Type="http://schemas.openxmlformats.org/officeDocument/2006/relationships/oleObject" Target="../embeddings/oleObject30.bin"/><Relationship Id="rId27" Type="http://schemas.openxmlformats.org/officeDocument/2006/relationships/image" Target="../media/image4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54.wmf"/><Relationship Id="rId3" Type="http://schemas.openxmlformats.org/officeDocument/2006/relationships/image" Target="../media/image26.png"/><Relationship Id="rId21" Type="http://schemas.openxmlformats.org/officeDocument/2006/relationships/oleObject" Target="../embeddings/oleObject41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wmf"/><Relationship Id="rId20" Type="http://schemas.openxmlformats.org/officeDocument/2006/relationships/image" Target="../media/image5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57.pn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20.wmf"/><Relationship Id="rId22" Type="http://schemas.openxmlformats.org/officeDocument/2006/relationships/image" Target="../media/image5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62.wmf"/><Relationship Id="rId26" Type="http://schemas.openxmlformats.org/officeDocument/2006/relationships/oleObject" Target="../embeddings/oleObject54.bin"/><Relationship Id="rId3" Type="http://schemas.openxmlformats.org/officeDocument/2006/relationships/image" Target="../media/image26.png"/><Relationship Id="rId21" Type="http://schemas.openxmlformats.org/officeDocument/2006/relationships/oleObject" Target="../embeddings/oleObject5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49.bin"/><Relationship Id="rId25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8.bin"/><Relationship Id="rId20" Type="http://schemas.openxmlformats.org/officeDocument/2006/relationships/image" Target="../media/image63.wmf"/><Relationship Id="rId29" Type="http://schemas.openxmlformats.org/officeDocument/2006/relationships/image" Target="../media/image6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45.bin"/><Relationship Id="rId24" Type="http://schemas.openxmlformats.org/officeDocument/2006/relationships/oleObject" Target="../embeddings/oleObject53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23" Type="http://schemas.openxmlformats.org/officeDocument/2006/relationships/image" Target="../media/image64.wmf"/><Relationship Id="rId28" Type="http://schemas.openxmlformats.org/officeDocument/2006/relationships/oleObject" Target="../embeddings/oleObject55.bin"/><Relationship Id="rId10" Type="http://schemas.openxmlformats.org/officeDocument/2006/relationships/image" Target="../media/image60.wmf"/><Relationship Id="rId19" Type="http://schemas.openxmlformats.org/officeDocument/2006/relationships/oleObject" Target="../embeddings/oleObject50.bin"/><Relationship Id="rId4" Type="http://schemas.openxmlformats.org/officeDocument/2006/relationships/image" Target="../media/image68.png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20.wmf"/><Relationship Id="rId22" Type="http://schemas.openxmlformats.org/officeDocument/2006/relationships/oleObject" Target="../embeddings/oleObject52.bin"/><Relationship Id="rId27" Type="http://schemas.openxmlformats.org/officeDocument/2006/relationships/image" Target="../media/image6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5972814C-92FE-40BB-BEE4-A78E764DC59E}"/>
              </a:ext>
            </a:extLst>
          </p:cNvPr>
          <p:cNvSpPr/>
          <p:nvPr/>
        </p:nvSpPr>
        <p:spPr>
          <a:xfrm>
            <a:off x="883763" y="1053445"/>
            <a:ext cx="7798324" cy="39592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7866" y="1127688"/>
            <a:ext cx="5728551" cy="2459831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hôm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nay!</a:t>
            </a:r>
          </a:p>
        </p:txBody>
      </p:sp>
      <p:pic>
        <p:nvPicPr>
          <p:cNvPr id="5" name="Picture 4" descr="A picture containing text, plant, silhouette&#10;&#10;Description automatically generated">
            <a:extLst>
              <a:ext uri="{FF2B5EF4-FFF2-40B4-BE49-F238E27FC236}">
                <a16:creationId xmlns:a16="http://schemas.microsoft.com/office/drawing/2014/main" xmlns="" id="{1820EA26-F2EE-4899-BDAE-CB209CC89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" y="2948962"/>
            <a:ext cx="9141732" cy="2194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1E03E1F-DE92-47DA-94F3-073A725EC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54" y="3641597"/>
            <a:ext cx="4306832" cy="1501905"/>
          </a:xfrm>
          <a:prstGeom prst="rect">
            <a:avLst/>
          </a:prstGeom>
        </p:spPr>
      </p:pic>
      <p:pic>
        <p:nvPicPr>
          <p:cNvPr id="9" name="Picture 8" descr="A picture containing nature&#10;&#10;Description automatically generated">
            <a:extLst>
              <a:ext uri="{FF2B5EF4-FFF2-40B4-BE49-F238E27FC236}">
                <a16:creationId xmlns:a16="http://schemas.microsoft.com/office/drawing/2014/main" xmlns="" id="{CB0EBAB5-3182-4D3A-A69B-8C69E8ABC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580" y="399255"/>
            <a:ext cx="1906528" cy="2105411"/>
          </a:xfrm>
          <a:prstGeom prst="rect">
            <a:avLst/>
          </a:prstGeom>
        </p:spPr>
      </p:pic>
      <p:pic>
        <p:nvPicPr>
          <p:cNvPr id="11" name="Picture 10" descr="A toy on a black background&#10;&#10;Description automatically generated with low confidence">
            <a:extLst>
              <a:ext uri="{FF2B5EF4-FFF2-40B4-BE49-F238E27FC236}">
                <a16:creationId xmlns:a16="http://schemas.microsoft.com/office/drawing/2014/main" xmlns="" id="{AF64663E-B98E-450B-8D1F-A208013CF4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431" y="399244"/>
            <a:ext cx="1604775" cy="163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2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3.33333E-6 L 2.708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4810" y="-317312"/>
            <a:ext cx="10897839" cy="55680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4810" y="3158140"/>
            <a:ext cx="3710721" cy="21542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148217"/>
            <a:ext cx="3912306" cy="508145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474327" y="1536743"/>
            <a:ext cx="5696358" cy="620425"/>
          </a:xfrm>
        </p:spPr>
        <p:txBody>
          <a:bodyPr>
            <a:normAutofit fontScale="90000"/>
          </a:bodyPr>
          <a:lstStyle/>
          <a:p>
            <a:r>
              <a:rPr lang="vi-VN" sz="2600" dirty="0">
                <a:solidFill>
                  <a:srgbClr val="FF0000"/>
                </a:solidFill>
              </a:rPr>
              <a:t>HƯỚNG DẪN </a:t>
            </a:r>
            <a:br>
              <a:rPr lang="vi-VN" sz="2600" dirty="0">
                <a:solidFill>
                  <a:srgbClr val="FF0000"/>
                </a:solidFill>
              </a:rPr>
            </a:br>
            <a:r>
              <a:rPr lang="vi-VN" sz="2600" dirty="0">
                <a:solidFill>
                  <a:srgbClr val="FF0000"/>
                </a:solidFill>
              </a:rPr>
              <a:t>VỀ  NHÀ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163970"/>
            <a:ext cx="6141022" cy="1835328"/>
          </a:xfrm>
          <a:prstGeom prst="rect">
            <a:avLst/>
          </a:prstGeom>
          <a:noFill/>
        </p:spPr>
        <p:txBody>
          <a:bodyPr wrap="square" lIns="49738" tIns="24869" rIns="49738" bIns="24869" rtlCol="0">
            <a:spAutoFit/>
          </a:bodyPr>
          <a:lstStyle/>
          <a:p>
            <a:pPr marL="248689" indent="-248689" defTabSz="497378">
              <a:buFontTx/>
              <a:buChar char="-"/>
            </a:pPr>
            <a:r>
              <a:rPr lang="vi-VN" sz="2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Xem lại các bài đã giải</a:t>
            </a:r>
            <a:endParaRPr lang="vi-VN" sz="2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8689" indent="-248689" defTabSz="497378">
              <a:buFontTx/>
              <a:buChar char="-"/>
            </a:pPr>
            <a:r>
              <a:rPr lang="vi-VN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 bài </a:t>
            </a:r>
            <a:r>
              <a:rPr lang="vi-VN" sz="2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 đến 23 </a:t>
            </a:r>
            <a:r>
              <a:rPr lang="vi-VN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SGK/115, 116)</a:t>
            </a:r>
            <a:endParaRPr lang="vi-VN" sz="2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8689" indent="-248689" defTabSz="497378">
              <a:buFontTx/>
              <a:buChar char="-"/>
            </a:pPr>
            <a:r>
              <a:rPr lang="vi-VN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Chuẩn bị bài sau: </a:t>
            </a:r>
            <a:r>
              <a:rPr lang="vi-VN" sz="2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 hợp bằng nhau thứ hai của tam giác</a:t>
            </a:r>
            <a:endParaRPr lang="en-US" sz="2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3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7"/>
          <p:cNvSpPr>
            <a:spLocks noChangeShapeType="1"/>
          </p:cNvSpPr>
          <p:nvPr/>
        </p:nvSpPr>
        <p:spPr bwMode="auto">
          <a:xfrm rot="1043579" flipH="1" flipV="1">
            <a:off x="1425581" y="3395665"/>
            <a:ext cx="2519363" cy="22622"/>
          </a:xfrm>
          <a:prstGeom prst="line">
            <a:avLst/>
          </a:prstGeom>
          <a:noFill/>
          <a:ln w="46038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7" rIns="91434" bIns="45717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7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507" name="Line 8"/>
          <p:cNvSpPr>
            <a:spLocks noChangeShapeType="1"/>
          </p:cNvSpPr>
          <p:nvPr/>
        </p:nvSpPr>
        <p:spPr bwMode="auto">
          <a:xfrm rot="1043579" flipV="1">
            <a:off x="1657350" y="3445669"/>
            <a:ext cx="2097088" cy="882254"/>
          </a:xfrm>
          <a:prstGeom prst="line">
            <a:avLst/>
          </a:prstGeom>
          <a:noFill/>
          <a:ln w="46038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7" rIns="91434" bIns="45717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7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508" name="Line 9"/>
          <p:cNvSpPr>
            <a:spLocks noChangeShapeType="1"/>
          </p:cNvSpPr>
          <p:nvPr/>
        </p:nvSpPr>
        <p:spPr bwMode="auto">
          <a:xfrm rot="1043579" flipH="1" flipV="1">
            <a:off x="1356087" y="3052877"/>
            <a:ext cx="360652" cy="903663"/>
          </a:xfrm>
          <a:prstGeom prst="line">
            <a:avLst/>
          </a:prstGeom>
          <a:noFill/>
          <a:ln w="46038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7" rIns="91434" bIns="45717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7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 rot="10800000" flipH="1" flipV="1">
            <a:off x="1068388" y="2754070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 rot="-10546816" flipH="1" flipV="1">
            <a:off x="1084263" y="4062567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3810008" y="3600455"/>
            <a:ext cx="79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grpSp>
        <p:nvGrpSpPr>
          <p:cNvPr id="21512" name="Group 15"/>
          <p:cNvGrpSpPr>
            <a:grpSpLocks/>
          </p:cNvGrpSpPr>
          <p:nvPr/>
        </p:nvGrpSpPr>
        <p:grpSpPr bwMode="auto">
          <a:xfrm rot="-9933438">
            <a:off x="5048255" y="3145636"/>
            <a:ext cx="2409825" cy="938213"/>
            <a:chOff x="3618" y="1537"/>
            <a:chExt cx="1518" cy="788"/>
          </a:xfrm>
        </p:grpSpPr>
        <p:sp>
          <p:nvSpPr>
            <p:cNvPr id="21535" name="Line 16"/>
            <p:cNvSpPr>
              <a:spLocks noChangeShapeType="1"/>
            </p:cNvSpPr>
            <p:nvPr/>
          </p:nvSpPr>
          <p:spPr bwMode="auto">
            <a:xfrm flipH="1">
              <a:off x="3618" y="1537"/>
              <a:ext cx="1518" cy="394"/>
            </a:xfrm>
            <a:prstGeom prst="line">
              <a:avLst/>
            </a:prstGeom>
            <a:noFill/>
            <a:ln w="41275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536" name="Line 17"/>
            <p:cNvSpPr>
              <a:spLocks noChangeShapeType="1"/>
            </p:cNvSpPr>
            <p:nvPr/>
          </p:nvSpPr>
          <p:spPr bwMode="auto">
            <a:xfrm>
              <a:off x="3618" y="1931"/>
              <a:ext cx="1441" cy="394"/>
            </a:xfrm>
            <a:prstGeom prst="line">
              <a:avLst/>
            </a:prstGeom>
            <a:noFill/>
            <a:ln w="41275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537" name="Line 18"/>
            <p:cNvSpPr>
              <a:spLocks noChangeShapeType="1"/>
            </p:cNvSpPr>
            <p:nvPr/>
          </p:nvSpPr>
          <p:spPr bwMode="auto">
            <a:xfrm flipH="1">
              <a:off x="5059" y="1537"/>
              <a:ext cx="77" cy="788"/>
            </a:xfrm>
            <a:prstGeom prst="line">
              <a:avLst/>
            </a:prstGeom>
            <a:noFill/>
            <a:ln w="41275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5130808" y="2554012"/>
            <a:ext cx="792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7321558" y="3698081"/>
            <a:ext cx="792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4502158" y="3864769"/>
            <a:ext cx="792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21516" name="TextBox 23"/>
          <p:cNvSpPr txBox="1">
            <a:spLocks noChangeArrowheads="1"/>
          </p:cNvSpPr>
          <p:nvPr/>
        </p:nvSpPr>
        <p:spPr bwMode="auto">
          <a:xfrm>
            <a:off x="612784" y="2138516"/>
            <a:ext cx="7589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ABC = KMN (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c.c.c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)?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534060" y="4369544"/>
            <a:ext cx="2825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AB = KM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438400" y="3261127"/>
            <a:ext cx="76200" cy="176213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324600" y="3358759"/>
            <a:ext cx="152400" cy="101203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1521" name="Group 9"/>
          <p:cNvGrpSpPr>
            <a:grpSpLocks/>
          </p:cNvGrpSpPr>
          <p:nvPr/>
        </p:nvGrpSpPr>
        <p:grpSpPr bwMode="auto">
          <a:xfrm>
            <a:off x="2411413" y="3837385"/>
            <a:ext cx="152400" cy="166688"/>
            <a:chOff x="2411104" y="3606800"/>
            <a:chExt cx="152400" cy="221956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2438091" y="3606800"/>
              <a:ext cx="76200" cy="221956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411104" y="3635337"/>
              <a:ext cx="152400" cy="174394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522" name="Group 37"/>
          <p:cNvGrpSpPr>
            <a:grpSpLocks/>
          </p:cNvGrpSpPr>
          <p:nvPr/>
        </p:nvGrpSpPr>
        <p:grpSpPr bwMode="auto">
          <a:xfrm>
            <a:off x="5943600" y="3755233"/>
            <a:ext cx="152400" cy="166688"/>
            <a:chOff x="2411104" y="3606800"/>
            <a:chExt cx="152400" cy="221956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2438092" y="3606800"/>
              <a:ext cx="76200" cy="221956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411104" y="3635337"/>
              <a:ext cx="152400" cy="174394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339851" y="3555208"/>
            <a:ext cx="336550" cy="63104"/>
            <a:chOff x="1339210" y="3215562"/>
            <a:chExt cx="337190" cy="84160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1339210" y="3215562"/>
              <a:ext cx="319695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1356706" y="3299722"/>
              <a:ext cx="319694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>
            <a:grpSpLocks/>
          </p:cNvGrpSpPr>
          <p:nvPr/>
        </p:nvGrpSpPr>
        <p:grpSpPr bwMode="auto">
          <a:xfrm rot="1625558">
            <a:off x="4995871" y="3371851"/>
            <a:ext cx="338137" cy="63104"/>
            <a:chOff x="1339210" y="3215562"/>
            <a:chExt cx="337190" cy="84160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1336530" y="3212651"/>
              <a:ext cx="319777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1352880" y="3297010"/>
              <a:ext cx="319777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21525" name="Picture 49" descr="h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7150" cy="102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6" name="AutoShape 3" descr="daisy_button_pink_hb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31196" y="28575"/>
            <a:ext cx="898525" cy="567929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7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TextBox 23"/>
          <p:cNvSpPr txBox="1">
            <a:spLocks noChangeArrowheads="1"/>
          </p:cNvSpPr>
          <p:nvPr/>
        </p:nvSpPr>
        <p:spPr bwMode="auto">
          <a:xfrm>
            <a:off x="2607556" y="280543"/>
            <a:ext cx="3488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23"/>
          <p:cNvSpPr txBox="1">
            <a:spLocks noChangeArrowheads="1"/>
          </p:cNvSpPr>
          <p:nvPr/>
        </p:nvSpPr>
        <p:spPr bwMode="auto">
          <a:xfrm>
            <a:off x="669934" y="742953"/>
            <a:ext cx="7589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Nêu trường hợp bằng nhau thứ nhất của tam giác?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23"/>
          <p:cNvSpPr txBox="1">
            <a:spLocks noChangeArrowheads="1"/>
          </p:cNvSpPr>
          <p:nvPr/>
        </p:nvSpPr>
        <p:spPr bwMode="auto">
          <a:xfrm>
            <a:off x="1182474" y="1218605"/>
            <a:ext cx="6910387" cy="830997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4" tIns="45717" rIns="91434" bIns="45717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Nếu ba cạnh của tam giác này bằng ba cạnh của tam giác kia thì hai tam giác đó bằng nhau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1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/>
        </p:blipFill>
        <p:spPr>
          <a:xfrm>
            <a:off x="3" y="1828801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12" y="-973569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205068" y="819377"/>
            <a:ext cx="6598506" cy="3854037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15"/>
            <a:endParaRPr lang="zh-CN" altLang="en-US" sz="1400">
              <a:solidFill>
                <a:prstClr val="white"/>
              </a:solidFill>
              <a:latin typeface="DFPOP1-W9" panose="020F0502020204030204"/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6598526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4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/>
        </p:blipFill>
        <p:spPr>
          <a:xfrm>
            <a:off x="7055709" y="3600545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/>
        </p:blipFill>
        <p:spPr>
          <a:xfrm>
            <a:off x="7252680" y="2497747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35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15"/>
            <a:endParaRPr lang="zh-CN" altLang="en-US" sz="1400">
              <a:solidFill>
                <a:prstClr val="white"/>
              </a:solidFill>
              <a:latin typeface="DFPOP1-W9" panose="020F0502020204030204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813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15"/>
            <a:endParaRPr lang="zh-CN" altLang="en-US" sz="1400">
              <a:solidFill>
                <a:prstClr val="white"/>
              </a:solidFill>
              <a:latin typeface="DFPOP1-W9" panose="020F0502020204030204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615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15"/>
            <a:endParaRPr lang="zh-CN" altLang="en-US" sz="1400">
              <a:solidFill>
                <a:prstClr val="white"/>
              </a:solidFill>
              <a:latin typeface="DFPOP1-W9" panose="020F0502020204030204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286" y="3831447"/>
            <a:ext cx="2341475" cy="1329066"/>
          </a:xfrm>
          <a:prstGeom prst="rect">
            <a:avLst/>
          </a:prstGeom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25030" y="1853609"/>
            <a:ext cx="8839200" cy="147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288" eaLnBrk="1" hangingPunct="1">
              <a:spcBef>
                <a:spcPct val="50000"/>
              </a:spcBef>
            </a:pP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23 + 24  </a:t>
            </a:r>
          </a:p>
          <a:p>
            <a:pPr algn="ctr" defTabSz="914288" eaLnBrk="1" hangingPunct="1">
              <a:spcBef>
                <a:spcPct val="50000"/>
              </a:spcBef>
            </a:pP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45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41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mph" presetSubtype="0" repeatCount="1400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60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171450"/>
            <a:ext cx="9372600" cy="5334000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10796" y="502505"/>
            <a:ext cx="53280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</a:rPr>
              <a:t>Bài 1. Cho hình vẽ bên, chứng minh AB là tia phân giác của góc CAD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220038"/>
              </p:ext>
            </p:extLst>
          </p:nvPr>
        </p:nvGraphicFramePr>
        <p:xfrm>
          <a:off x="6850831" y="2998023"/>
          <a:ext cx="377851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name="Equation" r:id="rId4" imgW="139680" imgH="203040" progId="Equation.DSMT4">
                  <p:embed/>
                </p:oleObj>
              </mc:Choice>
              <mc:Fallback>
                <p:oleObj name="Equation" r:id="rId4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0831" y="2998023"/>
                        <a:ext cx="377851" cy="30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417716"/>
              </p:ext>
            </p:extLst>
          </p:nvPr>
        </p:nvGraphicFramePr>
        <p:xfrm>
          <a:off x="6276975" y="3170238"/>
          <a:ext cx="14668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" name="Equation" r:id="rId6" imgW="825480" imgH="228600" progId="Equation.DSMT4">
                  <p:embed/>
                </p:oleObj>
              </mc:Choice>
              <mc:Fallback>
                <p:oleObj name="Equation" r:id="rId6" imgW="825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6975" y="3170238"/>
                        <a:ext cx="1466850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486400" y="1323977"/>
            <a:ext cx="0" cy="36099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562602" y="2639734"/>
            <a:ext cx="3352801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góc CAB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228494"/>
              </p:ext>
            </p:extLst>
          </p:nvPr>
        </p:nvGraphicFramePr>
        <p:xfrm>
          <a:off x="6897688" y="3563719"/>
          <a:ext cx="377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7688" y="3563719"/>
                        <a:ext cx="3778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323694"/>
              </p:ext>
            </p:extLst>
          </p:nvPr>
        </p:nvGraphicFramePr>
        <p:xfrm>
          <a:off x="6107116" y="3748087"/>
          <a:ext cx="18049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Equation" r:id="rId9" imgW="1015920" imgH="177480" progId="Equation.DSMT4">
                  <p:embed/>
                </p:oleObj>
              </mc:Choice>
              <mc:Fallback>
                <p:oleObj name="Equation" r:id="rId9" imgW="10159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7116" y="3748087"/>
                        <a:ext cx="18049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6270626" y="3995738"/>
            <a:ext cx="739775" cy="371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086603" y="3990976"/>
            <a:ext cx="865186" cy="300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086594" y="4024313"/>
            <a:ext cx="4" cy="32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551482" y="4367213"/>
            <a:ext cx="1230318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AC = AD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13520" y="4367213"/>
            <a:ext cx="1230318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BC = BD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24788" y="4319591"/>
            <a:ext cx="1066800" cy="64633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AB: cạnh </a:t>
            </a: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chung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132603"/>
              </p:ext>
            </p:extLst>
          </p:nvPr>
        </p:nvGraphicFramePr>
        <p:xfrm>
          <a:off x="457200" y="2419353"/>
          <a:ext cx="2867026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Equation" r:id="rId11" imgW="1612800" imgH="203040" progId="Equation.DSMT4">
                  <p:embed/>
                </p:oleObj>
              </mc:Choice>
              <mc:Fallback>
                <p:oleObj name="Equation" r:id="rId11" imgW="1612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19353"/>
                        <a:ext cx="2867026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310793" y="1333440"/>
            <a:ext cx="914401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6448" y="2808922"/>
            <a:ext cx="2142955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AC = AD (GT)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5970" y="3226623"/>
            <a:ext cx="1904829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BC = BD (GT)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970" y="3647152"/>
            <a:ext cx="1676229" cy="369332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AB: cạnh chung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ight Brace 23"/>
          <p:cNvSpPr/>
          <p:nvPr/>
        </p:nvSpPr>
        <p:spPr>
          <a:xfrm>
            <a:off x="2438400" y="2940903"/>
            <a:ext cx="228600" cy="9906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745502"/>
              </p:ext>
            </p:extLst>
          </p:nvPr>
        </p:nvGraphicFramePr>
        <p:xfrm>
          <a:off x="2665415" y="3125053"/>
          <a:ext cx="282098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Equation" r:id="rId13" imgW="1587240" imgH="203040" progId="Equation.DSMT4">
                  <p:embed/>
                </p:oleObj>
              </mc:Choice>
              <mc:Fallback>
                <p:oleObj name="Equation" r:id="rId13" imgW="1587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415" y="3125053"/>
                        <a:ext cx="2820987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421530"/>
              </p:ext>
            </p:extLst>
          </p:nvPr>
        </p:nvGraphicFramePr>
        <p:xfrm>
          <a:off x="342901" y="4016484"/>
          <a:ext cx="4038601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name="Equation" r:id="rId15" imgW="2273040" imgH="266400" progId="Equation.DSMT4">
                  <p:embed/>
                </p:oleObj>
              </mc:Choice>
              <mc:Fallback>
                <p:oleObj name="Equation" r:id="rId15" imgW="22730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1" y="4016484"/>
                        <a:ext cx="4038601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333375" y="4550568"/>
            <a:ext cx="4543426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=&gt; AB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góc CAB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240763"/>
              </p:ext>
            </p:extLst>
          </p:nvPr>
        </p:nvGraphicFramePr>
        <p:xfrm>
          <a:off x="822321" y="1626870"/>
          <a:ext cx="3902080" cy="800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5480"/>
                <a:gridCol w="3276600"/>
              </a:tblGrid>
              <a:tr h="400050"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+mj-lt"/>
                        </a:rPr>
                        <a:t>GT</a:t>
                      </a:r>
                      <a:endParaRPr lang="en-US" sz="2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000" dirty="0" smtClean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+mj-lt"/>
                        </a:rPr>
                        <a:t>KL</a:t>
                      </a:r>
                      <a:endParaRPr lang="en-US" sz="20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1435023" y="1561444"/>
            <a:ext cx="1384378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AC = AD;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52700" y="1561444"/>
            <a:ext cx="1230318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BC = BD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91461" y="1990069"/>
            <a:ext cx="3352801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góc CAB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687" y="573435"/>
            <a:ext cx="2227427" cy="217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3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 animBg="1"/>
      <p:bldP spid="27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95250"/>
            <a:ext cx="9372600" cy="54102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4954" y="433685"/>
            <a:ext cx="64406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</a:rPr>
              <a:t>Bài 2. Cho hình vẽ bên, tính số đo góc DAE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65248" y="65897"/>
            <a:ext cx="2531905" cy="3067828"/>
            <a:chOff x="6593045" y="19050"/>
            <a:chExt cx="2531905" cy="3067828"/>
          </a:xfrm>
        </p:grpSpPr>
        <p:grpSp>
          <p:nvGrpSpPr>
            <p:cNvPr id="6" name="Group 5"/>
            <p:cNvGrpSpPr/>
            <p:nvPr/>
          </p:nvGrpSpPr>
          <p:grpSpPr>
            <a:xfrm>
              <a:off x="6593045" y="19050"/>
              <a:ext cx="2531905" cy="3067828"/>
              <a:chOff x="6593045" y="19050"/>
              <a:chExt cx="2531905" cy="3067828"/>
            </a:xfrm>
          </p:grpSpPr>
          <p:pic>
            <p:nvPicPr>
              <p:cNvPr id="8" name="Picture 18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3045" y="19050"/>
                <a:ext cx="2531905" cy="2982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554196" y="2717546"/>
                <a:ext cx="90400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8305800" y="1852196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600" dirty="0">
                  <a:latin typeface="+mj-lt"/>
                </a:rPr>
                <a:t>70</a:t>
              </a:r>
              <a:r>
                <a:rPr lang="vi-VN" sz="1600" baseline="30000" dirty="0">
                  <a:latin typeface="+mj-lt"/>
                </a:rPr>
                <a:t>0</a:t>
              </a:r>
              <a:endParaRPr lang="en-US" sz="1600" dirty="0">
                <a:latin typeface="+mj-lt"/>
              </a:endParaRPr>
            </a:p>
          </p:txBody>
        </p:sp>
      </p:grpSp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422088"/>
              </p:ext>
            </p:extLst>
          </p:nvPr>
        </p:nvGraphicFramePr>
        <p:xfrm>
          <a:off x="5973763" y="3228976"/>
          <a:ext cx="14668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2" name="Equation" r:id="rId5" imgW="825480" imgH="215640" progId="Equation.DSMT4">
                  <p:embed/>
                </p:oleObj>
              </mc:Choice>
              <mc:Fallback>
                <p:oleObj name="Equation" r:id="rId5" imgW="825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3763" y="3228976"/>
                        <a:ext cx="146685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6823068" y="3070203"/>
            <a:ext cx="369888" cy="1490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7269162" y="3049881"/>
            <a:ext cx="432593" cy="169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113548"/>
              </p:ext>
            </p:extLst>
          </p:nvPr>
        </p:nvGraphicFramePr>
        <p:xfrm>
          <a:off x="6761164" y="2603503"/>
          <a:ext cx="10160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3" name="Equation" r:id="rId7" imgW="571320" imgH="228600" progId="Equation.DSMT4">
                  <p:embed/>
                </p:oleObj>
              </mc:Choice>
              <mc:Fallback>
                <p:oleObj name="Equation" r:id="rId7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1164" y="2603503"/>
                        <a:ext cx="10160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263964"/>
              </p:ext>
            </p:extLst>
          </p:nvPr>
        </p:nvGraphicFramePr>
        <p:xfrm>
          <a:off x="7597777" y="3219246"/>
          <a:ext cx="12636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4" name="Equation" r:id="rId9" imgW="711000" imgH="228600" progId="Equation.DSMT4">
                  <p:embed/>
                </p:oleObj>
              </mc:Choice>
              <mc:Fallback>
                <p:oleObj name="Equation" r:id="rId9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7777" y="3219246"/>
                        <a:ext cx="12636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163923"/>
              </p:ext>
            </p:extLst>
          </p:nvPr>
        </p:nvGraphicFramePr>
        <p:xfrm>
          <a:off x="6715918" y="3562350"/>
          <a:ext cx="377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918" y="3562350"/>
                        <a:ext cx="3778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281813"/>
              </p:ext>
            </p:extLst>
          </p:nvPr>
        </p:nvGraphicFramePr>
        <p:xfrm>
          <a:off x="5935663" y="3878266"/>
          <a:ext cx="178276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6" name="Equation" r:id="rId13" imgW="1002960" imgH="164880" progId="Equation.DSMT4">
                  <p:embed/>
                </p:oleObj>
              </mc:Choice>
              <mc:Fallback>
                <p:oleObj name="Equation" r:id="rId13" imgW="1002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663" y="3878266"/>
                        <a:ext cx="1782762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V="1">
            <a:off x="6083296" y="4133851"/>
            <a:ext cx="739775" cy="371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899271" y="4129087"/>
            <a:ext cx="865186" cy="300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899265" y="4162425"/>
            <a:ext cx="4" cy="32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383202" y="4533900"/>
            <a:ext cx="1230318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DA = DB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00880" y="4533900"/>
            <a:ext cx="1230318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EA = EB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24788" y="4486278"/>
            <a:ext cx="1066800" cy="64633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DE: cạnh </a:t>
            </a: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chung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448300" y="1323977"/>
            <a:ext cx="0" cy="36099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359391"/>
              </p:ext>
            </p:extLst>
          </p:nvPr>
        </p:nvGraphicFramePr>
        <p:xfrm>
          <a:off x="457200" y="2116875"/>
          <a:ext cx="2867026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7" name="Equation" r:id="rId15" imgW="1612800" imgH="203040" progId="Equation.DSMT4">
                  <p:embed/>
                </p:oleObj>
              </mc:Choice>
              <mc:Fallback>
                <p:oleObj name="Equation" r:id="rId15" imgW="1612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16875"/>
                        <a:ext cx="2867026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337513" y="785485"/>
            <a:ext cx="881690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6448" y="2506444"/>
            <a:ext cx="2142955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DA = DB (GT)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5970" y="2924145"/>
            <a:ext cx="1904829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EA = EB (GT)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5970" y="3344674"/>
            <a:ext cx="1676229" cy="369332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DE: cạnh chung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ight Brace 28"/>
          <p:cNvSpPr/>
          <p:nvPr/>
        </p:nvSpPr>
        <p:spPr>
          <a:xfrm>
            <a:off x="2438400" y="2638425"/>
            <a:ext cx="228600" cy="9906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095741"/>
              </p:ext>
            </p:extLst>
          </p:nvPr>
        </p:nvGraphicFramePr>
        <p:xfrm>
          <a:off x="2665415" y="2822575"/>
          <a:ext cx="282098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" name="Equation" r:id="rId17" imgW="1587240" imgH="203040" progId="Equation.DSMT4">
                  <p:embed/>
                </p:oleObj>
              </mc:Choice>
              <mc:Fallback>
                <p:oleObj name="Equation" r:id="rId17" imgW="1587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415" y="2822575"/>
                        <a:ext cx="2820987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486540"/>
              </p:ext>
            </p:extLst>
          </p:nvPr>
        </p:nvGraphicFramePr>
        <p:xfrm>
          <a:off x="342901" y="3714006"/>
          <a:ext cx="4038601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9" name="Equation" r:id="rId19" imgW="2273040" imgH="266400" progId="Equation.DSMT4">
                  <p:embed/>
                </p:oleObj>
              </mc:Choice>
              <mc:Fallback>
                <p:oleObj name="Equation" r:id="rId19" imgW="22730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1" y="3714006"/>
                        <a:ext cx="4038601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877938"/>
              </p:ext>
            </p:extLst>
          </p:nvPr>
        </p:nvGraphicFramePr>
        <p:xfrm>
          <a:off x="360362" y="4162425"/>
          <a:ext cx="232568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Equation" r:id="rId21" imgW="1307880" imgH="266400" progId="Equation.DSMT4">
                  <p:embed/>
                </p:oleObj>
              </mc:Choice>
              <mc:Fallback>
                <p:oleObj name="Equation" r:id="rId21" imgW="13078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2" y="4162425"/>
                        <a:ext cx="232568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ight Brace 32"/>
          <p:cNvSpPr/>
          <p:nvPr/>
        </p:nvSpPr>
        <p:spPr>
          <a:xfrm>
            <a:off x="4381500" y="3933828"/>
            <a:ext cx="228600" cy="64790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757804"/>
              </p:ext>
            </p:extLst>
          </p:nvPr>
        </p:nvGraphicFramePr>
        <p:xfrm>
          <a:off x="382672" y="4694240"/>
          <a:ext cx="15795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1" name="Equation" r:id="rId23" imgW="888840" imgH="228600" progId="Equation.DSMT4">
                  <p:embed/>
                </p:oleObj>
              </mc:Choice>
              <mc:Fallback>
                <p:oleObj name="Equation" r:id="rId23" imgW="888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672" y="4694240"/>
                        <a:ext cx="1579562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744226"/>
              </p:ext>
            </p:extLst>
          </p:nvPr>
        </p:nvGraphicFramePr>
        <p:xfrm>
          <a:off x="1306503" y="1036976"/>
          <a:ext cx="2873380" cy="1108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3580"/>
                <a:gridCol w="2209800"/>
              </a:tblGrid>
              <a:tr h="708660"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+mj-lt"/>
                        </a:rPr>
                        <a:t>GT</a:t>
                      </a:r>
                      <a:endParaRPr lang="en-US" sz="2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000" dirty="0" smtClean="0">
                        <a:latin typeface="+mj-lt"/>
                      </a:endParaRPr>
                    </a:p>
                    <a:p>
                      <a:endParaRPr lang="vi-VN" sz="2000" dirty="0" smtClean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+mj-lt"/>
                        </a:rPr>
                        <a:t>KL</a:t>
                      </a:r>
                      <a:endParaRPr lang="en-US" sz="20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173279"/>
              </p:ext>
            </p:extLst>
          </p:nvPr>
        </p:nvGraphicFramePr>
        <p:xfrm>
          <a:off x="2001832" y="1290906"/>
          <a:ext cx="12636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Equation" r:id="rId25" imgW="711000" imgH="228600" progId="Equation.DSMT4">
                  <p:embed/>
                </p:oleObj>
              </mc:Choice>
              <mc:Fallback>
                <p:oleObj name="Equation" r:id="rId25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2" y="1290906"/>
                        <a:ext cx="12636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671434"/>
              </p:ext>
            </p:extLst>
          </p:nvPr>
        </p:nvGraphicFramePr>
        <p:xfrm>
          <a:off x="2020882" y="1736995"/>
          <a:ext cx="10160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Equation" r:id="rId27" imgW="571320" imgH="228600" progId="Equation.DSMT4">
                  <p:embed/>
                </p:oleObj>
              </mc:Choice>
              <mc:Fallback>
                <p:oleObj name="Equation" r:id="rId27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882" y="1736995"/>
                        <a:ext cx="10160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1919204" y="971550"/>
            <a:ext cx="1498678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DA = DB;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36882" y="971550"/>
            <a:ext cx="1230318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EA = EB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52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29" grpId="0" animBg="1"/>
      <p:bldP spid="33" grpId="0" animBg="1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95250"/>
            <a:ext cx="9372600" cy="5410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651497" y="267878"/>
            <a:ext cx="3256901" cy="1902409"/>
            <a:chOff x="5791200" y="209550"/>
            <a:chExt cx="3256901" cy="1902409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209550"/>
              <a:ext cx="3256901" cy="1873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848150" y="1742627"/>
              <a:ext cx="1143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99876" y="388087"/>
            <a:ext cx="64406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</a:rPr>
              <a:t>Bài 3. Cho hình vẽ bên, chứng minh:</a:t>
            </a:r>
          </a:p>
          <a:p>
            <a:pPr eaLnBrk="1" fontAlgn="base" hangingPunct="1">
              <a:spcAft>
                <a:spcPct val="0"/>
              </a:spcAft>
            </a:pP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a) AD // BC		b) AB // CD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1140" y="1279893"/>
            <a:ext cx="914401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437018"/>
              </p:ext>
            </p:extLst>
          </p:nvPr>
        </p:nvGraphicFramePr>
        <p:xfrm>
          <a:off x="1083462" y="1102995"/>
          <a:ext cx="3902080" cy="1108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5480"/>
                <a:gridCol w="3276600"/>
              </a:tblGrid>
              <a:tr h="400050"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+mj-lt"/>
                        </a:rPr>
                        <a:t>GT</a:t>
                      </a:r>
                      <a:endParaRPr lang="en-US" sz="2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000" dirty="0" smtClean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660"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+mj-lt"/>
                        </a:rPr>
                        <a:t>KL</a:t>
                      </a:r>
                      <a:endParaRPr lang="en-US" sz="20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vi-VN" sz="2000" dirty="0" smtClean="0">
                        <a:latin typeface="+mj-lt"/>
                      </a:endParaRPr>
                    </a:p>
                    <a:p>
                      <a:endParaRPr lang="en-US" sz="2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696164" y="1104244"/>
            <a:ext cx="1384378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AD = BC;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3841" y="1104244"/>
            <a:ext cx="1230318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AB = DC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2602" y="1532869"/>
            <a:ext cx="3352801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a) AD // BC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2601" y="1863623"/>
            <a:ext cx="3352801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b) AB // CD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581650" y="2263736"/>
            <a:ext cx="0" cy="27464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198941"/>
              </p:ext>
            </p:extLst>
          </p:nvPr>
        </p:nvGraphicFramePr>
        <p:xfrm>
          <a:off x="6997690" y="2565768"/>
          <a:ext cx="377851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9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690" y="2565768"/>
                        <a:ext cx="377851" cy="30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185813"/>
              </p:ext>
            </p:extLst>
          </p:nvPr>
        </p:nvGraphicFramePr>
        <p:xfrm>
          <a:off x="6657975" y="2795956"/>
          <a:ext cx="9032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0" name="Equation" r:id="rId7" imgW="507960" imgH="266400" progId="Equation.DSMT4">
                  <p:embed/>
                </p:oleObj>
              </mc:Choice>
              <mc:Fallback>
                <p:oleObj name="Equation" r:id="rId7" imgW="5079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7975" y="2795956"/>
                        <a:ext cx="90328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6615114" y="2229802"/>
            <a:ext cx="1279522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AD // BC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819379"/>
              </p:ext>
            </p:extLst>
          </p:nvPr>
        </p:nvGraphicFramePr>
        <p:xfrm>
          <a:off x="6997700" y="3165843"/>
          <a:ext cx="377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1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700" y="3165843"/>
                        <a:ext cx="3778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79127"/>
              </p:ext>
            </p:extLst>
          </p:nvPr>
        </p:nvGraphicFramePr>
        <p:xfrm>
          <a:off x="6207127" y="3470643"/>
          <a:ext cx="18049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2" name="Equation" r:id="rId10" imgW="1015920" imgH="177480" progId="Equation.DSMT4">
                  <p:embed/>
                </p:oleObj>
              </mc:Choice>
              <mc:Fallback>
                <p:oleObj name="Equation" r:id="rId10" imgW="10159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27" y="3470643"/>
                        <a:ext cx="18049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V="1">
            <a:off x="6370638" y="3794495"/>
            <a:ext cx="739775" cy="371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7186614" y="3789730"/>
            <a:ext cx="865186" cy="300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7186605" y="3823068"/>
            <a:ext cx="4" cy="32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651494" y="4165968"/>
            <a:ext cx="1230318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AD = BC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13532" y="4165968"/>
            <a:ext cx="1230318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CD = AB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72400" y="4118346"/>
            <a:ext cx="1066800" cy="64633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AC: cạnh </a:t>
            </a: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chung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436798"/>
              </p:ext>
            </p:extLst>
          </p:nvPr>
        </p:nvGraphicFramePr>
        <p:xfrm>
          <a:off x="314323" y="2228853"/>
          <a:ext cx="3160713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3" name="Equation" r:id="rId12" imgW="1777680" imgH="203040" progId="Equation.DSMT4">
                  <p:embed/>
                </p:oleObj>
              </mc:Choice>
              <mc:Fallback>
                <p:oleObj name="Equation" r:id="rId12" imgW="1777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3" y="2228853"/>
                        <a:ext cx="3160713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676448" y="2457450"/>
            <a:ext cx="2142955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AD = BC (GT)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5970" y="2762250"/>
            <a:ext cx="1904829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CD = AB (GT)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5971" y="3028890"/>
            <a:ext cx="2057230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AC: cạnh chung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ight Brace 29"/>
          <p:cNvSpPr/>
          <p:nvPr/>
        </p:nvSpPr>
        <p:spPr>
          <a:xfrm>
            <a:off x="2476500" y="2571752"/>
            <a:ext cx="184942" cy="82864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653903"/>
              </p:ext>
            </p:extLst>
          </p:nvPr>
        </p:nvGraphicFramePr>
        <p:xfrm>
          <a:off x="2665415" y="2773582"/>
          <a:ext cx="282098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4" name="Equation" r:id="rId14" imgW="1587240" imgH="203040" progId="Equation.DSMT4">
                  <p:embed/>
                </p:oleObj>
              </mc:Choice>
              <mc:Fallback>
                <p:oleObj name="Equation" r:id="rId14" imgW="1587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415" y="2773582"/>
                        <a:ext cx="2820987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950106"/>
              </p:ext>
            </p:extLst>
          </p:nvPr>
        </p:nvGraphicFramePr>
        <p:xfrm>
          <a:off x="609600" y="3286155"/>
          <a:ext cx="3475037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5" name="Equation" r:id="rId16" imgW="1955520" imgH="279360" progId="Equation.DSMT4">
                  <p:embed/>
                </p:oleObj>
              </mc:Choice>
              <mc:Fallback>
                <p:oleObj name="Equation" r:id="rId16" imgW="19555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86155"/>
                        <a:ext cx="3475037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257175" y="3629025"/>
            <a:ext cx="5534026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=&gt; AD // BC (có 1 cặp góc so le trong bằng nhau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242933"/>
              </p:ext>
            </p:extLst>
          </p:nvPr>
        </p:nvGraphicFramePr>
        <p:xfrm>
          <a:off x="6997690" y="2870568"/>
          <a:ext cx="377851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6" name="Equation" r:id="rId18" imgW="139680" imgH="203040" progId="Equation.DSMT4">
                  <p:embed/>
                </p:oleObj>
              </mc:Choice>
              <mc:Fallback>
                <p:oleObj name="Equation" r:id="rId18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690" y="2870568"/>
                        <a:ext cx="377851" cy="30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900397"/>
              </p:ext>
            </p:extLst>
          </p:nvPr>
        </p:nvGraphicFramePr>
        <p:xfrm>
          <a:off x="6624640" y="3100756"/>
          <a:ext cx="9699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7" name="Equation" r:id="rId19" imgW="545760" imgH="266400" progId="Equation.DSMT4">
                  <p:embed/>
                </p:oleObj>
              </mc:Choice>
              <mc:Fallback>
                <p:oleObj name="Equation" r:id="rId19" imgW="5457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640" y="3100756"/>
                        <a:ext cx="96996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6615114" y="2534602"/>
            <a:ext cx="1279522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AB // CD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068974"/>
              </p:ext>
            </p:extLst>
          </p:nvPr>
        </p:nvGraphicFramePr>
        <p:xfrm>
          <a:off x="6997700" y="3470643"/>
          <a:ext cx="377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8" name="Equation" r:id="rId21" imgW="139639" imgH="203112" progId="Equation.DSMT4">
                  <p:embed/>
                </p:oleObj>
              </mc:Choice>
              <mc:Fallback>
                <p:oleObj name="Equation" r:id="rId2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700" y="3470643"/>
                        <a:ext cx="3778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216896"/>
              </p:ext>
            </p:extLst>
          </p:nvPr>
        </p:nvGraphicFramePr>
        <p:xfrm>
          <a:off x="6207127" y="3775443"/>
          <a:ext cx="18049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9" name="Equation" r:id="rId22" imgW="1015920" imgH="177480" progId="Equation.DSMT4">
                  <p:embed/>
                </p:oleObj>
              </mc:Choice>
              <mc:Fallback>
                <p:oleObj name="Equation" r:id="rId22" imgW="10159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27" y="3775443"/>
                        <a:ext cx="18049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7924800" y="3738565"/>
            <a:ext cx="1066800" cy="369332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(cmt)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176744"/>
              </p:ext>
            </p:extLst>
          </p:nvPr>
        </p:nvGraphicFramePr>
        <p:xfrm>
          <a:off x="277017" y="4009880"/>
          <a:ext cx="35687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" name="Equation" r:id="rId24" imgW="2006280" imgH="203040" progId="Equation.DSMT4">
                  <p:embed/>
                </p:oleObj>
              </mc:Choice>
              <mc:Fallback>
                <p:oleObj name="Equation" r:id="rId24" imgW="2006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7" y="4009880"/>
                        <a:ext cx="3568700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628235"/>
              </p:ext>
            </p:extLst>
          </p:nvPr>
        </p:nvGraphicFramePr>
        <p:xfrm>
          <a:off x="464302" y="4207999"/>
          <a:ext cx="35433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1" name="Equation" r:id="rId26" imgW="1993680" imgH="279360" progId="Equation.DSMT4">
                  <p:embed/>
                </p:oleObj>
              </mc:Choice>
              <mc:Fallback>
                <p:oleObj name="Equation" r:id="rId26" imgW="1993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02" y="4207999"/>
                        <a:ext cx="35433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270665" y="4667190"/>
            <a:ext cx="5534026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=&gt; AB // CD (có 1 cặp góc so le trong bằng nhau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9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7" grpId="0"/>
      <p:bldP spid="17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8" grpId="0"/>
      <p:bldP spid="29" grpId="0"/>
      <p:bldP spid="30" grpId="0" animBg="1"/>
      <p:bldP spid="33" grpId="0"/>
      <p:bldP spid="36" grpId="0"/>
      <p:bldP spid="39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95250"/>
            <a:ext cx="9372600" cy="5410200"/>
          </a:xfrm>
          <a:prstGeom prst="rect">
            <a:avLst/>
          </a:prstGeom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711" y="388086"/>
            <a:ext cx="2487320" cy="233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99876" y="388089"/>
            <a:ext cx="6440646" cy="1200329"/>
            <a:chOff x="299876" y="388086"/>
            <a:chExt cx="6440646" cy="1200329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299876" y="388086"/>
              <a:ext cx="644064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Aft>
                  <a:spcPct val="0"/>
                </a:spcAft>
              </a:pPr>
              <a:r>
                <a:rPr lang="vi-VN" sz="2400" b="1" dirty="0">
                  <a:solidFill>
                    <a:srgbClr val="000000"/>
                  </a:solidFill>
                  <a:latin typeface="Times New Roman" pitchFamily="18" charset="0"/>
                </a:rPr>
                <a:t>Bài 4. Bài 18 (SGK/114)</a:t>
              </a:r>
            </a:p>
            <a:p>
              <a:pPr eaLnBrk="1" fontAlgn="base" hangingPunct="1">
                <a:spcAft>
                  <a:spcPct val="0"/>
                </a:spcAft>
              </a:pPr>
              <a:r>
                <a:rPr lang="vi-VN" sz="2400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Xét bài toán:                         có MA=MB, NA=NB</a:t>
              </a:r>
            </a:p>
            <a:p>
              <a:pPr eaLnBrk="1" fontAlgn="base" hangingPunct="1">
                <a:spcAft>
                  <a:spcPct val="0"/>
                </a:spcAft>
              </a:pPr>
              <a:r>
                <a:rPr lang="vi-VN" sz="2400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Chứng minh rằng:  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0774068"/>
                </p:ext>
              </p:extLst>
            </p:nvPr>
          </p:nvGraphicFramePr>
          <p:xfrm>
            <a:off x="1912938" y="866775"/>
            <a:ext cx="1897062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24" name="Equation" r:id="rId5" imgW="1295280" imgH="228600" progId="Equation.DSMT4">
                    <p:embed/>
                  </p:oleObj>
                </mc:Choice>
                <mc:Fallback>
                  <p:oleObj name="Equation" r:id="rId5" imgW="1295280" imgH="2286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2938" y="866775"/>
                          <a:ext cx="1897062" cy="334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2637100"/>
                </p:ext>
              </p:extLst>
            </p:nvPr>
          </p:nvGraphicFramePr>
          <p:xfrm>
            <a:off x="2590800" y="1133475"/>
            <a:ext cx="1543050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25" name="Equation" r:id="rId7" imgW="1054080" imgH="266400" progId="Equation.DSMT4">
                    <p:embed/>
                  </p:oleObj>
                </mc:Choice>
                <mc:Fallback>
                  <p:oleObj name="Equation" r:id="rId7" imgW="1054080" imgH="2664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1133475"/>
                          <a:ext cx="1543050" cy="390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ctangle 12"/>
          <p:cNvSpPr/>
          <p:nvPr/>
        </p:nvSpPr>
        <p:spPr>
          <a:xfrm>
            <a:off x="318928" y="1495157"/>
            <a:ext cx="881690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44795"/>
              </p:ext>
            </p:extLst>
          </p:nvPr>
        </p:nvGraphicFramePr>
        <p:xfrm>
          <a:off x="1213269" y="1532692"/>
          <a:ext cx="2873380" cy="800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3580"/>
                <a:gridCol w="2209800"/>
              </a:tblGrid>
              <a:tr h="400050"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+mj-lt"/>
                        </a:rPr>
                        <a:t>GT</a:t>
                      </a:r>
                      <a:endParaRPr lang="en-US" sz="2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000" dirty="0" smtClean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+mj-lt"/>
                        </a:rPr>
                        <a:t>KL</a:t>
                      </a:r>
                      <a:endParaRPr lang="en-US" sz="20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629854"/>
              </p:ext>
            </p:extLst>
          </p:nvPr>
        </p:nvGraphicFramePr>
        <p:xfrm>
          <a:off x="1943101" y="1963990"/>
          <a:ext cx="1548141" cy="37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6" name="Equation" r:id="rId9" imgW="1054080" imgH="266400" progId="Equation.DSMT4">
                  <p:embed/>
                </p:oleObj>
              </mc:Choice>
              <mc:Fallback>
                <p:oleObj name="Equation" r:id="rId9" imgW="10540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1" y="1963990"/>
                        <a:ext cx="1548141" cy="37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872045" y="1555880"/>
            <a:ext cx="1498678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AM = BM;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18297" y="1555880"/>
            <a:ext cx="1230318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AN = BN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199595"/>
              </p:ext>
            </p:extLst>
          </p:nvPr>
        </p:nvGraphicFramePr>
        <p:xfrm>
          <a:off x="5867403" y="2647951"/>
          <a:ext cx="1702955" cy="417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7" name="Equation" r:id="rId11" imgW="1054080" imgH="266400" progId="Equation.DSMT4">
                  <p:embed/>
                </p:oleObj>
              </mc:Choice>
              <mc:Fallback>
                <p:oleObj name="Equation" r:id="rId11" imgW="10540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3" y="2647951"/>
                        <a:ext cx="1702955" cy="417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218861"/>
              </p:ext>
            </p:extLst>
          </p:nvPr>
        </p:nvGraphicFramePr>
        <p:xfrm>
          <a:off x="6629396" y="3059112"/>
          <a:ext cx="377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8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396" y="3059112"/>
                        <a:ext cx="3778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096106"/>
              </p:ext>
            </p:extLst>
          </p:nvPr>
        </p:nvGraphicFramePr>
        <p:xfrm>
          <a:off x="5768975" y="3365501"/>
          <a:ext cx="194151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9" name="Equation" r:id="rId15" imgW="1091880" imgH="177480" progId="Equation.DSMT4">
                  <p:embed/>
                </p:oleObj>
              </mc:Choice>
              <mc:Fallback>
                <p:oleObj name="Equation" r:id="rId15" imgW="1091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975" y="3365501"/>
                        <a:ext cx="1941513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V="1">
            <a:off x="5996774" y="3630614"/>
            <a:ext cx="739775" cy="371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6812751" y="3625849"/>
            <a:ext cx="865186" cy="300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812742" y="3659187"/>
            <a:ext cx="4" cy="32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296680" y="4030662"/>
            <a:ext cx="1332720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AM = BM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65882" y="4030662"/>
            <a:ext cx="1230318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AN =BN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74704" y="3983040"/>
            <a:ext cx="1340696" cy="715577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MN: cạnh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187229"/>
              </p:ext>
            </p:extLst>
          </p:nvPr>
        </p:nvGraphicFramePr>
        <p:xfrm>
          <a:off x="261938" y="2484438"/>
          <a:ext cx="3297237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0" name="Equation" r:id="rId17" imgW="1854000" imgH="203040" progId="Equation.DSMT4">
                  <p:embed/>
                </p:oleObj>
              </mc:Choice>
              <mc:Fallback>
                <p:oleObj name="Equation" r:id="rId17" imgW="1854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2484438"/>
                        <a:ext cx="3297237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690576" y="2712273"/>
            <a:ext cx="2142955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AM = BM (GT)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0100" y="3017073"/>
            <a:ext cx="1904829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AN = BN (GT)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0098" y="3283713"/>
            <a:ext cx="2057230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MN: cạnh chung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899228"/>
              </p:ext>
            </p:extLst>
          </p:nvPr>
        </p:nvGraphicFramePr>
        <p:xfrm>
          <a:off x="2613028" y="3028951"/>
          <a:ext cx="29559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1" name="Equation" r:id="rId19" imgW="1663560" imgH="203040" progId="Equation.DSMT4">
                  <p:embed/>
                </p:oleObj>
              </mc:Choice>
              <mc:Fallback>
                <p:oleObj name="Equation" r:id="rId19" imgW="1663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3028" y="3028951"/>
                        <a:ext cx="29559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ight Brace 37"/>
          <p:cNvSpPr/>
          <p:nvPr/>
        </p:nvSpPr>
        <p:spPr>
          <a:xfrm>
            <a:off x="2492769" y="2775863"/>
            <a:ext cx="184942" cy="82864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65872"/>
              </p:ext>
            </p:extLst>
          </p:nvPr>
        </p:nvGraphicFramePr>
        <p:xfrm>
          <a:off x="374650" y="3636963"/>
          <a:ext cx="41973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2" name="Equation" r:id="rId21" imgW="2361960" imgH="266400" progId="Equation.DSMT4">
                  <p:embed/>
                </p:oleObj>
              </mc:Choice>
              <mc:Fallback>
                <p:oleObj name="Equation" r:id="rId21" imgW="2361960" imgH="2664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3636963"/>
                        <a:ext cx="419735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959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5" grpId="0"/>
      <p:bldP spid="26" grpId="0"/>
      <p:bldP spid="27" grpId="0"/>
      <p:bldP spid="34" grpId="0"/>
      <p:bldP spid="35" grpId="0"/>
      <p:bldP spid="36" grpId="0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95250"/>
            <a:ext cx="9372600" cy="5410200"/>
          </a:xfrm>
          <a:prstGeom prst="rect">
            <a:avLst/>
          </a:prstGeom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2" y="133351"/>
            <a:ext cx="2562225" cy="248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93554" y="304624"/>
            <a:ext cx="6440646" cy="1200329"/>
            <a:chOff x="299876" y="388086"/>
            <a:chExt cx="6440646" cy="1200329"/>
          </a:xfrm>
        </p:grpSpPr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299876" y="388086"/>
              <a:ext cx="644064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Aft>
                  <a:spcPct val="0"/>
                </a:spcAft>
              </a:pPr>
              <a:r>
                <a:rPr lang="vi-VN" sz="2400" b="1" dirty="0">
                  <a:solidFill>
                    <a:srgbClr val="000000"/>
                  </a:solidFill>
                  <a:latin typeface="Times New Roman" pitchFamily="18" charset="0"/>
                </a:rPr>
                <a:t>Mở rộng:</a:t>
              </a:r>
            </a:p>
            <a:p>
              <a:pPr eaLnBrk="1" fontAlgn="base" hangingPunct="1">
                <a:spcAft>
                  <a:spcPct val="0"/>
                </a:spcAft>
              </a:pPr>
              <a:r>
                <a:rPr lang="vi-VN" sz="2400" dirty="0">
                  <a:solidFill>
                    <a:srgbClr val="000000"/>
                  </a:solidFill>
                  <a:latin typeface="Times New Roman" pitchFamily="18" charset="0"/>
                </a:rPr>
                <a:t>c) Gọi I là trung điểm của AB. C/m: </a:t>
              </a:r>
            </a:p>
            <a:p>
              <a:pPr eaLnBrk="1" fontAlgn="base" hangingPunct="1">
                <a:spcAft>
                  <a:spcPct val="0"/>
                </a:spcAft>
              </a:pPr>
              <a:r>
                <a:rPr lang="vi-VN" sz="2400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d) C/m: M, N, I thẳng hàng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1126092"/>
                </p:ext>
              </p:extLst>
            </p:nvPr>
          </p:nvGraphicFramePr>
          <p:xfrm>
            <a:off x="4800600" y="858075"/>
            <a:ext cx="1655763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81" name="Equation" r:id="rId5" imgW="1130040" imgH="177480" progId="Equation.DSMT4">
                    <p:embed/>
                  </p:oleObj>
                </mc:Choice>
                <mc:Fallback>
                  <p:oleObj name="Equation" r:id="rId5" imgW="113004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600" y="858075"/>
                          <a:ext cx="1655763" cy="260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574439"/>
              </p:ext>
            </p:extLst>
          </p:nvPr>
        </p:nvGraphicFramePr>
        <p:xfrm>
          <a:off x="5909905" y="2647950"/>
          <a:ext cx="1659659" cy="25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2" name="Equation" r:id="rId7" imgW="1130040" imgH="177480" progId="Equation.DSMT4">
                  <p:embed/>
                </p:oleObj>
              </mc:Choice>
              <mc:Fallback>
                <p:oleObj name="Equation" r:id="rId7" imgW="1130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9905" y="2647950"/>
                        <a:ext cx="1659659" cy="25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/>
          <p:nvPr/>
        </p:nvCxnSpPr>
        <p:spPr>
          <a:xfrm flipV="1">
            <a:off x="5997564" y="2930408"/>
            <a:ext cx="739775" cy="371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813540" y="2925643"/>
            <a:ext cx="865186" cy="300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6813531" y="2958981"/>
            <a:ext cx="4" cy="32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297470" y="3330459"/>
            <a:ext cx="1332720" cy="38472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1900" dirty="0">
                <a:latin typeface="Times New Roman" pitchFamily="18" charset="0"/>
                <a:cs typeface="Times New Roman" pitchFamily="18" charset="0"/>
              </a:rPr>
              <a:t>AM = BM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66672" y="3330459"/>
            <a:ext cx="1230318" cy="38472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1900" dirty="0">
                <a:latin typeface="Times New Roman" pitchFamily="18" charset="0"/>
                <a:cs typeface="Times New Roman" pitchFamily="18" charset="0"/>
              </a:rPr>
              <a:t>AI = BI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75496" y="3282832"/>
            <a:ext cx="1340696" cy="677108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1900" dirty="0">
                <a:latin typeface="Times New Roman" pitchFamily="18" charset="0"/>
                <a:cs typeface="Times New Roman" pitchFamily="18" charset="0"/>
              </a:rPr>
              <a:t>MI: cạnh </a:t>
            </a:r>
          </a:p>
          <a:p>
            <a:r>
              <a:rPr lang="vi-VN" sz="1900" dirty="0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859290"/>
              </p:ext>
            </p:extLst>
          </p:nvPr>
        </p:nvGraphicFramePr>
        <p:xfrm>
          <a:off x="344488" y="1657353"/>
          <a:ext cx="3071812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3" name="Equation" r:id="rId9" imgW="1726920" imgH="203040" progId="Equation.DSMT4">
                  <p:embed/>
                </p:oleObj>
              </mc:Choice>
              <mc:Fallback>
                <p:oleObj name="Equation" r:id="rId9" imgW="1726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657353"/>
                        <a:ext cx="3071812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661839" y="1885185"/>
            <a:ext cx="2142955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AM = BM (GT)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1363" y="2189985"/>
            <a:ext cx="1904829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AI = BI (GT)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1361" y="2456625"/>
            <a:ext cx="2057230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MI: cạnh chung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872829"/>
              </p:ext>
            </p:extLst>
          </p:nvPr>
        </p:nvGraphicFramePr>
        <p:xfrm>
          <a:off x="2695576" y="2201863"/>
          <a:ext cx="27305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4" name="Equation" r:id="rId11" imgW="1536480" imgH="203040" progId="Equation.DSMT4">
                  <p:embed/>
                </p:oleObj>
              </mc:Choice>
              <mc:Fallback>
                <p:oleObj name="Equation" r:id="rId11" imgW="1536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6" y="2201863"/>
                        <a:ext cx="27305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ight Brace 35"/>
          <p:cNvSpPr/>
          <p:nvPr/>
        </p:nvSpPr>
        <p:spPr>
          <a:xfrm>
            <a:off x="2464032" y="1948775"/>
            <a:ext cx="184942" cy="82864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61140" y="1365985"/>
            <a:ext cx="914401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766974"/>
              </p:ext>
            </p:extLst>
          </p:nvPr>
        </p:nvGraphicFramePr>
        <p:xfrm>
          <a:off x="6850831" y="2921823"/>
          <a:ext cx="377851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5" name="Equation" r:id="rId13" imgW="139680" imgH="203040" progId="Equation.DSMT4">
                  <p:embed/>
                </p:oleObj>
              </mc:Choice>
              <mc:Fallback>
                <p:oleObj name="Equation" r:id="rId13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0831" y="2921823"/>
                        <a:ext cx="377851" cy="30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5943603" y="2596915"/>
            <a:ext cx="2286001" cy="369332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M, N, I thẳng hàng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57900" y="3105151"/>
            <a:ext cx="2781300" cy="369332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MI, MN trùng nhau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6508735" y="3505261"/>
            <a:ext cx="369888" cy="185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6954826" y="3500500"/>
            <a:ext cx="422286" cy="1500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410200" y="3600453"/>
            <a:ext cx="1693877" cy="64633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góc AMB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951680" y="3595750"/>
            <a:ext cx="2039923" cy="64633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góc AMB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331181"/>
              </p:ext>
            </p:extLst>
          </p:nvPr>
        </p:nvGraphicFramePr>
        <p:xfrm>
          <a:off x="6096003" y="4171950"/>
          <a:ext cx="377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6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3" y="4171950"/>
                        <a:ext cx="3778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12018"/>
              </p:ext>
            </p:extLst>
          </p:nvPr>
        </p:nvGraphicFramePr>
        <p:xfrm>
          <a:off x="7652539" y="4095750"/>
          <a:ext cx="377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7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2539" y="4095750"/>
                        <a:ext cx="3778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021470"/>
              </p:ext>
            </p:extLst>
          </p:nvPr>
        </p:nvGraphicFramePr>
        <p:xfrm>
          <a:off x="5714751" y="4358080"/>
          <a:ext cx="1009468" cy="271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8" name="Equation" r:id="rId17" imgW="914400" imgH="253800" progId="Equation.DSMT4">
                  <p:embed/>
                </p:oleObj>
              </mc:Choice>
              <mc:Fallback>
                <p:oleObj name="Equation" r:id="rId17" imgW="914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51" y="4358080"/>
                        <a:ext cx="1009468" cy="271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205703"/>
              </p:ext>
            </p:extLst>
          </p:nvPr>
        </p:nvGraphicFramePr>
        <p:xfrm>
          <a:off x="7239001" y="4324353"/>
          <a:ext cx="1057670" cy="259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9" name="Equation" r:id="rId19" imgW="1054080" imgH="266400" progId="Equation.DSMT4">
                  <p:embed/>
                </p:oleObj>
              </mc:Choice>
              <mc:Fallback>
                <p:oleObj name="Equation" r:id="rId19" imgW="10540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1" y="4324353"/>
                        <a:ext cx="1057670" cy="259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677812"/>
              </p:ext>
            </p:extLst>
          </p:nvPr>
        </p:nvGraphicFramePr>
        <p:xfrm>
          <a:off x="6133316" y="4581525"/>
          <a:ext cx="377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0" name="Equation" r:id="rId21" imgW="139639" imgH="203112" progId="Equation.DSMT4">
                  <p:embed/>
                </p:oleObj>
              </mc:Choice>
              <mc:Fallback>
                <p:oleObj name="Equation" r:id="rId2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3316" y="4581525"/>
                        <a:ext cx="3778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261393"/>
              </p:ext>
            </p:extLst>
          </p:nvPr>
        </p:nvGraphicFramePr>
        <p:xfrm>
          <a:off x="5634038" y="4808539"/>
          <a:ext cx="1247775" cy="18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1" name="Equation" r:id="rId22" imgW="1130040" imgH="177480" progId="Equation.DSMT4">
                  <p:embed/>
                </p:oleObj>
              </mc:Choice>
              <mc:Fallback>
                <p:oleObj name="Equation" r:id="rId22" imgW="1130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038" y="4808539"/>
                        <a:ext cx="1247775" cy="18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137056"/>
              </p:ext>
            </p:extLst>
          </p:nvPr>
        </p:nvGraphicFramePr>
        <p:xfrm>
          <a:off x="381000" y="2801945"/>
          <a:ext cx="2874556" cy="28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2" name="Equation" r:id="rId24" imgW="1955520" imgH="203040" progId="Equation.DSMT4">
                  <p:embed/>
                </p:oleObj>
              </mc:Choice>
              <mc:Fallback>
                <p:oleObj name="Equation" r:id="rId24" imgW="1955520" imgH="20304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01945"/>
                        <a:ext cx="2874556" cy="28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99160"/>
              </p:ext>
            </p:extLst>
          </p:nvPr>
        </p:nvGraphicFramePr>
        <p:xfrm>
          <a:off x="541338" y="2989264"/>
          <a:ext cx="3300412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" name="Equation" r:id="rId26" imgW="2247840" imgH="266400" progId="Equation.DSMT4">
                  <p:embed/>
                </p:oleObj>
              </mc:Choice>
              <mc:Fallback>
                <p:oleObj name="Equation" r:id="rId26" imgW="2247840" imgH="266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2989264"/>
                        <a:ext cx="3300412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Connector 52"/>
          <p:cNvCxnSpPr/>
          <p:nvPr/>
        </p:nvCxnSpPr>
        <p:spPr>
          <a:xfrm>
            <a:off x="5391150" y="2424701"/>
            <a:ext cx="0" cy="26061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38150" y="3330457"/>
            <a:ext cx="3545046" cy="369332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=&gt; 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góc AMB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017086"/>
              </p:ext>
            </p:extLst>
          </p:nvPr>
        </p:nvGraphicFramePr>
        <p:xfrm>
          <a:off x="671513" y="3621088"/>
          <a:ext cx="253523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" name="Equation" r:id="rId28" imgW="1726920" imgH="266400" progId="Equation.DSMT4">
                  <p:embed/>
                </p:oleObj>
              </mc:Choice>
              <mc:Fallback>
                <p:oleObj name="Equation" r:id="rId28" imgW="1726920" imgH="26640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3621088"/>
                        <a:ext cx="2535237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56"/>
          <p:cNvSpPr/>
          <p:nvPr/>
        </p:nvSpPr>
        <p:spPr>
          <a:xfrm>
            <a:off x="493554" y="3971458"/>
            <a:ext cx="3545046" cy="369332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=&gt; MN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góc AMB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57625" y="3324205"/>
            <a:ext cx="533400" cy="369332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857625" y="3964474"/>
            <a:ext cx="533400" cy="369332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93554" y="4259818"/>
            <a:ext cx="3545046" cy="369332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Từ (1) và (2) =&gt; MI, MN trùng nhau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27752" y="4629151"/>
            <a:ext cx="3545046" cy="369332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=&gt; M, N, I thẳng hàng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5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2" grpId="0"/>
      <p:bldP spid="33" grpId="0"/>
      <p:bldP spid="34" grpId="0"/>
      <p:bldP spid="36" grpId="0" animBg="1"/>
      <p:bldP spid="37" grpId="0"/>
      <p:bldP spid="39" grpId="0"/>
      <p:bldP spid="40" grpId="0"/>
      <p:bldP spid="43" grpId="0"/>
      <p:bldP spid="44" grpId="0"/>
      <p:bldP spid="55" grpId="0"/>
      <p:bldP spid="57" grpId="0"/>
      <p:bldP spid="58" grpId="0"/>
      <p:bldP spid="59" grpId="0"/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400550" y="2469356"/>
          <a:ext cx="1143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2469356"/>
                        <a:ext cx="1143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165100" y="2247901"/>
            <a:ext cx="2197100" cy="2123652"/>
          </a:xfrm>
          <a:prstGeom prst="rect">
            <a:avLst/>
          </a:prstGeom>
          <a:solidFill>
            <a:srgbClr val="00FF00">
              <a:alpha val="70979"/>
            </a:srgbClr>
          </a:solidFill>
          <a:ln w="12700">
            <a:solidFill>
              <a:schemeClr val="tx2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prstClr val="black"/>
                </a:solidFill>
                <a:latin typeface="VNI-Times" pitchFamily="2" charset="0"/>
              </a:rPr>
              <a:t>Töø</a:t>
            </a:r>
            <a:r>
              <a:rPr lang="en-US" sz="2400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vi-VN" sz="2400" dirty="0" smtClean="0">
                <a:solidFill>
                  <a:prstClr val="black"/>
                </a:solidFill>
                <a:latin typeface="VNI-Times" pitchFamily="2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VNI-Times" pitchFamily="2" charset="0"/>
              </a:rPr>
              <a:t>tam </a:t>
            </a:r>
            <a:r>
              <a:rPr lang="en-US" sz="2400" dirty="0" err="1" smtClean="0">
                <a:solidFill>
                  <a:prstClr val="black"/>
                </a:solidFill>
                <a:latin typeface="VNI-Times" pitchFamily="2" charset="0"/>
              </a:rPr>
              <a:t>giaùc</a:t>
            </a:r>
            <a:r>
              <a:rPr lang="vi-VN" sz="2400" dirty="0" smtClean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VNI-Times" pitchFamily="2" charset="0"/>
              </a:rPr>
              <a:t>coù</a:t>
            </a:r>
            <a:r>
              <a:rPr lang="en-US" sz="2400" dirty="0">
                <a:solidFill>
                  <a:prstClr val="black"/>
                </a:solidFill>
                <a:latin typeface="VNI-Times" pitchFamily="2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3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caëp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caïnh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töông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öùng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baèng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nhau</a:t>
            </a:r>
            <a:r>
              <a:rPr lang="en-US" sz="24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2857500" y="2150271"/>
            <a:ext cx="1447800" cy="2308324"/>
          </a:xfrm>
          <a:prstGeom prst="rect">
            <a:avLst/>
          </a:prstGeom>
          <a:solidFill>
            <a:schemeClr val="folHlink">
              <a:alpha val="70979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prstClr val="black"/>
                </a:solidFill>
                <a:latin typeface="VNI-Times" pitchFamily="2" charset="0"/>
              </a:rPr>
              <a:t>cm:</a:t>
            </a:r>
            <a:r>
              <a:rPr lang="en-US" sz="2400" b="1">
                <a:solidFill>
                  <a:srgbClr val="FF0000"/>
                </a:solidFill>
                <a:latin typeface="VNI-Times" pitchFamily="2" charset="0"/>
              </a:rPr>
              <a:t>hai tam giaùc baèng nhau tröôøng hôïp ccc</a:t>
            </a:r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4648200" y="2552700"/>
            <a:ext cx="1447800" cy="1200329"/>
          </a:xfrm>
          <a:prstGeom prst="rect">
            <a:avLst/>
          </a:prstGeom>
          <a:solidFill>
            <a:srgbClr val="FF66FF">
              <a:alpha val="70979"/>
            </a:srgbClr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prstClr val="black"/>
                </a:solidFill>
                <a:latin typeface="VNI-Times" pitchFamily="2" charset="0"/>
              </a:rPr>
              <a:t>Cm:   </a:t>
            </a:r>
            <a:r>
              <a:rPr lang="en-US" sz="2400" b="1">
                <a:solidFill>
                  <a:srgbClr val="FF0000"/>
                </a:solidFill>
                <a:latin typeface="VNI-Times" pitchFamily="2" charset="0"/>
              </a:rPr>
              <a:t>hai goùc baèng nhau </a:t>
            </a:r>
          </a:p>
        </p:txBody>
      </p:sp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6629400" y="2007459"/>
            <a:ext cx="2438400" cy="830991"/>
          </a:xfrm>
          <a:prstGeom prst="rect">
            <a:avLst/>
          </a:prstGeom>
          <a:solidFill>
            <a:srgbClr val="66CCFF">
              <a:alpha val="70979"/>
            </a:srgbClr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VNI-Times" pitchFamily="2" charset="0"/>
              </a:rPr>
              <a:t>Cm: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tia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phaân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  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giaùc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của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góc</a:t>
            </a:r>
            <a:endParaRPr lang="en-US" sz="24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 flipV="1">
            <a:off x="2362200" y="3010082"/>
            <a:ext cx="3476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9211" name="Line 11"/>
          <p:cNvSpPr>
            <a:spLocks noChangeShapeType="1"/>
          </p:cNvSpPr>
          <p:nvPr/>
        </p:nvSpPr>
        <p:spPr bwMode="auto">
          <a:xfrm flipV="1">
            <a:off x="4343400" y="306705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54" name="Text Box 12"/>
          <p:cNvSpPr txBox="1">
            <a:spLocks noChangeArrowheads="1"/>
          </p:cNvSpPr>
          <p:nvPr/>
        </p:nvSpPr>
        <p:spPr bwMode="auto">
          <a:xfrm>
            <a:off x="6629400" y="2895601"/>
            <a:ext cx="2514600" cy="1261878"/>
          </a:xfrm>
          <a:prstGeom prst="rect">
            <a:avLst/>
          </a:prstGeom>
          <a:solidFill>
            <a:srgbClr val="66CCFF">
              <a:alpha val="70979"/>
            </a:srgbClr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prstClr val="black"/>
                </a:solidFill>
                <a:latin typeface="VNI-Times" pitchFamily="2" charset="0"/>
              </a:rPr>
              <a:t>Cm:   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ñöôøng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thaúng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 song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song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latin typeface="VNI-Times" pitchFamily="2" charset="0"/>
              </a:rPr>
              <a:t>(</a:t>
            </a:r>
            <a:r>
              <a:rPr lang="en-US" sz="1400" b="1" dirty="0" err="1" smtClean="0">
                <a:solidFill>
                  <a:prstClr val="black"/>
                </a:solidFill>
                <a:latin typeface="VNI-Times" pitchFamily="2" charset="0"/>
              </a:rPr>
              <a:t>neáu</a:t>
            </a:r>
            <a:r>
              <a:rPr lang="en-US" sz="1400" b="1" dirty="0" smtClean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VNI-Times" pitchFamily="2" charset="0"/>
              </a:rPr>
              <a:t>caëp</a:t>
            </a:r>
            <a:r>
              <a:rPr lang="en-US" sz="14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VNI-Times" pitchFamily="2" charset="0"/>
              </a:rPr>
              <a:t>goùc</a:t>
            </a:r>
            <a:r>
              <a:rPr lang="en-US" sz="14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VNI-Times" pitchFamily="2" charset="0"/>
              </a:rPr>
              <a:t>baèng</a:t>
            </a:r>
            <a:r>
              <a:rPr lang="en-US" sz="14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VNI-Times" pitchFamily="2" charset="0"/>
              </a:rPr>
              <a:t>nhau</a:t>
            </a:r>
            <a:r>
              <a:rPr lang="en-US" sz="1400" b="1" dirty="0">
                <a:solidFill>
                  <a:prstClr val="black"/>
                </a:solidFill>
                <a:latin typeface="VNI-Times" pitchFamily="2" charset="0"/>
              </a:rPr>
              <a:t>  </a:t>
            </a:r>
            <a:r>
              <a:rPr lang="en-US" sz="1400" b="1" dirty="0" err="1">
                <a:solidFill>
                  <a:prstClr val="black"/>
                </a:solidFill>
                <a:latin typeface="VNI-Times" pitchFamily="2" charset="0"/>
              </a:rPr>
              <a:t>ôû</a:t>
            </a:r>
            <a:r>
              <a:rPr lang="en-US" sz="14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VNI-Times" pitchFamily="2" charset="0"/>
              </a:rPr>
              <a:t>vò</a:t>
            </a:r>
            <a:r>
              <a:rPr lang="en-US" sz="14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VNI-Times" pitchFamily="2" charset="0"/>
              </a:rPr>
              <a:t>trí</a:t>
            </a:r>
            <a:r>
              <a:rPr lang="en-US" sz="1400" b="1" dirty="0">
                <a:solidFill>
                  <a:prstClr val="black"/>
                </a:solidFill>
                <a:latin typeface="VNI-Times" pitchFamily="2" charset="0"/>
              </a:rPr>
              <a:t> SLT)</a:t>
            </a:r>
          </a:p>
        </p:txBody>
      </p:sp>
      <p:grpSp>
        <p:nvGrpSpPr>
          <p:cNvPr id="179213" name="Group 13"/>
          <p:cNvGrpSpPr>
            <a:grpSpLocks/>
          </p:cNvGrpSpPr>
          <p:nvPr/>
        </p:nvGrpSpPr>
        <p:grpSpPr bwMode="auto">
          <a:xfrm>
            <a:off x="6134100" y="2724150"/>
            <a:ext cx="381000" cy="457200"/>
            <a:chOff x="4032" y="1920"/>
            <a:chExt cx="240" cy="384"/>
          </a:xfrm>
        </p:grpSpPr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 flipV="1">
              <a:off x="4032" y="1920"/>
              <a:ext cx="24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>
              <a:off x="4032" y="2112"/>
              <a:ext cx="24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132" name="Text Box 16"/>
          <p:cNvSpPr txBox="1">
            <a:spLocks noChangeArrowheads="1"/>
          </p:cNvSpPr>
          <p:nvPr/>
        </p:nvSpPr>
        <p:spPr bwMode="auto">
          <a:xfrm>
            <a:off x="609600" y="3"/>
            <a:ext cx="579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097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u="sng">
                <a:solidFill>
                  <a:prstClr val="white"/>
                </a:solidFill>
                <a:latin typeface="VNI-Times" pitchFamily="2" charset="0"/>
              </a:rPr>
              <a:t>Cuûng coá</a:t>
            </a:r>
            <a:r>
              <a:rPr lang="en-US" sz="2400" b="1">
                <a:solidFill>
                  <a:prstClr val="white"/>
                </a:solidFill>
                <a:latin typeface="Arial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298822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 animBg="1"/>
      <p:bldP spid="179206" grpId="0" animBg="1"/>
      <p:bldP spid="179207" grpId="0" animBg="1"/>
      <p:bldP spid="179208" grpId="0" animBg="1"/>
      <p:bldP spid="179209" grpId="0" animBg="1"/>
      <p:bldP spid="179211" grpId="0" animBg="1"/>
      <p:bldP spid="61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1" id="{10A84C02-4F09-40FE-82F3-79312BC08B2E}" vid="{69A41932-5ED9-47B3-8A6B-37B62AB78E1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577</Words>
  <Application>Microsoft Office PowerPoint</Application>
  <PresentationFormat>On-screen Show (16:9)</PresentationFormat>
  <Paragraphs>114</Paragraphs>
  <Slides>10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Office Theme</vt:lpstr>
      <vt:lpstr>1_Office Theme</vt:lpstr>
      <vt:lpstr>2_Office Theme</vt:lpstr>
      <vt:lpstr>3_Office Theme</vt:lpstr>
      <vt:lpstr>Equation</vt:lpstr>
      <vt:lpstr>Chào mừng các con học sinh đến với tiết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 VỀ  NHÀ</vt:lpstr>
    </vt:vector>
  </TitlesOfParts>
  <Company>Hoangchien6@gmail.Com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học sinh đến với tiết học hôm nay!</dc:title>
  <dc:creator>Windows User</dc:creator>
  <cp:lastModifiedBy>Windows User</cp:lastModifiedBy>
  <cp:revision>119</cp:revision>
  <dcterms:created xsi:type="dcterms:W3CDTF">2021-11-13T02:28:06Z</dcterms:created>
  <dcterms:modified xsi:type="dcterms:W3CDTF">2021-11-16T08:05:33Z</dcterms:modified>
</cp:coreProperties>
</file>